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92" r:id="rId2"/>
    <p:sldId id="393" r:id="rId3"/>
    <p:sldId id="394" r:id="rId4"/>
    <p:sldId id="396" r:id="rId5"/>
    <p:sldId id="397" r:id="rId6"/>
    <p:sldId id="409" r:id="rId7"/>
    <p:sldId id="410" r:id="rId8"/>
    <p:sldId id="398" r:id="rId9"/>
    <p:sldId id="411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7" r:id="rId18"/>
    <p:sldId id="408" r:id="rId19"/>
    <p:sldId id="412" r:id="rId20"/>
    <p:sldId id="413" r:id="rId21"/>
    <p:sldId id="414" r:id="rId22"/>
    <p:sldId id="4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B993-99D0-413B-872A-765D40742D47}" type="datetimeFigureOut">
              <a:rPr lang="en-IN" smtClean="0"/>
              <a:pPr/>
              <a:t>07-01-2023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62A1B-B376-421E-B96D-880759489B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731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503EA0-C788-D447-B8B6-EF9D00D7B489}" type="slidenum">
              <a:rPr kumimoji="0" lang="he-IL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</a:rPr>
              <a:pPr marL="0" marR="0" lvl="0" indent="0" algn="l" defTabSz="9731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54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6FBF-0231-3944-A19B-DA9938B8E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64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1ACB7-F173-414A-8C5B-D1F7977F1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4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61B57-3A2B-434A-918A-E2098BEFB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97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1800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1800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1" y="2819400"/>
            <a:ext cx="8496300" cy="280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9891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4D36D-60F8-0547-9CD4-56091D03A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83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748C1-214E-5A42-AFB0-AA37B5C49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60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5E35D-D080-9D43-BCE4-5A106A58B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50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7A226-5A77-1A40-8408-B0EC59A36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4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C4FDB-5A15-FC48-80C1-516ECA52F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7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E3646-C7BB-1F48-A25B-82DB0742C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57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DBA60-9564-364E-8704-584B8B458C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02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91DC9-7965-FB48-9385-20B56B484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84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F6158-C9C4-ED45-92F5-7D2651961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91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Times New Roman" pitchFamily="18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860C29-4E9B-B342-9379-1439BCA07FF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943713" y="635635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Times New Roman (Hebrew)" charset="-79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Times New Roman (Hebrew)" charset="-79"/>
            </a:endParaRPr>
          </a:p>
        </p:txBody>
      </p:sp>
      <p:sp>
        <p:nvSpPr>
          <p:cNvPr id="1029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charset="0"/>
              <a:ea typeface="+mn-ea"/>
              <a:cs typeface="Times New Roman (Hebrew)" charset="0"/>
            </a:endParaRPr>
          </a:p>
        </p:txBody>
      </p:sp>
      <p:sp>
        <p:nvSpPr>
          <p:cNvPr id="1030" name="Right Triangle 45"/>
          <p:cNvSpPr>
            <a:spLocks noChangeArrowheads="1"/>
          </p:cNvSpPr>
          <p:nvPr/>
        </p:nvSpPr>
        <p:spPr bwMode="auto"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+mn-ea"/>
              <a:cs typeface="Times New Roman (Hebrew)" charset="0"/>
            </a:endParaRPr>
          </a:p>
        </p:txBody>
      </p:sp>
      <p:graphicFrame>
        <p:nvGraphicFramePr>
          <p:cNvPr id="1026" name="Object 47"/>
          <p:cNvGraphicFramePr>
            <a:graphicFrameLocks noChangeAspect="1"/>
          </p:cNvGraphicFramePr>
          <p:nvPr/>
        </p:nvGraphicFramePr>
        <p:xfrm>
          <a:off x="76200" y="3121025"/>
          <a:ext cx="3303588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121025"/>
                        <a:ext cx="3303588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ight Triangle 36"/>
          <p:cNvSpPr>
            <a:spLocks noChangeArrowheads="1"/>
          </p:cNvSpPr>
          <p:nvPr/>
        </p:nvSpPr>
        <p:spPr bwMode="auto">
          <a:xfrm flipH="1">
            <a:off x="7045325" y="-65088"/>
            <a:ext cx="5146675" cy="5853113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D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+mn-ea"/>
              <a:cs typeface="Times New Roman (Hebrew)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Times New Roman (Hebrew)" charset="-79"/>
            </a:endParaRPr>
          </a:p>
        </p:txBody>
      </p:sp>
      <p:pic>
        <p:nvPicPr>
          <p:cNvPr id="1035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3813"/>
            <a:ext cx="38592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Times New Roman (Hebrew)" charset="-79"/>
            </a:endParaRPr>
          </a:p>
        </p:txBody>
      </p:sp>
      <p:sp>
        <p:nvSpPr>
          <p:cNvPr id="1037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sper" charset="0"/>
                <a:ea typeface="Karla" charset="0"/>
                <a:cs typeface="Karla" charset="0"/>
              </a:rPr>
              <a:t>DISCOVER .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charset="0"/>
                <a:ea typeface="Karla" charset="0"/>
                <a:cs typeface="Karla" charset="0"/>
              </a:rPr>
              <a:t>LEARN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sper" charset="0"/>
                <a:ea typeface="Karla" charset="0"/>
                <a:cs typeface="Karla" charset="0"/>
              </a:rPr>
              <a:t> . EMPOWER</a:t>
            </a: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per" charset="0"/>
              <a:ea typeface="+mn-ea"/>
              <a:cs typeface="Times New Roman (Hebrew)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charset="0"/>
              <a:ea typeface="+mn-ea"/>
              <a:cs typeface="Times New Roman (Hebrew)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Times New Roman (Hebrew)" charset="-79"/>
            </a:endParaRPr>
          </a:p>
        </p:txBody>
      </p:sp>
      <p:sp>
        <p:nvSpPr>
          <p:cNvPr id="1039" name="TextBox 52"/>
          <p:cNvSpPr txBox="1">
            <a:spLocks noChangeArrowheads="1"/>
          </p:cNvSpPr>
          <p:nvPr/>
        </p:nvSpPr>
        <p:spPr bwMode="auto">
          <a:xfrm>
            <a:off x="-458788" y="6013450"/>
            <a:ext cx="643096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marL="0" marR="0" lvl="0" indent="0" algn="ctr" defTabSz="6223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Times New Roman" charset="0"/>
                <a:ea typeface="+mn-ea"/>
                <a:cs typeface="Times New Roman (Hebrew)" charset="0"/>
              </a:rPr>
              <a:t>PYTHON </a:t>
            </a:r>
            <a:r>
              <a:rPr lang="en-US" altLang="en-US" b="1" dirty="0">
                <a:solidFill>
                  <a:srgbClr val="262626"/>
                </a:solidFill>
              </a:rPr>
              <a:t>FUNCTIONS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Times New Roman" charset="0"/>
              <a:ea typeface="+mn-ea"/>
              <a:cs typeface="Times New Roman (Hebrew)" charset="0"/>
            </a:endParaRPr>
          </a:p>
          <a:p>
            <a:pPr marL="0" marR="0" lvl="0" indent="0" algn="l" defTabSz="6223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 ExtraBold" charset="0"/>
              <a:ea typeface="+mn-ea"/>
              <a:cs typeface="Times New Roman (Hebrew)" charset="0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C035A07E-AA7D-4F34-AE0C-8B76EEC3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90" y="1628800"/>
            <a:ext cx="9064625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charset="0"/>
                <a:ea typeface="Karla" charset="0"/>
                <a:cs typeface="Karla" charset="0"/>
              </a:rPr>
              <a:t>UNIVERSITY INSTITUTE OF ENGINEERING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charset="0"/>
                <a:ea typeface="Karla" charset="0"/>
                <a:cs typeface="Karla" charset="0"/>
              </a:rPr>
              <a:t>DEPARTMENT OF COMPUTER SCIENCE AND ENGINEERING</a:t>
            </a:r>
            <a:endParaRPr lang="en-US" altLang="en-US" sz="2800" dirty="0">
              <a:ea typeface="Calibri" charset="0"/>
              <a:cs typeface="Times New Roman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en-US" dirty="0">
              <a:latin typeface="Calibri" charset="0"/>
              <a:ea typeface="Calibri" charset="0"/>
              <a:cs typeface="Times New Roman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</a:rPr>
              <a:t> </a:t>
            </a:r>
          </a:p>
          <a:p>
            <a:pPr eaLnBrk="1" hangingPunct="1"/>
            <a:endParaRPr lang="en-US" altLang="en-US" sz="1600" dirty="0">
              <a:latin typeface="Raleway Extra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41F3-50E2-444B-9A6A-5540DEDF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b="1" kern="1200" dirty="0"/>
              <a:t>Function Arguments:</a:t>
            </a:r>
            <a:br>
              <a:rPr lang="en-US" altLang="en-US" b="1" kern="1200" dirty="0"/>
            </a:br>
            <a:endParaRPr lang="en-IN" altLang="en-US" b="1" kern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8B7F-A404-470B-A029-C799EFDC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12" y="1110342"/>
            <a:ext cx="10515600" cy="5564777"/>
          </a:xfrm>
        </p:spPr>
        <p:txBody>
          <a:bodyPr/>
          <a:lstStyle/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by using the following types of formal arguments::</a:t>
            </a: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arguments</a:t>
            </a: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arguments</a:t>
            </a: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arguments</a:t>
            </a: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 arguments</a:t>
            </a: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arguments:</a:t>
            </a: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arguments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arguments passed to a function in correct positional order.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</a:p>
          <a:p>
            <a:pPr lvl="1"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produce following result:</a:t>
            </a:r>
          </a:p>
          <a:p>
            <a:pPr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File "C:/Users/hp/Desktop/UT1.PY", line 4, in &lt;module&gt;</a:t>
            </a:r>
          </a:p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missing 1 required positional argument: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0F07-E896-4246-8B41-36517755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08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33C3-02E1-49A2-A64E-958908FE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DB6-0472-468B-899B-73B52121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arguments: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arguments are related to the function calls. When you use keyword arguments in a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call, the caller identifies the arguments by the parameter name.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you to skip arguments or place them out of order because the Python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able to use the keywords provided to match the values with parameters.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str ):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</a:p>
          <a:p>
            <a:pPr lvl="1"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str = "My string")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produce following result: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My string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E34A8-D25C-440D-9EB4-7FAB68E6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4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1180-034B-4660-A0BA-A8A9799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ADEF-3355-4F81-9326-F88FB720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example gives more clear picture. Note, here order of the parameter does not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matter: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name, age ):  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("Name: ", name, end=" ")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("Age ", age) 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</a:p>
          <a:p>
            <a:pPr lvl="1">
              <a:buNone/>
            </a:pP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age=50, name="</a:t>
            </a: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miki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) 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produce following result: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Age 50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1A21-8B3C-4C37-B919-97396DD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67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1180-034B-4660-A0BA-A8A9799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ADEF-3355-4F81-9326-F88FB720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9" y="1499053"/>
            <a:ext cx="10515600" cy="5032375"/>
          </a:xfrm>
        </p:spPr>
        <p:txBody>
          <a:bodyPr/>
          <a:lstStyle/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arguments: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default argument is an argument that assumes a default value if a value is not provided in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call for that argument.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example gives idea on default arguments, it would print default age if it is not 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passed: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name, age = 35 ): 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print("Name: ", name , end=" ")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("Age ", age) 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</a:p>
          <a:p>
            <a:pPr lvl="1">
              <a:buNone/>
            </a:pP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age=50, name="</a:t>
            </a: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miki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>
              <a:buNone/>
            </a:pP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name="</a:t>
            </a: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miki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) 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produce following result: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50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35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1A21-8B3C-4C37-B919-97396DD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4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1180-034B-4660-A0BA-A8A9799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ADEF-3355-4F81-9326-F88FB720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 arguments: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need to process a function for more arguments than you specified while defining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function. These arguments are called variable-length arguments and are not named in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definition, unlike required and default arguments.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for a function with non-keyword variable arguments is this: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formal_args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,] *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var_args_tuple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“””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function_docstring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”””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function_suite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return [expression]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1A21-8B3C-4C37-B919-97396DD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60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1180-034B-4660-A0BA-A8A9799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ADEF-3355-4F81-9326-F88FB720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7" y="522515"/>
            <a:ext cx="10515600" cy="6335486"/>
          </a:xfrm>
        </p:spPr>
        <p:txBody>
          <a:bodyPr/>
          <a:lstStyle/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asterisk (*) is placed before the variable name that will hold the values of all</a:t>
            </a:r>
          </a:p>
          <a:p>
            <a:pPr lvl="1" algn="just"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non_keyword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arguments. This tuple remains empty if no additional arguments are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during the function call.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arg1, *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vartuple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print("Output is: ")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(arg1)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vartuple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</a:p>
          <a:p>
            <a:pPr lvl="1"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( 10 )</a:t>
            </a:r>
          </a:p>
          <a:p>
            <a:pPr lvl="1"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( 70, 60, 50 )</a:t>
            </a: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produce following result: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is: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is: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1A21-8B3C-4C37-B919-97396DD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24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1180-034B-4660-A0BA-A8A9799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ADEF-3355-4F81-9326-F88FB720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6"/>
          </a:xfrm>
        </p:spPr>
        <p:txBody>
          <a:bodyPr/>
          <a:lstStyle/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Anonymous Functions:</a:t>
            </a:r>
          </a:p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lambda keyword to create small anonymous functions. These functions are called anonymous because they are not declared in the standard manner by using the def keyword.</a:t>
            </a:r>
          </a:p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forms can take any number of arguments but return just one value in the form of an expression. They cannot contain commands or multiple expressions.</a:t>
            </a:r>
          </a:p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anonymous function cannot be a direct call to print because lambda requires an expression.</a:t>
            </a:r>
          </a:p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 have their own local namespace and cannot access variables other than those in their parameter list and those in the global namespace.</a:t>
            </a:r>
          </a:p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it appears that lambda's are a one-line version of a function, they are not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inline statements in C or C++, whose purpose is by passing function stack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during invocation for performance reasons.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[arg1 [,arg2,.....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]]:expression </a:t>
            </a:r>
          </a:p>
          <a:p>
            <a:pPr lvl="1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lambda arg1, arg2: arg1 + arg2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print("Value of total : ", sum( 10, 20 )) 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produce following result: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total : 30 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1A21-8B3C-4C37-B919-97396DD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49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1180-034B-4660-A0BA-A8A9799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Scope of Variables: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ADEF-3355-4F81-9326-F88FB720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1" y="1668870"/>
            <a:ext cx="10515600" cy="4823369"/>
          </a:xfrm>
        </p:spPr>
        <p:txBody>
          <a:bodyPr/>
          <a:lstStyle/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variables in a program may not be accessible at all locations in that program. This depends on where you have declared a variable.</a:t>
            </a:r>
          </a:p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a variable determines the portion of the program where you can access a particular identifier. </a:t>
            </a:r>
          </a:p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basic scopes of variables in Python: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Global variables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Local variables</a:t>
            </a:r>
          </a:p>
          <a:p>
            <a:pPr lvl="1" algn="just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vs. Local variables:</a:t>
            </a:r>
          </a:p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that are defined inside a function body have a local scope, and those defined outside have a global scope.</a:t>
            </a:r>
          </a:p>
          <a:p>
            <a:pPr lvl="1" algn="just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local variables can be accessed only inside the function in which they are declared whereas global variables can be accessed throughout the program body by all functions</a:t>
            </a:r>
            <a:r>
              <a:rPr lang="en-US" altLang="en-US" sz="2100" dirty="0"/>
              <a:t>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1A21-8B3C-4C37-B919-97396DD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39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1180-034B-4660-A0BA-A8A9799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ADEF-3355-4F81-9326-F88FB720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63" y="1329236"/>
            <a:ext cx="10515600" cy="4718866"/>
          </a:xfrm>
        </p:spPr>
        <p:txBody>
          <a:bodyPr/>
          <a:lstStyle/>
          <a:p>
            <a:pPr lvl="1" algn="just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algn="just"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0 # This is global variable. 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sum( arg1, arg2 ): 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= arg1 + arg2 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("Inside the function local total : ", total) 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total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Now you can call sum function 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sum( 10, 20 ) 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("Outside the function global total : ", total)</a:t>
            </a:r>
          </a:p>
          <a:p>
            <a:pPr lvl="1" algn="just"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function local total : 30 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the function global total : 0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1A21-8B3C-4C37-B919-97396DD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02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71E5-7B76-4A4D-BC26-FB9EA94F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1CA0-54A9-4633-AA53-4C19B030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can be read from local scope.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demo():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print(S)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S=“I love python”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demo()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print(S)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local and global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same name.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demo():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S=“I love programming”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print(S)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S=“I love python”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demo()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print(S)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80561-83AE-4B62-84E1-930AD213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95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FA8E-67CF-4969-A01E-F08D06C9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Functions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3C3E-3165-4730-BA6C-4A4E5908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organized, reusable code that is used to perform a single, related action. Functions provides better modularity for your application and a high degree of code reusing.</a:t>
            </a: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already know, Python gives you many built-in functions like print() etc. but you can also create your own functions. These functions are called user-defined functions.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4BE5-D3A2-401D-88D7-EAE8367B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067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E562-2505-4D8F-98B3-BD6F2A23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global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5239-1095-4DAC-8A2F-DCCF9CF3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global keyword, if we want to change the value of a global variable within a function and outside the function too.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demo():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global 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S=“I love programming”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print(S)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S=“I love python”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demo()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print(S)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3C37-C94F-45F5-B84B-366DCAAB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09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4F96-4F85-4F82-9B0E-9B6C001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D895-A3C5-40CF-A680-9E3A5E90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in python to return multiple values.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calculate(num1, num2):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num1+num2, num1-num2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 “, calculate(10,20))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calculate(num1, num2):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num1+num2, num1-num2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sub=calculate(10,20)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print(“add= “,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add,”sub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=“, sub)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F882-DE48-49DD-8D94-0661DE2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49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25222" y="6429396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2F5C-5485-49ED-B0AE-DF888ED0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Defining a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44DA-C431-454A-A5B9-021AF676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527"/>
            <a:ext cx="10515600" cy="531594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simple rules to define a function in Python: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blocks begin with the keyword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the function name and parentheses ( ( ) ).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input parameters or arguments should be placed within these parentheses. You can also define parameters inside these parentheses.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statement of a function can be an optional statement - the documentation string of the function or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block within every function starts with a colon (:) and is indented.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return [expression] exits a function, optionally passing back an expression to the caller. A return statement with no arguments is the same as return None.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Docstrings: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docstrings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declared using “””triple double quotes””” just below the class, method or function declaration. All functions should have a docstring.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Docstrings: 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docstrings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accessed using the __doc__ method of the object or using the help function.</a:t>
            </a:r>
          </a:p>
          <a:p>
            <a:pPr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parameters ):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“””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function_docstring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”””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function_suite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[expression] </a:t>
            </a:r>
          </a:p>
          <a:p>
            <a:pPr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parameters have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behavior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you need to inform them in the same order that they were defined.</a:t>
            </a:r>
          </a:p>
          <a:p>
            <a:endParaRPr lang="en-I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30C1-31CE-46ED-A0FA-2BB70EED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28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3FD1-D759-449E-92A9-AD51D492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Calling a Function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53DF-2714-45FA-9846-9D1E4541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“””This prints a passed string function”””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("I'm first call to user defined function!") </a:t>
            </a:r>
          </a:p>
          <a:p>
            <a:pPr lvl="1"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("Again second call to the same function")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produce following result: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I'm first call to user defined function!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second call to the same function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7D3BF-AF1F-4AF4-AD91-2517AE56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2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AFE8-60BC-4806-95C9-4866204C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Pass by reference vs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E2A5-5F67-49EF-80AC-ED596962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833257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parameters (arguments) in the Python language are passed by reference. It means if you</a:t>
            </a:r>
          </a:p>
          <a:p>
            <a:pPr algn="just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what a parameter refers to within a function, the change also reflects back in the calling</a:t>
            </a:r>
          </a:p>
          <a:p>
            <a:pPr algn="just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 For example: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mylist.append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([1,2,3,4])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print("Values inside the function: ",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return </a:t>
            </a:r>
          </a:p>
          <a:p>
            <a:pPr lvl="1">
              <a:buFontTx/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[10,20,30] </a:t>
            </a:r>
          </a:p>
          <a:p>
            <a:pPr lvl="1">
              <a:buFontTx/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print("Values outside the function: ",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would produce following result:</a:t>
            </a:r>
          </a:p>
          <a:p>
            <a:pPr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inside the function: [10, 20, 30, [1, 2, 3, 4]] </a:t>
            </a:r>
          </a:p>
          <a:p>
            <a:pPr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outside the function: [10, 20, 30, [1, 2, 3, 4]]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FABA-28BB-472E-A96A-4FF531F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2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AFE8-60BC-4806-95C9-4866204C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5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FABA-28BB-472E-A96A-4FF531F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A238AF1-C5EE-47EF-9147-5CC347723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635266"/>
            <a:ext cx="10161233" cy="41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latinLnBrk="0"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Here x is a new reference to same list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1" latinLnBrk="0"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R="0" lvl="1" latinLnBrk="0"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x[0] = 20  </a:t>
            </a:r>
          </a:p>
          <a:p>
            <a:pPr marR="0" lvl="1" latinLnBrk="0">
              <a:buClrTx/>
              <a:buSzTx/>
              <a:buNone/>
              <a:tabLst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[10,11,12,13,14,15] </a:t>
            </a:r>
          </a:p>
          <a:p>
            <a:pPr marR="0" lvl="1" latinLnBrk="0">
              <a:buClrTx/>
              <a:buSzTx/>
              <a:buNone/>
              <a:tabLst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1" latinLnBrk="0"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1" latinLnBrk="0">
              <a:buClrTx/>
              <a:buSzTx/>
              <a:buNone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latinLnBrk="0"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R="0" lvl="1" latinLnBrk="0"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683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AFE8-60BC-4806-95C9-4866204C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E2A5-5F67-49EF-80AC-ED596962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9"/>
            <a:ext cx="10515600" cy="5176320"/>
          </a:xfrm>
        </p:spPr>
        <p:txBody>
          <a:bodyPr/>
          <a:lstStyle/>
          <a:p>
            <a:pPr lvl="1" algn="just">
              <a:buNone/>
            </a:pPr>
            <a:endParaRPr lang="en-US" altLang="en-US" sz="2100" dirty="0"/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pass a reference and change the received reference to something else, the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passed and received parameter is broken. For example, consider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program.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Here x is a new reference to same list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x=[20,30,40]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Driver Code (Note that </a:t>
            </a: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modified ) after function call. </a:t>
            </a:r>
          </a:p>
          <a:p>
            <a:pPr lvl="1">
              <a:buNone/>
            </a:pP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=[10,11,12,13,14,15] </a:t>
            </a:r>
          </a:p>
          <a:p>
            <a:pPr lvl="1">
              <a:buNone/>
            </a:pP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[10, 11, 12, 13, 14, 15]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FABA-28BB-472E-A96A-4FF531F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36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BE41-95F1-4215-9857-2C19F56C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8C19-7FDB-4D53-A998-4E7BE220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more example where argument is being passed by reference but inside the function, but the reference is being over-written.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 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[1,2,3,4]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("Values inside the function: ",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</a:p>
          <a:p>
            <a:pPr lvl="1"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[10,20,30] </a:t>
            </a:r>
          </a:p>
          <a:p>
            <a:pPr lvl="1">
              <a:buNone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print("Values outside the function: ",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function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Changing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function does not affect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function accomplishes nothing and finally this would produce following result: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inside the function: [1, 2, 3, 4] 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outside the function: [10, 20, 30]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18AF9-A291-467E-9422-7EAAEDB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8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AFE8-60BC-4806-95C9-4866204C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E2A5-5F67-49EF-80AC-ED596962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5702639"/>
          </a:xfrm>
        </p:spPr>
        <p:txBody>
          <a:bodyPr/>
          <a:lstStyle/>
          <a:p>
            <a:pPr lvl="1">
              <a:buNone/>
            </a:pPr>
            <a:endParaRPr lang="en-US" altLang="en-US" sz="2100" dirty="0"/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to demonstrate that reference link is broken if we assign a new value</a:t>
            </a:r>
          </a:p>
          <a:p>
            <a:pPr lvl="1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(inside the function).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nb-NO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myFun(x):</a:t>
            </a:r>
          </a:p>
          <a:p>
            <a:pPr lvl="1">
              <a:buNone/>
            </a:pPr>
            <a:r>
              <a:rPr lang="nb-NO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x=20</a:t>
            </a:r>
          </a:p>
          <a:p>
            <a:pPr lvl="1">
              <a:buNone/>
            </a:pPr>
            <a:r>
              <a:rPr lang="nb-NO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x=10 </a:t>
            </a:r>
          </a:p>
          <a:p>
            <a:pPr lvl="1">
              <a:buNone/>
            </a:pPr>
            <a:r>
              <a:rPr lang="nb-NO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myFun(x) </a:t>
            </a:r>
          </a:p>
          <a:p>
            <a:pPr lvl="1">
              <a:buNone/>
            </a:pPr>
            <a:r>
              <a:rPr lang="nb-NO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lvl="1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lvl="0" indent="0" defTabSz="91440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FABA-28BB-472E-A96A-4FF531F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7388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2029</Words>
  <Application>Microsoft Office PowerPoint</Application>
  <PresentationFormat>Widescreen</PresentationFormat>
  <Paragraphs>298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1_Office Theme</vt:lpstr>
      <vt:lpstr>CorelDRAW</vt:lpstr>
      <vt:lpstr>PowerPoint Presentation</vt:lpstr>
      <vt:lpstr>Python Functions </vt:lpstr>
      <vt:lpstr>Defining a Function</vt:lpstr>
      <vt:lpstr>Calling a Function </vt:lpstr>
      <vt:lpstr>Pass by reference vs value</vt:lpstr>
      <vt:lpstr>PowerPoint Presentation</vt:lpstr>
      <vt:lpstr>PowerPoint Presentation</vt:lpstr>
      <vt:lpstr>PowerPoint Presentation</vt:lpstr>
      <vt:lpstr>PowerPoint Presentation</vt:lpstr>
      <vt:lpstr>Function Arguments: </vt:lpstr>
      <vt:lpstr> </vt:lpstr>
      <vt:lpstr> </vt:lpstr>
      <vt:lpstr> </vt:lpstr>
      <vt:lpstr> </vt:lpstr>
      <vt:lpstr> </vt:lpstr>
      <vt:lpstr> </vt:lpstr>
      <vt:lpstr>Scope of Variables: </vt:lpstr>
      <vt:lpstr> </vt:lpstr>
      <vt:lpstr>PowerPoint Presentation</vt:lpstr>
      <vt:lpstr>The global statement</vt:lpstr>
      <vt:lpstr>Returning multiple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Chaudhary</dc:creator>
  <cp:lastModifiedBy>Kamna</cp:lastModifiedBy>
  <cp:revision>66</cp:revision>
  <dcterms:created xsi:type="dcterms:W3CDTF">2020-01-14T08:26:44Z</dcterms:created>
  <dcterms:modified xsi:type="dcterms:W3CDTF">2023-01-07T09:17:23Z</dcterms:modified>
</cp:coreProperties>
</file>