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59" r:id="rId4"/>
    <p:sldId id="299" r:id="rId5"/>
    <p:sldId id="275" r:id="rId6"/>
    <p:sldId id="276" r:id="rId7"/>
    <p:sldId id="277" r:id="rId8"/>
    <p:sldId id="278" r:id="rId9"/>
    <p:sldId id="279" r:id="rId10"/>
    <p:sldId id="332" r:id="rId11"/>
    <p:sldId id="333" r:id="rId12"/>
    <p:sldId id="334" r:id="rId13"/>
    <p:sldId id="335" r:id="rId14"/>
    <p:sldId id="300" r:id="rId15"/>
    <p:sldId id="826" r:id="rId16"/>
    <p:sldId id="828" r:id="rId17"/>
    <p:sldId id="987" r:id="rId18"/>
    <p:sldId id="820" r:id="rId19"/>
    <p:sldId id="834" r:id="rId20"/>
    <p:sldId id="822" r:id="rId21"/>
    <p:sldId id="836" r:id="rId22"/>
    <p:sldId id="838" r:id="rId23"/>
    <p:sldId id="840" r:id="rId24"/>
    <p:sldId id="841" r:id="rId25"/>
    <p:sldId id="839" r:id="rId26"/>
    <p:sldId id="336" r:id="rId27"/>
    <p:sldId id="337" r:id="rId28"/>
    <p:sldId id="338" r:id="rId29"/>
    <p:sldId id="339" r:id="rId30"/>
    <p:sldId id="354" r:id="rId31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FFFB00"/>
      </a:buClr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Helvetica Neue"/>
      </a:defRPr>
    </a:lvl1pPr>
    <a:lvl2pPr marL="0" marR="0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FFFB00"/>
      </a:buClr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Helvetica Neue"/>
      </a:defRPr>
    </a:lvl2pPr>
    <a:lvl3pPr marL="0" marR="0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FFFB00"/>
      </a:buClr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Helvetica Neue"/>
      </a:defRPr>
    </a:lvl3pPr>
    <a:lvl4pPr marL="0" marR="0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FFFB00"/>
      </a:buClr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Helvetica Neue"/>
      </a:defRPr>
    </a:lvl4pPr>
    <a:lvl5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FFFB00"/>
      </a:buClr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Helvetica Neue"/>
      </a:defRPr>
    </a:lvl5pPr>
    <a:lvl6pPr marL="0" marR="0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FFFB00"/>
      </a:buClr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Helvetica Neue"/>
      </a:defRPr>
    </a:lvl6pPr>
    <a:lvl7pPr marL="0" marR="0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FFFB00"/>
      </a:buClr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Helvetica Neue"/>
      </a:defRPr>
    </a:lvl7pPr>
    <a:lvl8pPr marL="0" marR="0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FFFB00"/>
      </a:buClr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Helvetica Neue"/>
      </a:defRPr>
    </a:lvl8pPr>
    <a:lvl9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FFFB00"/>
      </a:buClr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B00"/>
              </a:solidFill>
              <a:prstDash val="solid"/>
              <a:round/>
            </a:ln>
          </a:left>
          <a:right>
            <a:ln w="12700" cap="flat">
              <a:solidFill>
                <a:srgbClr val="FFFB00"/>
              </a:solidFill>
              <a:prstDash val="solid"/>
              <a:round/>
            </a:ln>
          </a:right>
          <a:top>
            <a:ln w="12700" cap="flat">
              <a:solidFill>
                <a:srgbClr val="FFFB00"/>
              </a:solidFill>
              <a:prstDash val="solid"/>
              <a:round/>
            </a:ln>
          </a:top>
          <a:bottom>
            <a:ln w="12700" cap="flat">
              <a:solidFill>
                <a:srgbClr val="FFFB00"/>
              </a:solidFill>
              <a:prstDash val="solid"/>
              <a:round/>
            </a:ln>
          </a:bottom>
          <a:insideH>
            <a:ln w="12700" cap="flat">
              <a:solidFill>
                <a:srgbClr val="FFFB00"/>
              </a:solidFill>
              <a:prstDash val="solid"/>
              <a:round/>
            </a:ln>
          </a:insideH>
          <a:insideV>
            <a:ln w="12700" cap="flat">
              <a:solidFill>
                <a:srgbClr val="FFFB00"/>
              </a:solidFill>
              <a:prstDash val="solid"/>
              <a:round/>
            </a:ln>
          </a:insideV>
        </a:tcBdr>
        <a:fill>
          <a:solidFill>
            <a:srgbClr val="E4EDFF"/>
          </a:solidFill>
        </a:fill>
      </a:tcStyle>
    </a:wholeTbl>
    <a:band2H>
      <a:tcTxStyle/>
      <a:tcStyle>
        <a:tcBdr/>
        <a:fill>
          <a:solidFill>
            <a:srgbClr val="F3F7FF"/>
          </a:solidFill>
        </a:fill>
      </a:tcStyle>
    </a:band2H>
    <a:firstCol>
      <a:tcTxStyle b="on" i="off">
        <a:fontRef idx="minor">
          <a:srgbClr val="FFFB00"/>
        </a:fontRef>
        <a:srgbClr val="FFFB00"/>
      </a:tcTxStyle>
      <a:tcStyle>
        <a:tcBdr>
          <a:left>
            <a:ln w="12700" cap="flat">
              <a:solidFill>
                <a:srgbClr val="FFFB00"/>
              </a:solidFill>
              <a:prstDash val="solid"/>
              <a:round/>
            </a:ln>
          </a:left>
          <a:right>
            <a:ln w="38100" cap="flat">
              <a:solidFill>
                <a:srgbClr val="FFFB00"/>
              </a:solidFill>
              <a:prstDash val="solid"/>
              <a:round/>
            </a:ln>
          </a:right>
          <a:top>
            <a:ln w="12700" cap="flat">
              <a:solidFill>
                <a:srgbClr val="FFFB00"/>
              </a:solidFill>
              <a:prstDash val="solid"/>
              <a:round/>
            </a:ln>
          </a:top>
          <a:bottom>
            <a:ln w="12700" cap="flat">
              <a:solidFill>
                <a:srgbClr val="FFFB00"/>
              </a:solidFill>
              <a:prstDash val="solid"/>
              <a:round/>
            </a:ln>
          </a:bottom>
          <a:insideH>
            <a:ln w="12700" cap="flat">
              <a:solidFill>
                <a:srgbClr val="FFFB00"/>
              </a:solidFill>
              <a:prstDash val="solid"/>
              <a:round/>
            </a:ln>
          </a:insideH>
          <a:insideV>
            <a:ln w="12700" cap="flat">
              <a:solidFill>
                <a:srgbClr val="FFFB00"/>
              </a:solidFill>
              <a:prstDash val="solid"/>
              <a:round/>
            </a:ln>
          </a:insideV>
        </a:tcBdr>
        <a:fill>
          <a:solidFill>
            <a:srgbClr val="73A4FE"/>
          </a:solidFill>
        </a:fill>
      </a:tcStyle>
    </a:firstCol>
    <a:lastRow>
      <a:tcTxStyle b="on" i="off">
        <a:fontRef idx="minor">
          <a:srgbClr val="FFFB00"/>
        </a:fontRef>
        <a:srgbClr val="FFFB00"/>
      </a:tcTxStyle>
      <a:tcStyle>
        <a:tcBdr>
          <a:left>
            <a:ln w="12700" cap="flat">
              <a:solidFill>
                <a:srgbClr val="FFFB00"/>
              </a:solidFill>
              <a:prstDash val="solid"/>
              <a:round/>
            </a:ln>
          </a:left>
          <a:right>
            <a:ln w="12700" cap="flat">
              <a:solidFill>
                <a:srgbClr val="FFFB00"/>
              </a:solidFill>
              <a:prstDash val="solid"/>
              <a:round/>
            </a:ln>
          </a:right>
          <a:top>
            <a:ln w="38100" cap="flat">
              <a:solidFill>
                <a:srgbClr val="FFFB00"/>
              </a:solidFill>
              <a:prstDash val="solid"/>
              <a:round/>
            </a:ln>
          </a:top>
          <a:bottom>
            <a:ln w="12700" cap="flat">
              <a:solidFill>
                <a:srgbClr val="FFFB00"/>
              </a:solidFill>
              <a:prstDash val="solid"/>
              <a:round/>
            </a:ln>
          </a:bottom>
          <a:insideH>
            <a:ln w="12700" cap="flat">
              <a:solidFill>
                <a:srgbClr val="FFFB00"/>
              </a:solidFill>
              <a:prstDash val="solid"/>
              <a:round/>
            </a:ln>
          </a:insideH>
          <a:insideV>
            <a:ln w="12700" cap="flat">
              <a:solidFill>
                <a:srgbClr val="FFFB00"/>
              </a:solidFill>
              <a:prstDash val="solid"/>
              <a:round/>
            </a:ln>
          </a:insideV>
        </a:tcBdr>
        <a:fill>
          <a:solidFill>
            <a:srgbClr val="73A4FE"/>
          </a:solidFill>
        </a:fill>
      </a:tcStyle>
    </a:lastRow>
    <a:firstRow>
      <a:tcTxStyle b="on" i="off">
        <a:fontRef idx="minor">
          <a:srgbClr val="FFFB00"/>
        </a:fontRef>
        <a:srgbClr val="FFFB00"/>
      </a:tcTxStyle>
      <a:tcStyle>
        <a:tcBdr>
          <a:left>
            <a:ln w="12700" cap="flat">
              <a:solidFill>
                <a:srgbClr val="FFFB00"/>
              </a:solidFill>
              <a:prstDash val="solid"/>
              <a:round/>
            </a:ln>
          </a:left>
          <a:right>
            <a:ln w="12700" cap="flat">
              <a:solidFill>
                <a:srgbClr val="FFFB00"/>
              </a:solidFill>
              <a:prstDash val="solid"/>
              <a:round/>
            </a:ln>
          </a:right>
          <a:top>
            <a:ln w="12700" cap="flat">
              <a:solidFill>
                <a:srgbClr val="FFFB00"/>
              </a:solidFill>
              <a:prstDash val="solid"/>
              <a:round/>
            </a:ln>
          </a:top>
          <a:bottom>
            <a:ln w="38100" cap="flat">
              <a:solidFill>
                <a:srgbClr val="FFFB00"/>
              </a:solidFill>
              <a:prstDash val="solid"/>
              <a:round/>
            </a:ln>
          </a:bottom>
          <a:insideH>
            <a:ln w="12700" cap="flat">
              <a:solidFill>
                <a:srgbClr val="FFFB00"/>
              </a:solidFill>
              <a:prstDash val="solid"/>
              <a:round/>
            </a:ln>
          </a:insideH>
          <a:insideV>
            <a:ln w="12700" cap="flat">
              <a:solidFill>
                <a:srgbClr val="FFFB00"/>
              </a:solidFill>
              <a:prstDash val="solid"/>
              <a:round/>
            </a:ln>
          </a:insideV>
        </a:tcBdr>
        <a:fill>
          <a:solidFill>
            <a:srgbClr val="73A4FE"/>
          </a:solidFill>
        </a:fill>
      </a:tcStyle>
    </a:firstRow>
  </a:tblStyle>
  <a:tblStyle styleId="{D51ADE6A-740E-44AE-83CC-AE7238B6C88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49"/>
    <p:restoredTop sz="94694"/>
  </p:normalViewPr>
  <p:slideViewPr>
    <p:cSldViewPr snapToGrid="0">
      <p:cViewPr varScale="1">
        <p:scale>
          <a:sx n="121" d="100"/>
          <a:sy n="121" d="100"/>
        </p:scale>
        <p:origin x="17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2" name="Shape 21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06400" latinLnBrk="0">
      <a:defRPr sz="1400">
        <a:latin typeface="Lucida Grande"/>
        <a:ea typeface="Lucida Grande"/>
        <a:cs typeface="Lucida Grande"/>
        <a:sym typeface="Lucida Grande"/>
      </a:defRPr>
    </a:lvl1pPr>
    <a:lvl2pPr defTabSz="406400" latinLnBrk="0">
      <a:defRPr sz="1400">
        <a:latin typeface="Lucida Grande"/>
        <a:ea typeface="Lucida Grande"/>
        <a:cs typeface="Lucida Grande"/>
        <a:sym typeface="Lucida Grande"/>
      </a:defRPr>
    </a:lvl2pPr>
    <a:lvl3pPr defTabSz="406400" latinLnBrk="0">
      <a:defRPr sz="1400">
        <a:latin typeface="Lucida Grande"/>
        <a:ea typeface="Lucida Grande"/>
        <a:cs typeface="Lucida Grande"/>
        <a:sym typeface="Lucida Grande"/>
      </a:defRPr>
    </a:lvl3pPr>
    <a:lvl4pPr defTabSz="406400" latinLnBrk="0">
      <a:defRPr sz="1400">
        <a:latin typeface="Lucida Grande"/>
        <a:ea typeface="Lucida Grande"/>
        <a:cs typeface="Lucida Grande"/>
        <a:sym typeface="Lucida Grande"/>
      </a:defRPr>
    </a:lvl4pPr>
    <a:lvl5pPr defTabSz="406400" latinLnBrk="0">
      <a:defRPr sz="1400">
        <a:latin typeface="Lucida Grande"/>
        <a:ea typeface="Lucida Grande"/>
        <a:cs typeface="Lucida Grande"/>
        <a:sym typeface="Lucida Grande"/>
      </a:defRPr>
    </a:lvl5pPr>
    <a:lvl6pPr defTabSz="406400" latinLnBrk="0">
      <a:defRPr sz="1400">
        <a:latin typeface="Lucida Grande"/>
        <a:ea typeface="Lucida Grande"/>
        <a:cs typeface="Lucida Grande"/>
        <a:sym typeface="Lucida Grande"/>
      </a:defRPr>
    </a:lvl6pPr>
    <a:lvl7pPr defTabSz="406400" latinLnBrk="0">
      <a:defRPr sz="1400">
        <a:latin typeface="Lucida Grande"/>
        <a:ea typeface="Lucida Grande"/>
        <a:cs typeface="Lucida Grande"/>
        <a:sym typeface="Lucida Grande"/>
      </a:defRPr>
    </a:lvl7pPr>
    <a:lvl8pPr defTabSz="406400" latinLnBrk="0">
      <a:defRPr sz="1400">
        <a:latin typeface="Lucida Grande"/>
        <a:ea typeface="Lucida Grande"/>
        <a:cs typeface="Lucida Grande"/>
        <a:sym typeface="Lucida Grande"/>
      </a:defRPr>
    </a:lvl8pPr>
    <a:lvl9pPr defTabSz="406400" latinLnBrk="0">
      <a:defRPr sz="14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31" name="Shape 33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spcBef>
                <a:spcPts val="400"/>
              </a:spcBef>
              <a:buClr>
                <a:srgbClr val="FFFB00"/>
              </a:buClr>
              <a:defRPr sz="1200">
                <a:solidFill>
                  <a:srgbClr val="FFFB00"/>
                </a:solidFill>
                <a:uFill>
                  <a:solidFill>
                    <a:srgbClr val="FFFB00"/>
                  </a:solidFill>
                </a:u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http://www.statsoft.com/textbook/stglm.html</a:t>
            </a:r>
          </a:p>
          <a:p>
            <a:pPr defTabSz="914400">
              <a:spcBef>
                <a:spcPts val="400"/>
              </a:spcBef>
              <a:buClr>
                <a:srgbClr val="FFFB00"/>
              </a:buClr>
              <a:defRPr sz="1200">
                <a:solidFill>
                  <a:srgbClr val="FFFB00"/>
                </a:solidFill>
                <a:uFill>
                  <a:solidFill>
                    <a:srgbClr val="FFFB00"/>
                  </a:solidFill>
                </a:u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Statsoft textbook:</a:t>
            </a:r>
          </a:p>
          <a:p>
            <a:pPr marL="228600" indent="-228600" defTabSz="914400">
              <a:spcBef>
                <a:spcPts val="400"/>
              </a:spcBef>
              <a:buClr>
                <a:srgbClr val="FFFB00"/>
              </a:buClr>
              <a:buSzPct val="100000"/>
              <a:buAutoNum type="arabicParenR"/>
              <a:defRPr sz="1200">
                <a:solidFill>
                  <a:srgbClr val="FFFB00"/>
                </a:solidFill>
                <a:uFill>
                  <a:solidFill>
                    <a:srgbClr val="FFFB00"/>
                  </a:solidFill>
                </a:u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Multivariate linear regression -&gt; multiple DVs, multiple columns of betas, but solution/algebra is identical</a:t>
            </a:r>
          </a:p>
          <a:p>
            <a:pPr marL="228600" indent="-228600" defTabSz="914400">
              <a:spcBef>
                <a:spcPts val="400"/>
              </a:spcBef>
              <a:buClr>
                <a:srgbClr val="FFFB00"/>
              </a:buClr>
              <a:buSzPct val="100000"/>
              <a:buAutoNum type="arabicParenR"/>
              <a:defRPr sz="1200">
                <a:solidFill>
                  <a:srgbClr val="FFFB00"/>
                </a:solidFill>
                <a:uFill>
                  <a:solidFill>
                    <a:srgbClr val="FFFB00"/>
                  </a:solidFill>
                </a:u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GLM differences from multiple regression/multivariate regression:</a:t>
            </a:r>
          </a:p>
          <a:p>
            <a:pPr marL="685800" lvl="1" indent="-228600" defTabSz="914400">
              <a:spcBef>
                <a:spcPts val="400"/>
              </a:spcBef>
              <a:buClr>
                <a:srgbClr val="FFFB00"/>
              </a:buClr>
              <a:buSzPct val="100000"/>
              <a:buAutoNum type="arabicParenR"/>
              <a:defRPr sz="1200">
                <a:solidFill>
                  <a:srgbClr val="FFFB00"/>
                </a:solidFill>
                <a:uFill>
                  <a:solidFill>
                    <a:srgbClr val="FFFB00"/>
                  </a:solidFill>
                </a:u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 allows for multivariate tests of significance, with correlated DVs</a:t>
            </a:r>
          </a:p>
          <a:p>
            <a:pPr marL="685800" lvl="1" indent="-228600" defTabSz="914400">
              <a:spcBef>
                <a:spcPts val="400"/>
              </a:spcBef>
              <a:buClr>
                <a:srgbClr val="FFFB00"/>
              </a:buClr>
              <a:buSzPct val="100000"/>
              <a:buAutoNum type="arabicParenR"/>
              <a:defRPr sz="1200">
                <a:solidFill>
                  <a:srgbClr val="FFFB00"/>
                </a:solidFill>
                <a:uFill>
                  <a:solidFill>
                    <a:srgbClr val="FFFB00"/>
                  </a:solidFill>
                </a:u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Test contrasts across multiple DVs</a:t>
            </a:r>
          </a:p>
          <a:p>
            <a:pPr marL="685800" lvl="1" indent="-228600" defTabSz="914400">
              <a:spcBef>
                <a:spcPts val="400"/>
              </a:spcBef>
              <a:buClr>
                <a:srgbClr val="FFFB00"/>
              </a:buClr>
              <a:buSzPct val="100000"/>
              <a:buAutoNum type="arabicParenR"/>
              <a:defRPr sz="1200">
                <a:solidFill>
                  <a:srgbClr val="FFFB00"/>
                </a:solidFill>
                <a:uFill>
                  <a:solidFill>
                    <a:srgbClr val="FFFB00"/>
                  </a:solidFill>
                </a:u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Generalized inverse: can handle non-full-rank design matrix</a:t>
            </a:r>
          </a:p>
          <a:p>
            <a:pPr marL="228600" indent="-228600" defTabSz="914400">
              <a:spcBef>
                <a:spcPts val="400"/>
              </a:spcBef>
              <a:buClr>
                <a:srgbClr val="FFFB00"/>
              </a:buClr>
              <a:defRPr sz="1200">
                <a:solidFill>
                  <a:srgbClr val="FFFB00"/>
                </a:solidFill>
                <a:uFill>
                  <a:solidFill>
                    <a:srgbClr val="FFFB00"/>
                  </a:solidFill>
                </a:u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A generalized inverse is any matrix that satisfies </a:t>
            </a:r>
            <a:r>
              <a:rPr b="1"/>
              <a:t>AA</a:t>
            </a:r>
            <a:r>
              <a:rPr b="1" baseline="29999"/>
              <a:t>-</a:t>
            </a:r>
            <a:r>
              <a:rPr b="1"/>
              <a:t>A = A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27" name="Shape 4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spcBef>
                <a:spcPts val="400"/>
              </a:spcBef>
              <a:buClr>
                <a:srgbClr val="FFFB00"/>
              </a:buClr>
              <a:defRPr sz="1200">
                <a:solidFill>
                  <a:srgbClr val="FFFB00"/>
                </a:solidFill>
                <a:uFill>
                  <a:solidFill>
                    <a:srgbClr val="FFFB00"/>
                  </a:solidFill>
                </a:u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http://www.statsoft.com/textbook/stglm.html</a:t>
            </a:r>
          </a:p>
          <a:p>
            <a:pPr defTabSz="914400">
              <a:spcBef>
                <a:spcPts val="400"/>
              </a:spcBef>
              <a:buClr>
                <a:srgbClr val="FFFB00"/>
              </a:buClr>
              <a:defRPr sz="1200">
                <a:solidFill>
                  <a:srgbClr val="FFFB00"/>
                </a:solidFill>
                <a:uFill>
                  <a:solidFill>
                    <a:srgbClr val="FFFB00"/>
                  </a:solidFill>
                </a:u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Statsoft textbook:</a:t>
            </a:r>
          </a:p>
          <a:p>
            <a:pPr marL="228600" indent="-228600" defTabSz="914400">
              <a:spcBef>
                <a:spcPts val="400"/>
              </a:spcBef>
              <a:buClr>
                <a:srgbClr val="FFFB00"/>
              </a:buClr>
              <a:buSzPct val="100000"/>
              <a:buAutoNum type="arabicParenR"/>
              <a:defRPr sz="1200">
                <a:solidFill>
                  <a:srgbClr val="FFFB00"/>
                </a:solidFill>
                <a:uFill>
                  <a:solidFill>
                    <a:srgbClr val="FFFB00"/>
                  </a:solidFill>
                </a:u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Multivariate linear regression -&gt; multiple DVs, multiple columns of betas, but solution/algebra is identical</a:t>
            </a:r>
          </a:p>
          <a:p>
            <a:pPr marL="228600" indent="-228600" defTabSz="914400">
              <a:spcBef>
                <a:spcPts val="400"/>
              </a:spcBef>
              <a:buClr>
                <a:srgbClr val="FFFB00"/>
              </a:buClr>
              <a:buSzPct val="100000"/>
              <a:buAutoNum type="arabicParenR"/>
              <a:defRPr sz="1200">
                <a:solidFill>
                  <a:srgbClr val="FFFB00"/>
                </a:solidFill>
                <a:uFill>
                  <a:solidFill>
                    <a:srgbClr val="FFFB00"/>
                  </a:solidFill>
                </a:u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GLM differences from multiple regression/multivariate regression:</a:t>
            </a:r>
          </a:p>
          <a:p>
            <a:pPr marL="685800" lvl="1" indent="-228600" defTabSz="914400">
              <a:spcBef>
                <a:spcPts val="400"/>
              </a:spcBef>
              <a:buClr>
                <a:srgbClr val="FFFB00"/>
              </a:buClr>
              <a:buSzPct val="100000"/>
              <a:buAutoNum type="arabicParenR"/>
              <a:defRPr sz="1200">
                <a:solidFill>
                  <a:srgbClr val="FFFB00"/>
                </a:solidFill>
                <a:uFill>
                  <a:solidFill>
                    <a:srgbClr val="FFFB00"/>
                  </a:solidFill>
                </a:u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 allows for multivariate tests of significance, with correlated DVs</a:t>
            </a:r>
          </a:p>
          <a:p>
            <a:pPr marL="685800" lvl="1" indent="-228600" defTabSz="914400">
              <a:spcBef>
                <a:spcPts val="400"/>
              </a:spcBef>
              <a:buClr>
                <a:srgbClr val="FFFB00"/>
              </a:buClr>
              <a:buSzPct val="100000"/>
              <a:buAutoNum type="arabicParenR"/>
              <a:defRPr sz="1200">
                <a:solidFill>
                  <a:srgbClr val="FFFB00"/>
                </a:solidFill>
                <a:uFill>
                  <a:solidFill>
                    <a:srgbClr val="FFFB00"/>
                  </a:solidFill>
                </a:u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Test contrasts across multiple DVs</a:t>
            </a:r>
          </a:p>
          <a:p>
            <a:pPr marL="685800" lvl="1" indent="-228600" defTabSz="914400">
              <a:spcBef>
                <a:spcPts val="400"/>
              </a:spcBef>
              <a:buClr>
                <a:srgbClr val="FFFB00"/>
              </a:buClr>
              <a:buSzPct val="100000"/>
              <a:buAutoNum type="arabicParenR"/>
              <a:defRPr sz="1200">
                <a:solidFill>
                  <a:srgbClr val="FFFB00"/>
                </a:solidFill>
                <a:uFill>
                  <a:solidFill>
                    <a:srgbClr val="FFFB00"/>
                  </a:solidFill>
                </a:u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Generalized inverse: can handle non-full-rank design matrix</a:t>
            </a:r>
          </a:p>
          <a:p>
            <a:pPr marL="228600" indent="-228600" defTabSz="914400">
              <a:spcBef>
                <a:spcPts val="400"/>
              </a:spcBef>
              <a:buClr>
                <a:srgbClr val="FFFB00"/>
              </a:buClr>
              <a:defRPr sz="1200">
                <a:solidFill>
                  <a:srgbClr val="FFFB00"/>
                </a:solidFill>
                <a:uFill>
                  <a:solidFill>
                    <a:srgbClr val="FFFB00"/>
                  </a:solidFill>
                </a:u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A generalized inverse is any matrix that satisfies </a:t>
            </a:r>
            <a:r>
              <a:rPr b="1"/>
              <a:t>AA</a:t>
            </a:r>
            <a:r>
              <a:rPr b="1" baseline="29999"/>
              <a:t>-</a:t>
            </a:r>
            <a:r>
              <a:rPr b="1"/>
              <a:t>A = A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create_figure</a:t>
            </a:r>
            <a:r>
              <a:rPr lang="en-US" dirty="0"/>
              <a:t>;</a:t>
            </a:r>
          </a:p>
          <a:p>
            <a:r>
              <a:rPr lang="en-US" dirty="0"/>
              <a:t>[X, e] = </a:t>
            </a:r>
            <a:r>
              <a:rPr lang="en-US" dirty="0" err="1"/>
              <a:t>create_random_er_design</a:t>
            </a:r>
            <a:r>
              <a:rPr lang="en-US" dirty="0"/>
              <a:t>(1, 1.3, 1, [.1 .1 .1 .1], 180, 0);</a:t>
            </a:r>
          </a:p>
          <a:p>
            <a:r>
              <a:rPr lang="en-US" dirty="0"/>
              <a:t>axis tight</a:t>
            </a:r>
          </a:p>
          <a:p>
            <a:r>
              <a:rPr lang="en-US" dirty="0"/>
              <a:t>title('Example event-related design');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81450" y="8847138"/>
            <a:ext cx="3044825" cy="46513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EB8E3C-0059-48CF-81F3-AEA5304094E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684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create_figure</a:t>
            </a:r>
            <a:r>
              <a:rPr lang="en-US" dirty="0"/>
              <a:t>;</a:t>
            </a:r>
          </a:p>
          <a:p>
            <a:r>
              <a:rPr lang="en-US" dirty="0"/>
              <a:t>[X, e] = </a:t>
            </a:r>
            <a:r>
              <a:rPr lang="en-US" dirty="0" err="1"/>
              <a:t>create_random_er_design</a:t>
            </a:r>
            <a:r>
              <a:rPr lang="en-US" dirty="0"/>
              <a:t>(1, 1.3, 1, [.1 .1 .1 .1], 180, 0);</a:t>
            </a:r>
          </a:p>
          <a:p>
            <a:r>
              <a:rPr lang="en-US" dirty="0"/>
              <a:t>axis tight</a:t>
            </a:r>
          </a:p>
          <a:p>
            <a:r>
              <a:rPr lang="en-US"/>
              <a:t>title('Example event-related design');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81450" y="8847138"/>
            <a:ext cx="3044825" cy="46513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EB8E3C-0059-48CF-81F3-AEA5304094E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672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Helvetica Neue Light"/>
                <a:cs typeface="Helvetica Neue Light"/>
              </a:rPr>
              <a:t>Beware if you have missing sessions or runs!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Helvetica Neue Light"/>
                <a:cs typeface="Helvetica Neue Light"/>
              </a:rPr>
              <a:t>Sum across 3 </a:t>
            </a:r>
            <a:r>
              <a:rPr lang="en-US" sz="1200">
                <a:latin typeface="Helvetica Neue Light"/>
                <a:cs typeface="Helvetica Neue Light"/>
              </a:rPr>
              <a:t>runs ([1 1 1]) </a:t>
            </a:r>
            <a:r>
              <a:rPr lang="en-US" sz="1200" dirty="0">
                <a:latin typeface="Helvetica Neue Light"/>
                <a:cs typeface="Helvetica Neue Light"/>
              </a:rPr>
              <a:t>is not equivalent to sum across </a:t>
            </a:r>
            <a:r>
              <a:rPr lang="en-US" sz="1200">
                <a:latin typeface="Helvetica Neue Light"/>
                <a:cs typeface="Helvetica Neue Light"/>
              </a:rPr>
              <a:t>4 ([1 1 1 1])</a:t>
            </a:r>
            <a:endParaRPr lang="en-US" sz="1200" dirty="0">
              <a:latin typeface="Helvetica Neue Light"/>
              <a:cs typeface="Helvetica Neue Ligh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EB8E3C-0059-48CF-81F3-AEA5304094E4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289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Helvetica Neue Light"/>
                <a:cs typeface="Helvetica Neue Light"/>
              </a:rPr>
              <a:t>Beware if you have missing sessions or runs!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Helvetica Neue Light"/>
                <a:cs typeface="Helvetica Neue Light"/>
              </a:rPr>
              <a:t>Sum across 3 </a:t>
            </a:r>
            <a:r>
              <a:rPr lang="en-US" sz="1200">
                <a:latin typeface="Helvetica Neue Light"/>
                <a:cs typeface="Helvetica Neue Light"/>
              </a:rPr>
              <a:t>runs ([1 1 1]) </a:t>
            </a:r>
            <a:r>
              <a:rPr lang="en-US" sz="1200" dirty="0">
                <a:latin typeface="Helvetica Neue Light"/>
                <a:cs typeface="Helvetica Neue Light"/>
              </a:rPr>
              <a:t>is not equivalent to sum across </a:t>
            </a:r>
            <a:r>
              <a:rPr lang="en-US" sz="1200">
                <a:latin typeface="Helvetica Neue Light"/>
                <a:cs typeface="Helvetica Neue Light"/>
              </a:rPr>
              <a:t>4 ([1 1 1 1])</a:t>
            </a:r>
            <a:endParaRPr lang="en-US" sz="1200" dirty="0">
              <a:latin typeface="Helvetica Neue Light"/>
              <a:cs typeface="Helvetica Neue Ligh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EB8E3C-0059-48CF-81F3-AEA5304094E4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289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81450" y="8847138"/>
            <a:ext cx="3044825" cy="46513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9EB8E3C-0059-48CF-81F3-AEA5304094E4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052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hyperlink" Target="http://psych.colorado.edu/~tor" TargetMode="Externa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xfrm>
            <a:off x="889000" y="2095500"/>
            <a:ext cx="7366000" cy="2679700"/>
          </a:xfrm>
          <a:prstGeom prst="rect">
            <a:avLst/>
          </a:prstGeom>
        </p:spPr>
        <p:txBody>
          <a:bodyPr/>
          <a:lstStyle>
            <a:lvl1pPr defTabSz="406400">
              <a:defRPr sz="5600">
                <a:uFillTx/>
              </a:defRPr>
            </a:lvl1pPr>
          </a:lstStyle>
          <a:p>
            <a:r>
              <a:t>Title Text</a:t>
            </a:r>
          </a:p>
        </p:txBody>
      </p:sp>
      <p:sp>
        <p:nvSpPr>
          <p:cNvPr id="11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36465" y="6532067"/>
            <a:ext cx="258370" cy="249733"/>
          </a:xfrm>
          <a:prstGeom prst="rect">
            <a:avLst/>
          </a:prstGeom>
        </p:spPr>
        <p:txBody>
          <a:bodyPr lIns="38100" tIns="38100" rIns="38100" bIns="38100"/>
          <a:lstStyle>
            <a:lvl1pPr algn="ctr" defTabSz="406400">
              <a:defRPr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Image"/>
          <p:cNvSpPr>
            <a:spLocks noGrp="1"/>
          </p:cNvSpPr>
          <p:nvPr>
            <p:ph type="pic" sz="half" idx="21"/>
          </p:nvPr>
        </p:nvSpPr>
        <p:spPr>
          <a:xfrm>
            <a:off x="1778000" y="1282700"/>
            <a:ext cx="5600700" cy="347439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26" name="Title Text"/>
          <p:cNvSpPr txBox="1">
            <a:spLocks noGrp="1"/>
          </p:cNvSpPr>
          <p:nvPr>
            <p:ph type="title"/>
          </p:nvPr>
        </p:nvSpPr>
        <p:spPr>
          <a:xfrm>
            <a:off x="889000" y="5181600"/>
            <a:ext cx="7366000" cy="1206500"/>
          </a:xfrm>
          <a:prstGeom prst="rect">
            <a:avLst/>
          </a:prstGeom>
        </p:spPr>
        <p:txBody>
          <a:bodyPr/>
          <a:lstStyle>
            <a:lvl1pPr defTabSz="406400">
              <a:defRPr sz="5600">
                <a:uFillTx/>
              </a:defRPr>
            </a:lvl1pPr>
          </a:lstStyle>
          <a:p>
            <a:r>
              <a:t>Title Text</a:t>
            </a:r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36465" y="6532067"/>
            <a:ext cx="258370" cy="249733"/>
          </a:xfrm>
          <a:prstGeom prst="rect">
            <a:avLst/>
          </a:prstGeom>
        </p:spPr>
        <p:txBody>
          <a:bodyPr lIns="38100" tIns="38100" rIns="38100" bIns="38100"/>
          <a:lstStyle>
            <a:lvl1pPr algn="ctr" defTabSz="406400">
              <a:defRPr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sz="half" idx="21"/>
          </p:nvPr>
        </p:nvSpPr>
        <p:spPr>
          <a:xfrm>
            <a:off x="1778000" y="1282700"/>
            <a:ext cx="5600700" cy="3474395"/>
          </a:xfrm>
          <a:prstGeom prst="rect">
            <a:avLst/>
          </a:prstGeom>
          <a:ln w="25400"/>
          <a:effectLst>
            <a:reflection stA="50000" endPos="40000" dir="5400000" sy="-100000" algn="bl" rotWithShape="0"/>
          </a:effectLst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35" name="Title Text"/>
          <p:cNvSpPr txBox="1">
            <a:spLocks noGrp="1"/>
          </p:cNvSpPr>
          <p:nvPr>
            <p:ph type="title"/>
          </p:nvPr>
        </p:nvSpPr>
        <p:spPr>
          <a:xfrm>
            <a:off x="889000" y="5181600"/>
            <a:ext cx="7366000" cy="1206500"/>
          </a:xfrm>
          <a:prstGeom prst="rect">
            <a:avLst/>
          </a:prstGeom>
        </p:spPr>
        <p:txBody>
          <a:bodyPr/>
          <a:lstStyle>
            <a:lvl1pPr defTabSz="406400">
              <a:defRPr sz="5600">
                <a:uFillTx/>
              </a:defRPr>
            </a:lvl1pPr>
          </a:lstStyle>
          <a:p>
            <a:r>
              <a:t>Title Text</a:t>
            </a:r>
          </a:p>
        </p:txBody>
      </p:sp>
      <p:sp>
        <p:nvSpPr>
          <p:cNvPr id="1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36465" y="6532067"/>
            <a:ext cx="258370" cy="249733"/>
          </a:xfrm>
          <a:prstGeom prst="rect">
            <a:avLst/>
          </a:prstGeom>
        </p:spPr>
        <p:txBody>
          <a:bodyPr lIns="38100" tIns="38100" rIns="38100" bIns="38100"/>
          <a:lstStyle>
            <a:lvl1pPr algn="ctr" defTabSz="406400">
              <a:defRPr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Image"/>
          <p:cNvSpPr>
            <a:spLocks noGrp="1"/>
          </p:cNvSpPr>
          <p:nvPr>
            <p:ph type="pic" sz="half" idx="21"/>
          </p:nvPr>
        </p:nvSpPr>
        <p:spPr>
          <a:xfrm>
            <a:off x="4876800" y="927100"/>
            <a:ext cx="3225800" cy="4841869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44" name="Title Text"/>
          <p:cNvSpPr txBox="1">
            <a:spLocks noGrp="1"/>
          </p:cNvSpPr>
          <p:nvPr>
            <p:ph type="title"/>
          </p:nvPr>
        </p:nvSpPr>
        <p:spPr>
          <a:xfrm>
            <a:off x="444500" y="990600"/>
            <a:ext cx="4127500" cy="2324100"/>
          </a:xfrm>
          <a:prstGeom prst="rect">
            <a:avLst/>
          </a:prstGeom>
        </p:spPr>
        <p:txBody>
          <a:bodyPr anchor="b"/>
          <a:lstStyle>
            <a:lvl1pPr defTabSz="406400">
              <a:defRPr sz="4800">
                <a:uFillTx/>
              </a:defRPr>
            </a:lvl1pPr>
          </a:lstStyle>
          <a:p>
            <a:r>
              <a:t>Title Text</a:t>
            </a:r>
          </a:p>
        </p:txBody>
      </p:sp>
      <p:sp>
        <p:nvSpPr>
          <p:cNvPr id="14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3378200"/>
            <a:ext cx="4127500" cy="2324100"/>
          </a:xfrm>
          <a:prstGeom prst="rect">
            <a:avLst/>
          </a:prstGeom>
        </p:spPr>
        <p:txBody>
          <a:bodyPr/>
          <a:lstStyle>
            <a:lvl1pPr marL="0" indent="0" algn="ctr" defTabSz="406400">
              <a:spcBef>
                <a:spcPts val="0"/>
              </a:spcBef>
              <a:buClrTx/>
              <a:buSzTx/>
              <a:buNone/>
              <a:defRPr sz="2200">
                <a:uFillTx/>
              </a:defRPr>
            </a:lvl1pPr>
            <a:lvl2pPr marL="0" indent="0" algn="ctr" defTabSz="406400">
              <a:spcBef>
                <a:spcPts val="0"/>
              </a:spcBef>
              <a:buClrTx/>
              <a:buSzTx/>
              <a:buNone/>
              <a:defRPr sz="2200">
                <a:uFillTx/>
              </a:defRPr>
            </a:lvl2pPr>
            <a:lvl3pPr marL="0" indent="0" algn="ctr" defTabSz="406400">
              <a:spcBef>
                <a:spcPts val="0"/>
              </a:spcBef>
              <a:buClrTx/>
              <a:buSzTx/>
              <a:buNone/>
              <a:defRPr sz="2200">
                <a:uFillTx/>
              </a:defRPr>
            </a:lvl3pPr>
            <a:lvl4pPr marL="0" indent="0" algn="ctr" defTabSz="406400">
              <a:spcBef>
                <a:spcPts val="0"/>
              </a:spcBef>
              <a:buClrTx/>
              <a:buSzTx/>
              <a:buNone/>
              <a:defRPr sz="2200">
                <a:uFillTx/>
              </a:defRPr>
            </a:lvl4pPr>
            <a:lvl5pPr marL="0" indent="0" algn="ctr" defTabSz="406400">
              <a:spcBef>
                <a:spcPts val="0"/>
              </a:spcBef>
              <a:buClrTx/>
              <a:buSzTx/>
              <a:buNone/>
              <a:defRPr sz="2200">
                <a:uFillTx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36465" y="6532067"/>
            <a:ext cx="258370" cy="249733"/>
          </a:xfrm>
          <a:prstGeom prst="rect">
            <a:avLst/>
          </a:prstGeom>
        </p:spPr>
        <p:txBody>
          <a:bodyPr lIns="38100" tIns="38100" rIns="38100" bIns="38100"/>
          <a:lstStyle>
            <a:lvl1pPr algn="ctr" defTabSz="406400">
              <a:defRPr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Image"/>
          <p:cNvSpPr>
            <a:spLocks noGrp="1"/>
          </p:cNvSpPr>
          <p:nvPr>
            <p:ph type="pic" sz="half" idx="21"/>
          </p:nvPr>
        </p:nvSpPr>
        <p:spPr>
          <a:xfrm>
            <a:off x="4876800" y="927100"/>
            <a:ext cx="3225800" cy="4841869"/>
          </a:xfrm>
          <a:prstGeom prst="rect">
            <a:avLst/>
          </a:prstGeom>
          <a:ln w="25400"/>
          <a:effectLst>
            <a:reflection stA="50000" endPos="40000" dir="5400000" sy="-100000" algn="bl" rotWithShape="0"/>
          </a:effectLst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54" name="Title Text"/>
          <p:cNvSpPr txBox="1">
            <a:spLocks noGrp="1"/>
          </p:cNvSpPr>
          <p:nvPr>
            <p:ph type="title"/>
          </p:nvPr>
        </p:nvSpPr>
        <p:spPr>
          <a:xfrm>
            <a:off x="444500" y="990600"/>
            <a:ext cx="4127500" cy="2324100"/>
          </a:xfrm>
          <a:prstGeom prst="rect">
            <a:avLst/>
          </a:prstGeom>
        </p:spPr>
        <p:txBody>
          <a:bodyPr anchor="b"/>
          <a:lstStyle>
            <a:lvl1pPr defTabSz="406400">
              <a:defRPr sz="4800">
                <a:uFillTx/>
              </a:defRPr>
            </a:lvl1pPr>
          </a:lstStyle>
          <a:p>
            <a:r>
              <a:t>Title Text</a:t>
            </a:r>
          </a:p>
        </p:txBody>
      </p:sp>
      <p:sp>
        <p:nvSpPr>
          <p:cNvPr id="15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3378200"/>
            <a:ext cx="4127500" cy="2324100"/>
          </a:xfrm>
          <a:prstGeom prst="rect">
            <a:avLst/>
          </a:prstGeom>
        </p:spPr>
        <p:txBody>
          <a:bodyPr/>
          <a:lstStyle>
            <a:lvl1pPr marL="0" indent="0" algn="ctr" defTabSz="406400">
              <a:spcBef>
                <a:spcPts val="0"/>
              </a:spcBef>
              <a:buClrTx/>
              <a:buSzTx/>
              <a:buNone/>
              <a:defRPr sz="2200">
                <a:uFillTx/>
              </a:defRPr>
            </a:lvl1pPr>
            <a:lvl2pPr marL="0" indent="0" algn="ctr" defTabSz="406400">
              <a:spcBef>
                <a:spcPts val="0"/>
              </a:spcBef>
              <a:buClrTx/>
              <a:buSzTx/>
              <a:buNone/>
              <a:defRPr sz="2200">
                <a:uFillTx/>
              </a:defRPr>
            </a:lvl2pPr>
            <a:lvl3pPr marL="0" indent="0" algn="ctr" defTabSz="406400">
              <a:spcBef>
                <a:spcPts val="0"/>
              </a:spcBef>
              <a:buClrTx/>
              <a:buSzTx/>
              <a:buNone/>
              <a:defRPr sz="2200">
                <a:uFillTx/>
              </a:defRPr>
            </a:lvl3pPr>
            <a:lvl4pPr marL="0" indent="0" algn="ctr" defTabSz="406400">
              <a:spcBef>
                <a:spcPts val="0"/>
              </a:spcBef>
              <a:buClrTx/>
              <a:buSzTx/>
              <a:buNone/>
              <a:defRPr sz="2200">
                <a:uFillTx/>
              </a:defRPr>
            </a:lvl4pPr>
            <a:lvl5pPr marL="0" indent="0" algn="ctr" defTabSz="406400">
              <a:spcBef>
                <a:spcPts val="0"/>
              </a:spcBef>
              <a:buClrTx/>
              <a:buSzTx/>
              <a:buNone/>
              <a:defRPr sz="2200">
                <a:uFillTx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36465" y="6532067"/>
            <a:ext cx="258370" cy="249733"/>
          </a:xfrm>
          <a:prstGeom prst="rect">
            <a:avLst/>
          </a:prstGeom>
        </p:spPr>
        <p:txBody>
          <a:bodyPr lIns="38100" tIns="38100" rIns="38100" bIns="38100"/>
          <a:lstStyle>
            <a:lvl1pPr algn="ctr" defTabSz="406400">
              <a:defRPr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Image"/>
          <p:cNvSpPr>
            <a:spLocks noGrp="1"/>
          </p:cNvSpPr>
          <p:nvPr>
            <p:ph type="pic" sz="quarter" idx="21"/>
          </p:nvPr>
        </p:nvSpPr>
        <p:spPr>
          <a:xfrm>
            <a:off x="5054600" y="1790700"/>
            <a:ext cx="2882900" cy="4327182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64" name="Title Text"/>
          <p:cNvSpPr txBox="1">
            <a:spLocks noGrp="1"/>
          </p:cNvSpPr>
          <p:nvPr>
            <p:ph type="title"/>
          </p:nvPr>
        </p:nvSpPr>
        <p:spPr>
          <a:xfrm>
            <a:off x="889000" y="177800"/>
            <a:ext cx="7366000" cy="1714500"/>
          </a:xfrm>
          <a:prstGeom prst="rect">
            <a:avLst/>
          </a:prstGeom>
        </p:spPr>
        <p:txBody>
          <a:bodyPr/>
          <a:lstStyle>
            <a:lvl1pPr defTabSz="406400">
              <a:defRPr sz="5600">
                <a:uFillTx/>
              </a:defRPr>
            </a:lvl1pPr>
          </a:lstStyle>
          <a:p>
            <a:r>
              <a:t>Title Text</a:t>
            </a:r>
          </a:p>
        </p:txBody>
      </p:sp>
      <p:sp>
        <p:nvSpPr>
          <p:cNvPr id="16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89000" y="1943100"/>
            <a:ext cx="3543300" cy="4025900"/>
          </a:xfrm>
          <a:prstGeom prst="rect">
            <a:avLst/>
          </a:prstGeom>
        </p:spPr>
        <p:txBody>
          <a:bodyPr anchor="ctr"/>
          <a:lstStyle>
            <a:lvl1pPr marL="640422" indent="-386422" defTabSz="406400">
              <a:spcBef>
                <a:spcPts val="2700"/>
              </a:spcBef>
              <a:buClrTx/>
              <a:buSzPct val="171000"/>
              <a:buChar char="•"/>
              <a:defRPr sz="2000">
                <a:uFillTx/>
              </a:defRPr>
            </a:lvl1pPr>
            <a:lvl2pPr marL="983322" indent="-386422" defTabSz="406400">
              <a:spcBef>
                <a:spcPts val="2700"/>
              </a:spcBef>
              <a:buClrTx/>
              <a:buSzPct val="171000"/>
              <a:buChar char="•"/>
              <a:defRPr sz="2000">
                <a:uFillTx/>
              </a:defRPr>
            </a:lvl2pPr>
            <a:lvl3pPr marL="1326222" indent="-386422" defTabSz="406400">
              <a:spcBef>
                <a:spcPts val="2700"/>
              </a:spcBef>
              <a:buClrTx/>
              <a:buSzPct val="171000"/>
              <a:buChar char="•"/>
              <a:defRPr sz="2000">
                <a:uFillTx/>
              </a:defRPr>
            </a:lvl3pPr>
            <a:lvl4pPr marL="1681822" indent="-386422" defTabSz="406400">
              <a:spcBef>
                <a:spcPts val="2700"/>
              </a:spcBef>
              <a:buClrTx/>
              <a:buSzPct val="171000"/>
              <a:buChar char="•"/>
              <a:defRPr>
                <a:uFillTx/>
              </a:defRPr>
            </a:lvl4pPr>
            <a:lvl5pPr marL="2024722" indent="-386422" defTabSz="406400">
              <a:spcBef>
                <a:spcPts val="2700"/>
              </a:spcBef>
              <a:buClrTx/>
              <a:buSzPct val="171000"/>
              <a:buChar char="•"/>
              <a:defRPr>
                <a:uFillTx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36465" y="6532067"/>
            <a:ext cx="258370" cy="249733"/>
          </a:xfrm>
          <a:prstGeom prst="rect">
            <a:avLst/>
          </a:prstGeom>
        </p:spPr>
        <p:txBody>
          <a:bodyPr lIns="38100" tIns="38100" rIns="38100" bIns="38100"/>
          <a:lstStyle>
            <a:lvl1pPr algn="ctr" defTabSz="406400">
              <a:defRPr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itle Text"/>
          <p:cNvSpPr txBox="1">
            <a:spLocks noGrp="1"/>
          </p:cNvSpPr>
          <p:nvPr>
            <p:ph type="title"/>
          </p:nvPr>
        </p:nvSpPr>
        <p:spPr>
          <a:xfrm>
            <a:off x="889000" y="177800"/>
            <a:ext cx="7366000" cy="1714500"/>
          </a:xfrm>
          <a:prstGeom prst="rect">
            <a:avLst/>
          </a:prstGeom>
        </p:spPr>
        <p:txBody>
          <a:bodyPr/>
          <a:lstStyle>
            <a:lvl1pPr defTabSz="406400">
              <a:defRPr sz="5600">
                <a:uFillTx/>
              </a:defRPr>
            </a:lvl1pPr>
          </a:lstStyle>
          <a:p>
            <a:r>
              <a:t>Title Text</a:t>
            </a:r>
          </a:p>
        </p:txBody>
      </p:sp>
      <p:sp>
        <p:nvSpPr>
          <p:cNvPr id="17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89000" y="1943100"/>
            <a:ext cx="3543300" cy="4025900"/>
          </a:xfrm>
          <a:prstGeom prst="rect">
            <a:avLst/>
          </a:prstGeom>
        </p:spPr>
        <p:txBody>
          <a:bodyPr anchor="ctr"/>
          <a:lstStyle>
            <a:lvl1pPr marL="640422" indent="-386422" defTabSz="406400">
              <a:spcBef>
                <a:spcPts val="2700"/>
              </a:spcBef>
              <a:buClrTx/>
              <a:buSzPct val="171000"/>
              <a:buChar char="•"/>
              <a:defRPr sz="2000">
                <a:uFillTx/>
              </a:defRPr>
            </a:lvl1pPr>
            <a:lvl2pPr marL="983322" indent="-386422" defTabSz="406400">
              <a:spcBef>
                <a:spcPts val="2700"/>
              </a:spcBef>
              <a:buClrTx/>
              <a:buSzPct val="171000"/>
              <a:buChar char="•"/>
              <a:defRPr sz="2000">
                <a:uFillTx/>
              </a:defRPr>
            </a:lvl2pPr>
            <a:lvl3pPr marL="1326222" indent="-386422" defTabSz="406400">
              <a:spcBef>
                <a:spcPts val="2700"/>
              </a:spcBef>
              <a:buClrTx/>
              <a:buSzPct val="171000"/>
              <a:buChar char="•"/>
              <a:defRPr sz="2000">
                <a:uFillTx/>
              </a:defRPr>
            </a:lvl3pPr>
            <a:lvl4pPr marL="1681822" indent="-386422" defTabSz="406400">
              <a:spcBef>
                <a:spcPts val="2700"/>
              </a:spcBef>
              <a:buClrTx/>
              <a:buSzPct val="171000"/>
              <a:buChar char="•"/>
              <a:defRPr>
                <a:uFillTx/>
              </a:defRPr>
            </a:lvl4pPr>
            <a:lvl5pPr marL="2024722" indent="-386422" defTabSz="406400">
              <a:spcBef>
                <a:spcPts val="2700"/>
              </a:spcBef>
              <a:buClrTx/>
              <a:buSzPct val="171000"/>
              <a:buChar char="•"/>
              <a:defRPr>
                <a:uFillTx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36465" y="6532067"/>
            <a:ext cx="258370" cy="249733"/>
          </a:xfrm>
          <a:prstGeom prst="rect">
            <a:avLst/>
          </a:prstGeom>
        </p:spPr>
        <p:txBody>
          <a:bodyPr lIns="38100" tIns="38100" rIns="38100" bIns="38100"/>
          <a:lstStyle>
            <a:lvl1pPr algn="ctr" defTabSz="406400">
              <a:defRPr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itle Text"/>
          <p:cNvSpPr txBox="1">
            <a:spLocks noGrp="1"/>
          </p:cNvSpPr>
          <p:nvPr>
            <p:ph type="title"/>
          </p:nvPr>
        </p:nvSpPr>
        <p:spPr>
          <a:xfrm>
            <a:off x="889000" y="177800"/>
            <a:ext cx="7366000" cy="1714500"/>
          </a:xfrm>
          <a:prstGeom prst="rect">
            <a:avLst/>
          </a:prstGeom>
        </p:spPr>
        <p:txBody>
          <a:bodyPr/>
          <a:lstStyle>
            <a:lvl1pPr defTabSz="406400">
              <a:defRPr sz="5600">
                <a:uFillTx/>
              </a:defRPr>
            </a:lvl1pPr>
          </a:lstStyle>
          <a:p>
            <a:r>
              <a:t>Title Text</a:t>
            </a:r>
          </a:p>
        </p:txBody>
      </p:sp>
      <p:sp>
        <p:nvSpPr>
          <p:cNvPr id="18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461000" y="1943100"/>
            <a:ext cx="2794000" cy="4025900"/>
          </a:xfrm>
          <a:prstGeom prst="rect">
            <a:avLst/>
          </a:prstGeom>
        </p:spPr>
        <p:txBody>
          <a:bodyPr anchor="ctr"/>
          <a:lstStyle>
            <a:lvl1pPr marL="640422" indent="-386422" defTabSz="406400">
              <a:spcBef>
                <a:spcPts val="2700"/>
              </a:spcBef>
              <a:buClrTx/>
              <a:buSzPct val="171000"/>
              <a:buChar char="•"/>
              <a:defRPr sz="2000">
                <a:uFillTx/>
              </a:defRPr>
            </a:lvl1pPr>
            <a:lvl2pPr marL="983322" indent="-386422" defTabSz="406400">
              <a:spcBef>
                <a:spcPts val="2700"/>
              </a:spcBef>
              <a:buClrTx/>
              <a:buSzPct val="171000"/>
              <a:buChar char="•"/>
              <a:defRPr sz="2000">
                <a:uFillTx/>
              </a:defRPr>
            </a:lvl2pPr>
            <a:lvl3pPr marL="1326222" indent="-386422" defTabSz="406400">
              <a:spcBef>
                <a:spcPts val="2700"/>
              </a:spcBef>
              <a:buClrTx/>
              <a:buSzPct val="171000"/>
              <a:buChar char="•"/>
              <a:defRPr sz="2000">
                <a:uFillTx/>
              </a:defRPr>
            </a:lvl3pPr>
            <a:lvl4pPr marL="1681822" indent="-386422" defTabSz="406400">
              <a:spcBef>
                <a:spcPts val="2700"/>
              </a:spcBef>
              <a:buClrTx/>
              <a:buSzPct val="171000"/>
              <a:buChar char="•"/>
              <a:defRPr>
                <a:uFillTx/>
              </a:defRPr>
            </a:lvl4pPr>
            <a:lvl5pPr marL="2024722" indent="-386422" defTabSz="406400">
              <a:spcBef>
                <a:spcPts val="2700"/>
              </a:spcBef>
              <a:buClrTx/>
              <a:buSzPct val="171000"/>
              <a:buChar char="•"/>
              <a:defRPr>
                <a:uFillTx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36465" y="6532067"/>
            <a:ext cx="258370" cy="249733"/>
          </a:xfrm>
          <a:prstGeom prst="rect">
            <a:avLst/>
          </a:prstGeom>
        </p:spPr>
        <p:txBody>
          <a:bodyPr lIns="38100" tIns="38100" rIns="38100" bIns="38100"/>
          <a:lstStyle>
            <a:lvl1pPr algn="ctr" defTabSz="406400">
              <a:defRPr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"/>
          <p:cNvSpPr txBox="1"/>
          <p:nvPr/>
        </p:nvSpPr>
        <p:spPr>
          <a:xfrm>
            <a:off x="6050446" y="6450012"/>
            <a:ext cx="3048001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ctr">
              <a:buFont typeface="Avenir Next Regular"/>
              <a:defRPr sz="1800">
                <a:latin typeface="Avenir Next Regular"/>
                <a:ea typeface="Avenir Next Regular"/>
                <a:cs typeface="Avenir Next Regular"/>
                <a:sym typeface="Avenir Next Regular"/>
                <a:hlinkClick r:id="rId2"/>
              </a:defRPr>
            </a:lvl1pPr>
          </a:lstStyle>
          <a:p>
            <a:r>
              <a:rPr>
                <a:hlinkClick r:id="rId2"/>
              </a:rPr>
              <a:t> </a:t>
            </a:r>
          </a:p>
        </p:txBody>
      </p:sp>
      <p:sp>
        <p:nvSpPr>
          <p:cNvPr id="203" name="Title Text"/>
          <p:cNvSpPr txBox="1"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>
            <a:lvl1pPr>
              <a:defRPr sz="64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t>Title Text</a:t>
            </a:r>
          </a:p>
        </p:txBody>
      </p:sp>
      <p:sp>
        <p:nvSpPr>
          <p:cNvPr id="20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sz="28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  <a:lvl2pPr marL="457200" indent="0" algn="ctr">
              <a:buSzTx/>
              <a:buNone/>
              <a:defRPr sz="2400">
                <a:latin typeface="Avenir Next Regular"/>
                <a:ea typeface="Avenir Next Regular"/>
                <a:cs typeface="Avenir Next Regular"/>
                <a:sym typeface="Avenir Next Regular"/>
              </a:defRPr>
            </a:lvl2pPr>
            <a:lvl3pPr marL="914400" indent="0" algn="ctr">
              <a:buSzTx/>
              <a:buNone/>
              <a:defRPr sz="2200">
                <a:latin typeface="Avenir Next Regular"/>
                <a:ea typeface="Avenir Next Regular"/>
                <a:cs typeface="Avenir Next Regular"/>
                <a:sym typeface="Avenir Next Regular"/>
              </a:defRPr>
            </a:lvl3pPr>
            <a:lvl4pPr marL="1371600" indent="0" algn="ctr">
              <a:buSzTx/>
              <a:buNone/>
              <a:defRPr>
                <a:latin typeface="Avenir Next Regular"/>
                <a:ea typeface="Avenir Next Regular"/>
                <a:cs typeface="Avenir Next Regular"/>
                <a:sym typeface="Avenir Next Regular"/>
              </a:defRPr>
            </a:lvl4pPr>
            <a:lvl5pPr marL="1828800" indent="0" algn="ctr">
              <a:buSzTx/>
              <a:buNone/>
              <a:defRPr>
                <a:latin typeface="Avenir Next Regular"/>
                <a:ea typeface="Avenir Next Regular"/>
                <a:cs typeface="Avenir Next Regular"/>
                <a:sym typeface="Avenir Next Regular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95715" y="6442075"/>
            <a:ext cx="291085" cy="304800"/>
          </a:xfrm>
          <a:prstGeom prst="rect">
            <a:avLst/>
          </a:prstGeom>
        </p:spPr>
        <p:txBody>
          <a:bodyPr anchor="t"/>
          <a:lstStyle>
            <a:lvl1pPr>
              <a:defRPr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7EFE4-C4A0-42F1-B411-3E950EDC70C0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2E83-8753-4E89-BC2B-5E0F8A734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4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20200"/>
                </a:solidFill>
                <a:uFill>
                  <a:solidFill>
                    <a:srgbClr val="020200"/>
                  </a:solidFill>
                </a:uFill>
              </a:defRPr>
            </a:lvl1pPr>
          </a:lstStyle>
          <a:p>
            <a:r>
              <a:t>Title Text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Title and Content - No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9" name="Body Level One…"/>
          <p:cNvSpPr txBox="1">
            <a:spLocks noGrp="1"/>
          </p:cNvSpPr>
          <p:nvPr>
            <p:ph type="body" idx="1"/>
          </p:nvPr>
        </p:nvSpPr>
        <p:spPr>
          <a:xfrm>
            <a:off x="647700" y="990600"/>
            <a:ext cx="7848600" cy="6019800"/>
          </a:xfrm>
          <a:prstGeom prst="rect">
            <a:avLst/>
          </a:prstGeom>
        </p:spPr>
        <p:txBody>
          <a:bodyPr/>
          <a:lstStyle>
            <a:lvl1pPr>
              <a:buSzPct val="100000"/>
              <a:buBlip>
                <a:blip r:embed="rId2"/>
              </a:buBlip>
            </a:lvl1pPr>
            <a:lvl2pPr>
              <a:buSzPct val="100000"/>
              <a:buBlip>
                <a:blip r:embed="rId2"/>
              </a:buBlip>
            </a:lvl2pPr>
            <a:lvl3pPr>
              <a:buSzPct val="100000"/>
              <a:buBlip>
                <a:blip r:embed="rId2"/>
              </a:buBlip>
            </a:lvl3pPr>
            <a:lvl4pPr>
              <a:buSzPct val="100000"/>
              <a:buBlip>
                <a:blip r:embed="rId2"/>
              </a:buBlip>
            </a:lvl4pPr>
            <a:lvl5pPr>
              <a:buSzPct val="100000"/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Text"/>
          <p:cNvSpPr txBox="1">
            <a:spLocks noGrp="1"/>
          </p:cNvSpPr>
          <p:nvPr>
            <p:ph type="title"/>
          </p:nvPr>
        </p:nvSpPr>
        <p:spPr>
          <a:xfrm>
            <a:off x="889000" y="1155700"/>
            <a:ext cx="7366000" cy="2324100"/>
          </a:xfrm>
          <a:prstGeom prst="rect">
            <a:avLst/>
          </a:prstGeom>
        </p:spPr>
        <p:txBody>
          <a:bodyPr anchor="b"/>
          <a:lstStyle>
            <a:lvl1pPr defTabSz="406400">
              <a:defRPr sz="5600">
                <a:uFillTx/>
              </a:defRPr>
            </a:lvl1pPr>
          </a:lstStyle>
          <a:p>
            <a:r>
              <a:t>Title Text</a:t>
            </a:r>
          </a:p>
        </p:txBody>
      </p:sp>
      <p:sp>
        <p:nvSpPr>
          <p:cNvPr id="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89000" y="3530600"/>
            <a:ext cx="7366000" cy="800100"/>
          </a:xfrm>
          <a:prstGeom prst="rect">
            <a:avLst/>
          </a:prstGeom>
        </p:spPr>
        <p:txBody>
          <a:bodyPr/>
          <a:lstStyle>
            <a:lvl1pPr marL="0" indent="0" algn="ctr" defTabSz="406400">
              <a:spcBef>
                <a:spcPts val="0"/>
              </a:spcBef>
              <a:buClrTx/>
              <a:buSzTx/>
              <a:buNone/>
              <a:defRPr sz="2400">
                <a:uFillTx/>
              </a:defRPr>
            </a:lvl1pPr>
            <a:lvl2pPr marL="0" indent="0" algn="ctr" defTabSz="406400">
              <a:spcBef>
                <a:spcPts val="0"/>
              </a:spcBef>
              <a:buClrTx/>
              <a:buSzTx/>
              <a:buNone/>
              <a:defRPr sz="2400">
                <a:uFillTx/>
              </a:defRPr>
            </a:lvl2pPr>
            <a:lvl3pPr marL="0" indent="0" algn="ctr" defTabSz="406400">
              <a:spcBef>
                <a:spcPts val="0"/>
              </a:spcBef>
              <a:buClrTx/>
              <a:buSzTx/>
              <a:buNone/>
              <a:defRPr>
                <a:uFillTx/>
              </a:defRPr>
            </a:lvl3pPr>
            <a:lvl4pPr marL="0" indent="0" algn="ctr" defTabSz="406400">
              <a:spcBef>
                <a:spcPts val="0"/>
              </a:spcBef>
              <a:buClrTx/>
              <a:buSzTx/>
              <a:buNone/>
              <a:defRPr sz="2400">
                <a:uFillTx/>
              </a:defRPr>
            </a:lvl4pPr>
            <a:lvl5pPr marL="0" indent="0" algn="ctr" defTabSz="406400">
              <a:spcBef>
                <a:spcPts val="0"/>
              </a:spcBef>
              <a:buClrTx/>
              <a:buSzTx/>
              <a:buNone/>
              <a:defRPr sz="2400">
                <a:uFillTx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36465" y="6532067"/>
            <a:ext cx="258370" cy="249733"/>
          </a:xfrm>
          <a:prstGeom prst="rect">
            <a:avLst/>
          </a:prstGeom>
        </p:spPr>
        <p:txBody>
          <a:bodyPr lIns="38100" tIns="38100" rIns="38100" bIns="38100"/>
          <a:lstStyle>
            <a:lvl1pPr algn="ctr" defTabSz="406400">
              <a:defRPr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Text"/>
          <p:cNvSpPr txBox="1">
            <a:spLocks noGrp="1"/>
          </p:cNvSpPr>
          <p:nvPr>
            <p:ph type="title"/>
          </p:nvPr>
        </p:nvSpPr>
        <p:spPr>
          <a:xfrm>
            <a:off x="889000" y="177800"/>
            <a:ext cx="7366000" cy="1714500"/>
          </a:xfrm>
          <a:prstGeom prst="rect">
            <a:avLst/>
          </a:prstGeom>
        </p:spPr>
        <p:txBody>
          <a:bodyPr/>
          <a:lstStyle>
            <a:lvl1pPr defTabSz="406400">
              <a:defRPr sz="5600">
                <a:uFillTx/>
              </a:defRPr>
            </a:lvl1pPr>
          </a:lstStyle>
          <a:p>
            <a:r>
              <a:t>Title Text</a:t>
            </a:r>
          </a:p>
        </p:txBody>
      </p:sp>
      <p:sp>
        <p:nvSpPr>
          <p:cNvPr id="77" name="Body Level One…"/>
          <p:cNvSpPr txBox="1">
            <a:spLocks noGrp="1"/>
          </p:cNvSpPr>
          <p:nvPr>
            <p:ph type="body" idx="1"/>
          </p:nvPr>
        </p:nvSpPr>
        <p:spPr>
          <a:xfrm>
            <a:off x="889000" y="1943100"/>
            <a:ext cx="7366000" cy="4025900"/>
          </a:xfrm>
          <a:prstGeom prst="rect">
            <a:avLst/>
          </a:prstGeom>
        </p:spPr>
        <p:txBody>
          <a:bodyPr anchor="ctr"/>
          <a:lstStyle>
            <a:lvl1pPr marL="698500" indent="-444500" defTabSz="406400">
              <a:spcBef>
                <a:spcPts val="1600"/>
              </a:spcBef>
              <a:buClrTx/>
              <a:buSzPct val="171000"/>
              <a:buChar char="•"/>
              <a:defRPr sz="2800">
                <a:uFillTx/>
              </a:defRPr>
            </a:lvl1pPr>
            <a:lvl2pPr marL="1041400" indent="-444500" defTabSz="406400">
              <a:spcBef>
                <a:spcPts val="1600"/>
              </a:spcBef>
              <a:buClrTx/>
              <a:buSzPct val="171000"/>
              <a:buChar char="•"/>
              <a:defRPr>
                <a:uFillTx/>
              </a:defRPr>
            </a:lvl2pPr>
            <a:lvl3pPr marL="1384300" indent="-444500" defTabSz="406400">
              <a:spcBef>
                <a:spcPts val="1600"/>
              </a:spcBef>
              <a:buClrTx/>
              <a:buSzPct val="171000"/>
              <a:buChar char="•"/>
              <a:defRPr sz="2800">
                <a:uFillTx/>
              </a:defRPr>
            </a:lvl3pPr>
            <a:lvl4pPr marL="1739900" indent="-444500" defTabSz="406400">
              <a:spcBef>
                <a:spcPts val="1600"/>
              </a:spcBef>
              <a:buClrTx/>
              <a:buSzPct val="171000"/>
              <a:buChar char="•"/>
              <a:defRPr sz="2800">
                <a:uFillTx/>
              </a:defRPr>
            </a:lvl4pPr>
            <a:lvl5pPr marL="2082800" indent="-444500" defTabSz="406400">
              <a:spcBef>
                <a:spcPts val="1600"/>
              </a:spcBef>
              <a:buClrTx/>
              <a:buSzPct val="171000"/>
              <a:buChar char="•"/>
              <a:defRPr sz="2800">
                <a:uFillTx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36465" y="6532067"/>
            <a:ext cx="258370" cy="249733"/>
          </a:xfrm>
          <a:prstGeom prst="rect">
            <a:avLst/>
          </a:prstGeom>
        </p:spPr>
        <p:txBody>
          <a:bodyPr lIns="38100" tIns="38100" rIns="38100" bIns="38100"/>
          <a:lstStyle>
            <a:lvl1pPr algn="ctr" defTabSz="406400">
              <a:defRPr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>
            <a:spLocks noGrp="1"/>
          </p:cNvSpPr>
          <p:nvPr>
            <p:ph type="title"/>
          </p:nvPr>
        </p:nvSpPr>
        <p:spPr>
          <a:xfrm>
            <a:off x="889000" y="177800"/>
            <a:ext cx="7366000" cy="1714500"/>
          </a:xfrm>
          <a:prstGeom prst="rect">
            <a:avLst/>
          </a:prstGeom>
        </p:spPr>
        <p:txBody>
          <a:bodyPr/>
          <a:lstStyle>
            <a:lvl1pPr defTabSz="406400">
              <a:defRPr sz="5600">
                <a:uFillTx/>
              </a:defRPr>
            </a:lvl1pPr>
          </a:lstStyle>
          <a:p>
            <a:r>
              <a:t>Title Text</a:t>
            </a:r>
          </a:p>
        </p:txBody>
      </p:sp>
      <p:sp>
        <p:nvSpPr>
          <p:cNvPr id="86" name="Body Level One…"/>
          <p:cNvSpPr txBox="1">
            <a:spLocks noGrp="1"/>
          </p:cNvSpPr>
          <p:nvPr>
            <p:ph type="body" idx="1"/>
          </p:nvPr>
        </p:nvSpPr>
        <p:spPr>
          <a:xfrm>
            <a:off x="889000" y="1943100"/>
            <a:ext cx="7366000" cy="4025900"/>
          </a:xfrm>
          <a:prstGeom prst="rect">
            <a:avLst/>
          </a:prstGeom>
        </p:spPr>
        <p:txBody>
          <a:bodyPr numCol="2" spcCol="368300"/>
          <a:lstStyle>
            <a:lvl1pPr marL="640422" indent="-386422" defTabSz="406400">
              <a:spcBef>
                <a:spcPts val="2700"/>
              </a:spcBef>
              <a:buClrTx/>
              <a:buSzPct val="171000"/>
              <a:buChar char="•"/>
              <a:defRPr sz="2000">
                <a:uFillTx/>
              </a:defRPr>
            </a:lvl1pPr>
            <a:lvl2pPr marL="983322" indent="-386422" defTabSz="406400">
              <a:spcBef>
                <a:spcPts val="2700"/>
              </a:spcBef>
              <a:buClrTx/>
              <a:buSzPct val="171000"/>
              <a:buChar char="•"/>
              <a:defRPr sz="2000">
                <a:uFillTx/>
              </a:defRPr>
            </a:lvl2pPr>
            <a:lvl3pPr marL="1326222" indent="-386422" defTabSz="406400">
              <a:spcBef>
                <a:spcPts val="2700"/>
              </a:spcBef>
              <a:buClrTx/>
              <a:buSzPct val="171000"/>
              <a:buChar char="•"/>
              <a:defRPr sz="2000">
                <a:uFillTx/>
              </a:defRPr>
            </a:lvl3pPr>
            <a:lvl4pPr marL="1681822" indent="-386422" defTabSz="406400">
              <a:spcBef>
                <a:spcPts val="2700"/>
              </a:spcBef>
              <a:buClrTx/>
              <a:buSzPct val="171000"/>
              <a:buChar char="•"/>
              <a:defRPr>
                <a:uFillTx/>
              </a:defRPr>
            </a:lvl4pPr>
            <a:lvl5pPr marL="2024722" indent="-386422" defTabSz="406400">
              <a:spcBef>
                <a:spcPts val="2700"/>
              </a:spcBef>
              <a:buClrTx/>
              <a:buSzPct val="171000"/>
              <a:buChar char="•"/>
              <a:defRPr>
                <a:uFillTx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36465" y="6532067"/>
            <a:ext cx="258370" cy="249733"/>
          </a:xfrm>
          <a:prstGeom prst="rect">
            <a:avLst/>
          </a:prstGeom>
        </p:spPr>
        <p:txBody>
          <a:bodyPr lIns="38100" tIns="38100" rIns="38100" bIns="38100"/>
          <a:lstStyle>
            <a:lvl1pPr algn="ctr" defTabSz="406400">
              <a:defRPr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36465" y="6532067"/>
            <a:ext cx="258370" cy="249733"/>
          </a:xfrm>
          <a:prstGeom prst="rect">
            <a:avLst/>
          </a:prstGeom>
        </p:spPr>
        <p:txBody>
          <a:bodyPr lIns="38100" tIns="38100" rIns="38100" bIns="38100"/>
          <a:lstStyle>
            <a:lvl1pPr algn="ctr" defTabSz="406400">
              <a:defRPr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Text"/>
          <p:cNvSpPr txBox="1">
            <a:spLocks noGrp="1"/>
          </p:cNvSpPr>
          <p:nvPr>
            <p:ph type="title"/>
          </p:nvPr>
        </p:nvSpPr>
        <p:spPr>
          <a:xfrm>
            <a:off x="889000" y="177800"/>
            <a:ext cx="7366000" cy="1714500"/>
          </a:xfrm>
          <a:prstGeom prst="rect">
            <a:avLst/>
          </a:prstGeom>
        </p:spPr>
        <p:txBody>
          <a:bodyPr/>
          <a:lstStyle>
            <a:lvl1pPr defTabSz="406400">
              <a:defRPr sz="5600">
                <a:uFillTx/>
              </a:defRPr>
            </a:lvl1pPr>
          </a:lstStyle>
          <a:p>
            <a:r>
              <a:t>Title Text</a:t>
            </a:r>
          </a:p>
        </p:txBody>
      </p:sp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36465" y="6532067"/>
            <a:ext cx="258370" cy="249733"/>
          </a:xfrm>
          <a:prstGeom prst="rect">
            <a:avLst/>
          </a:prstGeom>
        </p:spPr>
        <p:txBody>
          <a:bodyPr lIns="38100" tIns="38100" rIns="38100" bIns="38100"/>
          <a:lstStyle>
            <a:lvl1pPr algn="ctr" defTabSz="406400">
              <a:defRPr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7772400" cy="76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85800" y="838200"/>
            <a:ext cx="7848600" cy="6019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/>
          <a:lstStyle>
            <a:lvl1pPr>
              <a:buBlip>
                <a:blip r:embed="rId21"/>
              </a:buBlip>
            </a:lvl1pPr>
            <a:lvl2pPr marL="742950" indent="-285750">
              <a:spcBef>
                <a:spcPts val="600"/>
              </a:spcBef>
              <a:buBlip>
                <a:blip r:embed="rId21"/>
              </a:buBlip>
              <a:defRPr sz="2800"/>
            </a:lvl2pPr>
            <a:lvl3pPr marL="1143000" indent="-228600">
              <a:spcBef>
                <a:spcPts val="500"/>
              </a:spcBef>
              <a:buBlip>
                <a:blip r:embed="rId21"/>
              </a:buBlip>
              <a:defRPr sz="2400"/>
            </a:lvl3pPr>
            <a:lvl4pPr marL="1600200" indent="-228600">
              <a:spcBef>
                <a:spcPts val="400"/>
              </a:spcBef>
              <a:buBlip>
                <a:blip r:embed="rId21"/>
              </a:buBlip>
              <a:defRPr sz="2000"/>
            </a:lvl4pPr>
            <a:lvl5pPr marL="2057400" indent="-228600">
              <a:spcBef>
                <a:spcPts val="400"/>
              </a:spcBef>
              <a:buBlip>
                <a:blip r:embed="rId21"/>
              </a:buBlip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02984" y="6447060"/>
            <a:ext cx="283816" cy="27441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>
              <a:buClrTx/>
              <a:defRPr sz="1200">
                <a:solidFill>
                  <a:srgbClr val="FFFB00"/>
                </a:solidFill>
                <a:uFill>
                  <a:solidFill>
                    <a:srgbClr val="FFFB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70" r:id="rId18"/>
    <p:sldLayoutId id="2147483671" r:id="rId19"/>
  </p:sldLayoutIdLst>
  <p:transition spd="med"/>
  <p:txStyles>
    <p:titleStyle>
      <a:lvl1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1pPr>
      <a:lvl2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2pPr>
      <a:lvl3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3pPr>
      <a:lvl4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4pPr>
      <a:lvl5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5pPr>
      <a:lvl6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6pPr>
      <a:lvl7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7pPr>
      <a:lvl8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8pPr>
      <a:lvl9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FFFB00"/>
        </a:buClr>
        <a:buSzPct val="85000"/>
        <a:buFontTx/>
        <a:buBlip>
          <a:blip r:embed="rId21"/>
        </a:buBlip>
        <a:tabLst/>
        <a:defRPr sz="3200" b="0" i="0" u="none" strike="noStrike" cap="none" spc="0" baseline="0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FFFB00"/>
        </a:buClr>
        <a:buSzPct val="85000"/>
        <a:buFontTx/>
        <a:buBlip>
          <a:blip r:embed="rId21"/>
        </a:buBlip>
        <a:tabLst/>
        <a:defRPr sz="3200" b="0" i="0" u="none" strike="noStrike" cap="none" spc="0" baseline="0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FFFB00"/>
        </a:buClr>
        <a:buSzPct val="85000"/>
        <a:buFontTx/>
        <a:buBlip>
          <a:blip r:embed="rId21"/>
        </a:buBlip>
        <a:tabLst/>
        <a:defRPr sz="3200" b="0" i="0" u="none" strike="noStrike" cap="none" spc="0" baseline="0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FFFB00"/>
        </a:buClr>
        <a:buSzPct val="85000"/>
        <a:buFontTx/>
        <a:buBlip>
          <a:blip r:embed="rId21"/>
        </a:buBlip>
        <a:tabLst/>
        <a:defRPr sz="3200" b="0" i="0" u="none" strike="noStrike" cap="none" spc="0" baseline="0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FFFB00"/>
        </a:buClr>
        <a:buSzPct val="85000"/>
        <a:buFontTx/>
        <a:buBlip>
          <a:blip r:embed="rId21"/>
        </a:buBlip>
        <a:tabLst/>
        <a:defRPr sz="3200" b="0" i="0" u="none" strike="noStrike" cap="none" spc="0" baseline="0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5pPr>
      <a:lvl6pPr marL="3365500" marR="0" indent="-914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FFFB00"/>
        </a:buClr>
        <a:buSzPct val="85000"/>
        <a:buFontTx/>
        <a:buBlip>
          <a:blip r:embed="rId21"/>
        </a:buBlip>
        <a:tabLst/>
        <a:defRPr sz="3200" b="0" i="0" u="none" strike="noStrike" cap="none" spc="0" baseline="0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6pPr>
      <a:lvl7pPr marL="3721100" marR="0" indent="-914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FFFB00"/>
        </a:buClr>
        <a:buSzPct val="85000"/>
        <a:buFontTx/>
        <a:buBlip>
          <a:blip r:embed="rId21"/>
        </a:buBlip>
        <a:tabLst/>
        <a:defRPr sz="3200" b="0" i="0" u="none" strike="noStrike" cap="none" spc="0" baseline="0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7pPr>
      <a:lvl8pPr marL="4076700" marR="0" indent="-914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FFFB00"/>
        </a:buClr>
        <a:buSzPct val="85000"/>
        <a:buFontTx/>
        <a:buBlip>
          <a:blip r:embed="rId21"/>
        </a:buBlip>
        <a:tabLst/>
        <a:defRPr sz="3200" b="0" i="0" u="none" strike="noStrike" cap="none" spc="0" baseline="0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8pPr>
      <a:lvl9pPr marL="4432300" marR="0" indent="-914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FFFB00"/>
        </a:buClr>
        <a:buSzPct val="85000"/>
        <a:buFontTx/>
        <a:buBlip>
          <a:blip r:embed="rId21"/>
        </a:buBlip>
        <a:tabLst/>
        <a:defRPr sz="3200" b="0" i="0" u="none" strike="noStrike" cap="none" spc="0" baseline="0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>
            <a:solidFill>
              <a:srgbClr val="FFFB00"/>
            </a:solidFill>
          </a:uFill>
          <a:latin typeface="+mn-lt"/>
          <a:ea typeface="+mn-ea"/>
          <a:cs typeface="+mn-cs"/>
          <a:sym typeface="Arial"/>
        </a:defRPr>
      </a:lvl1pPr>
      <a:lvl2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>
            <a:solidFill>
              <a:srgbClr val="FFFB00"/>
            </a:solidFill>
          </a:uFill>
          <a:latin typeface="+mn-lt"/>
          <a:ea typeface="+mn-ea"/>
          <a:cs typeface="+mn-cs"/>
          <a:sym typeface="Arial"/>
        </a:defRPr>
      </a:lvl2pPr>
      <a:lvl3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>
            <a:solidFill>
              <a:srgbClr val="FFFB00"/>
            </a:solidFill>
          </a:uFill>
          <a:latin typeface="+mn-lt"/>
          <a:ea typeface="+mn-ea"/>
          <a:cs typeface="+mn-cs"/>
          <a:sym typeface="Arial"/>
        </a:defRPr>
      </a:lvl3pPr>
      <a:lvl4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>
            <a:solidFill>
              <a:srgbClr val="FFFB00"/>
            </a:solidFill>
          </a:uFill>
          <a:latin typeface="+mn-lt"/>
          <a:ea typeface="+mn-ea"/>
          <a:cs typeface="+mn-cs"/>
          <a:sym typeface="Arial"/>
        </a:defRPr>
      </a:lvl4pPr>
      <a:lvl5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>
            <a:solidFill>
              <a:srgbClr val="FFFB00"/>
            </a:solidFill>
          </a:uFill>
          <a:latin typeface="+mn-lt"/>
          <a:ea typeface="+mn-ea"/>
          <a:cs typeface="+mn-cs"/>
          <a:sym typeface="Arial"/>
        </a:defRPr>
      </a:lvl5pPr>
      <a:lvl6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>
            <a:solidFill>
              <a:srgbClr val="FFFB00"/>
            </a:solidFill>
          </a:uFill>
          <a:latin typeface="+mn-lt"/>
          <a:ea typeface="+mn-ea"/>
          <a:cs typeface="+mn-cs"/>
          <a:sym typeface="Arial"/>
        </a:defRPr>
      </a:lvl6pPr>
      <a:lvl7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>
            <a:solidFill>
              <a:srgbClr val="FFFB00"/>
            </a:solidFill>
          </a:uFill>
          <a:latin typeface="+mn-lt"/>
          <a:ea typeface="+mn-ea"/>
          <a:cs typeface="+mn-cs"/>
          <a:sym typeface="Arial"/>
        </a:defRPr>
      </a:lvl7pPr>
      <a:lvl8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>
            <a:solidFill>
              <a:srgbClr val="FFFB00"/>
            </a:solidFill>
          </a:uFill>
          <a:latin typeface="+mn-lt"/>
          <a:ea typeface="+mn-ea"/>
          <a:cs typeface="+mn-cs"/>
          <a:sym typeface="Arial"/>
        </a:defRPr>
      </a:lvl8pPr>
      <a:lvl9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>
            <a:solidFill>
              <a:srgbClr val="FFFB00"/>
            </a:solidFill>
          </a:u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psych.colorado.edu/~tor" TargetMode="Externa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7.emf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7" Type="http://schemas.openxmlformats.org/officeDocument/2006/relationships/image" Target="../media/image3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1.emf"/><Relationship Id="rId5" Type="http://schemas.openxmlformats.org/officeDocument/2006/relationships/image" Target="../media/image30.emf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eg"/><Relationship Id="rId3" Type="http://schemas.openxmlformats.org/officeDocument/2006/relationships/oleObject" Target="../embeddings/oleObject1.bin"/><Relationship Id="rId7" Type="http://schemas.openxmlformats.org/officeDocument/2006/relationships/image" Target="../media/image37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13" Type="http://schemas.openxmlformats.org/officeDocument/2006/relationships/oleObject" Target="../embeddings/oleObject6.bin"/><Relationship Id="rId3" Type="http://schemas.openxmlformats.org/officeDocument/2006/relationships/image" Target="../media/image33.png"/><Relationship Id="rId7" Type="http://schemas.openxmlformats.org/officeDocument/2006/relationships/oleObject" Target="../embeddings/oleObject3.bin"/><Relationship Id="rId12" Type="http://schemas.openxmlformats.org/officeDocument/2006/relationships/image" Target="../media/image42.e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5.png"/><Relationship Id="rId11" Type="http://schemas.openxmlformats.org/officeDocument/2006/relationships/oleObject" Target="../embeddings/oleObject5.bin"/><Relationship Id="rId5" Type="http://schemas.openxmlformats.org/officeDocument/2006/relationships/image" Target="../media/image34.emf"/><Relationship Id="rId10" Type="http://schemas.openxmlformats.org/officeDocument/2006/relationships/image" Target="../media/image41.emf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4.bin"/><Relationship Id="rId14" Type="http://schemas.openxmlformats.org/officeDocument/2006/relationships/image" Target="../media/image43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22.emf"/><Relationship Id="rId7" Type="http://schemas.openxmlformats.org/officeDocument/2006/relationships/image" Target="../media/image2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10.png"/><Relationship Id="rId5" Type="http://schemas.openxmlformats.org/officeDocument/2006/relationships/image" Target="../media/image45.emf"/><Relationship Id="rId4" Type="http://schemas.openxmlformats.org/officeDocument/2006/relationships/image" Target="../media/image44.emf"/><Relationship Id="rId9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0.emf"/><Relationship Id="rId5" Type="http://schemas.openxmlformats.org/officeDocument/2006/relationships/image" Target="../media/image49.png"/><Relationship Id="rId4" Type="http://schemas.openxmlformats.org/officeDocument/2006/relationships/image" Target="../media/image4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54.emf"/><Relationship Id="rId4" Type="http://schemas.openxmlformats.org/officeDocument/2006/relationships/image" Target="../media/image5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56.emf"/><Relationship Id="rId4" Type="http://schemas.openxmlformats.org/officeDocument/2006/relationships/image" Target="../media/image5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5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6" Type="http://schemas.openxmlformats.org/officeDocument/2006/relationships/package" Target="../embeddings/Microsoft_Word_Document2.docx"/><Relationship Id="rId5" Type="http://schemas.openxmlformats.org/officeDocument/2006/relationships/image" Target="../media/image55.emf"/><Relationship Id="rId4" Type="http://schemas.openxmlformats.org/officeDocument/2006/relationships/package" Target="../embeddings/Microsoft_Word_Document1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9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3" Type="http://schemas.openxmlformats.org/officeDocument/2006/relationships/image" Target="../media/image39.png"/><Relationship Id="rId7" Type="http://schemas.openxmlformats.org/officeDocument/2006/relationships/image" Target="../media/image6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6" Type="http://schemas.openxmlformats.org/officeDocument/2006/relationships/package" Target="../embeddings/Microsoft_Word_Document4.docx"/><Relationship Id="rId5" Type="http://schemas.openxmlformats.org/officeDocument/2006/relationships/image" Target="../media/image55.emf"/><Relationship Id="rId4" Type="http://schemas.openxmlformats.org/officeDocument/2006/relationships/package" Target="../embeddings/Microsoft_Word_Document3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5.emf"/><Relationship Id="rId5" Type="http://schemas.openxmlformats.org/officeDocument/2006/relationships/image" Target="../media/image44.emf"/><Relationship Id="rId4" Type="http://schemas.openxmlformats.org/officeDocument/2006/relationships/image" Target="../media/image6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5.emf"/><Relationship Id="rId4" Type="http://schemas.openxmlformats.org/officeDocument/2006/relationships/image" Target="../media/image6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he General Linear Model…"/>
          <p:cNvSpPr txBox="1"/>
          <p:nvPr/>
        </p:nvSpPr>
        <p:spPr>
          <a:xfrm>
            <a:off x="685800" y="533400"/>
            <a:ext cx="7785100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algn="ctr">
              <a:buFont typeface="Avenir Next Regular"/>
              <a:defRPr sz="3600">
                <a:effectLst>
                  <a:outerShdw blurRad="38100" dist="38100" dir="2700000" rotWithShape="0">
                    <a:srgbClr val="000000"/>
                  </a:outerShdw>
                </a:effectLst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endParaRPr dirty="0"/>
          </a:p>
          <a:p>
            <a:pPr algn="ctr">
              <a:buClr>
                <a:srgbClr val="FFF800"/>
              </a:buClr>
              <a:buFont typeface="Avenir Next Regular"/>
              <a:defRPr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sz="4400" dirty="0"/>
              <a:t>The General Linear Model</a:t>
            </a:r>
          </a:p>
        </p:txBody>
      </p:sp>
      <p:sp>
        <p:nvSpPr>
          <p:cNvPr id="215" name="Line"/>
          <p:cNvSpPr/>
          <p:nvPr/>
        </p:nvSpPr>
        <p:spPr>
          <a:xfrm>
            <a:off x="228600" y="3200400"/>
            <a:ext cx="8763000" cy="0"/>
          </a:xfrm>
          <a:prstGeom prst="line">
            <a:avLst/>
          </a:prstGeom>
          <a:ln w="38100">
            <a:solidFill>
              <a:srgbClr val="73A4FE"/>
            </a:solidFill>
          </a:ln>
          <a:effectLst>
            <a:outerShdw blurRad="63500" dist="29783" dir="1514402" rotWithShape="0">
              <a:srgbClr val="000000">
                <a:alpha val="74998"/>
              </a:srgbClr>
            </a:outerShdw>
          </a:effectLst>
        </p:spPr>
        <p:txBody>
          <a:bodyPr lIns="0" tIns="0" rIns="0" bIns="0"/>
          <a:lstStyle/>
          <a:p>
            <a:pPr defTabSz="457200">
              <a:buClrTx/>
              <a:defRPr sz="1200">
                <a:uFillTx/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endParaRPr/>
          </a:p>
        </p:txBody>
      </p:sp>
      <p:sp>
        <p:nvSpPr>
          <p:cNvPr id="216" name="Text"/>
          <p:cNvSpPr txBox="1"/>
          <p:nvPr/>
        </p:nvSpPr>
        <p:spPr>
          <a:xfrm>
            <a:off x="6050446" y="6450012"/>
            <a:ext cx="3048001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algn="ctr">
              <a:buFont typeface="Avenir Next Regular"/>
              <a:defRPr sz="1800">
                <a:latin typeface="Avenir Next Regular"/>
                <a:ea typeface="Avenir Next Regular"/>
                <a:cs typeface="Avenir Next Regular"/>
                <a:sym typeface="Avenir Next Regular"/>
                <a:hlinkClick r:id="rId2"/>
              </a:defRPr>
            </a:lvl1pPr>
          </a:lstStyle>
          <a:p>
            <a:r>
              <a:rPr>
                <a:hlinkClick r:id="rId2"/>
              </a:rPr>
              <a:t> </a:t>
            </a:r>
          </a:p>
        </p:txBody>
      </p:sp>
      <p:pic>
        <p:nvPicPr>
          <p:cNvPr id="217" name="Image" descr="Image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419919" y="5301633"/>
            <a:ext cx="3568701" cy="1041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8969" y="6139833"/>
            <a:ext cx="18796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5583" y="261279"/>
            <a:ext cx="2484257" cy="29391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kern="1200" dirty="0">
                <a:ea typeface="+mn-ea"/>
                <a:cs typeface="Helvetica Neue Light"/>
              </a:rPr>
              <a:t>Algebraic Foundations: </a:t>
            </a:r>
            <a:r>
              <a:rPr kern="1200" dirty="0">
                <a:ea typeface="+mn-ea"/>
                <a:cs typeface="Helvetica Neue Light"/>
              </a:rPr>
              <a:t>Design Efficiency</a:t>
            </a:r>
          </a:p>
        </p:txBody>
      </p:sp>
      <p:sp>
        <p:nvSpPr>
          <p:cNvPr id="252" name="Shape 252"/>
          <p:cNvSpPr>
            <a:spLocks noGrp="1"/>
          </p:cNvSpPr>
          <p:nvPr>
            <p:ph idx="1"/>
          </p:nvPr>
        </p:nvSpPr>
        <p:spPr>
          <a:xfrm>
            <a:off x="457200" y="1193502"/>
            <a:ext cx="8229600" cy="4525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kern="1200" dirty="0">
                <a:cs typeface="Helvetica Neue Light"/>
              </a:rPr>
              <a:t>Statistical power depends on the magnitude of an effect (e.g., contrast magnitude (</a:t>
            </a:r>
            <a:r>
              <a:rPr lang="en-US" sz="2400" b="1" kern="1200" dirty="0" err="1">
                <a:cs typeface="Helvetica Neue Light"/>
              </a:rPr>
              <a:t>c’bhat</a:t>
            </a:r>
            <a:r>
              <a:rPr lang="en-US" sz="2400" b="1" kern="1200" dirty="0">
                <a:cs typeface="Helvetica Neue Light"/>
              </a:rPr>
              <a:t>)) divided by it’s </a:t>
            </a:r>
            <a:r>
              <a:rPr lang="en-US" sz="2400" b="1" kern="1200" dirty="0">
                <a:solidFill>
                  <a:srgbClr val="0000FF"/>
                </a:solidFill>
                <a:cs typeface="Helvetica Neue Light"/>
              </a:rPr>
              <a:t>standard error</a:t>
            </a:r>
            <a:r>
              <a:rPr lang="en-US" sz="2400" b="1" kern="1200" dirty="0">
                <a:cs typeface="Helvetica Neue Light"/>
              </a:rPr>
              <a:t>, a measure of variability due to noise</a:t>
            </a:r>
          </a:p>
          <a:p>
            <a:pPr>
              <a:spcBef>
                <a:spcPct val="0"/>
              </a:spcBef>
            </a:pPr>
            <a:endParaRPr lang="en-US" sz="2400" b="1" kern="1200" dirty="0">
              <a:cs typeface="Helvetica Neue Light"/>
            </a:endParaRPr>
          </a:p>
          <a:p>
            <a:pPr>
              <a:spcBef>
                <a:spcPct val="0"/>
              </a:spcBef>
            </a:pPr>
            <a:r>
              <a:rPr lang="en-US" sz="2400" b="1" kern="1200" dirty="0">
                <a:cs typeface="Helvetica Neue Light"/>
              </a:rPr>
              <a:t>For a t-test:</a:t>
            </a:r>
            <a:endParaRPr sz="2400" b="1" kern="1200" dirty="0">
              <a:cs typeface="Helvetica Neue Light"/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685800" y="7086600"/>
            <a:ext cx="7785100" cy="99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84175" marR="41275" lvl="0" indent="-342900" defTabSz="914400">
              <a:spcBef>
                <a:spcPts val="600"/>
              </a:spcBef>
              <a:buClr>
                <a:srgbClr val="FBFA00"/>
              </a:buClr>
              <a:buSzPct val="60000"/>
              <a:buFont typeface="Monotype Sorts"/>
              <a:buChar char=""/>
              <a:defRPr sz="1800"/>
            </a:pPr>
            <a:r>
              <a:rPr sz="2800">
                <a:solidFill>
                  <a:srgbClr val="FFFFFF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Arial"/>
              </a:rPr>
              <a:t>What is it?</a:t>
            </a:r>
          </a:p>
          <a:p>
            <a:pPr marL="384175" marR="41275" lvl="0" indent="-342900" defTabSz="914400">
              <a:spcBef>
                <a:spcPts val="600"/>
              </a:spcBef>
              <a:buClr>
                <a:srgbClr val="FBFA00"/>
              </a:buClr>
              <a:buSzPct val="60000"/>
              <a:buFont typeface="Monotype Sorts"/>
              <a:buChar char=""/>
              <a:defRPr sz="1800"/>
            </a:pPr>
            <a:r>
              <a:rPr sz="2800">
                <a:solidFill>
                  <a:srgbClr val="FFFFFF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Arial"/>
              </a:rPr>
              <a:t>A-optimality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527300"/>
            <a:ext cx="1587500" cy="13589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762000" y="4191000"/>
            <a:ext cx="5410200" cy="1638300"/>
            <a:chOff x="762000" y="4191000"/>
            <a:chExt cx="5410200" cy="16383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90800" y="4800600"/>
              <a:ext cx="3581400" cy="10287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62000" y="4191000"/>
              <a:ext cx="47876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 Neue Light"/>
                  <a:cs typeface="Helvetica Neue Light"/>
                </a:rPr>
                <a:t>A closer look at the standard error: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87531" y="5791200"/>
            <a:ext cx="2108269" cy="842665"/>
            <a:chOff x="2387531" y="5791200"/>
            <a:chExt cx="2108269" cy="842665"/>
          </a:xfrm>
        </p:grpSpPr>
        <p:sp>
          <p:nvSpPr>
            <p:cNvPr id="6" name="Right Brace 5"/>
            <p:cNvSpPr/>
            <p:nvPr/>
          </p:nvSpPr>
          <p:spPr bwMode="auto">
            <a:xfrm rot="5400000">
              <a:off x="3981450" y="5619750"/>
              <a:ext cx="228600" cy="571500"/>
            </a:xfrm>
            <a:prstGeom prst="rightBrace">
              <a:avLst/>
            </a:prstGeom>
            <a:noFill/>
            <a:ln w="9525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387531" y="6172200"/>
              <a:ext cx="21082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Helvetica Neue Light"/>
                  <a:cs typeface="Helvetica Neue Light"/>
                </a:rPr>
                <a:t>Residual noise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419600" y="5791200"/>
            <a:ext cx="2862654" cy="842665"/>
            <a:chOff x="4419600" y="5791200"/>
            <a:chExt cx="2862654" cy="842665"/>
          </a:xfrm>
        </p:grpSpPr>
        <p:sp>
          <p:nvSpPr>
            <p:cNvPr id="25" name="Right Brace 24"/>
            <p:cNvSpPr/>
            <p:nvPr/>
          </p:nvSpPr>
          <p:spPr bwMode="auto">
            <a:xfrm rot="5400000">
              <a:off x="5181600" y="5029200"/>
              <a:ext cx="228600" cy="1752600"/>
            </a:xfrm>
            <a:prstGeom prst="rightBrace">
              <a:avLst/>
            </a:prstGeom>
            <a:noFill/>
            <a:ln w="9525" cap="flat" cmpd="sng" algn="ctr">
              <a:solidFill>
                <a:schemeClr val="accent4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648200" y="6172200"/>
              <a:ext cx="26340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4">
                      <a:lumMod val="75000"/>
                    </a:schemeClr>
                  </a:solidFill>
                  <a:latin typeface="Helvetica Neue Light"/>
                  <a:cs typeface="Helvetica Neue Light"/>
                </a:rPr>
                <a:t>Design inefficiency</a:t>
              </a:r>
            </a:p>
          </p:txBody>
        </p:sp>
      </p:grpSp>
      <p:sp>
        <p:nvSpPr>
          <p:cNvPr id="11" name="Line Callout 1 (Border and Accent Bar) 10"/>
          <p:cNvSpPr/>
          <p:nvPr/>
        </p:nvSpPr>
        <p:spPr bwMode="auto">
          <a:xfrm>
            <a:off x="6781800" y="2743200"/>
            <a:ext cx="2209800" cy="2514600"/>
          </a:xfrm>
          <a:prstGeom prst="accentBorderCallout1">
            <a:avLst>
              <a:gd name="adj1" fmla="val 84965"/>
              <a:gd name="adj2" fmla="val -8333"/>
              <a:gd name="adj3" fmla="val 117384"/>
              <a:gd name="adj4" fmla="val -27324"/>
            </a:avLst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Helvetica Neue Light"/>
                <a:cs typeface="Helvetica Neue Light"/>
              </a:rPr>
              <a:t>Data is not required to estimate this!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Helvetica Neue Light"/>
              <a:cs typeface="Helvetica Neue Ligh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Helvetica Neue Light"/>
                <a:cs typeface="Helvetica Neue Light"/>
              </a:rPr>
              <a:t> Does not depend on data, as long as the form of the model is correct.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157626847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" grpId="0" build="p" advAuto="0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752600"/>
            <a:ext cx="3581400" cy="1028700"/>
          </a:xfrm>
          <a:prstGeom prst="rect">
            <a:avLst/>
          </a:prstGeom>
        </p:spPr>
      </p:pic>
      <p:sp>
        <p:nvSpPr>
          <p:cNvPr id="251" name="Shape 2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kern="1200" dirty="0">
                <a:ea typeface="+mn-ea"/>
                <a:cs typeface="Helvetica Neue Light"/>
              </a:rPr>
              <a:t>Algebraic Foundations: </a:t>
            </a:r>
            <a:r>
              <a:rPr kern="1200" dirty="0">
                <a:ea typeface="+mn-ea"/>
                <a:cs typeface="Helvetica Neue Light"/>
              </a:rPr>
              <a:t>Design Efficiency</a:t>
            </a:r>
          </a:p>
        </p:txBody>
      </p:sp>
      <p:sp>
        <p:nvSpPr>
          <p:cNvPr id="252" name="Shape 252"/>
          <p:cNvSpPr>
            <a:spLocks noGrp="1"/>
          </p:cNvSpPr>
          <p:nvPr>
            <p:ph idx="1"/>
          </p:nvPr>
        </p:nvSpPr>
        <p:spPr>
          <a:xfrm>
            <a:off x="457200" y="1223169"/>
            <a:ext cx="8229600" cy="45259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sz="2400" b="1" kern="1200" dirty="0">
                <a:cs typeface="Helvetica Neue Light"/>
              </a:rPr>
              <a:t>To minimize standard error:</a:t>
            </a:r>
          </a:p>
        </p:txBody>
      </p:sp>
      <p:sp>
        <p:nvSpPr>
          <p:cNvPr id="253" name="Shape 253"/>
          <p:cNvSpPr/>
          <p:nvPr/>
        </p:nvSpPr>
        <p:spPr>
          <a:xfrm>
            <a:off x="685800" y="7086600"/>
            <a:ext cx="7785100" cy="99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84175" marR="41275" lvl="0" indent="-342900" defTabSz="914400">
              <a:spcBef>
                <a:spcPts val="600"/>
              </a:spcBef>
              <a:buClr>
                <a:srgbClr val="FBFA00"/>
              </a:buClr>
              <a:buSzPct val="60000"/>
              <a:buFont typeface="Monotype Sorts"/>
              <a:buChar char=""/>
              <a:defRPr sz="1800"/>
            </a:pPr>
            <a:r>
              <a:rPr sz="2800">
                <a:solidFill>
                  <a:srgbClr val="FFFFFF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Arial"/>
              </a:rPr>
              <a:t>What is it?</a:t>
            </a:r>
          </a:p>
          <a:p>
            <a:pPr marL="384175" marR="41275" lvl="0" indent="-342900" defTabSz="914400">
              <a:spcBef>
                <a:spcPts val="600"/>
              </a:spcBef>
              <a:buClr>
                <a:srgbClr val="FBFA00"/>
              </a:buClr>
              <a:buSzPct val="60000"/>
              <a:buFont typeface="Monotype Sorts"/>
              <a:buChar char=""/>
              <a:defRPr sz="1800"/>
            </a:pPr>
            <a:r>
              <a:rPr sz="2800">
                <a:solidFill>
                  <a:srgbClr val="FFFFFF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Arial"/>
              </a:rPr>
              <a:t>A-optimality</a:t>
            </a:r>
          </a:p>
        </p:txBody>
      </p:sp>
      <p:sp>
        <p:nvSpPr>
          <p:cNvPr id="257" name="Shape 257"/>
          <p:cNvSpPr/>
          <p:nvPr/>
        </p:nvSpPr>
        <p:spPr>
          <a:xfrm>
            <a:off x="3581400" y="7162800"/>
            <a:ext cx="8591114" cy="1569660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rtlCol="0">
            <a:spAutoFit/>
          </a:bodyPr>
          <a:lstStyle/>
          <a:p>
            <a:r>
              <a:rPr dirty="0">
                <a:latin typeface="Helvetica Neue Light"/>
                <a:cs typeface="Helvetica Neue Light"/>
                <a:sym typeface="Arial"/>
              </a:rPr>
              <a:t>Efficient designs: </a:t>
            </a:r>
          </a:p>
          <a:p>
            <a:r>
              <a:rPr dirty="0">
                <a:latin typeface="Helvetica Neue Light"/>
                <a:cs typeface="Helvetica Neue Light"/>
                <a:sym typeface="Arial"/>
              </a:rPr>
              <a:t> Maximize variance of predictors</a:t>
            </a:r>
          </a:p>
          <a:p>
            <a:r>
              <a:rPr dirty="0">
                <a:latin typeface="Helvetica Neue Light"/>
                <a:cs typeface="Helvetica Neue Light"/>
                <a:sym typeface="Arial"/>
              </a:rPr>
              <a:t> Minimize covariance among predictors (orthogonal predictors)</a:t>
            </a:r>
          </a:p>
          <a:p>
            <a:r>
              <a:rPr dirty="0">
                <a:latin typeface="Helvetica Neue Light"/>
                <a:cs typeface="Helvetica Neue Light"/>
                <a:sym typeface="Arial"/>
              </a:rPr>
              <a:t>In fMRI designs, formula is more complex, principle is the same</a:t>
            </a:r>
          </a:p>
        </p:txBody>
      </p:sp>
      <p:grpSp>
        <p:nvGrpSpPr>
          <p:cNvPr id="263" name="Group 263"/>
          <p:cNvGrpSpPr/>
          <p:nvPr/>
        </p:nvGrpSpPr>
        <p:grpSpPr>
          <a:xfrm>
            <a:off x="838200" y="2514600"/>
            <a:ext cx="2057400" cy="1147465"/>
            <a:chOff x="0" y="-457200"/>
            <a:chExt cx="2057400" cy="1147464"/>
          </a:xfrm>
          <a:noFill/>
        </p:grpSpPr>
        <p:sp>
          <p:nvSpPr>
            <p:cNvPr id="261" name="Shape 261"/>
            <p:cNvSpPr/>
            <p:nvPr/>
          </p:nvSpPr>
          <p:spPr>
            <a:xfrm>
              <a:off x="0" y="228600"/>
              <a:ext cx="2005677" cy="461664"/>
            </a:xfrm>
            <a:prstGeom prst="rect">
              <a:avLst/>
            </a:prstGeom>
            <a:grpFill/>
            <a:ln>
              <a:solidFill>
                <a:srgbClr val="008000"/>
              </a:solidFill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rtlCol="0">
              <a:spAutoFit/>
            </a:bodyPr>
            <a:lstStyle/>
            <a:p>
              <a:r>
                <a:rPr dirty="0">
                  <a:latin typeface="Helvetica Neue Light"/>
                  <a:cs typeface="Helvetica Neue Light"/>
                </a:rPr>
                <a:t>Reduce noise</a:t>
              </a:r>
            </a:p>
          </p:txBody>
        </p:sp>
        <p:sp>
          <p:nvSpPr>
            <p:cNvPr id="262" name="Shape 262"/>
            <p:cNvSpPr/>
            <p:nvPr/>
          </p:nvSpPr>
          <p:spPr>
            <a:xfrm flipV="1">
              <a:off x="1143000" y="-457200"/>
              <a:ext cx="914400" cy="685799"/>
            </a:xfrm>
            <a:prstGeom prst="line">
              <a:avLst/>
            </a:prstGeom>
            <a:grpFill/>
            <a:ln>
              <a:solidFill>
                <a:srgbClr val="008000"/>
              </a:solidFill>
            </a:ln>
          </p:spPr>
          <p:txBody>
            <a:bodyPr wrap="square" rtlCol="0">
              <a:spAutoFit/>
            </a:bodyPr>
            <a:lstStyle/>
            <a:p>
              <a:endParaRPr>
                <a:latin typeface="Helvetica Neue Light"/>
                <a:cs typeface="Helvetica Neue Light"/>
              </a:endParaRPr>
            </a:p>
          </p:txBody>
        </p:sp>
      </p:grpSp>
      <p:grpSp>
        <p:nvGrpSpPr>
          <p:cNvPr id="266" name="Group 266"/>
          <p:cNvGrpSpPr/>
          <p:nvPr/>
        </p:nvGrpSpPr>
        <p:grpSpPr>
          <a:xfrm>
            <a:off x="3200400" y="2743200"/>
            <a:ext cx="3736920" cy="918865"/>
            <a:chOff x="0" y="-228600"/>
            <a:chExt cx="3736920" cy="918864"/>
          </a:xfrm>
          <a:noFill/>
        </p:grpSpPr>
        <p:sp>
          <p:nvSpPr>
            <p:cNvPr id="264" name="Shape 264"/>
            <p:cNvSpPr/>
            <p:nvPr/>
          </p:nvSpPr>
          <p:spPr>
            <a:xfrm>
              <a:off x="0" y="228600"/>
              <a:ext cx="3736920" cy="461664"/>
            </a:xfrm>
            <a:prstGeom prst="rect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rtlCol="0">
              <a:spAutoFit/>
            </a:bodyPr>
            <a:lstStyle/>
            <a:p>
              <a:r>
                <a:rPr dirty="0">
                  <a:latin typeface="Helvetica Neue Light"/>
                  <a:cs typeface="Helvetica Neue Light"/>
                </a:rPr>
                <a:t>Make design more efficient</a:t>
              </a:r>
            </a:p>
          </p:txBody>
        </p:sp>
        <p:sp>
          <p:nvSpPr>
            <p:cNvPr id="265" name="Shape 265"/>
            <p:cNvSpPr/>
            <p:nvPr/>
          </p:nvSpPr>
          <p:spPr>
            <a:xfrm flipH="1" flipV="1">
              <a:off x="990600" y="-228600"/>
              <a:ext cx="381000" cy="457200"/>
            </a:xfrm>
            <a:prstGeom prst="line">
              <a:avLst/>
            </a:prstGeom>
            <a:grp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>
                <a:latin typeface="Helvetica Neue Light"/>
                <a:cs typeface="Helvetica Neue Ligh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858000" y="1676400"/>
            <a:ext cx="1830511" cy="1628203"/>
            <a:chOff x="6858000" y="1676400"/>
            <a:chExt cx="1830511" cy="1628203"/>
          </a:xfrm>
        </p:grpSpPr>
        <p:sp>
          <p:nvSpPr>
            <p:cNvPr id="267" name="Shape 267"/>
            <p:cNvSpPr/>
            <p:nvPr/>
          </p:nvSpPr>
          <p:spPr>
            <a:xfrm>
              <a:off x="7239000" y="1676400"/>
              <a:ext cx="1441420" cy="461665"/>
            </a:xfrm>
            <a:prstGeom prst="rect">
              <a:avLst/>
            </a:prstGeom>
            <a:noFill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rtlCol="0">
              <a:spAutoFit/>
            </a:bodyPr>
            <a:lstStyle/>
            <a:p>
              <a:r>
                <a:rPr dirty="0">
                  <a:latin typeface="Helvetica Neue Light"/>
                  <a:cs typeface="Helvetica Neue Light"/>
                </a:rPr>
                <a:t>Efficiency</a:t>
              </a: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8000" y="2209800"/>
              <a:ext cx="1830511" cy="1094803"/>
            </a:xfrm>
            <a:prstGeom prst="rect">
              <a:avLst/>
            </a:prstGeom>
          </p:spPr>
        </p:pic>
      </p:grpSp>
      <p:sp>
        <p:nvSpPr>
          <p:cNvPr id="22" name="Shape 257"/>
          <p:cNvSpPr/>
          <p:nvPr/>
        </p:nvSpPr>
        <p:spPr>
          <a:xfrm>
            <a:off x="914400" y="4191000"/>
            <a:ext cx="7162800" cy="2246769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Neue Light"/>
                <a:cs typeface="Helvetica Neue Light"/>
                <a:sym typeface="Arial"/>
              </a:rPr>
              <a:t>Understanding and maximizing efficiency is one of the foundations of experimental design</a:t>
            </a:r>
          </a:p>
          <a:p>
            <a:endParaRPr lang="en-US" sz="2000" dirty="0">
              <a:latin typeface="Helvetica Neue Light"/>
              <a:cs typeface="Helvetica Neue Light"/>
              <a:sym typeface="Arial"/>
            </a:endParaRPr>
          </a:p>
          <a:p>
            <a:r>
              <a:rPr lang="en-US" sz="2000" dirty="0">
                <a:latin typeface="Helvetica Neue Light"/>
                <a:cs typeface="Helvetica Neue Light"/>
                <a:sym typeface="Arial"/>
              </a:rPr>
              <a:t>Maximizing average efficiency for effects you care about is called </a:t>
            </a:r>
            <a:r>
              <a:rPr lang="en-US" sz="2000" dirty="0">
                <a:solidFill>
                  <a:srgbClr val="0000FF"/>
                </a:solidFill>
                <a:latin typeface="Helvetica Neue Light"/>
                <a:cs typeface="Helvetica Neue Light"/>
                <a:sym typeface="Arial"/>
              </a:rPr>
              <a:t>A-optimality</a:t>
            </a:r>
            <a:r>
              <a:rPr lang="en-US" sz="2000" dirty="0">
                <a:latin typeface="Helvetica Neue Light"/>
                <a:cs typeface="Helvetica Neue Light"/>
                <a:sym typeface="Arial"/>
              </a:rPr>
              <a:t>. It is directly related to </a:t>
            </a:r>
            <a:r>
              <a:rPr lang="en-US" sz="2000" dirty="0">
                <a:solidFill>
                  <a:srgbClr val="0000FF"/>
                </a:solidFill>
                <a:latin typeface="Helvetica Neue Light"/>
                <a:cs typeface="Helvetica Neue Light"/>
                <a:sym typeface="Arial"/>
              </a:rPr>
              <a:t>statistical power</a:t>
            </a:r>
            <a:r>
              <a:rPr lang="en-US" sz="2000" dirty="0">
                <a:latin typeface="Helvetica Neue Light"/>
                <a:cs typeface="Helvetica Neue Light"/>
                <a:sym typeface="Arial"/>
              </a:rPr>
              <a:t>.</a:t>
            </a:r>
          </a:p>
          <a:p>
            <a:endParaRPr lang="en-US" sz="2000" dirty="0">
              <a:latin typeface="Helvetica Neue Light"/>
              <a:cs typeface="Helvetica Neue Light"/>
              <a:sym typeface="Arial"/>
            </a:endParaRPr>
          </a:p>
          <a:p>
            <a:r>
              <a:rPr lang="en-US" sz="2000" dirty="0">
                <a:latin typeface="Helvetica Neue Light"/>
                <a:cs typeface="Helvetica Neue Light"/>
                <a:sym typeface="Arial"/>
              </a:rPr>
              <a:t>There are other criteria, too (e.g., D-optimality).</a:t>
            </a:r>
            <a:endParaRPr sz="2000" dirty="0">
              <a:latin typeface="Helvetica Neue Light"/>
              <a:cs typeface="Helvetica Neue Light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7570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" grpId="0" build="p" animBg="1" advAuto="0"/>
      <p:bldP spid="257" grpId="0" build="p" bldLvl="5" animBg="1" advAuto="0"/>
      <p:bldP spid="263" grpId="0" advAuto="0"/>
      <p:bldP spid="266" grpId="0" advAuto="0"/>
      <p:bldP spid="2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kern="1200" dirty="0">
                <a:ea typeface="+mn-ea"/>
                <a:cs typeface="Helvetica Neue Light"/>
              </a:rPr>
              <a:t>Algebraic Foundations: </a:t>
            </a:r>
            <a:r>
              <a:rPr kern="1200" dirty="0">
                <a:ea typeface="+mn-ea"/>
                <a:cs typeface="Helvetica Neue Light"/>
              </a:rPr>
              <a:t>Design Efficiency</a:t>
            </a:r>
          </a:p>
        </p:txBody>
      </p:sp>
      <p:sp>
        <p:nvSpPr>
          <p:cNvPr id="253" name="Shape 253"/>
          <p:cNvSpPr/>
          <p:nvPr/>
        </p:nvSpPr>
        <p:spPr>
          <a:xfrm>
            <a:off x="685800" y="7086600"/>
            <a:ext cx="7785100" cy="99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84175" marR="41275" lvl="0" indent="-342900" defTabSz="914400">
              <a:spcBef>
                <a:spcPts val="600"/>
              </a:spcBef>
              <a:buClr>
                <a:srgbClr val="FBFA00"/>
              </a:buClr>
              <a:buSzPct val="60000"/>
              <a:buFont typeface="Monotype Sorts"/>
              <a:buChar char=""/>
              <a:defRPr sz="1800"/>
            </a:pPr>
            <a:r>
              <a:rPr sz="2800">
                <a:solidFill>
                  <a:srgbClr val="FFFFFF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Arial"/>
              </a:rPr>
              <a:t>What is it?</a:t>
            </a:r>
          </a:p>
          <a:p>
            <a:pPr marL="384175" marR="41275" lvl="0" indent="-342900" defTabSz="914400">
              <a:spcBef>
                <a:spcPts val="600"/>
              </a:spcBef>
              <a:buClr>
                <a:srgbClr val="FBFA00"/>
              </a:buClr>
              <a:buSzPct val="60000"/>
              <a:buFont typeface="Monotype Sorts"/>
              <a:buChar char=""/>
              <a:defRPr sz="1800"/>
            </a:pPr>
            <a:r>
              <a:rPr sz="2800">
                <a:solidFill>
                  <a:srgbClr val="FFFFFF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Arial"/>
              </a:rPr>
              <a:t>A-optimality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04800" y="1600200"/>
            <a:ext cx="1830511" cy="1628203"/>
            <a:chOff x="6858000" y="1676400"/>
            <a:chExt cx="1830511" cy="1628203"/>
          </a:xfrm>
        </p:grpSpPr>
        <p:sp>
          <p:nvSpPr>
            <p:cNvPr id="267" name="Shape 267"/>
            <p:cNvSpPr/>
            <p:nvPr/>
          </p:nvSpPr>
          <p:spPr>
            <a:xfrm>
              <a:off x="7239000" y="1676400"/>
              <a:ext cx="1441420" cy="461665"/>
            </a:xfrm>
            <a:prstGeom prst="rect">
              <a:avLst/>
            </a:prstGeom>
            <a:noFill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rtlCol="0">
              <a:spAutoFit/>
            </a:bodyPr>
            <a:lstStyle/>
            <a:p>
              <a:r>
                <a:rPr dirty="0">
                  <a:latin typeface="Helvetica Neue Light"/>
                  <a:cs typeface="Helvetica Neue Light"/>
                </a:rPr>
                <a:t>Efficiency</a:t>
              </a: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8000" y="2209800"/>
              <a:ext cx="1830511" cy="1094803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2895600" y="1905000"/>
            <a:ext cx="5847143" cy="2328498"/>
            <a:chOff x="2306257" y="1309750"/>
            <a:chExt cx="6829613" cy="2719745"/>
          </a:xfrm>
        </p:grpSpPr>
        <p:pic>
          <p:nvPicPr>
            <p:cNvPr id="5" name="Picture 4" descr="2015-08-11_13-02-34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77"/>
            <a:stretch/>
          </p:blipFill>
          <p:spPr>
            <a:xfrm>
              <a:off x="2811270" y="1309750"/>
              <a:ext cx="6324600" cy="271974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06257" y="1676400"/>
              <a:ext cx="411542" cy="2209800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3091234" y="1371600"/>
            <a:ext cx="5595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 Light"/>
                <a:cs typeface="Helvetica Neue Light"/>
              </a:rPr>
              <a:t>Example event-related design with 4 event types: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172200"/>
            <a:ext cx="77724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Helvetica Neue Light"/>
                <a:cs typeface="Helvetica Neue Light"/>
              </a:rPr>
              <a:t>Dale 1999; Josephs &amp; Henson 2000; </a:t>
            </a:r>
            <a:r>
              <a:rPr lang="en-US" sz="1600" i="1" dirty="0" err="1">
                <a:latin typeface="Helvetica Neue Light"/>
                <a:cs typeface="Helvetica Neue Light"/>
              </a:rPr>
              <a:t>Friston</a:t>
            </a:r>
            <a:r>
              <a:rPr lang="en-US" sz="1600" i="1" dirty="0">
                <a:latin typeface="Helvetica Neue Light"/>
                <a:cs typeface="Helvetica Neue Light"/>
              </a:rPr>
              <a:t> et al. 2000; Wager &amp; Nichols 2003; Liu 2004; </a:t>
            </a:r>
            <a:r>
              <a:rPr lang="en-US" sz="1600" i="1" dirty="0" err="1">
                <a:latin typeface="Helvetica Neue Light"/>
                <a:cs typeface="Helvetica Neue Light"/>
              </a:rPr>
              <a:t>Hayasaka</a:t>
            </a:r>
            <a:r>
              <a:rPr lang="en-US" sz="1600" i="1" dirty="0">
                <a:latin typeface="Helvetica Neue Light"/>
                <a:cs typeface="Helvetica Neue Light"/>
              </a:rPr>
              <a:t> et al. 2007; Mumford &amp; Nichols 2008</a:t>
            </a:r>
          </a:p>
        </p:txBody>
      </p:sp>
    </p:spTree>
    <p:extLst>
      <p:ext uri="{BB962C8B-B14F-4D97-AF65-F5344CB8AC3E}">
        <p14:creationId xmlns:p14="http://schemas.microsoft.com/office/powerpoint/2010/main" val="2039094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kern="1200" dirty="0">
                <a:ea typeface="+mn-ea"/>
                <a:cs typeface="Helvetica Neue Light"/>
              </a:rPr>
              <a:t>Algebraic Foundations: </a:t>
            </a:r>
            <a:r>
              <a:rPr kern="1200" dirty="0">
                <a:ea typeface="+mn-ea"/>
                <a:cs typeface="Helvetica Neue Light"/>
              </a:rPr>
              <a:t>Design Efficiency</a:t>
            </a:r>
          </a:p>
        </p:txBody>
      </p:sp>
      <p:sp>
        <p:nvSpPr>
          <p:cNvPr id="253" name="Shape 253"/>
          <p:cNvSpPr/>
          <p:nvPr/>
        </p:nvSpPr>
        <p:spPr>
          <a:xfrm>
            <a:off x="685800" y="7086600"/>
            <a:ext cx="7785100" cy="99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84175" marR="41275" lvl="0" indent="-342900" defTabSz="914400">
              <a:spcBef>
                <a:spcPts val="600"/>
              </a:spcBef>
              <a:buClr>
                <a:srgbClr val="FBFA00"/>
              </a:buClr>
              <a:buSzPct val="60000"/>
              <a:buFont typeface="Monotype Sorts"/>
              <a:buChar char=""/>
              <a:defRPr sz="1800"/>
            </a:pPr>
            <a:r>
              <a:rPr sz="2800">
                <a:solidFill>
                  <a:srgbClr val="FFFFFF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Arial"/>
              </a:rPr>
              <a:t>What is it?</a:t>
            </a:r>
          </a:p>
          <a:p>
            <a:pPr marL="384175" marR="41275" lvl="0" indent="-342900" defTabSz="914400">
              <a:spcBef>
                <a:spcPts val="600"/>
              </a:spcBef>
              <a:buClr>
                <a:srgbClr val="FBFA00"/>
              </a:buClr>
              <a:buSzPct val="60000"/>
              <a:buFont typeface="Monotype Sorts"/>
              <a:buChar char=""/>
              <a:defRPr sz="1800"/>
            </a:pPr>
            <a:r>
              <a:rPr sz="2800">
                <a:solidFill>
                  <a:srgbClr val="FFFFFF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Arial"/>
              </a:rPr>
              <a:t>A-optimality</a:t>
            </a:r>
          </a:p>
        </p:txBody>
      </p:sp>
      <p:sp>
        <p:nvSpPr>
          <p:cNvPr id="257" name="Shape 257"/>
          <p:cNvSpPr/>
          <p:nvPr/>
        </p:nvSpPr>
        <p:spPr>
          <a:xfrm>
            <a:off x="218640" y="4894871"/>
            <a:ext cx="6837513" cy="1569660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 Light"/>
                <a:cs typeface="Helvetica Neue Light"/>
                <a:sym typeface="Arial"/>
              </a:rPr>
              <a:t>What makes diagonal values smaller (and designs efficient)?</a:t>
            </a:r>
          </a:p>
          <a:p>
            <a:r>
              <a:rPr lang="en-US" dirty="0">
                <a:latin typeface="Helvetica Neue Light"/>
                <a:cs typeface="Helvetica Neue Light"/>
                <a:sym typeface="Arial"/>
              </a:rPr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Helvetica Neue Light"/>
                <a:cs typeface="Helvetica Neue Light"/>
                <a:sym typeface="Arial"/>
              </a:rPr>
              <a:t>Large rise and fall in predictors (predictor variance)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Helvetica Neue Light"/>
                <a:cs typeface="Helvetica Neue Light"/>
                <a:sym typeface="Arial"/>
              </a:rPr>
              <a:t>Low </a:t>
            </a:r>
            <a:r>
              <a:rPr sz="2000" dirty="0">
                <a:latin typeface="Helvetica Neue Light"/>
                <a:cs typeface="Helvetica Neue Light"/>
                <a:sym typeface="Arial"/>
              </a:rPr>
              <a:t>covariance among predictors (orthogonal predictors)</a:t>
            </a:r>
            <a:endParaRPr lang="en-US" sz="2000" dirty="0">
              <a:latin typeface="Helvetica Neue Light"/>
              <a:cs typeface="Helvetica Neue Light"/>
              <a:sym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Helvetica Neue Light"/>
                <a:cs typeface="Helvetica Neue Light"/>
                <a:sym typeface="Arial"/>
              </a:rPr>
              <a:t>Large sample sizes (standard error proportional to sqrt(n))</a:t>
            </a:r>
            <a:endParaRPr sz="2000" dirty="0">
              <a:latin typeface="Helvetica Neue Light"/>
              <a:cs typeface="Helvetica Neue Light"/>
              <a:sym typeface="Arial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04800" y="1600200"/>
            <a:ext cx="1830511" cy="1628203"/>
            <a:chOff x="6858000" y="1676400"/>
            <a:chExt cx="1830511" cy="1628203"/>
          </a:xfrm>
        </p:grpSpPr>
        <p:sp>
          <p:nvSpPr>
            <p:cNvPr id="267" name="Shape 267"/>
            <p:cNvSpPr/>
            <p:nvPr/>
          </p:nvSpPr>
          <p:spPr>
            <a:xfrm>
              <a:off x="7239000" y="1676400"/>
              <a:ext cx="1441420" cy="461665"/>
            </a:xfrm>
            <a:prstGeom prst="rect">
              <a:avLst/>
            </a:prstGeom>
            <a:noFill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rtlCol="0">
              <a:spAutoFit/>
            </a:bodyPr>
            <a:lstStyle/>
            <a:p>
              <a:r>
                <a:rPr dirty="0">
                  <a:latin typeface="Helvetica Neue Light"/>
                  <a:cs typeface="Helvetica Neue Light"/>
                </a:rPr>
                <a:t>Efficiency</a:t>
              </a: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8000" y="2209800"/>
              <a:ext cx="1830511" cy="1094803"/>
            </a:xfrm>
            <a:prstGeom prst="rect">
              <a:avLst/>
            </a:prstGeom>
          </p:spPr>
        </p:pic>
      </p:grpSp>
      <p:pic>
        <p:nvPicPr>
          <p:cNvPr id="4" name="Picture 3" descr="2015-08-11_13-07-4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569237"/>
            <a:ext cx="3352800" cy="28503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5629" y="1582065"/>
            <a:ext cx="368969" cy="1981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2800" y="3648574"/>
            <a:ext cx="330199" cy="435263"/>
          </a:xfrm>
          <a:prstGeom prst="rect">
            <a:avLst/>
          </a:prstGeom>
        </p:spPr>
      </p:pic>
      <p:cxnSp>
        <p:nvCxnSpPr>
          <p:cNvPr id="11" name="Straight Connector 10"/>
          <p:cNvCxnSpPr>
            <a:stCxn id="2" idx="3"/>
          </p:cNvCxnSpPr>
          <p:nvPr/>
        </p:nvCxnSpPr>
        <p:spPr bwMode="auto">
          <a:xfrm flipV="1">
            <a:off x="2135311" y="1600200"/>
            <a:ext cx="1217489" cy="10808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2209800" y="3214402"/>
            <a:ext cx="1143000" cy="8241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5800" y="979907"/>
            <a:ext cx="1379809" cy="772693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3886200" y="1676400"/>
            <a:ext cx="2336542" cy="2438400"/>
            <a:chOff x="3962400" y="1676400"/>
            <a:chExt cx="2336542" cy="2438400"/>
          </a:xfrm>
        </p:grpSpPr>
        <p:sp>
          <p:nvSpPr>
            <p:cNvPr id="16" name="Rectangle 15"/>
            <p:cNvSpPr/>
            <p:nvPr/>
          </p:nvSpPr>
          <p:spPr bwMode="auto">
            <a:xfrm>
              <a:off x="3962400" y="1676400"/>
              <a:ext cx="457200" cy="45720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Neue Light"/>
                <a:cs typeface="Helvetica Neue Light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4445258" y="2184144"/>
              <a:ext cx="457200" cy="45720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Neue Light"/>
                <a:cs typeface="Helvetica Neue Light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4889629" y="2667000"/>
              <a:ext cx="457200" cy="45720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Neue Light"/>
                <a:cs typeface="Helvetica Neue Light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5359658" y="3161916"/>
              <a:ext cx="457200" cy="45720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Neue Light"/>
                <a:cs typeface="Helvetica Neue Light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5841742" y="3657600"/>
              <a:ext cx="457200" cy="45720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Neue Light"/>
                <a:cs typeface="Helvetica Neue Light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984434" y="2057400"/>
            <a:ext cx="2159566" cy="1560731"/>
            <a:chOff x="6984434" y="2057400"/>
            <a:chExt cx="2159566" cy="1560731"/>
          </a:xfrm>
        </p:grpSpPr>
        <p:sp>
          <p:nvSpPr>
            <p:cNvPr id="19" name="TextBox 18"/>
            <p:cNvSpPr txBox="1"/>
            <p:nvPr/>
          </p:nvSpPr>
          <p:spPr>
            <a:xfrm>
              <a:off x="6984434" y="2057400"/>
              <a:ext cx="21595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  <a:latin typeface="Helvetica Neue Light"/>
                  <a:cs typeface="Helvetica Neue Light"/>
                </a:rPr>
                <a:t>Diagonals</a:t>
              </a:r>
              <a:r>
                <a:rPr lang="en-US" sz="1800" dirty="0">
                  <a:latin typeface="Helvetica Neue Light"/>
                  <a:cs typeface="Helvetica Neue Light"/>
                </a:rPr>
                <a:t> related to</a:t>
              </a:r>
            </a:p>
            <a:p>
              <a:r>
                <a:rPr lang="en-US" sz="1800" dirty="0">
                  <a:latin typeface="Helvetica Neue Light"/>
                  <a:cs typeface="Helvetica Neue Light"/>
                </a:rPr>
                <a:t>Error variance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97111" y="2971800"/>
              <a:ext cx="18133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  <a:latin typeface="Helvetica Neue Light"/>
                  <a:cs typeface="Helvetica Neue Light"/>
                </a:rPr>
                <a:t>Off-</a:t>
              </a:r>
              <a:r>
                <a:rPr lang="en-US" sz="1800" dirty="0" err="1">
                  <a:solidFill>
                    <a:srgbClr val="FF0000"/>
                  </a:solidFill>
                  <a:latin typeface="Helvetica Neue Light"/>
                  <a:cs typeface="Helvetica Neue Light"/>
                </a:rPr>
                <a:t>diagnals</a:t>
              </a:r>
              <a:r>
                <a:rPr lang="en-US" sz="1800" dirty="0">
                  <a:solidFill>
                    <a:srgbClr val="FF0000"/>
                  </a:solidFill>
                  <a:latin typeface="Helvetica Neue Light"/>
                  <a:cs typeface="Helvetica Neue Light"/>
                </a:rPr>
                <a:t>:</a:t>
              </a:r>
            </a:p>
            <a:p>
              <a:r>
                <a:rPr lang="en-US" sz="1800" dirty="0">
                  <a:latin typeface="Helvetica Neue Light"/>
                  <a:cs typeface="Helvetica Neue Light"/>
                </a:rPr>
                <a:t>Error covariance</a:t>
              </a:r>
            </a:p>
          </p:txBody>
        </p:sp>
      </p:grpSp>
      <p:sp>
        <p:nvSpPr>
          <p:cNvPr id="29" name="Line Callout 1 (Border and Accent Bar) 28"/>
          <p:cNvSpPr/>
          <p:nvPr/>
        </p:nvSpPr>
        <p:spPr bwMode="auto">
          <a:xfrm>
            <a:off x="6629400" y="1219200"/>
            <a:ext cx="2362200" cy="1143000"/>
          </a:xfrm>
          <a:prstGeom prst="accentBorderCallout1">
            <a:avLst>
              <a:gd name="adj1" fmla="val 11762"/>
              <a:gd name="adj2" fmla="val -3171"/>
              <a:gd name="adj3" fmla="val 107378"/>
              <a:gd name="adj4" fmla="val -86616"/>
            </a:avLst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Helvetica Neue Light"/>
                <a:cs typeface="Helvetica Neue Light"/>
              </a:rPr>
              <a:t>Higher values: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Neue Light"/>
                <a:cs typeface="Helvetica Neue Light"/>
              </a:rPr>
              <a:t>Less efficient, lower</a:t>
            </a:r>
            <a:r>
              <a:rPr kumimoji="0" lang="en-US" sz="2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Helvetica Neue Light"/>
                <a:cs typeface="Helvetica Neue Light"/>
              </a:rPr>
              <a:t> power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 Neue Light"/>
              <a:cs typeface="Helvetica Neue Light"/>
            </a:endParaRPr>
          </a:p>
        </p:txBody>
      </p:sp>
      <p:sp>
        <p:nvSpPr>
          <p:cNvPr id="30" name="Line Callout 1 (Border and Accent Bar) 29"/>
          <p:cNvSpPr/>
          <p:nvPr/>
        </p:nvSpPr>
        <p:spPr bwMode="auto">
          <a:xfrm>
            <a:off x="6629400" y="2514600"/>
            <a:ext cx="2362200" cy="1295400"/>
          </a:xfrm>
          <a:prstGeom prst="accentBorderCallout1">
            <a:avLst>
              <a:gd name="adj1" fmla="val 8296"/>
              <a:gd name="adj2" fmla="val -3127"/>
              <a:gd name="adj3" fmla="val -9631"/>
              <a:gd name="adj4" fmla="val -64199"/>
            </a:avLst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Helvetica Neue Light"/>
                <a:cs typeface="Helvetica Neue Light"/>
              </a:rPr>
              <a:t>Higher values: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Neue Light"/>
                <a:cs typeface="Helvetica Neue Light"/>
              </a:rPr>
              <a:t>Parameter estimates are correlated</a:t>
            </a:r>
          </a:p>
        </p:txBody>
      </p:sp>
      <p:sp>
        <p:nvSpPr>
          <p:cNvPr id="31" name="Line Callout 1 (Border and Accent Bar) 30"/>
          <p:cNvSpPr/>
          <p:nvPr/>
        </p:nvSpPr>
        <p:spPr bwMode="auto">
          <a:xfrm>
            <a:off x="6629400" y="3962400"/>
            <a:ext cx="2362200" cy="457200"/>
          </a:xfrm>
          <a:prstGeom prst="accentBorderCallout1">
            <a:avLst>
              <a:gd name="adj1" fmla="val 8296"/>
              <a:gd name="adj2" fmla="val -3127"/>
              <a:gd name="adj3" fmla="val -9631"/>
              <a:gd name="adj4" fmla="val -29440"/>
            </a:avLst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Helvetica Neue Light"/>
                <a:cs typeface="Helvetica Neue Light"/>
              </a:rPr>
              <a:t>Intercept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03316544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" grpId="0" build="p" bldLvl="5" animBg="1" advAuto="0"/>
      <p:bldP spid="29" grpId="0" animBg="1"/>
      <p:bldP spid="30" grpId="0" animBg="1"/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BFE1A0-27EE-DA7C-42C1-FDDE330DA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Contrasts</a:t>
            </a:r>
          </a:p>
        </p:txBody>
      </p:sp>
    </p:spTree>
    <p:extLst>
      <p:ext uri="{BB962C8B-B14F-4D97-AF65-F5344CB8AC3E}">
        <p14:creationId xmlns:p14="http://schemas.microsoft.com/office/powerpoint/2010/main" val="397998549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152400"/>
            <a:ext cx="8229600" cy="549308"/>
          </a:xfrm>
        </p:spPr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Multiple-predictor designs and contrasts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7924800" cy="4572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000" dirty="0">
                <a:cs typeface="Helvetica Neue Light"/>
              </a:rPr>
              <a:t>With event-related designs, model each event type separately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063756" y="3429000"/>
            <a:ext cx="6055028" cy="3347204"/>
            <a:chOff x="1535112" y="1752600"/>
            <a:chExt cx="6792260" cy="5078188"/>
          </a:xfrm>
        </p:grpSpPr>
        <p:sp>
          <p:nvSpPr>
            <p:cNvPr id="15" name="Text Box 5"/>
            <p:cNvSpPr txBox="1">
              <a:spLocks noChangeArrowheads="1"/>
            </p:cNvSpPr>
            <p:nvPr/>
          </p:nvSpPr>
          <p:spPr bwMode="auto">
            <a:xfrm>
              <a:off x="1620837" y="1752600"/>
              <a:ext cx="1488804" cy="475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 dirty="0">
                  <a:solidFill>
                    <a:srgbClr val="0070C0"/>
                  </a:solidFill>
                  <a:latin typeface="Helvetica Neue Light"/>
                </a:rPr>
                <a:t>fMRI Data</a:t>
              </a:r>
            </a:p>
          </p:txBody>
        </p:sp>
        <p:sp>
          <p:nvSpPr>
            <p:cNvPr id="16" name="Text Box 6"/>
            <p:cNvSpPr txBox="1">
              <a:spLocks noChangeArrowheads="1"/>
            </p:cNvSpPr>
            <p:nvPr/>
          </p:nvSpPr>
          <p:spPr bwMode="auto">
            <a:xfrm>
              <a:off x="3287712" y="1752600"/>
              <a:ext cx="1952527" cy="475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 dirty="0">
                  <a:solidFill>
                    <a:srgbClr val="0070C0"/>
                  </a:solidFill>
                  <a:latin typeface="Helvetica Neue Light"/>
                </a:rPr>
                <a:t>Design matrix</a:t>
              </a:r>
            </a:p>
          </p:txBody>
        </p:sp>
        <p:sp>
          <p:nvSpPr>
            <p:cNvPr id="17" name="Text Box 7"/>
            <p:cNvSpPr txBox="1">
              <a:spLocks noChangeArrowheads="1"/>
            </p:cNvSpPr>
            <p:nvPr/>
          </p:nvSpPr>
          <p:spPr bwMode="auto">
            <a:xfrm>
              <a:off x="4980191" y="1763713"/>
              <a:ext cx="1682344" cy="821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 b="0" dirty="0">
                  <a:solidFill>
                    <a:srgbClr val="0070C0"/>
                  </a:solidFill>
                  <a:latin typeface="Helvetica Neue Light"/>
                </a:rPr>
                <a:t>Model </a:t>
              </a:r>
            </a:p>
            <a:p>
              <a:pPr algn="ctr" eaLnBrk="1" hangingPunct="1"/>
              <a:r>
                <a:rPr lang="en-US" sz="1600" b="0" dirty="0">
                  <a:solidFill>
                    <a:srgbClr val="0070C0"/>
                  </a:solidFill>
                  <a:latin typeface="Helvetica Neue Light"/>
                </a:rPr>
                <a:t>parameters</a:t>
              </a:r>
            </a:p>
          </p:txBody>
        </p:sp>
        <p:sp>
          <p:nvSpPr>
            <p:cNvPr id="18" name="Text Box 8"/>
            <p:cNvSpPr txBox="1">
              <a:spLocks noChangeArrowheads="1"/>
            </p:cNvSpPr>
            <p:nvPr/>
          </p:nvSpPr>
          <p:spPr bwMode="auto">
            <a:xfrm>
              <a:off x="6861175" y="1752600"/>
              <a:ext cx="1466197" cy="475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 dirty="0">
                  <a:solidFill>
                    <a:srgbClr val="0070C0"/>
                  </a:solidFill>
                  <a:latin typeface="Helvetica Neue Light"/>
                </a:rPr>
                <a:t>Residuals</a:t>
              </a:r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2894402" y="5954713"/>
              <a:ext cx="1358122" cy="475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de-DE" sz="1600" b="0" dirty="0" err="1">
                  <a:latin typeface="Helvetica Neue Light"/>
                </a:rPr>
                <a:t>Intercept</a:t>
              </a:r>
              <a:endParaRPr lang="en-GB" sz="1600" b="0" dirty="0">
                <a:latin typeface="Helvetica Neue Light"/>
              </a:endParaRPr>
            </a:p>
          </p:txBody>
        </p:sp>
        <p:sp>
          <p:nvSpPr>
            <p:cNvPr id="20" name="Text Box 23"/>
            <p:cNvSpPr txBox="1">
              <a:spLocks noChangeArrowheads="1"/>
            </p:cNvSpPr>
            <p:nvPr/>
          </p:nvSpPr>
          <p:spPr bwMode="auto">
            <a:xfrm>
              <a:off x="3962400" y="5943599"/>
              <a:ext cx="1401537" cy="887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de-DE" sz="1600" b="0" dirty="0">
                  <a:latin typeface="Helvetica Neue Light"/>
                </a:rPr>
                <a:t>Task </a:t>
              </a:r>
              <a:r>
                <a:rPr lang="de-DE" sz="1600" b="0" dirty="0" err="1">
                  <a:latin typeface="Helvetica Neue Light"/>
                </a:rPr>
                <a:t>regressors</a:t>
              </a:r>
              <a:endParaRPr lang="en-GB" sz="1600" b="0" dirty="0">
                <a:latin typeface="Helvetica Neue Light"/>
              </a:endParaRPr>
            </a:p>
          </p:txBody>
        </p:sp>
        <p:pic>
          <p:nvPicPr>
            <p:cNvPr id="21" name="Picture 30" descr="glm_ex1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15" t="5132" r="53674" b="17891"/>
            <a:stretch/>
          </p:blipFill>
          <p:spPr bwMode="auto">
            <a:xfrm>
              <a:off x="3352800" y="2362200"/>
              <a:ext cx="426384" cy="3448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2860793" y="3432175"/>
              <a:ext cx="439498" cy="475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de-DE" sz="1600" dirty="0">
                  <a:latin typeface="Helvetica Neue Light"/>
                </a:rPr>
                <a:t>=</a:t>
              </a:r>
              <a:endParaRPr lang="en-GB" sz="1600" dirty="0">
                <a:latin typeface="Helvetica Neue Light"/>
              </a:endParaRPr>
            </a:p>
          </p:txBody>
        </p:sp>
        <p:sp>
          <p:nvSpPr>
            <p:cNvPr id="23" name="Text Box 18"/>
            <p:cNvSpPr txBox="1">
              <a:spLocks noChangeArrowheads="1"/>
            </p:cNvSpPr>
            <p:nvPr/>
          </p:nvSpPr>
          <p:spPr bwMode="auto">
            <a:xfrm>
              <a:off x="4805725" y="3627439"/>
              <a:ext cx="475523" cy="475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de-DE" sz="1600" dirty="0">
                  <a:latin typeface="Helvetica Neue Light"/>
                </a:rPr>
                <a:t>X</a:t>
              </a:r>
              <a:endParaRPr lang="en-GB" sz="1600" dirty="0">
                <a:latin typeface="Helvetica Neue Light"/>
              </a:endParaRPr>
            </a:p>
          </p:txBody>
        </p:sp>
        <p:sp>
          <p:nvSpPr>
            <p:cNvPr id="24" name="Text Box 19"/>
            <p:cNvSpPr txBox="1">
              <a:spLocks noChangeArrowheads="1"/>
            </p:cNvSpPr>
            <p:nvPr/>
          </p:nvSpPr>
          <p:spPr bwMode="auto">
            <a:xfrm>
              <a:off x="6592212" y="3432175"/>
              <a:ext cx="439498" cy="475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de-DE" sz="1600" dirty="0">
                  <a:latin typeface="Helvetica Neue Light"/>
                </a:rPr>
                <a:t>+</a:t>
              </a:r>
              <a:endParaRPr lang="en-GB" sz="1600" dirty="0">
                <a:latin typeface="Helvetica Neue Light"/>
              </a:endParaRPr>
            </a:p>
          </p:txBody>
        </p:sp>
        <p:pic>
          <p:nvPicPr>
            <p:cNvPr id="25" name="Picture 28" descr="glm_ex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32" r="66667" b="17891"/>
            <a:stretch>
              <a:fillRect/>
            </a:stretch>
          </p:blipFill>
          <p:spPr bwMode="auto">
            <a:xfrm>
              <a:off x="1535112" y="2362200"/>
              <a:ext cx="1339850" cy="3448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Line 9"/>
            <p:cNvSpPr>
              <a:spLocks noChangeShapeType="1"/>
            </p:cNvSpPr>
            <p:nvPr/>
          </p:nvSpPr>
          <p:spPr bwMode="auto">
            <a:xfrm flipV="1">
              <a:off x="2209801" y="5867400"/>
              <a:ext cx="609600" cy="0"/>
            </a:xfrm>
            <a:prstGeom prst="line">
              <a:avLst/>
            </a:prstGeom>
            <a:noFill/>
            <a:ln w="28575" cmpd="sng">
              <a:solidFill>
                <a:srgbClr val="00206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600" dirty="0">
                <a:latin typeface="Helvetica Neue Light"/>
              </a:endParaRPr>
            </a:p>
          </p:txBody>
        </p:sp>
        <p:pic>
          <p:nvPicPr>
            <p:cNvPr id="27" name="Picture 29" descr="glm_ex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810" t="5132" r="7143" b="17891"/>
            <a:stretch>
              <a:fillRect/>
            </a:stretch>
          </p:blipFill>
          <p:spPr bwMode="auto">
            <a:xfrm>
              <a:off x="7180262" y="2362200"/>
              <a:ext cx="765175" cy="3448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28" name="Object 4"/>
            <p:cNvGraphicFramePr>
              <a:graphicFrameLocks noChangeAspect="1"/>
            </p:cNvGraphicFramePr>
            <p:nvPr/>
          </p:nvGraphicFramePr>
          <p:xfrm>
            <a:off x="5424483" y="3082073"/>
            <a:ext cx="692727" cy="1493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330200" imgH="698500" progId="Equation.3">
                    <p:embed/>
                  </p:oleObj>
                </mc:Choice>
                <mc:Fallback>
                  <p:oleObj name="Equation" r:id="rId3" imgW="330200" imgH="698500" progId="Equation.3">
                    <p:embed/>
                    <p:pic>
                      <p:nvPicPr>
                        <p:cNvPr id="2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4483" y="3082073"/>
                          <a:ext cx="692727" cy="1493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Text Box 23"/>
            <p:cNvSpPr txBox="1">
              <a:spLocks noChangeArrowheads="1"/>
            </p:cNvSpPr>
            <p:nvPr/>
          </p:nvSpPr>
          <p:spPr bwMode="auto">
            <a:xfrm>
              <a:off x="4724399" y="5906869"/>
              <a:ext cx="2220866" cy="821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de-DE" sz="1600" b="0" dirty="0">
                  <a:latin typeface="Helvetica Neue Light"/>
                </a:rPr>
                <a:t>Betas</a:t>
              </a:r>
            </a:p>
            <a:p>
              <a:pPr algn="ctr" eaLnBrk="1" hangingPunct="1"/>
              <a:r>
                <a:rPr lang="de-DE" sz="1600" b="0" dirty="0">
                  <a:latin typeface="Helvetica Neue Light"/>
                </a:rPr>
                <a:t>(</a:t>
              </a:r>
              <a:r>
                <a:rPr lang="de-DE" sz="1600" b="0" dirty="0" err="1">
                  <a:latin typeface="Helvetica Neue Light"/>
                </a:rPr>
                <a:t>slopes</a:t>
              </a:r>
              <a:r>
                <a:rPr lang="de-DE" sz="1600" b="0" dirty="0">
                  <a:latin typeface="Helvetica Neue Light"/>
                </a:rPr>
                <a:t>)</a:t>
              </a:r>
              <a:endParaRPr lang="en-GB" sz="1600" b="0" dirty="0">
                <a:latin typeface="Helvetica Neue Light"/>
              </a:endParaRPr>
            </a:p>
          </p:txBody>
        </p:sp>
        <p:sp>
          <p:nvSpPr>
            <p:cNvPr id="30" name="Line 11"/>
            <p:cNvSpPr>
              <a:spLocks noChangeShapeType="1"/>
            </p:cNvSpPr>
            <p:nvPr/>
          </p:nvSpPr>
          <p:spPr bwMode="auto">
            <a:xfrm flipH="1">
              <a:off x="2183344" y="2451630"/>
              <a:ext cx="0" cy="3429000"/>
            </a:xfrm>
            <a:prstGeom prst="line">
              <a:avLst/>
            </a:prstGeom>
            <a:noFill/>
            <a:ln w="28575" cmpd="sng">
              <a:solidFill>
                <a:srgbClr val="00206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600" dirty="0">
                <a:latin typeface="Helvetica Neue Light"/>
                <a:ea typeface="+mn-ea"/>
                <a:cs typeface="+mn-cs"/>
              </a:endParaRPr>
            </a:p>
          </p:txBody>
        </p:sp>
        <p:pic>
          <p:nvPicPr>
            <p:cNvPr id="31" name="Picture 30" descr="2015-07-05_13-41-09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999" y="2514600"/>
              <a:ext cx="1165427" cy="3140597"/>
            </a:xfrm>
            <a:prstGeom prst="rect">
              <a:avLst/>
            </a:prstGeom>
          </p:spPr>
        </p:pic>
      </p:grpSp>
      <p:sp>
        <p:nvSpPr>
          <p:cNvPr id="33" name="TextBox 32"/>
          <p:cNvSpPr txBox="1"/>
          <p:nvPr/>
        </p:nvSpPr>
        <p:spPr>
          <a:xfrm>
            <a:off x="304800" y="3962400"/>
            <a:ext cx="2819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Helvetica Neue Light"/>
                <a:cs typeface="Helvetica Neue Light"/>
              </a:rPr>
              <a:t>You can now assess the </a:t>
            </a:r>
            <a:r>
              <a:rPr lang="en-US" sz="2000" i="1" dirty="0">
                <a:solidFill>
                  <a:srgbClr val="0000FF"/>
                </a:solidFill>
                <a:latin typeface="Helvetica Neue Light"/>
                <a:cs typeface="Helvetica Neue Light"/>
              </a:rPr>
              <a:t>difference</a:t>
            </a:r>
            <a:r>
              <a:rPr lang="en-US" sz="2000" dirty="0">
                <a:latin typeface="Helvetica Neue Light"/>
                <a:cs typeface="Helvetica Neue Light"/>
              </a:rPr>
              <a:t>, each one </a:t>
            </a:r>
            <a:r>
              <a:rPr lang="en-US" sz="2000" i="1" dirty="0">
                <a:solidFill>
                  <a:srgbClr val="0000FF"/>
                </a:solidFill>
                <a:latin typeface="Helvetica Neue Light"/>
                <a:cs typeface="Helvetica Neue Light"/>
              </a:rPr>
              <a:t>separately</a:t>
            </a:r>
            <a:r>
              <a:rPr lang="en-US" sz="2000" dirty="0">
                <a:latin typeface="Helvetica Neue Light"/>
                <a:cs typeface="Helvetica Neue Light"/>
              </a:rPr>
              <a:t>, or their </a:t>
            </a:r>
            <a:r>
              <a:rPr lang="en-US" sz="2000" i="1" dirty="0">
                <a:solidFill>
                  <a:srgbClr val="0000FF"/>
                </a:solidFill>
                <a:latin typeface="Helvetica Neue Light"/>
                <a:cs typeface="Helvetica Neue Light"/>
              </a:rPr>
              <a:t>average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Helvetica Neue Light"/>
                <a:cs typeface="Helvetica Neue Light"/>
              </a:rPr>
              <a:t>These functions are specified by different linear </a:t>
            </a:r>
            <a:r>
              <a:rPr lang="en-US" sz="2000" dirty="0">
                <a:solidFill>
                  <a:srgbClr val="0000FF"/>
                </a:solidFill>
                <a:latin typeface="Helvetica Neue Light"/>
                <a:cs typeface="Helvetica Neue Light"/>
              </a:rPr>
              <a:t>contrasts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1219200" y="1600200"/>
            <a:ext cx="7049766" cy="1910893"/>
            <a:chOff x="1219200" y="1600200"/>
            <a:chExt cx="7049766" cy="1910893"/>
          </a:xfrm>
        </p:grpSpPr>
        <p:grpSp>
          <p:nvGrpSpPr>
            <p:cNvPr id="42" name="Group 41"/>
            <p:cNvGrpSpPr/>
            <p:nvPr/>
          </p:nvGrpSpPr>
          <p:grpSpPr>
            <a:xfrm>
              <a:off x="1219200" y="1600200"/>
              <a:ext cx="7049766" cy="1910893"/>
              <a:chOff x="1219200" y="1600200"/>
              <a:chExt cx="7049766" cy="1910893"/>
            </a:xfrm>
          </p:grpSpPr>
          <p:pic>
            <p:nvPicPr>
              <p:cNvPr id="44" name="Picture 7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3705"/>
              <a:stretch>
                <a:fillRect/>
              </a:stretch>
            </p:blipFill>
            <p:spPr bwMode="auto">
              <a:xfrm>
                <a:off x="1801490" y="2133600"/>
                <a:ext cx="6467476" cy="1066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flat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5" name="Picture 10"/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9200" y="1600200"/>
                <a:ext cx="684665" cy="769785"/>
              </a:xfrm>
              <a:prstGeom prst="rect">
                <a:avLst/>
              </a:prstGeom>
              <a:noFill/>
              <a:ln w="28575" cap="flat">
                <a:solidFill>
                  <a:srgbClr val="FF030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11"/>
              <p:cNvPicPr>
                <a:picLocks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7573" y="2670991"/>
                <a:ext cx="560068" cy="840102"/>
              </a:xfrm>
              <a:prstGeom prst="rect">
                <a:avLst/>
              </a:prstGeom>
              <a:noFill/>
              <a:ln w="28575" cap="flat">
                <a:solidFill>
                  <a:srgbClr val="07E51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7" name="Line 13"/>
              <p:cNvSpPr>
                <a:spLocks noChangeShapeType="1"/>
              </p:cNvSpPr>
              <p:nvPr/>
            </p:nvSpPr>
            <p:spPr bwMode="auto">
              <a:xfrm rot="10800000" flipH="1">
                <a:off x="1870557" y="2457819"/>
                <a:ext cx="901490" cy="385879"/>
              </a:xfrm>
              <a:prstGeom prst="line">
                <a:avLst/>
              </a:prstGeom>
              <a:noFill/>
              <a:ln w="38100" cap="flat">
                <a:solidFill>
                  <a:srgbClr val="07E516"/>
                </a:solidFill>
                <a:prstDash val="solid"/>
                <a:round/>
                <a:headEnd type="none" w="med" len="med"/>
                <a:tailEnd type="triangl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43" name="Line 12"/>
            <p:cNvSpPr>
              <a:spLocks noChangeShapeType="1"/>
            </p:cNvSpPr>
            <p:nvPr/>
          </p:nvSpPr>
          <p:spPr bwMode="auto">
            <a:xfrm>
              <a:off x="1929771" y="2014700"/>
              <a:ext cx="177643" cy="236857"/>
            </a:xfrm>
            <a:prstGeom prst="line">
              <a:avLst/>
            </a:prstGeom>
            <a:noFill/>
            <a:ln w="38100" cap="flat">
              <a:solidFill>
                <a:srgbClr val="FF0306"/>
              </a:solidFill>
              <a:prstDash val="solid"/>
              <a:round/>
              <a:headEnd type="none" w="med" len="med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rrowheads="1"/>
          </p:cNvPicPr>
          <p:nvPr/>
        </p:nvPicPr>
        <p:blipFill>
          <a:blip r:embed="rId2">
            <a:alphaModFix amt="2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76200"/>
            <a:ext cx="379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20999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>
                    <a:alpha val="20999"/>
                  </a:srgbClr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7543800" cy="549308"/>
          </a:xfrm>
        </p:spPr>
        <p:txBody>
          <a:bodyPr/>
          <a:lstStyle/>
          <a:p>
            <a:r>
              <a:rPr lang="en-US" dirty="0">
                <a:solidFill>
                  <a:srgbClr val="3366FF"/>
                </a:solidFill>
                <a:ea typeface="ＭＳ Ｐゴシック" charset="0"/>
                <a:cs typeface="Garamond" charset="0"/>
              </a:rPr>
              <a:t>Contrasts: A flexible and powerful tool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8229600" cy="1905000"/>
          </a:xfrm>
        </p:spPr>
        <p:txBody>
          <a:bodyPr/>
          <a:lstStyle/>
          <a:p>
            <a:r>
              <a:rPr lang="en-US" sz="2400" dirty="0">
                <a:solidFill>
                  <a:srgbClr val="0000FF"/>
                </a:solidFill>
                <a:ea typeface="ＭＳ Ｐゴシック" charset="0"/>
                <a:cs typeface="Garamond" charset="0"/>
              </a:rPr>
              <a:t>Contrast</a:t>
            </a:r>
            <a:r>
              <a:rPr lang="en-US" sz="2400" dirty="0">
                <a:ea typeface="ＭＳ Ｐゴシック" charset="0"/>
                <a:cs typeface="Garamond" charset="0"/>
              </a:rPr>
              <a:t>: A linear combination of GLM parameters 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ea typeface="ＭＳ Ｐゴシック" charset="0"/>
                <a:cs typeface="Garamond" charset="0"/>
              </a:rPr>
              <a:t>T-contrast</a:t>
            </a:r>
            <a:r>
              <a:rPr lang="en-US" sz="2000" dirty="0">
                <a:ea typeface="ＭＳ Ｐゴシック" charset="0"/>
                <a:cs typeface="Garamond" charset="0"/>
              </a:rPr>
              <a:t>: Single, planned contrast -&gt; t-test</a:t>
            </a:r>
          </a:p>
          <a:p>
            <a:pPr lvl="1"/>
            <a:r>
              <a:rPr lang="en-US" sz="2000" dirty="0">
                <a:ea typeface="ＭＳ Ｐゴシック" charset="0"/>
                <a:cs typeface="Garamond" charset="0"/>
              </a:rPr>
              <a:t>Specified by a vector of weights (</a:t>
            </a:r>
            <a:r>
              <a:rPr lang="en-US" sz="2000" i="1" dirty="0">
                <a:ea typeface="ＭＳ Ｐゴシック" charset="0"/>
                <a:cs typeface="Garamond" charset="0"/>
              </a:rPr>
              <a:t>c</a:t>
            </a:r>
            <a:r>
              <a:rPr lang="en-US" sz="2000" dirty="0">
                <a:ea typeface="ＭＳ Ｐゴシック" charset="0"/>
                <a:cs typeface="Garamond" charset="0"/>
              </a:rPr>
              <a:t>), so that </a:t>
            </a:r>
            <a:r>
              <a:rPr lang="en-US" sz="2000" dirty="0" err="1">
                <a:ea typeface="ＭＳ Ｐゴシック" charset="0"/>
                <a:cs typeface="Garamond" charset="0"/>
              </a:rPr>
              <a:t>c</a:t>
            </a:r>
            <a:r>
              <a:rPr lang="en-US" sz="2000" baseline="30000" dirty="0" err="1">
                <a:ea typeface="ＭＳ Ｐゴシック" charset="0"/>
                <a:cs typeface="Garamond" charset="0"/>
              </a:rPr>
              <a:t>T</a:t>
            </a:r>
            <a:r>
              <a:rPr lang="en-US" sz="2000" dirty="0">
                <a:ea typeface="ＭＳ Ｐゴシック" charset="0"/>
                <a:cs typeface="Garamond" charset="0"/>
              </a:rPr>
              <a:t>β = a scalar value</a:t>
            </a:r>
          </a:p>
          <a:p>
            <a:pPr lvl="1"/>
            <a:r>
              <a:rPr lang="en-US" sz="2000" dirty="0"/>
              <a:t>Signed: Can have negative or positive values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09600" y="3200400"/>
            <a:ext cx="5726656" cy="3347204"/>
            <a:chOff x="1535112" y="1752600"/>
            <a:chExt cx="6423906" cy="5078188"/>
          </a:xfrm>
        </p:grpSpPr>
        <p:sp>
          <p:nvSpPr>
            <p:cNvPr id="14" name="Text Box 5"/>
            <p:cNvSpPr txBox="1">
              <a:spLocks noChangeArrowheads="1"/>
            </p:cNvSpPr>
            <p:nvPr/>
          </p:nvSpPr>
          <p:spPr bwMode="auto">
            <a:xfrm>
              <a:off x="1620837" y="1752600"/>
              <a:ext cx="1488804" cy="475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 dirty="0">
                  <a:solidFill>
                    <a:srgbClr val="0070C0"/>
                  </a:solidFill>
                  <a:latin typeface="Helvetica Neue Light"/>
                </a:rPr>
                <a:t>fMRI Data</a:t>
              </a:r>
            </a:p>
          </p:txBody>
        </p:sp>
        <p:sp>
          <p:nvSpPr>
            <p:cNvPr id="15" name="Text Box 6"/>
            <p:cNvSpPr txBox="1">
              <a:spLocks noChangeArrowheads="1"/>
            </p:cNvSpPr>
            <p:nvPr/>
          </p:nvSpPr>
          <p:spPr bwMode="auto">
            <a:xfrm>
              <a:off x="3287712" y="1752600"/>
              <a:ext cx="1952527" cy="475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 dirty="0">
                  <a:solidFill>
                    <a:srgbClr val="0070C0"/>
                  </a:solidFill>
                  <a:latin typeface="Helvetica Neue Light"/>
                </a:rPr>
                <a:t>Design matrix</a:t>
              </a:r>
            </a:p>
          </p:txBody>
        </p:sp>
        <p:sp>
          <p:nvSpPr>
            <p:cNvPr id="16" name="Text Box 7"/>
            <p:cNvSpPr txBox="1">
              <a:spLocks noChangeArrowheads="1"/>
            </p:cNvSpPr>
            <p:nvPr/>
          </p:nvSpPr>
          <p:spPr bwMode="auto">
            <a:xfrm>
              <a:off x="4980191" y="1763713"/>
              <a:ext cx="1682344" cy="821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 b="0" dirty="0">
                  <a:solidFill>
                    <a:srgbClr val="0070C0"/>
                  </a:solidFill>
                  <a:latin typeface="Helvetica Neue Light"/>
                </a:rPr>
                <a:t>Model </a:t>
              </a:r>
            </a:p>
            <a:p>
              <a:pPr algn="ctr" eaLnBrk="1" hangingPunct="1"/>
              <a:r>
                <a:rPr lang="en-US" sz="1600" b="0" dirty="0">
                  <a:solidFill>
                    <a:srgbClr val="0070C0"/>
                  </a:solidFill>
                  <a:latin typeface="Helvetica Neue Light"/>
                </a:rPr>
                <a:t>parameters</a:t>
              </a:r>
            </a:p>
          </p:txBody>
        </p:sp>
        <p:sp>
          <p:nvSpPr>
            <p:cNvPr id="17" name="Text Box 8"/>
            <p:cNvSpPr txBox="1">
              <a:spLocks noChangeArrowheads="1"/>
            </p:cNvSpPr>
            <p:nvPr/>
          </p:nvSpPr>
          <p:spPr bwMode="auto">
            <a:xfrm>
              <a:off x="6492821" y="1773317"/>
              <a:ext cx="1466197" cy="475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b="0" dirty="0">
                  <a:solidFill>
                    <a:srgbClr val="0070C0"/>
                  </a:solidFill>
                  <a:latin typeface="Helvetica Neue Light"/>
                </a:rPr>
                <a:t>Residuals</a:t>
              </a:r>
            </a:p>
          </p:txBody>
        </p:sp>
        <p:sp>
          <p:nvSpPr>
            <p:cNvPr id="18" name="Text Box 22"/>
            <p:cNvSpPr txBox="1">
              <a:spLocks noChangeArrowheads="1"/>
            </p:cNvSpPr>
            <p:nvPr/>
          </p:nvSpPr>
          <p:spPr bwMode="auto">
            <a:xfrm>
              <a:off x="2894402" y="5954713"/>
              <a:ext cx="1358122" cy="475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de-DE" sz="1600" b="0" dirty="0" err="1">
                  <a:latin typeface="Helvetica Neue Light"/>
                </a:rPr>
                <a:t>Intercept</a:t>
              </a:r>
              <a:endParaRPr lang="en-GB" sz="1600" b="0" dirty="0">
                <a:latin typeface="Helvetica Neue Light"/>
              </a:endParaRPr>
            </a:p>
          </p:txBody>
        </p:sp>
        <p:sp>
          <p:nvSpPr>
            <p:cNvPr id="19" name="Text Box 23"/>
            <p:cNvSpPr txBox="1">
              <a:spLocks noChangeArrowheads="1"/>
            </p:cNvSpPr>
            <p:nvPr/>
          </p:nvSpPr>
          <p:spPr bwMode="auto">
            <a:xfrm>
              <a:off x="3962400" y="5943599"/>
              <a:ext cx="1401537" cy="887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de-DE" sz="1600" b="0" dirty="0">
                  <a:latin typeface="Helvetica Neue Light"/>
                </a:rPr>
                <a:t>Task </a:t>
              </a:r>
              <a:r>
                <a:rPr lang="de-DE" sz="1600" b="0" dirty="0" err="1">
                  <a:latin typeface="Helvetica Neue Light"/>
                </a:rPr>
                <a:t>regressors</a:t>
              </a:r>
              <a:endParaRPr lang="en-GB" sz="1600" b="0" dirty="0">
                <a:latin typeface="Helvetica Neue Light"/>
              </a:endParaRPr>
            </a:p>
          </p:txBody>
        </p:sp>
        <p:pic>
          <p:nvPicPr>
            <p:cNvPr id="20" name="Picture 30" descr="glm_ex1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15" t="5132" r="53674" b="17891"/>
            <a:stretch/>
          </p:blipFill>
          <p:spPr bwMode="auto">
            <a:xfrm>
              <a:off x="3352800" y="2362200"/>
              <a:ext cx="426384" cy="3448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 Box 15"/>
            <p:cNvSpPr txBox="1">
              <a:spLocks noChangeArrowheads="1"/>
            </p:cNvSpPr>
            <p:nvPr/>
          </p:nvSpPr>
          <p:spPr bwMode="auto">
            <a:xfrm>
              <a:off x="2860793" y="3432175"/>
              <a:ext cx="439498" cy="475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de-DE" sz="1600" dirty="0">
                  <a:latin typeface="Helvetica Neue Light"/>
                </a:rPr>
                <a:t>=</a:t>
              </a:r>
              <a:endParaRPr lang="en-GB" sz="1600" dirty="0">
                <a:latin typeface="Helvetica Neue Light"/>
              </a:endParaRPr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4805725" y="3627439"/>
              <a:ext cx="475523" cy="475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de-DE" sz="1600" dirty="0">
                  <a:latin typeface="Helvetica Neue Light"/>
                </a:rPr>
                <a:t>X</a:t>
              </a:r>
              <a:endParaRPr lang="en-GB" sz="1600" dirty="0">
                <a:latin typeface="Helvetica Neue Light"/>
              </a:endParaRPr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6150911" y="3432175"/>
              <a:ext cx="439498" cy="475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de-DE" sz="1600" dirty="0">
                  <a:latin typeface="Helvetica Neue Light"/>
                </a:rPr>
                <a:t>+</a:t>
              </a:r>
              <a:endParaRPr lang="en-GB" sz="1600" dirty="0">
                <a:latin typeface="Helvetica Neue Light"/>
              </a:endParaRPr>
            </a:p>
          </p:txBody>
        </p:sp>
        <p:pic>
          <p:nvPicPr>
            <p:cNvPr id="24" name="Picture 28" descr="glm_ex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32" r="66667" b="17891"/>
            <a:stretch>
              <a:fillRect/>
            </a:stretch>
          </p:blipFill>
          <p:spPr bwMode="auto">
            <a:xfrm>
              <a:off x="1535112" y="2362200"/>
              <a:ext cx="1339850" cy="3448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Line 9"/>
            <p:cNvSpPr>
              <a:spLocks noChangeShapeType="1"/>
            </p:cNvSpPr>
            <p:nvPr/>
          </p:nvSpPr>
          <p:spPr bwMode="auto">
            <a:xfrm flipV="1">
              <a:off x="2209801" y="5867400"/>
              <a:ext cx="609600" cy="0"/>
            </a:xfrm>
            <a:prstGeom prst="line">
              <a:avLst/>
            </a:prstGeom>
            <a:noFill/>
            <a:ln w="28575" cmpd="sng">
              <a:solidFill>
                <a:srgbClr val="00206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600" dirty="0">
                <a:latin typeface="Helvetica Neue Light"/>
              </a:endParaRPr>
            </a:p>
          </p:txBody>
        </p:sp>
        <p:pic>
          <p:nvPicPr>
            <p:cNvPr id="26" name="Picture 29" descr="glm_ex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810" t="5132" r="7143" b="17891"/>
            <a:stretch>
              <a:fillRect/>
            </a:stretch>
          </p:blipFill>
          <p:spPr bwMode="auto">
            <a:xfrm>
              <a:off x="6738961" y="2362200"/>
              <a:ext cx="765175" cy="3448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27" name="Object 4"/>
            <p:cNvGraphicFramePr>
              <a:graphicFrameLocks noChangeAspect="1"/>
            </p:cNvGraphicFramePr>
            <p:nvPr/>
          </p:nvGraphicFramePr>
          <p:xfrm>
            <a:off x="5424483" y="3082073"/>
            <a:ext cx="692727" cy="1493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30200" imgH="698500" progId="Equation.3">
                    <p:embed/>
                  </p:oleObj>
                </mc:Choice>
                <mc:Fallback>
                  <p:oleObj name="Equation" r:id="rId4" imgW="330200" imgH="698500" progId="Equation.3">
                    <p:embed/>
                    <p:pic>
                      <p:nvPicPr>
                        <p:cNvPr id="27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4483" y="3082073"/>
                          <a:ext cx="692727" cy="1493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Text Box 23"/>
            <p:cNvSpPr txBox="1">
              <a:spLocks noChangeArrowheads="1"/>
            </p:cNvSpPr>
            <p:nvPr/>
          </p:nvSpPr>
          <p:spPr bwMode="auto">
            <a:xfrm>
              <a:off x="4724399" y="5906869"/>
              <a:ext cx="2220866" cy="821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de-DE" sz="1600" b="0" dirty="0">
                  <a:latin typeface="Helvetica Neue Light"/>
                </a:rPr>
                <a:t>Betas</a:t>
              </a:r>
            </a:p>
            <a:p>
              <a:pPr algn="ctr" eaLnBrk="1" hangingPunct="1"/>
              <a:r>
                <a:rPr lang="de-DE" sz="1600" b="0" dirty="0">
                  <a:latin typeface="Helvetica Neue Light"/>
                </a:rPr>
                <a:t>(</a:t>
              </a:r>
              <a:r>
                <a:rPr lang="de-DE" sz="1600" b="0" dirty="0" err="1">
                  <a:latin typeface="Helvetica Neue Light"/>
                </a:rPr>
                <a:t>slopes</a:t>
              </a:r>
              <a:r>
                <a:rPr lang="de-DE" sz="1600" b="0" dirty="0">
                  <a:latin typeface="Helvetica Neue Light"/>
                </a:rPr>
                <a:t>)</a:t>
              </a:r>
              <a:endParaRPr lang="en-GB" sz="1600" b="0" dirty="0">
                <a:latin typeface="Helvetica Neue Light"/>
              </a:endParaRPr>
            </a:p>
          </p:txBody>
        </p:sp>
        <p:sp>
          <p:nvSpPr>
            <p:cNvPr id="29" name="Line 11"/>
            <p:cNvSpPr>
              <a:spLocks noChangeShapeType="1"/>
            </p:cNvSpPr>
            <p:nvPr/>
          </p:nvSpPr>
          <p:spPr bwMode="auto">
            <a:xfrm flipH="1">
              <a:off x="2183344" y="2451630"/>
              <a:ext cx="0" cy="3429000"/>
            </a:xfrm>
            <a:prstGeom prst="line">
              <a:avLst/>
            </a:prstGeom>
            <a:noFill/>
            <a:ln w="28575" cmpd="sng">
              <a:solidFill>
                <a:srgbClr val="00206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600" dirty="0">
                <a:latin typeface="Helvetica Neue Light"/>
                <a:ea typeface="+mn-ea"/>
                <a:cs typeface="+mn-cs"/>
              </a:endParaRPr>
            </a:p>
          </p:txBody>
        </p:sp>
        <p:pic>
          <p:nvPicPr>
            <p:cNvPr id="30" name="Picture 29" descr="2015-07-05_13-41-09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999" y="2514600"/>
              <a:ext cx="1165427" cy="3140597"/>
            </a:xfrm>
            <a:prstGeom prst="rect">
              <a:avLst/>
            </a:prstGeom>
          </p:spPr>
        </p:pic>
      </p:grpSp>
      <p:graphicFrame>
        <p:nvGraphicFramePr>
          <p:cNvPr id="50" name="Object 4"/>
          <p:cNvGraphicFramePr>
            <a:graphicFrameLocks noChangeAspect="1"/>
          </p:cNvGraphicFramePr>
          <p:nvPr/>
        </p:nvGraphicFramePr>
        <p:xfrm>
          <a:off x="9162321" y="4419600"/>
          <a:ext cx="199390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66800" imgH="330200" progId="Equation.3">
                  <p:embed/>
                </p:oleObj>
              </mc:Choice>
              <mc:Fallback>
                <p:oleObj name="Equation" r:id="rId7" imgW="1066800" imgH="330200" progId="Equation.3">
                  <p:embed/>
                  <p:pic>
                    <p:nvPicPr>
                      <p:cNvPr id="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62321" y="4419600"/>
                        <a:ext cx="1993900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6705600" y="3276600"/>
            <a:ext cx="1708150" cy="846138"/>
            <a:chOff x="6705600" y="3505200"/>
            <a:chExt cx="1708150" cy="846138"/>
          </a:xfrm>
        </p:grpSpPr>
        <p:graphicFrame>
          <p:nvGraphicFramePr>
            <p:cNvPr id="49" name="Object 4"/>
            <p:cNvGraphicFramePr>
              <a:graphicFrameLocks noChangeAspect="1"/>
            </p:cNvGraphicFramePr>
            <p:nvPr/>
          </p:nvGraphicFramePr>
          <p:xfrm>
            <a:off x="6705600" y="3886200"/>
            <a:ext cx="1708150" cy="465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914400" imgH="330200" progId="Equation.3">
                    <p:embed/>
                  </p:oleObj>
                </mc:Choice>
                <mc:Fallback>
                  <p:oleObj name="Equation" r:id="rId9" imgW="914400" imgH="330200" progId="Equation.3">
                    <p:embed/>
                    <p:pic>
                      <p:nvPicPr>
                        <p:cNvPr id="49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05600" y="3886200"/>
                          <a:ext cx="1708150" cy="465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934200" y="3505200"/>
              <a:ext cx="12875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 Neue Light"/>
                  <a:cs typeface="Helvetica Neue Light"/>
                </a:rPr>
                <a:t>Difference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705600" y="4419600"/>
            <a:ext cx="1774845" cy="846138"/>
            <a:chOff x="6705600" y="3505200"/>
            <a:chExt cx="1774845" cy="846138"/>
          </a:xfrm>
        </p:grpSpPr>
        <p:graphicFrame>
          <p:nvGraphicFramePr>
            <p:cNvPr id="54" name="Object 4"/>
            <p:cNvGraphicFramePr>
              <a:graphicFrameLocks noChangeAspect="1"/>
            </p:cNvGraphicFramePr>
            <p:nvPr/>
          </p:nvGraphicFramePr>
          <p:xfrm>
            <a:off x="6800850" y="3886200"/>
            <a:ext cx="1517650" cy="465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812800" imgH="330200" progId="Equation.3">
                    <p:embed/>
                  </p:oleObj>
                </mc:Choice>
                <mc:Fallback>
                  <p:oleObj name="Equation" r:id="rId11" imgW="812800" imgH="330200" progId="Equation.3">
                    <p:embed/>
                    <p:pic>
                      <p:nvPicPr>
                        <p:cNvPr id="54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00850" y="3886200"/>
                          <a:ext cx="1517650" cy="465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" name="TextBox 54"/>
            <p:cNvSpPr txBox="1"/>
            <p:nvPr/>
          </p:nvSpPr>
          <p:spPr>
            <a:xfrm>
              <a:off x="6705600" y="3505200"/>
              <a:ext cx="17748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 Neue Light"/>
                  <a:cs typeface="Helvetica Neue Light"/>
                </a:rPr>
                <a:t>Sum (average)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774612" y="5562600"/>
            <a:ext cx="1567701" cy="846138"/>
            <a:chOff x="6774612" y="3505200"/>
            <a:chExt cx="1567701" cy="846138"/>
          </a:xfrm>
        </p:grpSpPr>
        <p:graphicFrame>
          <p:nvGraphicFramePr>
            <p:cNvPr id="57" name="Object 4"/>
            <p:cNvGraphicFramePr>
              <a:graphicFrameLocks noChangeAspect="1"/>
            </p:cNvGraphicFramePr>
            <p:nvPr/>
          </p:nvGraphicFramePr>
          <p:xfrm>
            <a:off x="6777038" y="3886200"/>
            <a:ext cx="1565275" cy="465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838200" imgH="330200" progId="Equation.3">
                    <p:embed/>
                  </p:oleObj>
                </mc:Choice>
                <mc:Fallback>
                  <p:oleObj name="Equation" r:id="rId13" imgW="838200" imgH="330200" progId="Equation.3">
                    <p:embed/>
                    <p:pic>
                      <p:nvPicPr>
                        <p:cNvPr id="57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77038" y="3886200"/>
                          <a:ext cx="1565275" cy="465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" name="TextBox 57"/>
            <p:cNvSpPr txBox="1"/>
            <p:nvPr/>
          </p:nvSpPr>
          <p:spPr>
            <a:xfrm>
              <a:off x="6774612" y="3505200"/>
              <a:ext cx="1531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 Neue Light"/>
                  <a:cs typeface="Helvetica Neue Light"/>
                </a:rPr>
                <a:t>Single event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123310" y="1815145"/>
            <a:ext cx="573441" cy="512820"/>
            <a:chOff x="5903559" y="5410200"/>
            <a:chExt cx="573441" cy="512820"/>
          </a:xfrm>
        </p:grpSpPr>
        <p:sp>
          <p:nvSpPr>
            <p:cNvPr id="61" name="TextBox 60"/>
            <p:cNvSpPr txBox="1"/>
            <p:nvPr/>
          </p:nvSpPr>
          <p:spPr>
            <a:xfrm>
              <a:off x="6176918" y="5410200"/>
              <a:ext cx="3000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 Neue Light"/>
                  <a:cs typeface="Helvetica Neue Light"/>
                </a:rPr>
                <a:t>ˆ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903559" y="5522910"/>
              <a:ext cx="5526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Helvetica Neue Light"/>
                  <a:ea typeface="ＭＳ Ｐゴシック" charset="0"/>
                  <a:cs typeface="Helvetica Neue Light"/>
                </a:rPr>
                <a:t>c</a:t>
              </a:r>
              <a:r>
                <a:rPr lang="en-US" sz="2000" baseline="30000" dirty="0" err="1">
                  <a:latin typeface="Helvetica Neue Light"/>
                  <a:ea typeface="ＭＳ Ｐゴシック" charset="0"/>
                  <a:cs typeface="Helvetica Neue Light"/>
                </a:rPr>
                <a:t>T</a:t>
              </a:r>
              <a:r>
                <a:rPr lang="en-US" sz="2000" dirty="0">
                  <a:latin typeface="Helvetica Neue Light"/>
                  <a:ea typeface="ＭＳ Ｐゴシック" charset="0"/>
                  <a:cs typeface="Helvetica Neue Light"/>
                </a:rPr>
                <a:t>β</a:t>
              </a:r>
              <a:endParaRPr lang="en-US" sz="2000" dirty="0">
                <a:latin typeface="Helvetica Neue Light"/>
                <a:cs typeface="Helvetica Neue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0898273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rrowheads="1"/>
          </p:cNvPicPr>
          <p:nvPr/>
        </p:nvPicPr>
        <p:blipFill>
          <a:blip r:embed="rId2">
            <a:alphaModFix amt="2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76200"/>
            <a:ext cx="379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20999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>
                    <a:alpha val="20999"/>
                  </a:srgbClr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7543800" cy="549308"/>
          </a:xfrm>
        </p:spPr>
        <p:txBody>
          <a:bodyPr/>
          <a:lstStyle/>
          <a:p>
            <a:r>
              <a:rPr lang="en-US" dirty="0">
                <a:solidFill>
                  <a:srgbClr val="3366FF"/>
                </a:solidFill>
                <a:ea typeface="ＭＳ Ｐゴシック" charset="0"/>
                <a:cs typeface="Garamond" charset="0"/>
              </a:rPr>
              <a:t>Contrasts: A flexible and powerful tool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8229600" cy="1905000"/>
          </a:xfrm>
        </p:spPr>
        <p:txBody>
          <a:bodyPr/>
          <a:lstStyle/>
          <a:p>
            <a:r>
              <a:rPr lang="en-US" sz="2400" dirty="0">
                <a:solidFill>
                  <a:srgbClr val="0000FF"/>
                </a:solidFill>
                <a:ea typeface="ＭＳ Ｐゴシック" charset="0"/>
                <a:cs typeface="Garamond" charset="0"/>
              </a:rPr>
              <a:t>Contrast</a:t>
            </a:r>
            <a:r>
              <a:rPr lang="en-US" sz="2400" dirty="0">
                <a:ea typeface="ＭＳ Ｐゴシック" charset="0"/>
                <a:cs typeface="Garamond" charset="0"/>
              </a:rPr>
              <a:t>: A linear combination of GLM parameters 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ea typeface="ＭＳ Ｐゴシック" charset="0"/>
                <a:cs typeface="Garamond" charset="0"/>
              </a:rPr>
              <a:t>T-contrast</a:t>
            </a:r>
            <a:r>
              <a:rPr lang="en-US" sz="2000" dirty="0">
                <a:ea typeface="ＭＳ Ｐゴシック" charset="0"/>
                <a:cs typeface="Garamond" charset="0"/>
              </a:rPr>
              <a:t>: Single, planned contrast -&gt; t-test</a:t>
            </a:r>
          </a:p>
          <a:p>
            <a:pPr lvl="1"/>
            <a:r>
              <a:rPr lang="en-US" sz="2000" dirty="0">
                <a:ea typeface="ＭＳ Ｐゴシック" charset="0"/>
                <a:cs typeface="Garamond" charset="0"/>
              </a:rPr>
              <a:t>Specified by a vector of weights (</a:t>
            </a:r>
            <a:r>
              <a:rPr lang="en-US" sz="2000" i="1" dirty="0">
                <a:ea typeface="ＭＳ Ｐゴシック" charset="0"/>
                <a:cs typeface="Garamond" charset="0"/>
              </a:rPr>
              <a:t>c</a:t>
            </a:r>
            <a:r>
              <a:rPr lang="en-US" sz="2000" dirty="0">
                <a:ea typeface="ＭＳ Ｐゴシック" charset="0"/>
                <a:cs typeface="Garamond" charset="0"/>
              </a:rPr>
              <a:t>), so that </a:t>
            </a:r>
            <a:r>
              <a:rPr lang="en-US" sz="2000" dirty="0" err="1">
                <a:ea typeface="ＭＳ Ｐゴシック" charset="0"/>
                <a:cs typeface="Garamond" charset="0"/>
              </a:rPr>
              <a:t>c</a:t>
            </a:r>
            <a:r>
              <a:rPr lang="en-US" sz="2000" baseline="30000" dirty="0" err="1">
                <a:ea typeface="ＭＳ Ｐゴシック" charset="0"/>
                <a:cs typeface="Garamond" charset="0"/>
              </a:rPr>
              <a:t>T</a:t>
            </a:r>
            <a:r>
              <a:rPr lang="en-US" sz="2000" dirty="0">
                <a:ea typeface="ＭＳ Ｐゴシック" charset="0"/>
                <a:cs typeface="Garamond" charset="0"/>
              </a:rPr>
              <a:t>β = a scalar value</a:t>
            </a:r>
          </a:p>
          <a:p>
            <a:pPr lvl="1"/>
            <a:r>
              <a:rPr lang="en-US" sz="2000" dirty="0"/>
              <a:t>Signed: Can have negative or positive values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6123310" y="1815145"/>
            <a:ext cx="573441" cy="512820"/>
            <a:chOff x="5903559" y="5410200"/>
            <a:chExt cx="573441" cy="512820"/>
          </a:xfrm>
        </p:grpSpPr>
        <p:sp>
          <p:nvSpPr>
            <p:cNvPr id="61" name="TextBox 60"/>
            <p:cNvSpPr txBox="1"/>
            <p:nvPr/>
          </p:nvSpPr>
          <p:spPr>
            <a:xfrm>
              <a:off x="6176918" y="5410200"/>
              <a:ext cx="3000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 Neue Light"/>
                  <a:cs typeface="Helvetica Neue Light"/>
                </a:rPr>
                <a:t>ˆ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903559" y="5522910"/>
              <a:ext cx="5526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Helvetica Neue Light"/>
                  <a:ea typeface="ＭＳ Ｐゴシック" charset="0"/>
                  <a:cs typeface="Helvetica Neue Light"/>
                </a:rPr>
                <a:t>c</a:t>
              </a:r>
              <a:r>
                <a:rPr lang="en-US" sz="2000" baseline="30000" dirty="0" err="1">
                  <a:latin typeface="Helvetica Neue Light"/>
                  <a:ea typeface="ＭＳ Ｐゴシック" charset="0"/>
                  <a:cs typeface="Helvetica Neue Light"/>
                </a:rPr>
                <a:t>T</a:t>
              </a:r>
              <a:r>
                <a:rPr lang="en-US" sz="2000" dirty="0">
                  <a:latin typeface="Helvetica Neue Light"/>
                  <a:ea typeface="ＭＳ Ｐゴシック" charset="0"/>
                  <a:cs typeface="Helvetica Neue Light"/>
                </a:rPr>
                <a:t>β</a:t>
              </a:r>
              <a:endParaRPr lang="en-US" sz="2000" dirty="0">
                <a:latin typeface="Helvetica Neue Light"/>
                <a:cs typeface="Helvetica Neue Light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2673314-F6E1-EDCB-1BF2-A100CCD43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7200" y="3428365"/>
            <a:ext cx="3581400" cy="10287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838F476-C5BA-31EC-78F5-9F38A2790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4500830"/>
            <a:ext cx="4368800" cy="75697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A16D4C6-867F-A7B3-8C3C-7BB85B6D0F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5257800"/>
            <a:ext cx="1993900" cy="1358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8732629-C74A-9A82-9278-16FA160A49FA}"/>
                  </a:ext>
                </a:extLst>
              </p:cNvPr>
              <p:cNvSpPr txBox="1"/>
              <p:nvPr/>
            </p:nvSpPr>
            <p:spPr>
              <a:xfrm>
                <a:off x="5740398" y="5270852"/>
                <a:ext cx="3403602" cy="15174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US" sz="2800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sz="28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2800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acc>
                              <m:sSup>
                                <m:sSupPr>
                                  <m:ctrlP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ctrlPr>
                                        <a:rPr lang="en-US" sz="28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8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b="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sz="2800" b="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  <m:t>𝑖𝑖</m:t>
                                  </m:r>
                                </m:sub>
                                <m:sup>
                                  <m: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8732629-C74A-9A82-9278-16FA160A4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398" y="5270852"/>
                <a:ext cx="3403602" cy="1517467"/>
              </a:xfrm>
              <a:prstGeom prst="rect">
                <a:avLst/>
              </a:prstGeom>
              <a:blipFill>
                <a:blip r:embed="rId6"/>
                <a:stretch>
                  <a:fillRect t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F5DE2BB-42FA-EC9C-51F0-7460C62B492F}"/>
                  </a:ext>
                </a:extLst>
              </p:cNvPr>
              <p:cNvSpPr txBox="1"/>
              <p:nvPr/>
            </p:nvSpPr>
            <p:spPr>
              <a:xfrm>
                <a:off x="5891517" y="3299651"/>
                <a:ext cx="3403602" cy="15174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2800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sz="28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2800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acc>
                              <m:sSubSup>
                                <m:sSubSupPr>
                                  <m:ctrlP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ctrlPr>
                                        <a:rPr lang="en-US" sz="28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8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b="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sz="2800" b="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  <m:t>𝑖𝑖</m:t>
                                  </m:r>
                                </m:sub>
                                <m:sup>
                                  <m: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F5DE2BB-42FA-EC9C-51F0-7460C62B4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517" y="3299651"/>
                <a:ext cx="3403602" cy="1517467"/>
              </a:xfrm>
              <a:prstGeom prst="rect">
                <a:avLst/>
              </a:prstGeom>
              <a:blipFill>
                <a:blip r:embed="rId7"/>
                <a:stretch>
                  <a:fillRect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AAC8A4D9-2BFD-7737-C22F-3D425CEF3E1B}"/>
              </a:ext>
            </a:extLst>
          </p:cNvPr>
          <p:cNvGrpSpPr/>
          <p:nvPr/>
        </p:nvGrpSpPr>
        <p:grpSpPr>
          <a:xfrm>
            <a:off x="857960" y="2940342"/>
            <a:ext cx="4673949" cy="1781870"/>
            <a:chOff x="857960" y="2940342"/>
            <a:chExt cx="4673949" cy="178187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9749878-7399-68FA-3E59-B51709B35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90919" y="3290746"/>
              <a:ext cx="1587500" cy="13589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5684079-BB23-DC97-1D0E-14A973C2F645}"/>
                </a:ext>
              </a:extLst>
            </p:cNvPr>
            <p:cNvSpPr txBox="1"/>
            <p:nvPr/>
          </p:nvSpPr>
          <p:spPr>
            <a:xfrm>
              <a:off x="3125481" y="3398773"/>
              <a:ext cx="240642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Helvetica Neue Light"/>
                </a:rPr>
                <a:t>    Effect magnitude</a:t>
              </a:r>
            </a:p>
            <a:p>
              <a:r>
                <a:rPr lang="en-US" sz="2000" b="0" dirty="0">
                  <a:latin typeface="Helvetica Neue Light"/>
                </a:rPr>
                <a:t>   _______________</a:t>
              </a:r>
            </a:p>
            <a:p>
              <a:endParaRPr lang="en-US" sz="2000" b="0" dirty="0">
                <a:latin typeface="Helvetica Neue Light"/>
              </a:endParaRPr>
            </a:p>
            <a:p>
              <a:r>
                <a:rPr lang="en-US" sz="2000" b="0" dirty="0">
                  <a:latin typeface="Helvetica Neue Light"/>
                </a:rPr>
                <a:t>      Standard error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2EF0E5C-1D43-D415-D32D-80E4282A5F05}"/>
                </a:ext>
              </a:extLst>
            </p:cNvPr>
            <p:cNvSpPr txBox="1"/>
            <p:nvPr/>
          </p:nvSpPr>
          <p:spPr>
            <a:xfrm>
              <a:off x="857960" y="2940342"/>
              <a:ext cx="2636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Helvetica Neue Light"/>
                  <a:cs typeface="Helvetica Neue Light"/>
                </a:rPr>
                <a:t>For a single regressor: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2A55520-0843-0F4C-3D37-BBD8C452C909}"/>
              </a:ext>
            </a:extLst>
          </p:cNvPr>
          <p:cNvGrpSpPr/>
          <p:nvPr/>
        </p:nvGrpSpPr>
        <p:grpSpPr>
          <a:xfrm>
            <a:off x="857960" y="4870742"/>
            <a:ext cx="4673949" cy="1781870"/>
            <a:chOff x="857960" y="4870742"/>
            <a:chExt cx="4673949" cy="17818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C68C1AD-20B7-0622-9535-68553D02CD5F}"/>
                    </a:ext>
                  </a:extLst>
                </p:cNvPr>
                <p:cNvSpPr txBox="1"/>
                <p:nvPr/>
              </p:nvSpPr>
              <p:spPr>
                <a:xfrm>
                  <a:off x="857960" y="5389055"/>
                  <a:ext cx="2215440" cy="10963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800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2800" b="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acc>
                              <m:accPr>
                                <m:chr m:val="̂"/>
                                <m:ctrlPr>
                                  <a:rPr lang="en-US" sz="2800" b="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num>
                          <m:den>
                            <m:acc>
                              <m:accPr>
                                <m:chr m:val="̂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</m:e>
                            </m:acc>
                            <m:sSup>
                              <m:sSupPr>
                                <m:ctrlPr>
                                  <a:rPr lang="en-US" sz="2800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2800" b="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sz="2800" b="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C68C1AD-20B7-0622-9535-68553D02CD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960" y="5389055"/>
                  <a:ext cx="2215440" cy="1096390"/>
                </a:xfrm>
                <a:prstGeom prst="rect">
                  <a:avLst/>
                </a:prstGeom>
                <a:blipFill>
                  <a:blip r:embed="rId9"/>
                  <a:stretch>
                    <a:fillRect t="-3448" b="-91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DC42A8-D87F-A3CE-BE9C-FAA8FD194504}"/>
                </a:ext>
              </a:extLst>
            </p:cNvPr>
            <p:cNvSpPr txBox="1"/>
            <p:nvPr/>
          </p:nvSpPr>
          <p:spPr>
            <a:xfrm>
              <a:off x="857960" y="4870742"/>
              <a:ext cx="17908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Helvetica Neue Light"/>
                  <a:cs typeface="Helvetica Neue Light"/>
                </a:rPr>
                <a:t>For a contrast: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FE75F73-9EBC-4D2B-ACE9-F14799C5141D}"/>
                </a:ext>
              </a:extLst>
            </p:cNvPr>
            <p:cNvSpPr txBox="1"/>
            <p:nvPr/>
          </p:nvSpPr>
          <p:spPr>
            <a:xfrm>
              <a:off x="3125481" y="5329173"/>
              <a:ext cx="240642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Helvetica Neue Light"/>
                </a:rPr>
                <a:t>    Effect magnitude</a:t>
              </a:r>
            </a:p>
            <a:p>
              <a:r>
                <a:rPr lang="en-US" sz="2000" b="0" dirty="0">
                  <a:latin typeface="Helvetica Neue Light"/>
                </a:rPr>
                <a:t>   _______________</a:t>
              </a:r>
            </a:p>
            <a:p>
              <a:endParaRPr lang="en-US" sz="2000" b="0" dirty="0">
                <a:latin typeface="Helvetica Neue Light"/>
              </a:endParaRPr>
            </a:p>
            <a:p>
              <a:r>
                <a:rPr lang="en-US" sz="2000" b="0" dirty="0">
                  <a:latin typeface="Helvetica Neue Light"/>
                </a:rPr>
                <a:t>      Standard error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9295130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Model building and contrasts:</a:t>
            </a:r>
            <a:br>
              <a:rPr lang="en-US" dirty="0">
                <a:solidFill>
                  <a:srgbClr val="3366FF"/>
                </a:solidFill>
              </a:rPr>
            </a:br>
            <a:r>
              <a:rPr lang="en-US" dirty="0">
                <a:solidFill>
                  <a:srgbClr val="3366FF"/>
                </a:solidFill>
              </a:rPr>
              <a:t>multiple predictors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533400" y="1066800"/>
            <a:ext cx="8158741" cy="2057400"/>
            <a:chOff x="667459" y="4495800"/>
            <a:chExt cx="8158741" cy="2057400"/>
          </a:xfrm>
        </p:grpSpPr>
        <p:sp>
          <p:nvSpPr>
            <p:cNvPr id="47" name="Rectangle 46"/>
            <p:cNvSpPr/>
            <p:nvPr/>
          </p:nvSpPr>
          <p:spPr>
            <a:xfrm>
              <a:off x="1143000" y="4876800"/>
              <a:ext cx="1905000" cy="1676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0"/>
              <a:endCxn id="47" idx="2"/>
            </p:cNvCxnSpPr>
            <p:nvPr/>
          </p:nvCxnSpPr>
          <p:spPr>
            <a:xfrm>
              <a:off x="2095500" y="4876800"/>
              <a:ext cx="0" cy="1676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endCxn id="47" idx="3"/>
            </p:cNvCxnSpPr>
            <p:nvPr/>
          </p:nvCxnSpPr>
          <p:spPr>
            <a:xfrm>
              <a:off x="1143000" y="5715000"/>
              <a:ext cx="190500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9"/>
            <p:cNvSpPr>
              <a:spLocks/>
            </p:cNvSpPr>
            <p:nvPr/>
          </p:nvSpPr>
          <p:spPr bwMode="auto">
            <a:xfrm>
              <a:off x="1497438" y="5126980"/>
              <a:ext cx="419100" cy="279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/>
            <a:lstStyle/>
            <a:p>
              <a:r>
                <a:rPr lang="en-US" sz="2000" dirty="0">
                  <a:ea typeface="ＭＳ Ｐゴシック" charset="0"/>
                  <a:cs typeface="Garamond" charset="0"/>
                </a:rPr>
                <a:t>A</a:t>
              </a:r>
            </a:p>
          </p:txBody>
        </p:sp>
        <p:sp>
          <p:nvSpPr>
            <p:cNvPr id="51" name="Rectangle 9"/>
            <p:cNvSpPr>
              <a:spLocks/>
            </p:cNvSpPr>
            <p:nvPr/>
          </p:nvSpPr>
          <p:spPr bwMode="auto">
            <a:xfrm>
              <a:off x="1496690" y="6033455"/>
              <a:ext cx="419100" cy="279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/>
            <a:lstStyle/>
            <a:p>
              <a:r>
                <a:rPr lang="en-US" sz="2000" dirty="0">
                  <a:ea typeface="ＭＳ Ｐゴシック" charset="0"/>
                  <a:cs typeface="Garamond" charset="0"/>
                </a:rPr>
                <a:t>C</a:t>
              </a:r>
            </a:p>
          </p:txBody>
        </p:sp>
        <p:sp>
          <p:nvSpPr>
            <p:cNvPr id="52" name="Rectangle 9"/>
            <p:cNvSpPr>
              <a:spLocks/>
            </p:cNvSpPr>
            <p:nvPr/>
          </p:nvSpPr>
          <p:spPr bwMode="auto">
            <a:xfrm>
              <a:off x="2476500" y="6019800"/>
              <a:ext cx="419100" cy="279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/>
            <a:lstStyle/>
            <a:p>
              <a:r>
                <a:rPr lang="en-US" sz="2000" dirty="0">
                  <a:ea typeface="ＭＳ Ｐゴシック" charset="0"/>
                  <a:cs typeface="Garamond" charset="0"/>
                </a:rPr>
                <a:t>D</a:t>
              </a:r>
            </a:p>
          </p:txBody>
        </p:sp>
        <p:sp>
          <p:nvSpPr>
            <p:cNvPr id="53" name="Rectangle 9"/>
            <p:cNvSpPr>
              <a:spLocks/>
            </p:cNvSpPr>
            <p:nvPr/>
          </p:nvSpPr>
          <p:spPr bwMode="auto">
            <a:xfrm>
              <a:off x="2476500" y="5113325"/>
              <a:ext cx="419100" cy="279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/>
            <a:lstStyle/>
            <a:p>
              <a:r>
                <a:rPr lang="en-US" sz="2000" dirty="0">
                  <a:ea typeface="ＭＳ Ｐゴシック" charset="0"/>
                  <a:cs typeface="Garamond" charset="0"/>
                </a:rPr>
                <a:t>B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 rot="16200000">
              <a:off x="304800" y="5468059"/>
              <a:ext cx="11254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Arial"/>
                  <a:cs typeface="Arial"/>
                </a:rPr>
                <a:t>Factor 1</a:t>
              </a:r>
              <a:endParaRPr lang="en-US" sz="2000" dirty="0">
                <a:latin typeface="Arial"/>
                <a:cs typeface="Arial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524000" y="4495800"/>
              <a:ext cx="11254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/>
                  <a:cs typeface="Arial"/>
                </a:rPr>
                <a:t>Factor 2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124200" y="4876800"/>
              <a:ext cx="5702000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Helvetica Neue Light"/>
                  <a:cs typeface="Helvetica Neue Light"/>
                </a:rPr>
                <a:t>Example: Memory experiment</a:t>
              </a:r>
            </a:p>
            <a:p>
              <a:r>
                <a:rPr lang="en-US" sz="2000" dirty="0">
                  <a:latin typeface="Helvetica Neue Light"/>
                  <a:cs typeface="Helvetica Neue Light"/>
                </a:rPr>
                <a:t>Four word types, grouped into two factors:</a:t>
              </a:r>
            </a:p>
            <a:p>
              <a:endParaRPr lang="en-US" sz="2000" dirty="0">
                <a:latin typeface="Helvetica Neue Light"/>
                <a:cs typeface="Helvetica Neue Light"/>
              </a:endParaRPr>
            </a:p>
            <a:p>
              <a:r>
                <a:rPr lang="en-US" sz="2000">
                  <a:latin typeface="Helvetica Neue Light"/>
                  <a:cs typeface="Helvetica Neue Light"/>
                </a:rPr>
                <a:t>Factor 1: </a:t>
              </a:r>
              <a:r>
                <a:rPr lang="en-US" sz="2000" dirty="0">
                  <a:latin typeface="Helvetica Neue Light"/>
                  <a:cs typeface="Helvetica Neue Light"/>
                </a:rPr>
                <a:t>Visual vs. Auditory presentation (2 levels)</a:t>
              </a:r>
            </a:p>
            <a:p>
              <a:r>
                <a:rPr lang="en-US" sz="2000" dirty="0">
                  <a:latin typeface="Helvetica Neue Light"/>
                  <a:cs typeface="Helvetica Neue Light"/>
                </a:rPr>
                <a:t>Factor 2: High vs. low </a:t>
              </a:r>
              <a:r>
                <a:rPr lang="en-US" sz="2000" dirty="0" err="1">
                  <a:latin typeface="Helvetica Neue Light"/>
                  <a:cs typeface="Helvetica Neue Light"/>
                </a:rPr>
                <a:t>imageability</a:t>
              </a:r>
              <a:r>
                <a:rPr lang="en-US" sz="2000" dirty="0">
                  <a:latin typeface="Helvetica Neue Light"/>
                  <a:cs typeface="Helvetica Neue Light"/>
                </a:rPr>
                <a:t> (2 levels)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447800" y="3962400"/>
            <a:ext cx="6326684" cy="2231886"/>
            <a:chOff x="1447800" y="3962400"/>
            <a:chExt cx="6326684" cy="2231886"/>
          </a:xfrm>
        </p:grpSpPr>
        <p:grpSp>
          <p:nvGrpSpPr>
            <p:cNvPr id="4" name="Group 3"/>
            <p:cNvGrpSpPr/>
            <p:nvPr/>
          </p:nvGrpSpPr>
          <p:grpSpPr>
            <a:xfrm>
              <a:off x="1447800" y="3962400"/>
              <a:ext cx="6326684" cy="1297484"/>
              <a:chOff x="1293316" y="3846016"/>
              <a:chExt cx="6326684" cy="1297484"/>
            </a:xfrm>
          </p:grpSpPr>
          <p:grpSp>
            <p:nvGrpSpPr>
              <p:cNvPr id="57" name="Group 62"/>
              <p:cNvGrpSpPr>
                <a:grpSpLocks/>
              </p:cNvGrpSpPr>
              <p:nvPr/>
            </p:nvGrpSpPr>
            <p:grpSpPr bwMode="auto">
              <a:xfrm>
                <a:off x="3383980" y="4563070"/>
                <a:ext cx="2053828" cy="562570"/>
                <a:chOff x="0" y="0"/>
                <a:chExt cx="1839" cy="504"/>
              </a:xfrm>
            </p:grpSpPr>
            <p:sp>
              <p:nvSpPr>
                <p:cNvPr id="58" name="AutoShape 60"/>
                <p:cNvSpPr>
                  <a:spLocks/>
                </p:cNvSpPr>
                <p:nvPr/>
              </p:nvSpPr>
              <p:spPr bwMode="auto">
                <a:xfrm>
                  <a:off x="0" y="11"/>
                  <a:ext cx="1839" cy="480"/>
                </a:xfrm>
                <a:prstGeom prst="roundRect">
                  <a:avLst>
                    <a:gd name="adj" fmla="val 11667"/>
                  </a:avLst>
                </a:prstGeom>
                <a:solidFill>
                  <a:srgbClr val="0000FF">
                    <a:alpha val="24706"/>
                  </a:srgbClr>
                </a:solidFill>
                <a:ln w="9525" cap="flat">
                  <a:solidFill>
                    <a:srgbClr val="FFFF0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59" name="Rectangle 61"/>
                <p:cNvSpPr>
                  <a:spLocks/>
                </p:cNvSpPr>
                <p:nvPr/>
              </p:nvSpPr>
              <p:spPr bwMode="auto">
                <a:xfrm>
                  <a:off x="21" y="0"/>
                  <a:ext cx="1800" cy="5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38100" tIns="38100" rIns="38100" bIns="38100" anchor="ctr"/>
                <a:lstStyle/>
                <a:p>
                  <a:r>
                    <a:rPr lang="en-US" sz="1500">
                      <a:latin typeface="Times" charset="0"/>
                      <a:ea typeface="ＭＳ Ｐゴシック" charset="0"/>
                      <a:cs typeface="Times" charset="0"/>
                      <a:sym typeface="Times" charset="0"/>
                    </a:rPr>
                    <a:t>0 between</a:t>
                  </a:r>
                  <a:endParaRPr lang="en-US" sz="2400">
                    <a:latin typeface="Garamond" charset="0"/>
                    <a:ea typeface="ＭＳ Ｐゴシック" charset="0"/>
                    <a:cs typeface="Times" charset="0"/>
                    <a:sym typeface="Garamond" charset="0"/>
                  </a:endParaRPr>
                </a:p>
                <a:p>
                  <a:r>
                    <a:rPr lang="en-US" sz="1500" i="1">
                      <a:latin typeface="Times" charset="0"/>
                      <a:ea typeface="ＭＳ Ｐゴシック" charset="0"/>
                      <a:cs typeface="Times" charset="0"/>
                      <a:sym typeface="Times" charset="0"/>
                    </a:rPr>
                    <a:t>2+ categorical </a:t>
                  </a:r>
                  <a:r>
                    <a:rPr lang="en-US" sz="1500">
                      <a:latin typeface="Times" charset="0"/>
                      <a:ea typeface="ＭＳ Ｐゴシック" charset="0"/>
                      <a:cs typeface="Times" charset="0"/>
                      <a:sym typeface="Times" charset="0"/>
                    </a:rPr>
                    <a:t>within</a:t>
                  </a:r>
                </a:p>
              </p:txBody>
            </p:sp>
          </p:grpSp>
          <p:grpSp>
            <p:nvGrpSpPr>
              <p:cNvPr id="60" name="Group 65"/>
              <p:cNvGrpSpPr>
                <a:grpSpLocks/>
              </p:cNvGrpSpPr>
              <p:nvPr/>
            </p:nvGrpSpPr>
            <p:grpSpPr bwMode="auto">
              <a:xfrm>
                <a:off x="5789414" y="4578697"/>
                <a:ext cx="1830586" cy="535781"/>
                <a:chOff x="0" y="0"/>
                <a:chExt cx="1640" cy="480"/>
              </a:xfrm>
            </p:grpSpPr>
            <p:sp>
              <p:nvSpPr>
                <p:cNvPr id="61" name="AutoShape 63"/>
                <p:cNvSpPr>
                  <a:spLocks/>
                </p:cNvSpPr>
                <p:nvPr/>
              </p:nvSpPr>
              <p:spPr bwMode="auto">
                <a:xfrm>
                  <a:off x="0" y="0"/>
                  <a:ext cx="1640" cy="480"/>
                </a:xfrm>
                <a:prstGeom prst="roundRect">
                  <a:avLst>
                    <a:gd name="adj" fmla="val 11667"/>
                  </a:avLst>
                </a:prstGeom>
                <a:solidFill>
                  <a:srgbClr val="0000FF">
                    <a:alpha val="24706"/>
                  </a:srgbClr>
                </a:solidFill>
                <a:ln w="9525" cap="flat">
                  <a:solidFill>
                    <a:srgbClr val="FFFF0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62" name="Rectangle 64"/>
                <p:cNvSpPr>
                  <a:spLocks/>
                </p:cNvSpPr>
                <p:nvPr/>
              </p:nvSpPr>
              <p:spPr bwMode="auto">
                <a:xfrm>
                  <a:off x="22" y="120"/>
                  <a:ext cx="1592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38100" tIns="38100" rIns="38100" bIns="38100" anchor="ctr"/>
                <a:lstStyle/>
                <a:p>
                  <a:r>
                    <a:rPr lang="en-US" sz="1300">
                      <a:latin typeface="Times" charset="0"/>
                      <a:ea typeface="ＭＳ Ｐゴシック" charset="0"/>
                      <a:cs typeface="Times" charset="0"/>
                      <a:sym typeface="Times" charset="0"/>
                    </a:rPr>
                    <a:t>Factorial RM-ANOVA</a:t>
                  </a:r>
                </a:p>
              </p:txBody>
            </p:sp>
          </p:grpSp>
          <p:grpSp>
            <p:nvGrpSpPr>
              <p:cNvPr id="63" name="Group 68"/>
              <p:cNvGrpSpPr>
                <a:grpSpLocks/>
              </p:cNvGrpSpPr>
              <p:nvPr/>
            </p:nvGrpSpPr>
            <p:grpSpPr bwMode="auto">
              <a:xfrm>
                <a:off x="1293316" y="4572000"/>
                <a:ext cx="1750219" cy="571500"/>
                <a:chOff x="0" y="0"/>
                <a:chExt cx="1568" cy="512"/>
              </a:xfrm>
            </p:grpSpPr>
            <p:sp>
              <p:nvSpPr>
                <p:cNvPr id="64" name="AutoShape 66"/>
                <p:cNvSpPr>
                  <a:spLocks/>
                </p:cNvSpPr>
                <p:nvPr/>
              </p:nvSpPr>
              <p:spPr bwMode="auto">
                <a:xfrm>
                  <a:off x="0" y="18"/>
                  <a:ext cx="1568" cy="480"/>
                </a:xfrm>
                <a:prstGeom prst="roundRect">
                  <a:avLst>
                    <a:gd name="adj" fmla="val 11667"/>
                  </a:avLst>
                </a:prstGeom>
                <a:gradFill rotWithShape="0">
                  <a:gsLst>
                    <a:gs pos="0">
                      <a:srgbClr val="000000">
                        <a:alpha val="25000"/>
                      </a:srgbClr>
                    </a:gs>
                    <a:gs pos="100000">
                      <a:srgbClr val="0000FF"/>
                    </a:gs>
                  </a:gsLst>
                  <a:lin ang="5400000" scaled="1"/>
                </a:gradFill>
                <a:ln w="9525" cap="flat">
                  <a:solidFill>
                    <a:srgbClr val="FFFF03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65" name="Rectangle 67"/>
                <p:cNvSpPr>
                  <a:spLocks/>
                </p:cNvSpPr>
                <p:nvPr/>
              </p:nvSpPr>
              <p:spPr bwMode="auto">
                <a:xfrm>
                  <a:off x="22" y="0"/>
                  <a:ext cx="1528" cy="5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38100" tIns="38100" rIns="38100" bIns="38100" anchor="ctr"/>
                <a:lstStyle/>
                <a:p>
                  <a:r>
                    <a:rPr lang="en-US" sz="1700" dirty="0">
                      <a:latin typeface="Times" charset="0"/>
                      <a:ea typeface="ＭＳ Ｐゴシック" charset="0"/>
                      <a:cs typeface="Times" charset="0"/>
                      <a:sym typeface="Times" charset="0"/>
                    </a:rPr>
                    <a:t>4+  repeated measures</a:t>
                  </a:r>
                </a:p>
              </p:txBody>
            </p:sp>
          </p:grpSp>
          <p:sp>
            <p:nvSpPr>
              <p:cNvPr id="66" name="AutoShape 69"/>
              <p:cNvSpPr>
                <a:spLocks/>
              </p:cNvSpPr>
              <p:nvPr/>
            </p:nvSpPr>
            <p:spPr bwMode="auto">
              <a:xfrm>
                <a:off x="3045768" y="4780732"/>
                <a:ext cx="328166" cy="143991"/>
              </a:xfrm>
              <a:prstGeom prst="chevron">
                <a:avLst>
                  <a:gd name="adj" fmla="val 56977"/>
                </a:avLst>
              </a:prstGeom>
              <a:noFill/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7" name="AutoShape 70"/>
              <p:cNvSpPr>
                <a:spLocks/>
              </p:cNvSpPr>
              <p:nvPr/>
            </p:nvSpPr>
            <p:spPr bwMode="auto">
              <a:xfrm>
                <a:off x="5459016" y="4771802"/>
                <a:ext cx="329283" cy="145107"/>
              </a:xfrm>
              <a:prstGeom prst="chevron">
                <a:avLst>
                  <a:gd name="adj" fmla="val 56731"/>
                </a:avLst>
              </a:prstGeom>
              <a:noFill/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grpSp>
            <p:nvGrpSpPr>
              <p:cNvPr id="74" name="Group 9"/>
              <p:cNvGrpSpPr>
                <a:grpSpLocks/>
              </p:cNvGrpSpPr>
              <p:nvPr/>
            </p:nvGrpSpPr>
            <p:grpSpPr bwMode="auto">
              <a:xfrm>
                <a:off x="3505200" y="3886200"/>
                <a:ext cx="1750219" cy="607219"/>
                <a:chOff x="0" y="0"/>
                <a:chExt cx="1568" cy="544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75" name="AutoShape 7"/>
                <p:cNvSpPr>
                  <a:spLocks/>
                </p:cNvSpPr>
                <p:nvPr/>
              </p:nvSpPr>
              <p:spPr bwMode="auto">
                <a:xfrm>
                  <a:off x="0" y="0"/>
                  <a:ext cx="1568" cy="544"/>
                </a:xfrm>
                <a:prstGeom prst="roundRect">
                  <a:avLst>
                    <a:gd name="adj" fmla="val 11764"/>
                  </a:avLst>
                </a:prstGeom>
                <a:grpFill/>
                <a:ln w="9525" cap="flat">
                  <a:solidFill>
                    <a:srgbClr val="27479A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8"/>
                <p:cNvSpPr>
                  <a:spLocks/>
                </p:cNvSpPr>
                <p:nvPr/>
              </p:nvSpPr>
              <p:spPr bwMode="auto">
                <a:xfrm>
                  <a:off x="26" y="81"/>
                  <a:ext cx="1512" cy="392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38100" tIns="38100" rIns="38100" bIns="38100" anchor="ctr"/>
                <a:lstStyle/>
                <a:p>
                  <a:pPr algn="ctr"/>
                  <a:r>
                    <a:rPr lang="en-US" sz="2400">
                      <a:latin typeface="Times" charset="0"/>
                      <a:ea typeface="ＭＳ Ｐゴシック" charset="0"/>
                      <a:cs typeface="Times" charset="0"/>
                      <a:sym typeface="Times" charset="0"/>
                    </a:rPr>
                    <a:t>Predictors</a:t>
                  </a:r>
                </a:p>
              </p:txBody>
            </p:sp>
          </p:grpSp>
          <p:grpSp>
            <p:nvGrpSpPr>
              <p:cNvPr id="77" name="Group 24"/>
              <p:cNvGrpSpPr>
                <a:grpSpLocks/>
              </p:cNvGrpSpPr>
              <p:nvPr/>
            </p:nvGrpSpPr>
            <p:grpSpPr bwMode="auto">
              <a:xfrm>
                <a:off x="5793581" y="3886200"/>
                <a:ext cx="1750219" cy="607219"/>
                <a:chOff x="0" y="0"/>
                <a:chExt cx="1568" cy="544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78" name="AutoShape 22"/>
                <p:cNvSpPr>
                  <a:spLocks/>
                </p:cNvSpPr>
                <p:nvPr/>
              </p:nvSpPr>
              <p:spPr bwMode="auto">
                <a:xfrm>
                  <a:off x="0" y="0"/>
                  <a:ext cx="1568" cy="544"/>
                </a:xfrm>
                <a:prstGeom prst="roundRect">
                  <a:avLst>
                    <a:gd name="adj" fmla="val 11764"/>
                  </a:avLst>
                </a:prstGeom>
                <a:grpFill/>
                <a:ln w="9525" cap="flat">
                  <a:solidFill>
                    <a:srgbClr val="27479A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23"/>
                <p:cNvSpPr>
                  <a:spLocks/>
                </p:cNvSpPr>
                <p:nvPr/>
              </p:nvSpPr>
              <p:spPr bwMode="auto">
                <a:xfrm>
                  <a:off x="30" y="81"/>
                  <a:ext cx="1512" cy="392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38100" tIns="38100" rIns="38100" bIns="38100" anchor="ctr"/>
                <a:lstStyle/>
                <a:p>
                  <a:pPr algn="ctr"/>
                  <a:r>
                    <a:rPr lang="en-US" sz="2400">
                      <a:latin typeface="Times" charset="0"/>
                      <a:ea typeface="ＭＳ Ｐゴシック" charset="0"/>
                      <a:cs typeface="Times" charset="0"/>
                      <a:sym typeface="Times" charset="0"/>
                    </a:rPr>
                    <a:t>Analysis</a:t>
                  </a:r>
                </a:p>
              </p:txBody>
            </p:sp>
          </p:grpSp>
          <p:grpSp>
            <p:nvGrpSpPr>
              <p:cNvPr id="80" name="Group 28"/>
              <p:cNvGrpSpPr>
                <a:grpSpLocks/>
              </p:cNvGrpSpPr>
              <p:nvPr/>
            </p:nvGrpSpPr>
            <p:grpSpPr bwMode="auto">
              <a:xfrm>
                <a:off x="1295400" y="3846016"/>
                <a:ext cx="1750219" cy="660797"/>
                <a:chOff x="0" y="-16"/>
                <a:chExt cx="1568" cy="592"/>
              </a:xfrm>
              <a:solidFill>
                <a:schemeClr val="bg1">
                  <a:lumMod val="75000"/>
                </a:schemeClr>
              </a:solidFill>
            </p:grpSpPr>
            <p:sp>
              <p:nvSpPr>
                <p:cNvPr id="81" name="AutoShape 26"/>
                <p:cNvSpPr>
                  <a:spLocks/>
                </p:cNvSpPr>
                <p:nvPr/>
              </p:nvSpPr>
              <p:spPr bwMode="auto">
                <a:xfrm>
                  <a:off x="0" y="20"/>
                  <a:ext cx="1568" cy="544"/>
                </a:xfrm>
                <a:prstGeom prst="roundRect">
                  <a:avLst>
                    <a:gd name="adj" fmla="val 11764"/>
                  </a:avLst>
                </a:prstGeom>
                <a:grpFill/>
                <a:ln w="9525" cap="flat">
                  <a:solidFill>
                    <a:srgbClr val="27479A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27"/>
                <p:cNvSpPr>
                  <a:spLocks/>
                </p:cNvSpPr>
                <p:nvPr/>
              </p:nvSpPr>
              <p:spPr bwMode="auto">
                <a:xfrm>
                  <a:off x="46" y="-16"/>
                  <a:ext cx="1512" cy="592"/>
                </a:xfrm>
                <a:prstGeom prst="rect">
                  <a:avLst/>
                </a:prstGeom>
                <a:noFill/>
                <a:ln w="12700" cap="flat">
                  <a:noFill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ctr"/>
                  <a:r>
                    <a:rPr lang="en-US" sz="2000" dirty="0">
                      <a:latin typeface="Times" charset="0"/>
                      <a:ea typeface="ＭＳ Ｐゴシック" charset="0"/>
                      <a:cs typeface="Times" charset="0"/>
                      <a:sym typeface="Times" charset="0"/>
                    </a:rPr>
                    <a:t>Dependent Variable</a:t>
                  </a:r>
                </a:p>
              </p:txBody>
            </p:sp>
          </p:grpSp>
        </p:grpSp>
        <p:sp>
          <p:nvSpPr>
            <p:cNvPr id="5" name="TextBox 4"/>
            <p:cNvSpPr txBox="1"/>
            <p:nvPr/>
          </p:nvSpPr>
          <p:spPr>
            <a:xfrm>
              <a:off x="2057400" y="5486400"/>
              <a:ext cx="52303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 Neue Light"/>
                  <a:cs typeface="Helvetica Neue Light"/>
                </a:rPr>
                <a:t>“Factorial repeated-measures ANOVA design”</a:t>
              </a:r>
            </a:p>
            <a:p>
              <a:r>
                <a:rPr lang="en-US" sz="2000" dirty="0">
                  <a:latin typeface="Helvetica Neue Light"/>
                  <a:cs typeface="Helvetica Neue Light"/>
                </a:rPr>
                <a:t>Very typical in fMRI experiments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6433139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Model building and contrasts:</a:t>
            </a:r>
            <a:br>
              <a:rPr lang="en-US" dirty="0">
                <a:solidFill>
                  <a:srgbClr val="3366FF"/>
                </a:solidFill>
              </a:rPr>
            </a:br>
            <a:r>
              <a:rPr lang="en-US" dirty="0">
                <a:solidFill>
                  <a:srgbClr val="3366FF"/>
                </a:solidFill>
              </a:rPr>
              <a:t>multiple predictors</a:t>
            </a:r>
          </a:p>
        </p:txBody>
      </p:sp>
      <p:grpSp>
        <p:nvGrpSpPr>
          <p:cNvPr id="39948" name="Group 12"/>
          <p:cNvGrpSpPr>
            <a:grpSpLocks/>
          </p:cNvGrpSpPr>
          <p:nvPr/>
        </p:nvGrpSpPr>
        <p:grpSpPr bwMode="auto">
          <a:xfrm>
            <a:off x="4351960" y="3124200"/>
            <a:ext cx="2506662" cy="3578225"/>
            <a:chOff x="0" y="0"/>
            <a:chExt cx="1578" cy="2254"/>
          </a:xfrm>
        </p:grpSpPr>
        <p:pic>
          <p:nvPicPr>
            <p:cNvPr id="39940" name="Picture 4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20"/>
              <a:ext cx="19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39941" name="Rectangle 5"/>
            <p:cNvSpPr>
              <a:spLocks/>
            </p:cNvSpPr>
            <p:nvPr/>
          </p:nvSpPr>
          <p:spPr bwMode="auto">
            <a:xfrm>
              <a:off x="90" y="0"/>
              <a:ext cx="148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/>
            <a:lstStyle/>
            <a:p>
              <a:r>
                <a:rPr lang="en-US" sz="2000" dirty="0">
                  <a:latin typeface="Helvetica Neue Light"/>
                  <a:ea typeface="ＭＳ Ｐゴシック" charset="0"/>
                  <a:cs typeface="Helvetica Neue Light"/>
                </a:rPr>
                <a:t>Design Matrix (X</a:t>
              </a:r>
              <a:r>
                <a:rPr lang="en-US" sz="2000" baseline="30000" dirty="0">
                  <a:latin typeface="Helvetica Neue Light"/>
                  <a:ea typeface="ＭＳ Ｐゴシック" charset="0"/>
                  <a:cs typeface="Helvetica Neue Light"/>
                </a:rPr>
                <a:t>T</a:t>
              </a:r>
              <a:r>
                <a:rPr lang="en-US" sz="2000" dirty="0">
                  <a:latin typeface="Helvetica Neue Light"/>
                  <a:ea typeface="ＭＳ Ｐゴシック" charset="0"/>
                  <a:cs typeface="Helvetica Neue Light"/>
                </a:rPr>
                <a:t>) </a:t>
              </a:r>
            </a:p>
          </p:txBody>
        </p:sp>
        <p:sp>
          <p:nvSpPr>
            <p:cNvPr id="39942" name="Rectangle 6"/>
            <p:cNvSpPr>
              <a:spLocks/>
            </p:cNvSpPr>
            <p:nvPr/>
          </p:nvSpPr>
          <p:spPr bwMode="auto">
            <a:xfrm>
              <a:off x="97" y="366"/>
              <a:ext cx="264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/>
            <a:lstStyle/>
            <a:p>
              <a:r>
                <a:rPr lang="en-US" sz="1400" dirty="0">
                  <a:latin typeface="Helvetica Neue Light"/>
                  <a:ea typeface="ＭＳ Ｐゴシック" charset="0"/>
                  <a:cs typeface="Helvetica Neue Light"/>
                </a:rPr>
                <a:t>A</a:t>
              </a:r>
            </a:p>
          </p:txBody>
        </p:sp>
        <p:sp>
          <p:nvSpPr>
            <p:cNvPr id="39943" name="Rectangle 7"/>
            <p:cNvSpPr>
              <a:spLocks/>
            </p:cNvSpPr>
            <p:nvPr/>
          </p:nvSpPr>
          <p:spPr bwMode="auto">
            <a:xfrm>
              <a:off x="97" y="815"/>
              <a:ext cx="264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/>
            <a:lstStyle/>
            <a:p>
              <a:r>
                <a:rPr lang="en-US" sz="1400" dirty="0">
                  <a:latin typeface="Helvetica Neue Light"/>
                  <a:ea typeface="ＭＳ Ｐゴシック" charset="0"/>
                  <a:cs typeface="Helvetica Neue Light"/>
                </a:rPr>
                <a:t>B</a:t>
              </a:r>
            </a:p>
          </p:txBody>
        </p:sp>
        <p:sp>
          <p:nvSpPr>
            <p:cNvPr id="39944" name="Rectangle 8"/>
            <p:cNvSpPr>
              <a:spLocks/>
            </p:cNvSpPr>
            <p:nvPr/>
          </p:nvSpPr>
          <p:spPr bwMode="auto">
            <a:xfrm>
              <a:off x="97" y="1264"/>
              <a:ext cx="264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/>
            <a:lstStyle/>
            <a:p>
              <a:r>
                <a:rPr lang="en-US" sz="1400" dirty="0">
                  <a:latin typeface="Helvetica Neue Light"/>
                  <a:ea typeface="ＭＳ Ｐゴシック" charset="0"/>
                  <a:cs typeface="Helvetica Neue Light"/>
                </a:rPr>
                <a:t>C</a:t>
              </a:r>
            </a:p>
          </p:txBody>
        </p:sp>
        <p:sp>
          <p:nvSpPr>
            <p:cNvPr id="39945" name="Rectangle 9"/>
            <p:cNvSpPr>
              <a:spLocks/>
            </p:cNvSpPr>
            <p:nvPr/>
          </p:nvSpPr>
          <p:spPr bwMode="auto">
            <a:xfrm>
              <a:off x="97" y="1720"/>
              <a:ext cx="264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/>
            <a:lstStyle/>
            <a:p>
              <a:r>
                <a:rPr lang="en-US" sz="1400" dirty="0">
                  <a:latin typeface="Helvetica Neue Light"/>
                  <a:ea typeface="ＭＳ Ｐゴシック" charset="0"/>
                  <a:cs typeface="Helvetica Neue Light"/>
                </a:rPr>
                <a:t>D</a:t>
              </a:r>
            </a:p>
          </p:txBody>
        </p:sp>
        <p:pic>
          <p:nvPicPr>
            <p:cNvPr id="39946" name="Picture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05" r="4752"/>
            <a:stretch>
              <a:fillRect/>
            </a:stretch>
          </p:blipFill>
          <p:spPr bwMode="auto">
            <a:xfrm>
              <a:off x="271" y="245"/>
              <a:ext cx="1068" cy="1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47" name="Rectangle 11"/>
            <p:cNvSpPr>
              <a:spLocks/>
            </p:cNvSpPr>
            <p:nvPr/>
          </p:nvSpPr>
          <p:spPr bwMode="auto">
            <a:xfrm>
              <a:off x="570" y="2078"/>
              <a:ext cx="808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/>
            <a:lstStyle/>
            <a:p>
              <a:r>
                <a:rPr lang="en-US" sz="1400" dirty="0">
                  <a:latin typeface="Helvetica Neue Light"/>
                  <a:ea typeface="ＭＳ Ｐゴシック" charset="0"/>
                  <a:cs typeface="Helvetica Neue Light"/>
                </a:rPr>
                <a:t>Time (s)</a:t>
              </a:r>
            </a:p>
          </p:txBody>
        </p:sp>
      </p:grpSp>
      <p:grpSp>
        <p:nvGrpSpPr>
          <p:cNvPr id="39952" name="Group 16"/>
          <p:cNvGrpSpPr>
            <a:grpSpLocks/>
          </p:cNvGrpSpPr>
          <p:nvPr/>
        </p:nvGrpSpPr>
        <p:grpSpPr bwMode="auto">
          <a:xfrm>
            <a:off x="2542210" y="3124200"/>
            <a:ext cx="2259012" cy="2560638"/>
            <a:chOff x="0" y="0"/>
            <a:chExt cx="1422" cy="1613"/>
          </a:xfrm>
        </p:grpSpPr>
        <p:pic>
          <p:nvPicPr>
            <p:cNvPr id="39949" name="Picture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05"/>
              <a:ext cx="263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39950" name="Rectangle 14"/>
            <p:cNvSpPr>
              <a:spLocks/>
            </p:cNvSpPr>
            <p:nvPr/>
          </p:nvSpPr>
          <p:spPr bwMode="auto">
            <a:xfrm>
              <a:off x="78" y="0"/>
              <a:ext cx="1344" cy="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/>
            <a:lstStyle/>
            <a:p>
              <a:r>
                <a:rPr lang="en-US" sz="2000" dirty="0">
                  <a:latin typeface="Helvetica Neue Light"/>
                  <a:ea typeface="ＭＳ Ｐゴシック" charset="0"/>
                  <a:cs typeface="Helvetica Neue Light"/>
                </a:rPr>
                <a:t>Assumed HRF</a:t>
              </a:r>
              <a:endParaRPr lang="en-US" dirty="0">
                <a:latin typeface="Helvetica Neue Light"/>
                <a:ea typeface="ＭＳ Ｐゴシック" charset="0"/>
                <a:cs typeface="Helvetica Neue Light"/>
              </a:endParaRPr>
            </a:p>
            <a:p>
              <a:r>
                <a:rPr lang="en-US" sz="2000" dirty="0">
                  <a:latin typeface="Helvetica Neue Light"/>
                  <a:ea typeface="ＭＳ Ｐゴシック" charset="0"/>
                  <a:cs typeface="Helvetica Neue Light"/>
                </a:rPr>
                <a:t>(Basis function)</a:t>
              </a:r>
            </a:p>
          </p:txBody>
        </p:sp>
        <p:pic>
          <p:nvPicPr>
            <p:cNvPr id="39951" name="Picture 1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1" t="2623" r="38660" b="7367"/>
            <a:stretch>
              <a:fillRect/>
            </a:stretch>
          </p:blipFill>
          <p:spPr bwMode="auto">
            <a:xfrm>
              <a:off x="245" y="721"/>
              <a:ext cx="875" cy="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9962" name="Group 26"/>
          <p:cNvGrpSpPr>
            <a:grpSpLocks/>
          </p:cNvGrpSpPr>
          <p:nvPr/>
        </p:nvGrpSpPr>
        <p:grpSpPr bwMode="auto">
          <a:xfrm>
            <a:off x="6455397" y="3124200"/>
            <a:ext cx="2687638" cy="3043238"/>
            <a:chOff x="0" y="0"/>
            <a:chExt cx="1693" cy="1917"/>
          </a:xfrm>
        </p:grpSpPr>
        <p:sp>
          <p:nvSpPr>
            <p:cNvPr id="39953" name="Rectangle 17"/>
            <p:cNvSpPr>
              <a:spLocks/>
            </p:cNvSpPr>
            <p:nvPr/>
          </p:nvSpPr>
          <p:spPr bwMode="auto">
            <a:xfrm>
              <a:off x="1261" y="910"/>
              <a:ext cx="432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/>
            <a:lstStyle/>
            <a:p>
              <a:r>
                <a:rPr lang="en-US" sz="1400" dirty="0">
                  <a:latin typeface="Helvetica Neue Light"/>
                  <a:ea typeface="ＭＳ Ｐゴシック" charset="0"/>
                  <a:cs typeface="Helvetica Neue Light"/>
                </a:rPr>
                <a:t>Time</a:t>
              </a:r>
            </a:p>
          </p:txBody>
        </p:sp>
        <p:sp>
          <p:nvSpPr>
            <p:cNvPr id="39954" name="Line 18"/>
            <p:cNvSpPr>
              <a:spLocks noChangeShapeType="1"/>
            </p:cNvSpPr>
            <p:nvPr/>
          </p:nvSpPr>
          <p:spPr bwMode="auto">
            <a:xfrm>
              <a:off x="1246" y="511"/>
              <a:ext cx="0" cy="1238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Helvetica Neue Light"/>
              </a:endParaRPr>
            </a:p>
          </p:txBody>
        </p:sp>
        <p:sp>
          <p:nvSpPr>
            <p:cNvPr id="39955" name="Rectangle 19"/>
            <p:cNvSpPr>
              <a:spLocks/>
            </p:cNvSpPr>
            <p:nvPr/>
          </p:nvSpPr>
          <p:spPr bwMode="auto">
            <a:xfrm>
              <a:off x="114" y="0"/>
              <a:ext cx="148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/>
            <a:lstStyle/>
            <a:p>
              <a:r>
                <a:rPr lang="en-US" sz="2000" dirty="0">
                  <a:solidFill>
                    <a:srgbClr val="010100"/>
                  </a:solidFill>
                  <a:latin typeface="Helvetica Neue Light"/>
                  <a:ea typeface="ＭＳ Ｐゴシック" charset="0"/>
                  <a:cs typeface="Helvetica Neue Light"/>
                </a:rPr>
                <a:t>Design Matrix (X) </a:t>
              </a:r>
            </a:p>
          </p:txBody>
        </p:sp>
        <p:pic>
          <p:nvPicPr>
            <p:cNvPr id="39956" name="Picture 20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05"/>
              <a:ext cx="199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39957" name="Rectangle 21"/>
            <p:cNvSpPr>
              <a:spLocks/>
            </p:cNvSpPr>
            <p:nvPr/>
          </p:nvSpPr>
          <p:spPr bwMode="auto">
            <a:xfrm>
              <a:off x="248" y="206"/>
              <a:ext cx="264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/>
            <a:lstStyle/>
            <a:p>
              <a:r>
                <a:rPr lang="en-US" sz="1400" dirty="0">
                  <a:latin typeface="Helvetica Neue Light"/>
                  <a:ea typeface="ＭＳ Ｐゴシック" charset="0"/>
                  <a:cs typeface="Helvetica Neue Light"/>
                </a:rPr>
                <a:t>A</a:t>
              </a:r>
            </a:p>
          </p:txBody>
        </p:sp>
        <p:sp>
          <p:nvSpPr>
            <p:cNvPr id="39958" name="Rectangle 22"/>
            <p:cNvSpPr>
              <a:spLocks/>
            </p:cNvSpPr>
            <p:nvPr/>
          </p:nvSpPr>
          <p:spPr bwMode="auto">
            <a:xfrm>
              <a:off x="485" y="215"/>
              <a:ext cx="264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/>
            <a:lstStyle/>
            <a:p>
              <a:r>
                <a:rPr lang="en-US" sz="1400" dirty="0">
                  <a:latin typeface="Helvetica Neue Light"/>
                  <a:ea typeface="ＭＳ Ｐゴシック" charset="0"/>
                  <a:cs typeface="Helvetica Neue Light"/>
                </a:rPr>
                <a:t>B</a:t>
              </a:r>
            </a:p>
          </p:txBody>
        </p:sp>
        <p:sp>
          <p:nvSpPr>
            <p:cNvPr id="39959" name="Rectangle 23"/>
            <p:cNvSpPr>
              <a:spLocks/>
            </p:cNvSpPr>
            <p:nvPr/>
          </p:nvSpPr>
          <p:spPr bwMode="auto">
            <a:xfrm>
              <a:off x="696" y="215"/>
              <a:ext cx="264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/>
            <a:lstStyle/>
            <a:p>
              <a:r>
                <a:rPr lang="en-US" sz="1400" dirty="0">
                  <a:latin typeface="Helvetica Neue Light"/>
                  <a:ea typeface="ＭＳ Ｐゴシック" charset="0"/>
                  <a:cs typeface="Helvetica Neue Light"/>
                </a:rPr>
                <a:t>C</a:t>
              </a:r>
            </a:p>
          </p:txBody>
        </p:sp>
        <p:sp>
          <p:nvSpPr>
            <p:cNvPr id="39960" name="Rectangle 24"/>
            <p:cNvSpPr>
              <a:spLocks/>
            </p:cNvSpPr>
            <p:nvPr/>
          </p:nvSpPr>
          <p:spPr bwMode="auto">
            <a:xfrm>
              <a:off x="928" y="215"/>
              <a:ext cx="264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/>
            <a:lstStyle/>
            <a:p>
              <a:r>
                <a:rPr lang="en-US" sz="1400" dirty="0">
                  <a:latin typeface="Helvetica Neue Light"/>
                  <a:ea typeface="ＭＳ Ｐゴシック" charset="0"/>
                  <a:cs typeface="Helvetica Neue Light"/>
                </a:rPr>
                <a:t>D</a:t>
              </a:r>
            </a:p>
          </p:txBody>
        </p:sp>
        <p:pic>
          <p:nvPicPr>
            <p:cNvPr id="39961" name="Picture 2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" y="439"/>
              <a:ext cx="923" cy="1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9970" name="Group 34"/>
          <p:cNvGrpSpPr>
            <a:grpSpLocks/>
          </p:cNvGrpSpPr>
          <p:nvPr/>
        </p:nvGrpSpPr>
        <p:grpSpPr bwMode="auto">
          <a:xfrm>
            <a:off x="381622" y="2819400"/>
            <a:ext cx="2451100" cy="3883025"/>
            <a:chOff x="0" y="0"/>
            <a:chExt cx="1544" cy="2446"/>
          </a:xfrm>
        </p:grpSpPr>
        <p:sp>
          <p:nvSpPr>
            <p:cNvPr id="39963" name="Rectangle 27"/>
            <p:cNvSpPr>
              <a:spLocks/>
            </p:cNvSpPr>
            <p:nvPr/>
          </p:nvSpPr>
          <p:spPr bwMode="auto">
            <a:xfrm>
              <a:off x="546" y="2270"/>
              <a:ext cx="808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/>
            <a:lstStyle/>
            <a:p>
              <a:r>
                <a:rPr lang="en-US" sz="1400" dirty="0">
                  <a:latin typeface="Helvetica Neue Light"/>
                  <a:ea typeface="ＭＳ Ｐゴシック" charset="0"/>
                  <a:cs typeface="Helvetica Neue Light"/>
                </a:rPr>
                <a:t>Time (s)</a:t>
              </a:r>
            </a:p>
          </p:txBody>
        </p:sp>
        <p:sp>
          <p:nvSpPr>
            <p:cNvPr id="39964" name="Rectangle 28"/>
            <p:cNvSpPr>
              <a:spLocks/>
            </p:cNvSpPr>
            <p:nvPr/>
          </p:nvSpPr>
          <p:spPr bwMode="auto">
            <a:xfrm>
              <a:off x="78" y="495"/>
              <a:ext cx="264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/>
            <a:lstStyle/>
            <a:p>
              <a:r>
                <a:rPr lang="en-US" sz="1400" dirty="0">
                  <a:latin typeface="Helvetica Neue Light"/>
                  <a:ea typeface="ＭＳ Ｐゴシック" charset="0"/>
                  <a:cs typeface="Helvetica Neue Light"/>
                </a:rPr>
                <a:t>A</a:t>
              </a:r>
            </a:p>
          </p:txBody>
        </p:sp>
        <p:sp>
          <p:nvSpPr>
            <p:cNvPr id="39965" name="Rectangle 29"/>
            <p:cNvSpPr>
              <a:spLocks/>
            </p:cNvSpPr>
            <p:nvPr/>
          </p:nvSpPr>
          <p:spPr bwMode="auto">
            <a:xfrm>
              <a:off x="78" y="945"/>
              <a:ext cx="264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/>
            <a:lstStyle/>
            <a:p>
              <a:r>
                <a:rPr lang="en-US" sz="1400" dirty="0">
                  <a:latin typeface="Helvetica Neue Light"/>
                  <a:ea typeface="ＭＳ Ｐゴシック" charset="0"/>
                  <a:cs typeface="Helvetica Neue Light"/>
                </a:rPr>
                <a:t>B</a:t>
              </a:r>
            </a:p>
          </p:txBody>
        </p:sp>
        <p:sp>
          <p:nvSpPr>
            <p:cNvPr id="39966" name="Rectangle 30"/>
            <p:cNvSpPr>
              <a:spLocks/>
            </p:cNvSpPr>
            <p:nvPr/>
          </p:nvSpPr>
          <p:spPr bwMode="auto">
            <a:xfrm>
              <a:off x="78" y="1394"/>
              <a:ext cx="264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/>
            <a:lstStyle/>
            <a:p>
              <a:r>
                <a:rPr lang="en-US" sz="1400" dirty="0">
                  <a:latin typeface="Helvetica Neue Light"/>
                  <a:ea typeface="ＭＳ Ｐゴシック" charset="0"/>
                  <a:cs typeface="Helvetica Neue Light"/>
                </a:rPr>
                <a:t>C</a:t>
              </a:r>
            </a:p>
          </p:txBody>
        </p:sp>
        <p:sp>
          <p:nvSpPr>
            <p:cNvPr id="39967" name="Rectangle 31"/>
            <p:cNvSpPr>
              <a:spLocks/>
            </p:cNvSpPr>
            <p:nvPr/>
          </p:nvSpPr>
          <p:spPr bwMode="auto">
            <a:xfrm>
              <a:off x="78" y="1850"/>
              <a:ext cx="264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/>
            <a:lstStyle/>
            <a:p>
              <a:r>
                <a:rPr lang="en-US" sz="1400" dirty="0">
                  <a:latin typeface="Helvetica Neue Light"/>
                  <a:ea typeface="ＭＳ Ｐゴシック" charset="0"/>
                  <a:cs typeface="Helvetica Neue Light"/>
                </a:rPr>
                <a:t>D</a:t>
              </a:r>
            </a:p>
          </p:txBody>
        </p:sp>
        <p:pic>
          <p:nvPicPr>
            <p:cNvPr id="39968" name="Picture 3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633" b="763"/>
            <a:stretch>
              <a:fillRect/>
            </a:stretch>
          </p:blipFill>
          <p:spPr bwMode="auto">
            <a:xfrm>
              <a:off x="291" y="459"/>
              <a:ext cx="1053" cy="1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69" name="Rectangle 33"/>
            <p:cNvSpPr>
              <a:spLocks/>
            </p:cNvSpPr>
            <p:nvPr/>
          </p:nvSpPr>
          <p:spPr bwMode="auto">
            <a:xfrm>
              <a:off x="0" y="0"/>
              <a:ext cx="1544" cy="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/>
            <a:lstStyle/>
            <a:p>
              <a:pPr algn="ctr"/>
              <a:r>
                <a:rPr lang="en-US" sz="2000" dirty="0">
                  <a:latin typeface="Helvetica Neue Light"/>
                  <a:ea typeface="ＭＳ Ｐゴシック" charset="0"/>
                  <a:cs typeface="Helvetica Neue Light"/>
                </a:rPr>
                <a:t>Indicator functions</a:t>
              </a:r>
              <a:endParaRPr lang="en-US" dirty="0">
                <a:latin typeface="Helvetica Neue Light"/>
                <a:ea typeface="ＭＳ Ｐゴシック" charset="0"/>
                <a:cs typeface="Helvetica Neue Light"/>
              </a:endParaRPr>
            </a:p>
            <a:p>
              <a:pPr algn="ctr"/>
              <a:r>
                <a:rPr lang="en-US" sz="2000" dirty="0">
                  <a:latin typeface="Helvetica Neue Light"/>
                  <a:ea typeface="ＭＳ Ｐゴシック" charset="0"/>
                  <a:cs typeface="Helvetica Neue Light"/>
                </a:rPr>
                <a:t>(onsets)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752600" y="1066800"/>
            <a:ext cx="5877417" cy="1479590"/>
            <a:chOff x="653529" y="4495800"/>
            <a:chExt cx="8172670" cy="2057400"/>
          </a:xfrm>
        </p:grpSpPr>
        <p:sp>
          <p:nvSpPr>
            <p:cNvPr id="47" name="Rectangle 46"/>
            <p:cNvSpPr/>
            <p:nvPr/>
          </p:nvSpPr>
          <p:spPr>
            <a:xfrm>
              <a:off x="1143000" y="4876800"/>
              <a:ext cx="1905000" cy="1676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48" name="Straight Connector 47"/>
            <p:cNvCxnSpPr>
              <a:stCxn id="47" idx="0"/>
              <a:endCxn id="47" idx="2"/>
            </p:cNvCxnSpPr>
            <p:nvPr/>
          </p:nvCxnSpPr>
          <p:spPr>
            <a:xfrm>
              <a:off x="2095500" y="4876800"/>
              <a:ext cx="0" cy="1676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endCxn id="47" idx="3"/>
            </p:cNvCxnSpPr>
            <p:nvPr/>
          </p:nvCxnSpPr>
          <p:spPr>
            <a:xfrm>
              <a:off x="1143000" y="5715000"/>
              <a:ext cx="190500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9"/>
            <p:cNvSpPr>
              <a:spLocks/>
            </p:cNvSpPr>
            <p:nvPr/>
          </p:nvSpPr>
          <p:spPr bwMode="auto">
            <a:xfrm>
              <a:off x="1497438" y="5126980"/>
              <a:ext cx="419100" cy="279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/>
            <a:lstStyle/>
            <a:p>
              <a:r>
                <a:rPr lang="en-US" sz="1400" dirty="0">
                  <a:ea typeface="ＭＳ Ｐゴシック" charset="0"/>
                  <a:cs typeface="Garamond" charset="0"/>
                </a:rPr>
                <a:t>A</a:t>
              </a:r>
            </a:p>
          </p:txBody>
        </p:sp>
        <p:sp>
          <p:nvSpPr>
            <p:cNvPr id="51" name="Rectangle 9"/>
            <p:cNvSpPr>
              <a:spLocks/>
            </p:cNvSpPr>
            <p:nvPr/>
          </p:nvSpPr>
          <p:spPr bwMode="auto">
            <a:xfrm>
              <a:off x="1496690" y="6033455"/>
              <a:ext cx="419100" cy="279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/>
            <a:lstStyle/>
            <a:p>
              <a:r>
                <a:rPr lang="en-US" sz="1400" dirty="0">
                  <a:ea typeface="ＭＳ Ｐゴシック" charset="0"/>
                  <a:cs typeface="Garamond" charset="0"/>
                </a:rPr>
                <a:t>C</a:t>
              </a:r>
            </a:p>
          </p:txBody>
        </p:sp>
        <p:sp>
          <p:nvSpPr>
            <p:cNvPr id="52" name="Rectangle 9"/>
            <p:cNvSpPr>
              <a:spLocks/>
            </p:cNvSpPr>
            <p:nvPr/>
          </p:nvSpPr>
          <p:spPr bwMode="auto">
            <a:xfrm>
              <a:off x="2476500" y="6019800"/>
              <a:ext cx="419100" cy="279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/>
            <a:lstStyle/>
            <a:p>
              <a:r>
                <a:rPr lang="en-US" sz="1400" dirty="0">
                  <a:ea typeface="ＭＳ Ｐゴシック" charset="0"/>
                  <a:cs typeface="Garamond" charset="0"/>
                </a:rPr>
                <a:t>D</a:t>
              </a:r>
            </a:p>
          </p:txBody>
        </p:sp>
        <p:sp>
          <p:nvSpPr>
            <p:cNvPr id="53" name="Rectangle 9"/>
            <p:cNvSpPr>
              <a:spLocks/>
            </p:cNvSpPr>
            <p:nvPr/>
          </p:nvSpPr>
          <p:spPr bwMode="auto">
            <a:xfrm>
              <a:off x="2476500" y="5113325"/>
              <a:ext cx="419100" cy="279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/>
            <a:lstStyle/>
            <a:p>
              <a:r>
                <a:rPr lang="en-US" sz="1400" dirty="0">
                  <a:ea typeface="ＭＳ Ｐゴシック" charset="0"/>
                  <a:cs typeface="Garamond" charset="0"/>
                </a:rPr>
                <a:t>B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 rot="16200000">
              <a:off x="253539" y="5454128"/>
              <a:ext cx="1227950" cy="42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Arial"/>
                  <a:cs typeface="Arial"/>
                </a:rPr>
                <a:t>Factor 1</a:t>
              </a:r>
              <a:endParaRPr lang="en-US" sz="1400" dirty="0">
                <a:latin typeface="Arial"/>
                <a:cs typeface="Arial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524000" y="4495800"/>
              <a:ext cx="1227951" cy="427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/>
                  <a:cs typeface="Arial"/>
                </a:rPr>
                <a:t>Factor 2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124200" y="4876800"/>
              <a:ext cx="5701999" cy="1631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latin typeface="Helvetica Neue Light"/>
                  <a:cs typeface="Helvetica Neue Light"/>
                </a:rPr>
                <a:t>Example: Memory experiment</a:t>
              </a:r>
            </a:p>
            <a:p>
              <a:r>
                <a:rPr lang="en-US" sz="1400" dirty="0">
                  <a:latin typeface="Helvetica Neue Light"/>
                  <a:cs typeface="Helvetica Neue Light"/>
                </a:rPr>
                <a:t>Four word types, grouped into two factors:</a:t>
              </a:r>
            </a:p>
            <a:p>
              <a:endParaRPr lang="en-US" sz="1400" dirty="0">
                <a:latin typeface="Helvetica Neue Light"/>
                <a:cs typeface="Helvetica Neue Light"/>
              </a:endParaRPr>
            </a:p>
            <a:p>
              <a:r>
                <a:rPr lang="en-US" sz="1400">
                  <a:latin typeface="Helvetica Neue Light"/>
                  <a:cs typeface="Helvetica Neue Light"/>
                </a:rPr>
                <a:t>Factor 1: </a:t>
              </a:r>
              <a:r>
                <a:rPr lang="en-US" sz="1400" dirty="0">
                  <a:latin typeface="Helvetica Neue Light"/>
                  <a:cs typeface="Helvetica Neue Light"/>
                </a:rPr>
                <a:t>Visual vs. Auditory presentation (2 levels)</a:t>
              </a:r>
            </a:p>
            <a:p>
              <a:r>
                <a:rPr lang="en-US" sz="1400" dirty="0">
                  <a:latin typeface="Helvetica Neue Light"/>
                  <a:cs typeface="Helvetica Neue Light"/>
                </a:rPr>
                <a:t>Factor 2: High vs. low </a:t>
              </a:r>
              <a:r>
                <a:rPr lang="en-US" sz="1400" dirty="0" err="1">
                  <a:latin typeface="Helvetica Neue Light"/>
                  <a:cs typeface="Helvetica Neue Light"/>
                </a:rPr>
                <a:t>imageability</a:t>
              </a:r>
              <a:r>
                <a:rPr lang="en-US" sz="1400" dirty="0">
                  <a:latin typeface="Helvetica Neue Light"/>
                  <a:cs typeface="Helvetica Neue Light"/>
                </a:rPr>
                <a:t> (2 levels)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38802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he GLM Famil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r>
              <a:rPr dirty="0"/>
              <a:t>The GLM Family</a:t>
            </a:r>
          </a:p>
        </p:txBody>
      </p:sp>
      <p:grpSp>
        <p:nvGrpSpPr>
          <p:cNvPr id="281" name="Group"/>
          <p:cNvGrpSpPr/>
          <p:nvPr/>
        </p:nvGrpSpPr>
        <p:grpSpPr>
          <a:xfrm>
            <a:off x="620559" y="3001063"/>
            <a:ext cx="1626758" cy="1682718"/>
            <a:chOff x="0" y="0"/>
            <a:chExt cx="1626757" cy="1682717"/>
          </a:xfrm>
        </p:grpSpPr>
        <p:sp>
          <p:nvSpPr>
            <p:cNvPr id="279" name="Rounded Rectangle"/>
            <p:cNvSpPr/>
            <p:nvPr/>
          </p:nvSpPr>
          <p:spPr>
            <a:xfrm>
              <a:off x="3054" y="0"/>
              <a:ext cx="1620649" cy="1682718"/>
            </a:xfrm>
            <a:prstGeom prst="roundRect">
              <a:avLst>
                <a:gd name="adj" fmla="val 8338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9525" cap="flat">
              <a:solidFill>
                <a:srgbClr val="FFFB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0" name="One continuous, normally distributed error"/>
            <p:cNvSpPr/>
            <p:nvPr/>
          </p:nvSpPr>
          <p:spPr>
            <a:xfrm>
              <a:off x="0" y="114909"/>
              <a:ext cx="1626758" cy="1452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buFont typeface="Times Roman"/>
                <a:defRPr sz="1800"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pPr>
                <a:defRPr sz="24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sz="1800" dirty="0">
                  <a:latin typeface="Times Roman"/>
                  <a:ea typeface="Times Roman"/>
                  <a:cs typeface="Times Roman"/>
                  <a:sym typeface="Times Roman"/>
                </a:rPr>
                <a:t>One continuous</a:t>
              </a:r>
              <a:r>
                <a:rPr lang="en-US" sz="1800" dirty="0">
                  <a:latin typeface="Times Roman"/>
                  <a:ea typeface="Times Roman"/>
                  <a:cs typeface="Times Roman"/>
                  <a:sym typeface="Times Roman"/>
                </a:rPr>
                <a:t> DV</a:t>
              </a:r>
              <a:r>
                <a:rPr sz="1800" dirty="0">
                  <a:latin typeface="Times Roman"/>
                  <a:ea typeface="Times Roman"/>
                  <a:cs typeface="Times Roman"/>
                  <a:sym typeface="Times Roman"/>
                </a:rPr>
                <a:t>, normally distributed error</a:t>
              </a:r>
            </a:p>
          </p:txBody>
        </p:sp>
      </p:grpSp>
      <p:grpSp>
        <p:nvGrpSpPr>
          <p:cNvPr id="284" name="Group"/>
          <p:cNvGrpSpPr/>
          <p:nvPr/>
        </p:nvGrpSpPr>
        <p:grpSpPr>
          <a:xfrm>
            <a:off x="2630214" y="1317297"/>
            <a:ext cx="1752600" cy="812800"/>
            <a:chOff x="0" y="0"/>
            <a:chExt cx="1752600" cy="812800"/>
          </a:xfrm>
        </p:grpSpPr>
        <p:sp>
          <p:nvSpPr>
            <p:cNvPr id="282" name="Rounded Rectangle"/>
            <p:cNvSpPr/>
            <p:nvPr/>
          </p:nvSpPr>
          <p:spPr>
            <a:xfrm>
              <a:off x="0" y="101600"/>
              <a:ext cx="1752600" cy="609600"/>
            </a:xfrm>
            <a:prstGeom prst="roundRect">
              <a:avLst>
                <a:gd name="adj" fmla="val 16667"/>
              </a:avLst>
            </a:prstGeom>
            <a:solidFill>
              <a:srgbClr val="000000">
                <a:alpha val="27000"/>
              </a:srgbClr>
            </a:solidFill>
            <a:ln w="9525" cap="flat">
              <a:solidFill>
                <a:srgbClr val="FFFB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3" name="Predictors (X)"/>
            <p:cNvSpPr/>
            <p:nvPr/>
          </p:nvSpPr>
          <p:spPr>
            <a:xfrm>
              <a:off x="31750" y="0"/>
              <a:ext cx="1689100" cy="812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buFont typeface="Times Roman"/>
                <a:defRPr sz="2000"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>
                  <a:latin typeface="Times Roman"/>
                  <a:ea typeface="Times Roman"/>
                  <a:cs typeface="Times Roman"/>
                  <a:sym typeface="Times Roman"/>
                </a:rPr>
                <a:t>Predictors (X)</a:t>
              </a:r>
            </a:p>
          </p:txBody>
        </p:sp>
      </p:grpSp>
      <p:grpSp>
        <p:nvGrpSpPr>
          <p:cNvPr id="287" name="Group"/>
          <p:cNvGrpSpPr/>
          <p:nvPr/>
        </p:nvGrpSpPr>
        <p:grpSpPr>
          <a:xfrm>
            <a:off x="2630214" y="2269796"/>
            <a:ext cx="1752600" cy="660401"/>
            <a:chOff x="0" y="6349"/>
            <a:chExt cx="1752600" cy="660400"/>
          </a:xfrm>
        </p:grpSpPr>
        <p:sp>
          <p:nvSpPr>
            <p:cNvPr id="285" name="Rounded Rectangle"/>
            <p:cNvSpPr/>
            <p:nvPr/>
          </p:nvSpPr>
          <p:spPr>
            <a:xfrm>
              <a:off x="0" y="69850"/>
              <a:ext cx="1752600" cy="533400"/>
            </a:xfrm>
            <a:prstGeom prst="roundRect">
              <a:avLst>
                <a:gd name="adj" fmla="val 16667"/>
              </a:avLst>
            </a:prstGeom>
            <a:solidFill>
              <a:srgbClr val="FF2600">
                <a:alpha val="28999"/>
              </a:srgbClr>
            </a:solidFill>
            <a:ln w="9525" cap="flat">
              <a:solidFill>
                <a:srgbClr val="FFFB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6" name="Continuous…"/>
            <p:cNvSpPr/>
            <p:nvPr/>
          </p:nvSpPr>
          <p:spPr>
            <a:xfrm>
              <a:off x="25400" y="6349"/>
              <a:ext cx="1701800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/>
            <a:p>
              <a:pPr algn="ctr">
                <a:buFont typeface="Times Roman"/>
              </a:pPr>
              <a:r>
                <a:rPr sz="1800">
                  <a:latin typeface="Times Roman"/>
                  <a:ea typeface="Times Roman"/>
                  <a:cs typeface="Times Roman"/>
                  <a:sym typeface="Times Roman"/>
                </a:rPr>
                <a:t>Continuous</a:t>
              </a:r>
            </a:p>
            <a:p>
              <a:pPr algn="ctr">
                <a:buFont typeface="Times Roman"/>
              </a:pPr>
              <a:r>
                <a:rPr sz="1800">
                  <a:latin typeface="Times Roman"/>
                  <a:ea typeface="Times Roman"/>
                  <a:cs typeface="Times Roman"/>
                  <a:sym typeface="Times Roman"/>
                </a:rPr>
                <a:t>One predictor</a:t>
              </a:r>
            </a:p>
          </p:txBody>
        </p:sp>
      </p:grpSp>
      <p:grpSp>
        <p:nvGrpSpPr>
          <p:cNvPr id="290" name="Group"/>
          <p:cNvGrpSpPr/>
          <p:nvPr/>
        </p:nvGrpSpPr>
        <p:grpSpPr>
          <a:xfrm>
            <a:off x="2630214" y="3488996"/>
            <a:ext cx="1752600" cy="660401"/>
            <a:chOff x="0" y="6349"/>
            <a:chExt cx="1752600" cy="660400"/>
          </a:xfrm>
        </p:grpSpPr>
        <p:sp>
          <p:nvSpPr>
            <p:cNvPr id="288" name="Rounded Rectangle"/>
            <p:cNvSpPr/>
            <p:nvPr/>
          </p:nvSpPr>
          <p:spPr>
            <a:xfrm>
              <a:off x="0" y="69850"/>
              <a:ext cx="1752600" cy="533400"/>
            </a:xfrm>
            <a:prstGeom prst="roundRect">
              <a:avLst>
                <a:gd name="adj" fmla="val 16667"/>
              </a:avLst>
            </a:prstGeom>
            <a:solidFill>
              <a:srgbClr val="FFFB00">
                <a:alpha val="28999"/>
              </a:srgbClr>
            </a:solidFill>
            <a:ln w="9525" cap="flat">
              <a:solidFill>
                <a:srgbClr val="FFFB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89" name="Categorical…"/>
            <p:cNvSpPr/>
            <p:nvPr/>
          </p:nvSpPr>
          <p:spPr>
            <a:xfrm>
              <a:off x="25400" y="6349"/>
              <a:ext cx="1701800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/>
            <a:p>
              <a:pPr algn="ctr">
                <a:buFont typeface="Times Roman"/>
              </a:pPr>
              <a:r>
                <a:rPr sz="1800">
                  <a:latin typeface="Times Roman"/>
                  <a:ea typeface="Times Roman"/>
                  <a:cs typeface="Times Roman"/>
                  <a:sym typeface="Times Roman"/>
                </a:rPr>
                <a:t>Categorical</a:t>
              </a:r>
            </a:p>
            <a:p>
              <a:pPr algn="ctr">
                <a:buFont typeface="Times Roman"/>
              </a:pPr>
              <a:r>
                <a:rPr sz="1800">
                  <a:latin typeface="Times Roman"/>
                  <a:ea typeface="Times Roman"/>
                  <a:cs typeface="Times Roman"/>
                  <a:sym typeface="Times Roman"/>
                </a:rPr>
                <a:t>1 pred., 2 levels</a:t>
              </a:r>
            </a:p>
          </p:txBody>
        </p:sp>
      </p:grpSp>
      <p:grpSp>
        <p:nvGrpSpPr>
          <p:cNvPr id="293" name="Group"/>
          <p:cNvGrpSpPr/>
          <p:nvPr/>
        </p:nvGrpSpPr>
        <p:grpSpPr>
          <a:xfrm>
            <a:off x="4840014" y="2803196"/>
            <a:ext cx="1752600" cy="660401"/>
            <a:chOff x="0" y="6349"/>
            <a:chExt cx="1752600" cy="660400"/>
          </a:xfrm>
        </p:grpSpPr>
        <p:sp>
          <p:nvSpPr>
            <p:cNvPr id="291" name="Rounded Rectangle"/>
            <p:cNvSpPr/>
            <p:nvPr/>
          </p:nvSpPr>
          <p:spPr>
            <a:xfrm>
              <a:off x="0" y="69850"/>
              <a:ext cx="1752600" cy="533400"/>
            </a:xfrm>
            <a:prstGeom prst="roundRect">
              <a:avLst>
                <a:gd name="adj" fmla="val 16667"/>
              </a:avLst>
            </a:prstGeom>
            <a:solidFill>
              <a:srgbClr val="FF2600">
                <a:alpha val="28999"/>
              </a:srgbClr>
            </a:solidFill>
            <a:ln w="9525" cap="flat">
              <a:solidFill>
                <a:srgbClr val="FFFB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2" name="Multiple Regression"/>
            <p:cNvSpPr/>
            <p:nvPr/>
          </p:nvSpPr>
          <p:spPr>
            <a:xfrm>
              <a:off x="25400" y="6349"/>
              <a:ext cx="1701800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>
                <a:buFont typeface="Times Roman"/>
                <a:defRPr sz="1800"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pPr>
                <a:defRPr sz="24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sz="1800">
                  <a:latin typeface="Times Roman"/>
                  <a:ea typeface="Times Roman"/>
                  <a:cs typeface="Times Roman"/>
                  <a:sym typeface="Times Roman"/>
                </a:rPr>
                <a:t>Multiple Regression</a:t>
              </a:r>
            </a:p>
          </p:txBody>
        </p:sp>
      </p:grpSp>
      <p:grpSp>
        <p:nvGrpSpPr>
          <p:cNvPr id="296" name="Group"/>
          <p:cNvGrpSpPr/>
          <p:nvPr/>
        </p:nvGrpSpPr>
        <p:grpSpPr>
          <a:xfrm>
            <a:off x="4840014" y="3476297"/>
            <a:ext cx="1752600" cy="533400"/>
            <a:chOff x="0" y="0"/>
            <a:chExt cx="1752600" cy="533400"/>
          </a:xfrm>
        </p:grpSpPr>
        <p:sp>
          <p:nvSpPr>
            <p:cNvPr id="294" name="Rounded Rectangle"/>
            <p:cNvSpPr/>
            <p:nvPr/>
          </p:nvSpPr>
          <p:spPr>
            <a:xfrm>
              <a:off x="0" y="0"/>
              <a:ext cx="1752600" cy="533400"/>
            </a:xfrm>
            <a:prstGeom prst="roundRect">
              <a:avLst>
                <a:gd name="adj" fmla="val 16667"/>
              </a:avLst>
            </a:prstGeom>
            <a:solidFill>
              <a:srgbClr val="FFFB00">
                <a:alpha val="28999"/>
              </a:srgbClr>
            </a:solidFill>
            <a:ln w="9525" cap="flat">
              <a:solidFill>
                <a:srgbClr val="FFFB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5" name="2-sample t-test"/>
            <p:cNvSpPr/>
            <p:nvPr/>
          </p:nvSpPr>
          <p:spPr>
            <a:xfrm>
              <a:off x="25400" y="76199"/>
              <a:ext cx="1701800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>
                <a:buFont typeface="Times Roman"/>
                <a:defRPr sz="2000"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pPr>
                <a:defRPr sz="24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sz="2000">
                  <a:latin typeface="Times Roman"/>
                  <a:ea typeface="Times Roman"/>
                  <a:cs typeface="Times Roman"/>
                  <a:sym typeface="Times Roman"/>
                </a:rPr>
                <a:t>2-sample t-test</a:t>
              </a:r>
            </a:p>
          </p:txBody>
        </p:sp>
      </p:grpSp>
      <p:grpSp>
        <p:nvGrpSpPr>
          <p:cNvPr id="299" name="Group"/>
          <p:cNvGrpSpPr/>
          <p:nvPr/>
        </p:nvGrpSpPr>
        <p:grpSpPr>
          <a:xfrm>
            <a:off x="4840014" y="4022396"/>
            <a:ext cx="1752600" cy="660401"/>
            <a:chOff x="0" y="6349"/>
            <a:chExt cx="1752600" cy="660400"/>
          </a:xfrm>
        </p:grpSpPr>
        <p:sp>
          <p:nvSpPr>
            <p:cNvPr id="297" name="Rounded Rectangle"/>
            <p:cNvSpPr/>
            <p:nvPr/>
          </p:nvSpPr>
          <p:spPr>
            <a:xfrm>
              <a:off x="0" y="69850"/>
              <a:ext cx="1752600" cy="533400"/>
            </a:xfrm>
            <a:prstGeom prst="roundRect">
              <a:avLst>
                <a:gd name="adj" fmla="val 16667"/>
              </a:avLst>
            </a:prstGeom>
            <a:solidFill>
              <a:srgbClr val="FFFB00">
                <a:alpha val="28999"/>
              </a:srgbClr>
            </a:solidFill>
            <a:ln w="9525" cap="flat">
              <a:solidFill>
                <a:srgbClr val="FFFB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98" name="One-way ANOVA"/>
            <p:cNvSpPr/>
            <p:nvPr/>
          </p:nvSpPr>
          <p:spPr>
            <a:xfrm>
              <a:off x="25400" y="6349"/>
              <a:ext cx="1701800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>
                <a:buFont typeface="Times Roman"/>
                <a:defRPr sz="1800"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pPr>
                <a:defRPr sz="24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sz="1800">
                  <a:latin typeface="Times Roman"/>
                  <a:ea typeface="Times Roman"/>
                  <a:cs typeface="Times Roman"/>
                  <a:sym typeface="Times Roman"/>
                </a:rPr>
                <a:t>One-way ANOVA</a:t>
              </a:r>
            </a:p>
          </p:txBody>
        </p:sp>
      </p:grpSp>
      <p:grpSp>
        <p:nvGrpSpPr>
          <p:cNvPr id="302" name="Group"/>
          <p:cNvGrpSpPr/>
          <p:nvPr/>
        </p:nvGrpSpPr>
        <p:grpSpPr>
          <a:xfrm>
            <a:off x="4840014" y="1418897"/>
            <a:ext cx="1752600" cy="609600"/>
            <a:chOff x="0" y="0"/>
            <a:chExt cx="1752600" cy="609600"/>
          </a:xfrm>
        </p:grpSpPr>
        <p:sp>
          <p:nvSpPr>
            <p:cNvPr id="300" name="Rounded Rectangle"/>
            <p:cNvSpPr/>
            <p:nvPr/>
          </p:nvSpPr>
          <p:spPr>
            <a:xfrm>
              <a:off x="0" y="0"/>
              <a:ext cx="1752600" cy="609600"/>
            </a:xfrm>
            <a:prstGeom prst="roundRect">
              <a:avLst>
                <a:gd name="adj" fmla="val 16667"/>
              </a:avLst>
            </a:prstGeom>
            <a:solidFill>
              <a:srgbClr val="000000">
                <a:alpha val="27000"/>
              </a:srgbClr>
            </a:solidFill>
            <a:ln w="9525" cap="flat">
              <a:solidFill>
                <a:srgbClr val="FFFB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1" name="Analysis"/>
            <p:cNvSpPr/>
            <p:nvPr/>
          </p:nvSpPr>
          <p:spPr>
            <a:xfrm>
              <a:off x="31750" y="114299"/>
              <a:ext cx="1689100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>
                <a:buFont typeface="Times Roman"/>
                <a:defRPr sz="2000"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>
                  <a:latin typeface="Times Roman"/>
                  <a:ea typeface="Times Roman"/>
                  <a:cs typeface="Times Roman"/>
                  <a:sym typeface="Times Roman"/>
                </a:rPr>
                <a:t>Analysis</a:t>
              </a:r>
            </a:p>
          </p:txBody>
        </p:sp>
      </p:grpSp>
      <p:sp>
        <p:nvSpPr>
          <p:cNvPr id="303" name="Chevron"/>
          <p:cNvSpPr/>
          <p:nvPr/>
        </p:nvSpPr>
        <p:spPr>
          <a:xfrm rot="21480000">
            <a:off x="4458495" y="2560623"/>
            <a:ext cx="328614" cy="144464"/>
          </a:xfrm>
          <a:prstGeom prst="chevron">
            <a:avLst>
              <a:gd name="adj" fmla="val 56868"/>
            </a:avLst>
          </a:prstGeom>
          <a:ln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306" name="Group"/>
          <p:cNvGrpSpPr/>
          <p:nvPr/>
        </p:nvGrpSpPr>
        <p:grpSpPr>
          <a:xfrm>
            <a:off x="572814" y="1380797"/>
            <a:ext cx="1752600" cy="685800"/>
            <a:chOff x="0" y="0"/>
            <a:chExt cx="1752600" cy="685800"/>
          </a:xfrm>
        </p:grpSpPr>
        <p:sp>
          <p:nvSpPr>
            <p:cNvPr id="304" name="Rounded Rectangle"/>
            <p:cNvSpPr/>
            <p:nvPr/>
          </p:nvSpPr>
          <p:spPr>
            <a:xfrm>
              <a:off x="0" y="38100"/>
              <a:ext cx="1752600" cy="609600"/>
            </a:xfrm>
            <a:prstGeom prst="roundRect">
              <a:avLst>
                <a:gd name="adj" fmla="val 16667"/>
              </a:avLst>
            </a:prstGeom>
            <a:solidFill>
              <a:srgbClr val="000000">
                <a:alpha val="27000"/>
              </a:srgbClr>
            </a:solidFill>
            <a:ln w="9525" cap="flat">
              <a:solidFill>
                <a:srgbClr val="FFFB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05" name="Dependent Variable (y)"/>
            <p:cNvSpPr/>
            <p:nvPr/>
          </p:nvSpPr>
          <p:spPr>
            <a:xfrm>
              <a:off x="31750" y="0"/>
              <a:ext cx="1689101" cy="685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/>
            <a:p>
              <a:pPr algn="ctr">
                <a:buFont typeface="Times Roman"/>
              </a:pPr>
              <a:r>
                <a:rPr sz="2000">
                  <a:latin typeface="Times Roman"/>
                  <a:ea typeface="Times Roman"/>
                  <a:cs typeface="Times Roman"/>
                  <a:sym typeface="Times Roman"/>
                </a:rPr>
                <a:t>Dependent Variable (</a:t>
              </a:r>
              <a:r>
                <a:rPr sz="2000" i="1">
                  <a:latin typeface="Times Roman"/>
                  <a:ea typeface="Times Roman"/>
                  <a:cs typeface="Times Roman"/>
                  <a:sym typeface="Times Roman"/>
                </a:rPr>
                <a:t>y</a:t>
              </a:r>
              <a:r>
                <a:rPr sz="2000">
                  <a:latin typeface="Times Roman"/>
                  <a:ea typeface="Times Roman"/>
                  <a:cs typeface="Times Roman"/>
                  <a:sym typeface="Times Roman"/>
                </a:rPr>
                <a:t>)</a:t>
              </a:r>
            </a:p>
          </p:txBody>
        </p:sp>
      </p:grpSp>
      <p:sp>
        <p:nvSpPr>
          <p:cNvPr id="307" name="Line"/>
          <p:cNvSpPr/>
          <p:nvPr/>
        </p:nvSpPr>
        <p:spPr>
          <a:xfrm>
            <a:off x="572814" y="2147560"/>
            <a:ext cx="6019800" cy="1"/>
          </a:xfrm>
          <a:prstGeom prst="line">
            <a:avLst/>
          </a:prstGeom>
          <a:ln>
            <a:solidFill>
              <a:srgbClr val="040400"/>
            </a:solidFill>
          </a:ln>
        </p:spPr>
        <p:txBody>
          <a:bodyPr lIns="50800" tIns="50800" rIns="50800" bIns="50800" anchor="ctr"/>
          <a:lstStyle/>
          <a:p>
            <a:pPr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8" name="Line"/>
          <p:cNvSpPr/>
          <p:nvPr/>
        </p:nvSpPr>
        <p:spPr>
          <a:xfrm>
            <a:off x="6821214" y="2257095"/>
            <a:ext cx="533400" cy="3675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1209"/>
                  <a:pt x="10800" y="2700"/>
                </a:cubicBezTo>
                <a:lnTo>
                  <a:pt x="10800" y="8100"/>
                </a:lnTo>
                <a:cubicBezTo>
                  <a:pt x="10800" y="9591"/>
                  <a:pt x="15635" y="10800"/>
                  <a:pt x="21600" y="10800"/>
                </a:cubicBezTo>
                <a:cubicBezTo>
                  <a:pt x="15635" y="10800"/>
                  <a:pt x="10800" y="12009"/>
                  <a:pt x="10800" y="13500"/>
                </a:cubicBezTo>
                <a:lnTo>
                  <a:pt x="10800" y="18900"/>
                </a:lnTo>
                <a:cubicBezTo>
                  <a:pt x="10800" y="20391"/>
                  <a:pt x="5965" y="21600"/>
                  <a:pt x="0" y="21600"/>
                </a:cubicBezTo>
              </a:path>
            </a:pathLst>
          </a:cu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311" name="Group"/>
          <p:cNvGrpSpPr/>
          <p:nvPr/>
        </p:nvGrpSpPr>
        <p:grpSpPr>
          <a:xfrm>
            <a:off x="7507014" y="3361997"/>
            <a:ext cx="1447800" cy="1447800"/>
            <a:chOff x="0" y="0"/>
            <a:chExt cx="1447800" cy="1447800"/>
          </a:xfrm>
        </p:grpSpPr>
        <p:sp>
          <p:nvSpPr>
            <p:cNvPr id="309" name="Rounded Rectangle"/>
            <p:cNvSpPr/>
            <p:nvPr/>
          </p:nvSpPr>
          <p:spPr>
            <a:xfrm>
              <a:off x="0" y="0"/>
              <a:ext cx="1447800" cy="1447800"/>
            </a:xfrm>
            <a:prstGeom prst="roundRect">
              <a:avLst>
                <a:gd name="adj" fmla="val 16667"/>
              </a:avLst>
            </a:prstGeom>
            <a:solidFill>
              <a:srgbClr val="000000">
                <a:alpha val="27000"/>
              </a:srgbClr>
            </a:solidFill>
            <a:ln w="9525" cap="flat">
              <a:solidFill>
                <a:srgbClr val="FFFB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0" name="General Linear Model"/>
            <p:cNvSpPr/>
            <p:nvPr/>
          </p:nvSpPr>
          <p:spPr>
            <a:xfrm>
              <a:off x="69850" y="133350"/>
              <a:ext cx="1308100" cy="1181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>
                <a:buFont typeface="Times Roman"/>
                <a:defRPr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>
                  <a:latin typeface="Times Roman"/>
                  <a:ea typeface="Times Roman"/>
                  <a:cs typeface="Times Roman"/>
                  <a:sym typeface="Times Roman"/>
                </a:rPr>
                <a:t>General Linear Model</a:t>
              </a:r>
            </a:p>
          </p:txBody>
        </p:sp>
      </p:grpSp>
      <p:grpSp>
        <p:nvGrpSpPr>
          <p:cNvPr id="314" name="Group"/>
          <p:cNvGrpSpPr/>
          <p:nvPr/>
        </p:nvGrpSpPr>
        <p:grpSpPr>
          <a:xfrm>
            <a:off x="2630214" y="2879396"/>
            <a:ext cx="1752600" cy="660401"/>
            <a:chOff x="0" y="6349"/>
            <a:chExt cx="1752600" cy="660400"/>
          </a:xfrm>
        </p:grpSpPr>
        <p:sp>
          <p:nvSpPr>
            <p:cNvPr id="312" name="Rounded Rectangle"/>
            <p:cNvSpPr/>
            <p:nvPr/>
          </p:nvSpPr>
          <p:spPr>
            <a:xfrm>
              <a:off x="0" y="69850"/>
              <a:ext cx="1752600" cy="533400"/>
            </a:xfrm>
            <a:prstGeom prst="roundRect">
              <a:avLst>
                <a:gd name="adj" fmla="val 16667"/>
              </a:avLst>
            </a:prstGeom>
            <a:solidFill>
              <a:srgbClr val="FF2600">
                <a:alpha val="28999"/>
              </a:srgbClr>
            </a:solidFill>
            <a:ln w="9525" cap="flat">
              <a:solidFill>
                <a:srgbClr val="FFFB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3" name="Continuous…"/>
            <p:cNvSpPr/>
            <p:nvPr/>
          </p:nvSpPr>
          <p:spPr>
            <a:xfrm>
              <a:off x="25400" y="6349"/>
              <a:ext cx="1701800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/>
            <a:p>
              <a:pPr algn="ctr">
                <a:buFont typeface="Times Roman"/>
              </a:pPr>
              <a:r>
                <a:rPr sz="1800">
                  <a:latin typeface="Times Roman"/>
                  <a:ea typeface="Times Roman"/>
                  <a:cs typeface="Times Roman"/>
                  <a:sym typeface="Times Roman"/>
                </a:rPr>
                <a:t>Continuous</a:t>
              </a:r>
            </a:p>
            <a:p>
              <a:pPr algn="ctr">
                <a:buFont typeface="Times Roman"/>
              </a:pPr>
              <a:r>
                <a:rPr sz="1800">
                  <a:latin typeface="Times Roman"/>
                  <a:ea typeface="Times Roman"/>
                  <a:cs typeface="Times Roman"/>
                  <a:sym typeface="Times Roman"/>
                </a:rPr>
                <a:t>Two+ preds</a:t>
              </a:r>
            </a:p>
          </p:txBody>
        </p:sp>
      </p:grpSp>
      <p:grpSp>
        <p:nvGrpSpPr>
          <p:cNvPr id="317" name="Group"/>
          <p:cNvGrpSpPr/>
          <p:nvPr/>
        </p:nvGrpSpPr>
        <p:grpSpPr>
          <a:xfrm>
            <a:off x="4840014" y="2257097"/>
            <a:ext cx="1752600" cy="533400"/>
            <a:chOff x="0" y="0"/>
            <a:chExt cx="1752600" cy="533400"/>
          </a:xfrm>
        </p:grpSpPr>
        <p:sp>
          <p:nvSpPr>
            <p:cNvPr id="315" name="Rounded Rectangle"/>
            <p:cNvSpPr/>
            <p:nvPr/>
          </p:nvSpPr>
          <p:spPr>
            <a:xfrm>
              <a:off x="0" y="0"/>
              <a:ext cx="1752600" cy="533400"/>
            </a:xfrm>
            <a:prstGeom prst="roundRect">
              <a:avLst>
                <a:gd name="adj" fmla="val 16667"/>
              </a:avLst>
            </a:prstGeom>
            <a:solidFill>
              <a:srgbClr val="FF2600">
                <a:alpha val="28999"/>
              </a:srgbClr>
            </a:solidFill>
            <a:ln w="9525" cap="flat">
              <a:solidFill>
                <a:srgbClr val="FFFB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16" name="Regression"/>
            <p:cNvSpPr/>
            <p:nvPr/>
          </p:nvSpPr>
          <p:spPr>
            <a:xfrm>
              <a:off x="25400" y="82550"/>
              <a:ext cx="1701800" cy="368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>
                <a:buFont typeface="Times Roman"/>
                <a:defRPr sz="1800"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pPr>
                <a:defRPr sz="24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sz="1800">
                  <a:latin typeface="Times Roman"/>
                  <a:ea typeface="Times Roman"/>
                  <a:cs typeface="Times Roman"/>
                  <a:sym typeface="Times Roman"/>
                </a:rPr>
                <a:t>Regression</a:t>
              </a:r>
            </a:p>
          </p:txBody>
        </p:sp>
      </p:grpSp>
      <p:sp>
        <p:nvSpPr>
          <p:cNvPr id="318" name="Chevron"/>
          <p:cNvSpPr/>
          <p:nvPr/>
        </p:nvSpPr>
        <p:spPr>
          <a:xfrm rot="21480000">
            <a:off x="4458495" y="3094023"/>
            <a:ext cx="328614" cy="144464"/>
          </a:xfrm>
          <a:prstGeom prst="chevron">
            <a:avLst>
              <a:gd name="adj" fmla="val 56868"/>
            </a:avLst>
          </a:prstGeom>
          <a:ln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19" name="Chevron"/>
          <p:cNvSpPr/>
          <p:nvPr/>
        </p:nvSpPr>
        <p:spPr>
          <a:xfrm rot="21480000">
            <a:off x="4458495" y="3703624"/>
            <a:ext cx="328614" cy="144464"/>
          </a:xfrm>
          <a:prstGeom prst="chevron">
            <a:avLst>
              <a:gd name="adj" fmla="val 56868"/>
            </a:avLst>
          </a:prstGeom>
          <a:ln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322" name="Group"/>
          <p:cNvGrpSpPr/>
          <p:nvPr/>
        </p:nvGrpSpPr>
        <p:grpSpPr>
          <a:xfrm>
            <a:off x="2630214" y="4098596"/>
            <a:ext cx="1752600" cy="660401"/>
            <a:chOff x="0" y="6349"/>
            <a:chExt cx="1752600" cy="660400"/>
          </a:xfrm>
        </p:grpSpPr>
        <p:sp>
          <p:nvSpPr>
            <p:cNvPr id="320" name="Rounded Rectangle"/>
            <p:cNvSpPr/>
            <p:nvPr/>
          </p:nvSpPr>
          <p:spPr>
            <a:xfrm>
              <a:off x="0" y="69850"/>
              <a:ext cx="1752600" cy="533400"/>
            </a:xfrm>
            <a:prstGeom prst="roundRect">
              <a:avLst>
                <a:gd name="adj" fmla="val 16667"/>
              </a:avLst>
            </a:prstGeom>
            <a:solidFill>
              <a:srgbClr val="FFFB00">
                <a:alpha val="28999"/>
              </a:srgbClr>
            </a:solidFill>
            <a:ln w="9525" cap="flat">
              <a:solidFill>
                <a:srgbClr val="FFFB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1" name="Categorical…"/>
            <p:cNvSpPr/>
            <p:nvPr/>
          </p:nvSpPr>
          <p:spPr>
            <a:xfrm>
              <a:off x="25400" y="6349"/>
              <a:ext cx="1701800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/>
            <a:p>
              <a:pPr algn="ctr">
                <a:buFont typeface="Times Roman"/>
              </a:pPr>
              <a:r>
                <a:rPr sz="1800" dirty="0">
                  <a:latin typeface="Times Roman"/>
                  <a:ea typeface="Times Roman"/>
                  <a:cs typeface="Times Roman"/>
                  <a:sym typeface="Times Roman"/>
                </a:rPr>
                <a:t>Categorical</a:t>
              </a:r>
            </a:p>
            <a:p>
              <a:pPr algn="ctr">
                <a:buFont typeface="Times Roman"/>
              </a:pPr>
              <a:r>
                <a:rPr sz="1800" dirty="0">
                  <a:latin typeface="Times Roman"/>
                  <a:ea typeface="Times Roman"/>
                  <a:cs typeface="Times Roman"/>
                  <a:sym typeface="Times Roman"/>
                </a:rPr>
                <a:t>1 p., 3+ levels</a:t>
              </a:r>
            </a:p>
          </p:txBody>
        </p:sp>
      </p:grpSp>
      <p:grpSp>
        <p:nvGrpSpPr>
          <p:cNvPr id="325" name="Group"/>
          <p:cNvGrpSpPr/>
          <p:nvPr/>
        </p:nvGrpSpPr>
        <p:grpSpPr>
          <a:xfrm>
            <a:off x="2630214" y="4708196"/>
            <a:ext cx="1752600" cy="660401"/>
            <a:chOff x="0" y="6349"/>
            <a:chExt cx="1752600" cy="660400"/>
          </a:xfrm>
        </p:grpSpPr>
        <p:sp>
          <p:nvSpPr>
            <p:cNvPr id="323" name="Rounded Rectangle"/>
            <p:cNvSpPr/>
            <p:nvPr/>
          </p:nvSpPr>
          <p:spPr>
            <a:xfrm>
              <a:off x="0" y="69850"/>
              <a:ext cx="1752600" cy="533400"/>
            </a:xfrm>
            <a:prstGeom prst="roundRect">
              <a:avLst>
                <a:gd name="adj" fmla="val 16667"/>
              </a:avLst>
            </a:prstGeom>
            <a:solidFill>
              <a:srgbClr val="FFFB00">
                <a:alpha val="28999"/>
              </a:srgbClr>
            </a:solidFill>
            <a:ln w="9525" cap="flat">
              <a:solidFill>
                <a:srgbClr val="FFFB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4" name="Categorical…"/>
            <p:cNvSpPr/>
            <p:nvPr/>
          </p:nvSpPr>
          <p:spPr>
            <a:xfrm>
              <a:off x="25400" y="6349"/>
              <a:ext cx="1701800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/>
            <a:p>
              <a:pPr algn="ctr">
                <a:buFont typeface="Times Roman"/>
              </a:pPr>
              <a:r>
                <a:rPr sz="1800">
                  <a:latin typeface="Times Roman"/>
                  <a:ea typeface="Times Roman"/>
                  <a:cs typeface="Times Roman"/>
                  <a:sym typeface="Times Roman"/>
                </a:rPr>
                <a:t>Categorical</a:t>
              </a:r>
            </a:p>
            <a:p>
              <a:pPr algn="ctr">
                <a:buFont typeface="Times Roman"/>
              </a:pPr>
              <a:r>
                <a:rPr sz="1800">
                  <a:latin typeface="Times Roman"/>
                  <a:ea typeface="Times Roman"/>
                  <a:cs typeface="Times Roman"/>
                  <a:sym typeface="Times Roman"/>
                </a:rPr>
                <a:t>2+ predictors</a:t>
              </a:r>
            </a:p>
          </p:txBody>
        </p:sp>
      </p:grpSp>
      <p:grpSp>
        <p:nvGrpSpPr>
          <p:cNvPr id="328" name="Group"/>
          <p:cNvGrpSpPr/>
          <p:nvPr/>
        </p:nvGrpSpPr>
        <p:grpSpPr>
          <a:xfrm>
            <a:off x="4850524" y="4674036"/>
            <a:ext cx="1752600" cy="660401"/>
            <a:chOff x="0" y="6349"/>
            <a:chExt cx="1752600" cy="660400"/>
          </a:xfrm>
        </p:grpSpPr>
        <p:sp>
          <p:nvSpPr>
            <p:cNvPr id="326" name="Rounded Rectangle"/>
            <p:cNvSpPr/>
            <p:nvPr/>
          </p:nvSpPr>
          <p:spPr>
            <a:xfrm>
              <a:off x="0" y="69850"/>
              <a:ext cx="1752600" cy="533400"/>
            </a:xfrm>
            <a:prstGeom prst="roundRect">
              <a:avLst>
                <a:gd name="adj" fmla="val 16667"/>
              </a:avLst>
            </a:prstGeom>
            <a:solidFill>
              <a:srgbClr val="FFFB00">
                <a:alpha val="28999"/>
              </a:srgbClr>
            </a:solidFill>
            <a:ln w="9525" cap="flat">
              <a:solidFill>
                <a:srgbClr val="FFFB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27" name="Factorial ANOVA"/>
            <p:cNvSpPr/>
            <p:nvPr/>
          </p:nvSpPr>
          <p:spPr>
            <a:xfrm>
              <a:off x="25400" y="6349"/>
              <a:ext cx="1701800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>
                <a:buFont typeface="Times Roman"/>
                <a:defRPr sz="1800"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pPr>
                <a:defRPr sz="24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sz="1800">
                  <a:latin typeface="Times Roman"/>
                  <a:ea typeface="Times Roman"/>
                  <a:cs typeface="Times Roman"/>
                  <a:sym typeface="Times Roman"/>
                </a:rPr>
                <a:t>Factorial ANOVA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Equation"/>
              <p:cNvSpPr txBox="1"/>
              <p:nvPr/>
            </p:nvSpPr>
            <p:spPr>
              <a:xfrm>
                <a:off x="2325414" y="762000"/>
                <a:ext cx="1348284" cy="26944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buClrTx/>
                  <a:defRPr sz="1800"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sz="2400" dirty="0"/>
              </a:p>
            </p:txBody>
          </p:sp>
        </mc:Choice>
        <mc:Fallback xmlns="">
          <p:sp>
            <p:nvSpPr>
              <p:cNvPr id="32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414" y="762000"/>
                <a:ext cx="1348284" cy="269444"/>
              </a:xfrm>
              <a:prstGeom prst="rect">
                <a:avLst/>
              </a:prstGeom>
              <a:blipFill>
                <a:blip r:embed="rId3"/>
                <a:stretch>
                  <a:fillRect l="-7407" r="-13889" b="-8181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">
            <a:extLst>
              <a:ext uri="{FF2B5EF4-FFF2-40B4-BE49-F238E27FC236}">
                <a16:creationId xmlns:a16="http://schemas.microsoft.com/office/drawing/2014/main" id="{F846DC2D-6AA4-C1DE-B9E2-0D1098018B11}"/>
              </a:ext>
            </a:extLst>
          </p:cNvPr>
          <p:cNvGrpSpPr/>
          <p:nvPr/>
        </p:nvGrpSpPr>
        <p:grpSpPr>
          <a:xfrm>
            <a:off x="4840014" y="5378670"/>
            <a:ext cx="1752600" cy="533401"/>
            <a:chOff x="0" y="69850"/>
            <a:chExt cx="1752600" cy="533400"/>
          </a:xfrm>
        </p:grpSpPr>
        <p:sp>
          <p:nvSpPr>
            <p:cNvPr id="3" name="Rounded Rectangle">
              <a:extLst>
                <a:ext uri="{FF2B5EF4-FFF2-40B4-BE49-F238E27FC236}">
                  <a16:creationId xmlns:a16="http://schemas.microsoft.com/office/drawing/2014/main" id="{6BA66D89-5501-C492-9BEE-BDAF1BFEF26C}"/>
                </a:ext>
              </a:extLst>
            </p:cNvPr>
            <p:cNvSpPr/>
            <p:nvPr/>
          </p:nvSpPr>
          <p:spPr>
            <a:xfrm>
              <a:off x="0" y="69850"/>
              <a:ext cx="1752600" cy="533400"/>
            </a:xfrm>
            <a:prstGeom prst="roundRect">
              <a:avLst>
                <a:gd name="adj" fmla="val 16667"/>
              </a:avLst>
            </a:prstGeom>
            <a:solidFill>
              <a:srgbClr val="FFFB00">
                <a:alpha val="28999"/>
              </a:srgbClr>
            </a:solidFill>
            <a:ln w="9525" cap="flat">
              <a:solidFill>
                <a:srgbClr val="FFFB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" name="One-way ANOVA">
              <a:extLst>
                <a:ext uri="{FF2B5EF4-FFF2-40B4-BE49-F238E27FC236}">
                  <a16:creationId xmlns:a16="http://schemas.microsoft.com/office/drawing/2014/main" id="{EBE9668F-97C3-706B-C27B-04D510E8ACBE}"/>
                </a:ext>
              </a:extLst>
            </p:cNvPr>
            <p:cNvSpPr/>
            <p:nvPr/>
          </p:nvSpPr>
          <p:spPr>
            <a:xfrm>
              <a:off x="25400" y="159578"/>
              <a:ext cx="1701800" cy="353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>
                <a:buFont typeface="Times Roman"/>
                <a:defRPr sz="1800"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pPr>
                <a:defRPr sz="24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lang="en-US" sz="1800" dirty="0">
                  <a:latin typeface="Times Roman"/>
                  <a:ea typeface="Times Roman"/>
                  <a:cs typeface="Times Roman"/>
                  <a:sym typeface="Times Roman"/>
                </a:rPr>
                <a:t>ANCOVA</a:t>
              </a:r>
              <a:endParaRPr sz="1800" dirty="0">
                <a:latin typeface="Times Roman"/>
                <a:ea typeface="Times Roman"/>
                <a:cs typeface="Times Roman"/>
                <a:sym typeface="Times Roman"/>
              </a:endParaRPr>
            </a:p>
          </p:txBody>
        </p:sp>
      </p:grpSp>
      <p:grpSp>
        <p:nvGrpSpPr>
          <p:cNvPr id="5" name="Group">
            <a:extLst>
              <a:ext uri="{FF2B5EF4-FFF2-40B4-BE49-F238E27FC236}">
                <a16:creationId xmlns:a16="http://schemas.microsoft.com/office/drawing/2014/main" id="{898C1197-02F6-2296-6F17-F9A114A7B6A1}"/>
              </a:ext>
            </a:extLst>
          </p:cNvPr>
          <p:cNvGrpSpPr/>
          <p:nvPr/>
        </p:nvGrpSpPr>
        <p:grpSpPr>
          <a:xfrm>
            <a:off x="2636033" y="5352395"/>
            <a:ext cx="1752600" cy="630942"/>
            <a:chOff x="0" y="21079"/>
            <a:chExt cx="1752600" cy="630941"/>
          </a:xfrm>
        </p:grpSpPr>
        <p:sp>
          <p:nvSpPr>
            <p:cNvPr id="6" name="Rounded Rectangle">
              <a:extLst>
                <a:ext uri="{FF2B5EF4-FFF2-40B4-BE49-F238E27FC236}">
                  <a16:creationId xmlns:a16="http://schemas.microsoft.com/office/drawing/2014/main" id="{AF5BB041-48CD-577B-E096-F6D4F7487324}"/>
                </a:ext>
              </a:extLst>
            </p:cNvPr>
            <p:cNvSpPr/>
            <p:nvPr/>
          </p:nvSpPr>
          <p:spPr>
            <a:xfrm>
              <a:off x="0" y="69850"/>
              <a:ext cx="1752600" cy="533400"/>
            </a:xfrm>
            <a:prstGeom prst="roundRect">
              <a:avLst>
                <a:gd name="adj" fmla="val 16667"/>
              </a:avLst>
            </a:prstGeom>
            <a:solidFill>
              <a:srgbClr val="FFFB00">
                <a:alpha val="28999"/>
              </a:srgbClr>
            </a:solidFill>
            <a:ln w="9525" cap="flat">
              <a:solidFill>
                <a:srgbClr val="FFFB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" name="Categorical…">
              <a:extLst>
                <a:ext uri="{FF2B5EF4-FFF2-40B4-BE49-F238E27FC236}">
                  <a16:creationId xmlns:a16="http://schemas.microsoft.com/office/drawing/2014/main" id="{FCC19371-2894-EAB7-B1BD-116FA51B0CB1}"/>
                </a:ext>
              </a:extLst>
            </p:cNvPr>
            <p:cNvSpPr/>
            <p:nvPr/>
          </p:nvSpPr>
          <p:spPr>
            <a:xfrm>
              <a:off x="25400" y="21079"/>
              <a:ext cx="1701800" cy="630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/>
            <a:p>
              <a:pPr algn="ctr">
                <a:buFont typeface="Times Roman"/>
              </a:pPr>
              <a:r>
                <a:rPr lang="en-US" sz="1800" dirty="0">
                  <a:latin typeface="Times Roman"/>
                  <a:ea typeface="Times Roman"/>
                  <a:cs typeface="Times Roman"/>
                  <a:sym typeface="Times Roman"/>
                </a:rPr>
                <a:t>1 c</a:t>
              </a:r>
              <a:r>
                <a:rPr sz="1800" dirty="0">
                  <a:latin typeface="Times Roman"/>
                  <a:ea typeface="Times Roman"/>
                  <a:cs typeface="Times Roman"/>
                  <a:sym typeface="Times Roman"/>
                </a:rPr>
                <a:t>ategorical</a:t>
              </a:r>
            </a:p>
            <a:p>
              <a:pPr algn="ctr">
                <a:buFont typeface="Times Roman"/>
              </a:pPr>
              <a:r>
                <a:rPr lang="en-US" sz="1800" dirty="0">
                  <a:latin typeface="Times Roman"/>
                  <a:ea typeface="Times Roman"/>
                  <a:cs typeface="Times Roman"/>
                  <a:sym typeface="Times Roman"/>
                </a:rPr>
                <a:t>1 continuous</a:t>
              </a:r>
              <a:endParaRPr sz="1800" dirty="0">
                <a:latin typeface="Times Roman"/>
                <a:ea typeface="Times Roman"/>
                <a:cs typeface="Times Roman"/>
                <a:sym typeface="Times Roman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quation">
                <a:extLst>
                  <a:ext uri="{FF2B5EF4-FFF2-40B4-BE49-F238E27FC236}">
                    <a16:creationId xmlns:a16="http://schemas.microsoft.com/office/drawing/2014/main" id="{50E5FB75-5F78-801D-0BA3-DA71AA289A0E}"/>
                  </a:ext>
                </a:extLst>
              </p:cNvPr>
              <p:cNvSpPr txBox="1"/>
              <p:nvPr/>
            </p:nvSpPr>
            <p:spPr>
              <a:xfrm>
                <a:off x="4382814" y="752321"/>
                <a:ext cx="1649811" cy="36933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buClrTx/>
                  <a:defRPr sz="1800"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2400" b="0" i="1" baseline="300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sz="2400" dirty="0"/>
              </a:p>
            </p:txBody>
          </p:sp>
        </mc:Choice>
        <mc:Fallback xmlns="">
          <p:sp>
            <p:nvSpPr>
              <p:cNvPr id="11" name="Equation">
                <a:extLst>
                  <a:ext uri="{FF2B5EF4-FFF2-40B4-BE49-F238E27FC236}">
                    <a16:creationId xmlns:a16="http://schemas.microsoft.com/office/drawing/2014/main" id="{50E5FB75-5F78-801D-0BA3-DA71AA289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814" y="752321"/>
                <a:ext cx="1649811" cy="369332"/>
              </a:xfrm>
              <a:prstGeom prst="rect">
                <a:avLst/>
              </a:prstGeom>
              <a:blipFill>
                <a:blip r:embed="rId4"/>
                <a:stretch>
                  <a:fillRect l="-1527" b="-666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2800" dirty="0">
                <a:solidFill>
                  <a:srgbClr val="3366FF"/>
                </a:solidFill>
              </a:rPr>
              <a:t>Contrasts for ANOVA design: Planned </a:t>
            </a:r>
            <a:br>
              <a:rPr lang="en-US" sz="2800" dirty="0">
                <a:solidFill>
                  <a:srgbClr val="3366FF"/>
                </a:solidFill>
              </a:rPr>
            </a:br>
            <a:r>
              <a:rPr lang="en-US" sz="2800" dirty="0">
                <a:solidFill>
                  <a:srgbClr val="3366FF"/>
                </a:solidFill>
              </a:rPr>
              <a:t>comparisons to identify effects of interest</a:t>
            </a:r>
          </a:p>
        </p:txBody>
      </p:sp>
      <p:grpSp>
        <p:nvGrpSpPr>
          <p:cNvPr id="39948" name="Group 12"/>
          <p:cNvGrpSpPr>
            <a:grpSpLocks/>
          </p:cNvGrpSpPr>
          <p:nvPr/>
        </p:nvGrpSpPr>
        <p:grpSpPr bwMode="auto">
          <a:xfrm rot="5400000">
            <a:off x="768326" y="1469800"/>
            <a:ext cx="2438356" cy="3208338"/>
            <a:chOff x="-157" y="233"/>
            <a:chExt cx="1535" cy="2021"/>
          </a:xfrm>
        </p:grpSpPr>
        <p:sp>
          <p:nvSpPr>
            <p:cNvPr id="39941" name="Rectangle 5"/>
            <p:cNvSpPr>
              <a:spLocks/>
            </p:cNvSpPr>
            <p:nvPr/>
          </p:nvSpPr>
          <p:spPr bwMode="auto">
            <a:xfrm rot="16200000">
              <a:off x="-790" y="967"/>
              <a:ext cx="148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/>
            <a:lstStyle/>
            <a:p>
              <a:r>
                <a:rPr lang="en-US" sz="2000" dirty="0">
                  <a:ea typeface="ＭＳ Ｐゴシック" charset="0"/>
                  <a:cs typeface="Garamond" charset="0"/>
                </a:rPr>
                <a:t>Design Matrix (X) </a:t>
              </a:r>
            </a:p>
          </p:txBody>
        </p:sp>
        <p:sp>
          <p:nvSpPr>
            <p:cNvPr id="39945" name="Rectangle 9"/>
            <p:cNvSpPr>
              <a:spLocks/>
            </p:cNvSpPr>
            <p:nvPr/>
          </p:nvSpPr>
          <p:spPr bwMode="auto">
            <a:xfrm rot="16200000">
              <a:off x="70" y="1627"/>
              <a:ext cx="264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/>
            <a:lstStyle/>
            <a:p>
              <a:r>
                <a:rPr lang="en-US" sz="1400" dirty="0">
                  <a:ea typeface="ＭＳ Ｐゴシック" charset="0"/>
                  <a:cs typeface="Garamond" charset="0"/>
                </a:rPr>
                <a:t>A</a:t>
              </a:r>
            </a:p>
          </p:txBody>
        </p:sp>
        <p:pic>
          <p:nvPicPr>
            <p:cNvPr id="39946" name="Picture 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05" r="4752"/>
            <a:stretch>
              <a:fillRect/>
            </a:stretch>
          </p:blipFill>
          <p:spPr bwMode="auto">
            <a:xfrm flipV="1">
              <a:off x="300" y="233"/>
              <a:ext cx="1068" cy="17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47" name="Rectangle 11"/>
            <p:cNvSpPr>
              <a:spLocks/>
            </p:cNvSpPr>
            <p:nvPr/>
          </p:nvSpPr>
          <p:spPr bwMode="auto">
            <a:xfrm>
              <a:off x="570" y="2078"/>
              <a:ext cx="808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/>
            <a:lstStyle/>
            <a:p>
              <a:r>
                <a:rPr lang="en-US" sz="1400">
                  <a:ea typeface="ＭＳ Ｐゴシック" charset="0"/>
                  <a:cs typeface="Garamond" charset="0"/>
                </a:rPr>
                <a:t>Time (s)</a:t>
              </a:r>
            </a:p>
          </p:txBody>
        </p:sp>
      </p:grpSp>
      <p:sp>
        <p:nvSpPr>
          <p:cNvPr id="45" name="Rectangle 9"/>
          <p:cNvSpPr>
            <a:spLocks/>
          </p:cNvSpPr>
          <p:nvPr/>
        </p:nvSpPr>
        <p:spPr bwMode="auto">
          <a:xfrm>
            <a:off x="1677148" y="2285276"/>
            <a:ext cx="419100" cy="279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r>
              <a:rPr lang="en-US" sz="1400" dirty="0">
                <a:ea typeface="ＭＳ Ｐゴシック" charset="0"/>
                <a:cs typeface="Garamond" charset="0"/>
              </a:rPr>
              <a:t>B</a:t>
            </a:r>
          </a:p>
        </p:txBody>
      </p:sp>
      <p:sp>
        <p:nvSpPr>
          <p:cNvPr id="46" name="Rectangle 9"/>
          <p:cNvSpPr>
            <a:spLocks/>
          </p:cNvSpPr>
          <p:nvPr/>
        </p:nvSpPr>
        <p:spPr bwMode="auto">
          <a:xfrm>
            <a:off x="2362200" y="2285276"/>
            <a:ext cx="419100" cy="279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r>
              <a:rPr lang="en-US" sz="1400" dirty="0">
                <a:ea typeface="ＭＳ Ｐゴシック" charset="0"/>
                <a:cs typeface="Garamond" charset="0"/>
              </a:rPr>
              <a:t>C</a:t>
            </a:r>
          </a:p>
        </p:txBody>
      </p:sp>
      <p:sp>
        <p:nvSpPr>
          <p:cNvPr id="47" name="Rectangle 9"/>
          <p:cNvSpPr>
            <a:spLocks/>
          </p:cNvSpPr>
          <p:nvPr/>
        </p:nvSpPr>
        <p:spPr bwMode="auto">
          <a:xfrm>
            <a:off x="3048000" y="2285276"/>
            <a:ext cx="419100" cy="279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r>
              <a:rPr lang="en-US" sz="1400" dirty="0">
                <a:ea typeface="ＭＳ Ｐゴシック" charset="0"/>
                <a:cs typeface="Garamond" charset="0"/>
              </a:rPr>
              <a:t>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91000" y="1905000"/>
            <a:ext cx="2265188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Contrast weights</a:t>
            </a:r>
          </a:p>
          <a:p>
            <a:endParaRPr lang="en-US" sz="2000" dirty="0"/>
          </a:p>
          <a:p>
            <a:r>
              <a:rPr lang="en-US"/>
              <a:t>   1</a:t>
            </a:r>
            <a:endParaRPr lang="en-US" dirty="0"/>
          </a:p>
          <a:p>
            <a:r>
              <a:rPr lang="en-US"/>
              <a:t>   1</a:t>
            </a:r>
            <a:endParaRPr lang="en-US" dirty="0"/>
          </a:p>
          <a:p>
            <a:r>
              <a:rPr lang="en-US"/>
              <a:t>  -1</a:t>
            </a:r>
            <a:endParaRPr lang="en-US" dirty="0"/>
          </a:p>
          <a:p>
            <a:r>
              <a:rPr lang="en-US"/>
              <a:t>  -1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0" y="2942082"/>
            <a:ext cx="4242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*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943600" y="2942082"/>
            <a:ext cx="423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58000" y="1905000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Effect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1800" y="2819400"/>
            <a:ext cx="2133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(A+B) - (C+D)</a:t>
            </a:r>
          </a:p>
          <a:p>
            <a:endParaRPr lang="en-US" sz="2000" dirty="0">
              <a:latin typeface="Arial"/>
              <a:cs typeface="Arial"/>
            </a:endParaRPr>
          </a:p>
          <a:p>
            <a:r>
              <a:rPr lang="en-US" sz="2000" dirty="0">
                <a:latin typeface="Arial"/>
                <a:cs typeface="Arial"/>
              </a:rPr>
              <a:t>Main effect of </a:t>
            </a:r>
            <a:r>
              <a:rPr lang="en-US" sz="2000">
                <a:latin typeface="Arial"/>
                <a:cs typeface="Arial"/>
              </a:rPr>
              <a:t>Factor 1</a:t>
            </a:r>
            <a:endParaRPr lang="en-US" sz="2000" dirty="0">
              <a:latin typeface="Arial"/>
              <a:cs typeface="Arial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457200" y="4343400"/>
            <a:ext cx="8140400" cy="2057400"/>
            <a:chOff x="667459" y="4495800"/>
            <a:chExt cx="8140400" cy="2057400"/>
          </a:xfrm>
        </p:grpSpPr>
        <p:sp>
          <p:nvSpPr>
            <p:cNvPr id="34" name="Rectangle 33"/>
            <p:cNvSpPr/>
            <p:nvPr/>
          </p:nvSpPr>
          <p:spPr>
            <a:xfrm>
              <a:off x="1143000" y="4876800"/>
              <a:ext cx="1905000" cy="1676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>
              <a:stCxn id="34" idx="0"/>
              <a:endCxn id="34" idx="2"/>
            </p:cNvCxnSpPr>
            <p:nvPr/>
          </p:nvCxnSpPr>
          <p:spPr>
            <a:xfrm>
              <a:off x="2095500" y="4876800"/>
              <a:ext cx="0" cy="1676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endCxn id="34" idx="3"/>
            </p:cNvCxnSpPr>
            <p:nvPr/>
          </p:nvCxnSpPr>
          <p:spPr>
            <a:xfrm>
              <a:off x="1143000" y="5715000"/>
              <a:ext cx="190500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9"/>
            <p:cNvSpPr>
              <a:spLocks/>
            </p:cNvSpPr>
            <p:nvPr/>
          </p:nvSpPr>
          <p:spPr bwMode="auto">
            <a:xfrm>
              <a:off x="1200859" y="4890455"/>
              <a:ext cx="419100" cy="279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/>
            <a:lstStyle/>
            <a:p>
              <a:r>
                <a:rPr lang="en-US" sz="2000" dirty="0">
                  <a:ea typeface="ＭＳ Ｐゴシック" charset="0"/>
                  <a:cs typeface="Garamond" charset="0"/>
                </a:rPr>
                <a:t>A</a:t>
              </a:r>
            </a:p>
          </p:txBody>
        </p:sp>
        <p:sp>
          <p:nvSpPr>
            <p:cNvPr id="38" name="Rectangle 9"/>
            <p:cNvSpPr>
              <a:spLocks/>
            </p:cNvSpPr>
            <p:nvPr/>
          </p:nvSpPr>
          <p:spPr bwMode="auto">
            <a:xfrm>
              <a:off x="1200859" y="5728655"/>
              <a:ext cx="419100" cy="279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/>
            <a:lstStyle/>
            <a:p>
              <a:r>
                <a:rPr lang="en-US" sz="2000" dirty="0">
                  <a:ea typeface="ＭＳ Ｐゴシック" charset="0"/>
                  <a:cs typeface="Garamond" charset="0"/>
                </a:rPr>
                <a:t>C</a:t>
              </a:r>
            </a:p>
          </p:txBody>
        </p:sp>
        <p:sp>
          <p:nvSpPr>
            <p:cNvPr id="39" name="Rectangle 9"/>
            <p:cNvSpPr>
              <a:spLocks/>
            </p:cNvSpPr>
            <p:nvPr/>
          </p:nvSpPr>
          <p:spPr bwMode="auto">
            <a:xfrm>
              <a:off x="2180669" y="5715000"/>
              <a:ext cx="419100" cy="279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/>
            <a:lstStyle/>
            <a:p>
              <a:r>
                <a:rPr lang="en-US" sz="2000" dirty="0">
                  <a:ea typeface="ＭＳ Ｐゴシック" charset="0"/>
                  <a:cs typeface="Garamond" charset="0"/>
                </a:rPr>
                <a:t>D</a:t>
              </a:r>
            </a:p>
          </p:txBody>
        </p:sp>
        <p:sp>
          <p:nvSpPr>
            <p:cNvPr id="40" name="Rectangle 9"/>
            <p:cNvSpPr>
              <a:spLocks/>
            </p:cNvSpPr>
            <p:nvPr/>
          </p:nvSpPr>
          <p:spPr bwMode="auto">
            <a:xfrm>
              <a:off x="2179921" y="4876800"/>
              <a:ext cx="419100" cy="279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/>
            <a:lstStyle/>
            <a:p>
              <a:r>
                <a:rPr lang="en-US" sz="2000" dirty="0">
                  <a:ea typeface="ＭＳ Ｐゴシック" charset="0"/>
                  <a:cs typeface="Garamond" charset="0"/>
                </a:rPr>
                <a:t>B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 rot="16200000">
              <a:off x="304800" y="5468059"/>
              <a:ext cx="11254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Arial"/>
                  <a:cs typeface="Arial"/>
                </a:rPr>
                <a:t>Factor 1</a:t>
              </a:r>
              <a:endParaRPr lang="en-US" sz="2000" dirty="0">
                <a:latin typeface="Arial"/>
                <a:cs typeface="Arial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524000" y="4495800"/>
              <a:ext cx="11254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/>
                  <a:cs typeface="Arial"/>
                </a:rPr>
                <a:t>Factor 2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105859" y="5257800"/>
              <a:ext cx="57020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Helvetica Neue Light"/>
                  <a:cs typeface="Helvetica Neue Light"/>
                </a:rPr>
                <a:t>Factor 1: </a:t>
              </a:r>
              <a:r>
                <a:rPr lang="en-US" sz="2000" dirty="0">
                  <a:latin typeface="Helvetica Neue Light"/>
                  <a:cs typeface="Helvetica Neue Light"/>
                </a:rPr>
                <a:t>Visual vs. Auditory presentation (2 levels)</a:t>
              </a:r>
            </a:p>
            <a:p>
              <a:r>
                <a:rPr lang="en-US" sz="2000" dirty="0">
                  <a:latin typeface="Helvetica Neue Light"/>
                  <a:cs typeface="Helvetica Neue Light"/>
                </a:rPr>
                <a:t>Factor 2: High vs. low </a:t>
              </a:r>
              <a:r>
                <a:rPr lang="en-US" sz="2000" dirty="0" err="1">
                  <a:latin typeface="Helvetica Neue Light"/>
                  <a:cs typeface="Helvetica Neue Light"/>
                </a:rPr>
                <a:t>imageability</a:t>
              </a:r>
              <a:r>
                <a:rPr lang="en-US" sz="2000" dirty="0">
                  <a:latin typeface="Helvetica Neue Light"/>
                  <a:cs typeface="Helvetica Neue Light"/>
                </a:rPr>
                <a:t> (2 levels)</a:t>
              </a:r>
            </a:p>
          </p:txBody>
        </p:sp>
      </p:grpSp>
      <p:sp>
        <p:nvSpPr>
          <p:cNvPr id="11" name="Double Bracket 10"/>
          <p:cNvSpPr/>
          <p:nvPr/>
        </p:nvSpPr>
        <p:spPr bwMode="auto">
          <a:xfrm>
            <a:off x="4267200" y="2438400"/>
            <a:ext cx="685800" cy="1752600"/>
          </a:xfrm>
          <a:prstGeom prst="bracketPair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219200" y="4953000"/>
            <a:ext cx="522514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Neue Light"/>
                <a:cs typeface="Helvetica Neue Light"/>
              </a:rPr>
              <a:t>+</a:t>
            </a:r>
          </a:p>
        </p:txBody>
      </p:sp>
      <p:sp>
        <p:nvSpPr>
          <p:cNvPr id="48" name="Oval 47"/>
          <p:cNvSpPr/>
          <p:nvPr/>
        </p:nvSpPr>
        <p:spPr bwMode="auto">
          <a:xfrm>
            <a:off x="2133600" y="4953000"/>
            <a:ext cx="522514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Neue Light"/>
                <a:cs typeface="Helvetica Neue Light"/>
              </a:rPr>
              <a:t>+</a:t>
            </a:r>
          </a:p>
        </p:txBody>
      </p:sp>
      <p:sp>
        <p:nvSpPr>
          <p:cNvPr id="49" name="Oval 48"/>
          <p:cNvSpPr/>
          <p:nvPr/>
        </p:nvSpPr>
        <p:spPr bwMode="auto">
          <a:xfrm>
            <a:off x="1219200" y="5791200"/>
            <a:ext cx="522514" cy="457200"/>
          </a:xfrm>
          <a:prstGeom prst="ellipse">
            <a:avLst/>
          </a:prstGeom>
          <a:solidFill>
            <a:srgbClr val="3366FF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  <a:latin typeface="Helvetica Neue Light"/>
                <a:cs typeface="Helvetica Neue Light"/>
              </a:rPr>
              <a:t>-</a:t>
            </a:r>
            <a:endParaRPr kumimoji="0" 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 Neue Light"/>
              <a:cs typeface="Helvetica Neue Light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2160056" y="5791200"/>
            <a:ext cx="522514" cy="457200"/>
          </a:xfrm>
          <a:prstGeom prst="ellipse">
            <a:avLst/>
          </a:prstGeom>
          <a:solidFill>
            <a:srgbClr val="3366FF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  <a:latin typeface="Helvetica Neue Light"/>
                <a:cs typeface="Helvetica Neue Light"/>
              </a:rPr>
              <a:t>-</a:t>
            </a:r>
            <a:endParaRPr kumimoji="0" 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857575082"/>
      </p:ext>
    </p:extLst>
  </p:cSld>
  <p:clrMapOvr>
    <a:masterClrMapping/>
  </p:clrMapOvr>
  <p:transition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>
            <a:off x="8235950" y="146050"/>
            <a:ext cx="9144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2" name="Picture 2"/>
          <p:cNvPicPr>
            <a:picLocks noChangeArrowheads="1"/>
          </p:cNvPicPr>
          <p:nvPr/>
        </p:nvPicPr>
        <p:blipFill>
          <a:blip r:embed="rId3">
            <a:alphaModFix amt="2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76200"/>
            <a:ext cx="379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20999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>
                    <a:alpha val="20999"/>
                  </a:srgbClr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3"/>
          <p:cNvSpPr>
            <a:spLocks/>
          </p:cNvSpPr>
          <p:nvPr/>
        </p:nvSpPr>
        <p:spPr bwMode="auto">
          <a:xfrm>
            <a:off x="8432800" y="841375"/>
            <a:ext cx="54927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 anchor="ctr">
            <a:spAutoFit/>
          </a:bodyPr>
          <a:lstStyle/>
          <a:p>
            <a:pPr marL="39688" algn="ctr"/>
            <a:r>
              <a:rPr lang="en-US" sz="700">
                <a:solidFill>
                  <a:srgbClr val="1F1464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SCANLab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0174"/>
          <a:lstStyle/>
          <a:p>
            <a:r>
              <a:rPr lang="en-US" dirty="0">
                <a:solidFill>
                  <a:srgbClr val="3366FF"/>
                </a:solidFill>
              </a:rPr>
              <a:t>ANOVA contrasts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rIns="130174"/>
          <a:lstStyle/>
          <a:p>
            <a:pPr marL="0" indent="0">
              <a:buClr>
                <a:srgbClr val="FFFF03"/>
              </a:buClr>
              <a:buNone/>
            </a:pPr>
            <a:r>
              <a:rPr lang="en-US" sz="2800" dirty="0"/>
              <a:t>C can be a matrix</a:t>
            </a:r>
          </a:p>
          <a:p>
            <a:pPr marL="457200" lvl="1" indent="0">
              <a:buClr>
                <a:srgbClr val="FFFF03"/>
              </a:buClr>
              <a:buNone/>
            </a:pPr>
            <a:r>
              <a:rPr lang="en-US" sz="2400" dirty="0"/>
              <a:t>Columns are applied independently and do not affect one another, so each is a separate test</a:t>
            </a:r>
          </a:p>
        </p:txBody>
      </p:sp>
      <p:pic>
        <p:nvPicPr>
          <p:cNvPr id="15371" name="Picture 11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399" y="4495800"/>
            <a:ext cx="212815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9156700" y="2286000"/>
            <a:ext cx="7264928" cy="990600"/>
            <a:chOff x="838200" y="2590800"/>
            <a:chExt cx="7264928" cy="990600"/>
          </a:xfrm>
        </p:grpSpPr>
        <p:pic>
          <p:nvPicPr>
            <p:cNvPr id="15367" name="Picture 7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2590800"/>
              <a:ext cx="722313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8"/>
            <p:cNvSpPr>
              <a:spLocks/>
            </p:cNvSpPr>
            <p:nvPr/>
          </p:nvSpPr>
          <p:spPr bwMode="auto">
            <a:xfrm>
              <a:off x="1918228" y="2743200"/>
              <a:ext cx="61849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40639" bIns="0" anchor="ctr"/>
            <a:lstStyle/>
            <a:p>
              <a:pPr marL="39688"/>
              <a:r>
                <a:rPr lang="en-US" sz="2000" dirty="0" err="1">
                  <a:latin typeface="Helvetica Neue Light"/>
                  <a:ea typeface="ＭＳ Ｐゴシック" charset="0"/>
                  <a:cs typeface="Helvetica Neue Light"/>
                </a:rPr>
                <a:t>c</a:t>
              </a:r>
              <a:r>
                <a:rPr lang="en-US" sz="2000" baseline="30000" dirty="0" err="1">
                  <a:latin typeface="Helvetica Neue Light"/>
                  <a:ea typeface="ＭＳ Ｐゴシック" charset="0"/>
                  <a:cs typeface="Helvetica Neue Light"/>
                </a:rPr>
                <a:t>T</a:t>
              </a:r>
              <a:r>
                <a:rPr lang="en-US" sz="2000" dirty="0">
                  <a:latin typeface="Helvetica Neue Light"/>
                  <a:ea typeface="ＭＳ Ｐゴシック" charset="0"/>
                  <a:cs typeface="Helvetica Neue Light"/>
                </a:rPr>
                <a:t>β is mean(A,B) - mean(C,D)</a:t>
              </a:r>
            </a:p>
            <a:p>
              <a:pPr marL="39688"/>
              <a:r>
                <a:rPr lang="en-US" sz="2000" dirty="0">
                  <a:latin typeface="Helvetica Neue Light"/>
                  <a:ea typeface="ＭＳ Ｐゴシック" charset="0"/>
                  <a:cs typeface="Helvetica Neue Light"/>
                </a:rPr>
                <a:t>e.g., a main effect across 4 conditions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46828" y="2590800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Helvetica Neue Light"/>
                  <a:ea typeface="ＭＳ Ｐゴシック" charset="0"/>
                  <a:cs typeface="Helvetica Neue Light"/>
                </a:rPr>
                <a:t>ˆ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82700" y="5715000"/>
            <a:ext cx="6184900" cy="781110"/>
            <a:chOff x="1905000" y="4019490"/>
            <a:chExt cx="6184900" cy="781110"/>
          </a:xfrm>
        </p:grpSpPr>
        <p:sp>
          <p:nvSpPr>
            <p:cNvPr id="45" name="Rectangle 8"/>
            <p:cNvSpPr>
              <a:spLocks/>
            </p:cNvSpPr>
            <p:nvPr/>
          </p:nvSpPr>
          <p:spPr bwMode="auto">
            <a:xfrm>
              <a:off x="1905000" y="4191000"/>
              <a:ext cx="61849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40639" bIns="0" anchor="ctr"/>
            <a:lstStyle/>
            <a:p>
              <a:pPr marL="39688" algn="ctr"/>
              <a:r>
                <a:rPr lang="en-US" sz="2000" dirty="0" err="1">
                  <a:latin typeface="Helvetica Neue Light"/>
                  <a:ea typeface="ＭＳ Ｐゴシック" charset="0"/>
                  <a:cs typeface="Helvetica Neue Light"/>
                </a:rPr>
                <a:t>c</a:t>
              </a:r>
              <a:r>
                <a:rPr lang="en-US" sz="2000" baseline="30000" dirty="0" err="1">
                  <a:latin typeface="Helvetica Neue Light"/>
                  <a:ea typeface="ＭＳ Ｐゴシック" charset="0"/>
                  <a:cs typeface="Helvetica Neue Light"/>
                </a:rPr>
                <a:t>T</a:t>
              </a:r>
              <a:r>
                <a:rPr lang="en-US" sz="2000" dirty="0">
                  <a:latin typeface="Helvetica Neue Light"/>
                  <a:ea typeface="ＭＳ Ｐゴシック" charset="0"/>
                  <a:cs typeface="Helvetica Neue Light"/>
                </a:rPr>
                <a:t>β has three columns, corresponding to main effects and interaction: standard ANOVA contrasts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120372" y="4019490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Helvetica Neue Light"/>
                  <a:ea typeface="ＭＳ Ｐゴシック" charset="0"/>
                  <a:cs typeface="Helvetica Neue Light"/>
                </a:rPr>
                <a:t>ˆ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066800" y="2438400"/>
            <a:ext cx="2286000" cy="2019300"/>
            <a:chOff x="1066800" y="2438400"/>
            <a:chExt cx="2286000" cy="2019300"/>
          </a:xfrm>
        </p:grpSpPr>
        <p:grpSp>
          <p:nvGrpSpPr>
            <p:cNvPr id="2" name="Group 1"/>
            <p:cNvGrpSpPr/>
            <p:nvPr/>
          </p:nvGrpSpPr>
          <p:grpSpPr>
            <a:xfrm>
              <a:off x="1066800" y="2438400"/>
              <a:ext cx="1864640" cy="1606749"/>
              <a:chOff x="6180306" y="2183570"/>
              <a:chExt cx="2506494" cy="215983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6781800" y="2667000"/>
                <a:ext cx="1905000" cy="16764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>
                  <a:latin typeface="Helvetica Neue Light"/>
                  <a:cs typeface="Helvetica Neue Light"/>
                </a:endParaRPr>
              </a:p>
            </p:txBody>
          </p:sp>
          <p:cxnSp>
            <p:nvCxnSpPr>
              <p:cNvPr id="32" name="Straight Connector 31"/>
              <p:cNvCxnSpPr>
                <a:stCxn id="31" idx="0"/>
                <a:endCxn id="31" idx="2"/>
              </p:cNvCxnSpPr>
              <p:nvPr/>
            </p:nvCxnSpPr>
            <p:spPr>
              <a:xfrm>
                <a:off x="7734300" y="2667000"/>
                <a:ext cx="0" cy="16764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endCxn id="31" idx="3"/>
              </p:cNvCxnSpPr>
              <p:nvPr/>
            </p:nvCxnSpPr>
            <p:spPr>
              <a:xfrm>
                <a:off x="6781800" y="3505200"/>
                <a:ext cx="1905000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9"/>
              <p:cNvSpPr>
                <a:spLocks/>
              </p:cNvSpPr>
              <p:nvPr/>
            </p:nvSpPr>
            <p:spPr bwMode="auto">
              <a:xfrm>
                <a:off x="6839659" y="2680655"/>
                <a:ext cx="419100" cy="279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38100" tIns="38100" rIns="38100" bIns="38100"/>
              <a:lstStyle/>
              <a:p>
                <a:r>
                  <a:rPr lang="en-US" sz="1800" b="0" dirty="0">
                    <a:latin typeface="Helvetica Neue Light"/>
                    <a:ea typeface="ＭＳ Ｐゴシック" charset="0"/>
                    <a:cs typeface="Helvetica Neue Light"/>
                  </a:rPr>
                  <a:t>A</a:t>
                </a:r>
              </a:p>
            </p:txBody>
          </p:sp>
          <p:sp>
            <p:nvSpPr>
              <p:cNvPr id="35" name="Rectangle 9"/>
              <p:cNvSpPr>
                <a:spLocks/>
              </p:cNvSpPr>
              <p:nvPr/>
            </p:nvSpPr>
            <p:spPr bwMode="auto">
              <a:xfrm>
                <a:off x="6839659" y="3518855"/>
                <a:ext cx="419100" cy="279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38100" tIns="38100" rIns="38100" bIns="38100"/>
              <a:lstStyle/>
              <a:p>
                <a:r>
                  <a:rPr lang="en-US" sz="1800" b="0" dirty="0">
                    <a:latin typeface="Helvetica Neue Light"/>
                    <a:ea typeface="ＭＳ Ｐゴシック" charset="0"/>
                    <a:cs typeface="Helvetica Neue Light"/>
                  </a:rPr>
                  <a:t>C</a:t>
                </a:r>
              </a:p>
            </p:txBody>
          </p:sp>
          <p:sp>
            <p:nvSpPr>
              <p:cNvPr id="36" name="Rectangle 9"/>
              <p:cNvSpPr>
                <a:spLocks/>
              </p:cNvSpPr>
              <p:nvPr/>
            </p:nvSpPr>
            <p:spPr bwMode="auto">
              <a:xfrm>
                <a:off x="7819469" y="3505200"/>
                <a:ext cx="419100" cy="279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38100" tIns="38100" rIns="38100" bIns="38100"/>
              <a:lstStyle/>
              <a:p>
                <a:r>
                  <a:rPr lang="en-US" sz="1800" b="0" dirty="0">
                    <a:latin typeface="Helvetica Neue Light"/>
                    <a:ea typeface="ＭＳ Ｐゴシック" charset="0"/>
                    <a:cs typeface="Helvetica Neue Light"/>
                  </a:rPr>
                  <a:t>D</a:t>
                </a:r>
              </a:p>
            </p:txBody>
          </p:sp>
          <p:sp>
            <p:nvSpPr>
              <p:cNvPr id="37" name="Rectangle 9"/>
              <p:cNvSpPr>
                <a:spLocks/>
              </p:cNvSpPr>
              <p:nvPr/>
            </p:nvSpPr>
            <p:spPr bwMode="auto">
              <a:xfrm>
                <a:off x="7818721" y="2667000"/>
                <a:ext cx="419100" cy="279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38100" tIns="38100" rIns="38100" bIns="38100"/>
              <a:lstStyle/>
              <a:p>
                <a:r>
                  <a:rPr lang="en-US" sz="1800" b="0" dirty="0">
                    <a:latin typeface="Helvetica Neue Light"/>
                    <a:ea typeface="ＭＳ Ｐゴシック" charset="0"/>
                    <a:cs typeface="Helvetica Neue Light"/>
                  </a:rPr>
                  <a:t>B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 rot="16200000">
                <a:off x="5749630" y="3317491"/>
                <a:ext cx="1357818" cy="496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0">
                    <a:latin typeface="Helvetica Neue Light"/>
                    <a:cs typeface="Helvetica Neue Light"/>
                  </a:rPr>
                  <a:t>Factor 1</a:t>
                </a:r>
                <a:endParaRPr lang="en-US" sz="1800" b="0" dirty="0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6945494" y="2183570"/>
                <a:ext cx="1357818" cy="496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0" dirty="0">
                    <a:latin typeface="Helvetica Neue Light"/>
                    <a:cs typeface="Helvetica Neue Light"/>
                  </a:rPr>
                  <a:t>Factor 2</a:t>
                </a:r>
              </a:p>
            </p:txBody>
          </p:sp>
          <p:sp>
            <p:nvSpPr>
              <p:cNvPr id="40" name="Oval 39"/>
              <p:cNvSpPr/>
              <p:nvPr/>
            </p:nvSpPr>
            <p:spPr bwMode="auto">
              <a:xfrm>
                <a:off x="7068259" y="2895600"/>
                <a:ext cx="522514" cy="4572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 Neue Light"/>
                    <a:cs typeface="Helvetica Neue Light"/>
                  </a:rPr>
                  <a:t>+</a:t>
                </a:r>
              </a:p>
            </p:txBody>
          </p:sp>
          <p:sp>
            <p:nvSpPr>
              <p:cNvPr id="41" name="Oval 40"/>
              <p:cNvSpPr/>
              <p:nvPr/>
            </p:nvSpPr>
            <p:spPr bwMode="auto">
              <a:xfrm>
                <a:off x="7982659" y="2895600"/>
                <a:ext cx="522514" cy="4572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 Neue Light"/>
                    <a:cs typeface="Helvetica Neue Light"/>
                  </a:rPr>
                  <a:t>+</a:t>
                </a:r>
              </a:p>
            </p:txBody>
          </p:sp>
          <p:sp>
            <p:nvSpPr>
              <p:cNvPr id="42" name="Oval 41"/>
              <p:cNvSpPr/>
              <p:nvPr/>
            </p:nvSpPr>
            <p:spPr bwMode="auto">
              <a:xfrm>
                <a:off x="7068259" y="3733800"/>
                <a:ext cx="522514" cy="457200"/>
              </a:xfrm>
              <a:prstGeom prst="ellipse">
                <a:avLst/>
              </a:prstGeom>
              <a:solidFill>
                <a:srgbClr val="3366FF"/>
              </a:solid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b="0" dirty="0">
                    <a:solidFill>
                      <a:schemeClr val="tx1"/>
                    </a:solidFill>
                    <a:latin typeface="Helvetica Neue Light"/>
                    <a:cs typeface="Helvetica Neue Light"/>
                  </a:rPr>
                  <a:t>-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43" name="Oval 42"/>
              <p:cNvSpPr/>
              <p:nvPr/>
            </p:nvSpPr>
            <p:spPr bwMode="auto">
              <a:xfrm>
                <a:off x="8009115" y="3733800"/>
                <a:ext cx="522514" cy="457200"/>
              </a:xfrm>
              <a:prstGeom prst="ellipse">
                <a:avLst/>
              </a:prstGeom>
              <a:solidFill>
                <a:srgbClr val="3366FF"/>
              </a:solid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b="0" dirty="0">
                    <a:solidFill>
                      <a:schemeClr val="tx1"/>
                    </a:solidFill>
                    <a:latin typeface="Helvetica Neue Light"/>
                    <a:cs typeface="Helvetica Neue Light"/>
                  </a:rPr>
                  <a:t>-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 Neue Light"/>
                  <a:cs typeface="Helvetica Neue Light"/>
                </a:endParaRPr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 bwMode="auto">
            <a:xfrm flipH="1" flipV="1">
              <a:off x="3048000" y="4191000"/>
              <a:ext cx="304800" cy="2667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1" name="Group 10"/>
          <p:cNvGrpSpPr/>
          <p:nvPr/>
        </p:nvGrpSpPr>
        <p:grpSpPr>
          <a:xfrm>
            <a:off x="3276600" y="2438400"/>
            <a:ext cx="1864640" cy="2019300"/>
            <a:chOff x="3276600" y="2438400"/>
            <a:chExt cx="1864640" cy="2019300"/>
          </a:xfrm>
        </p:grpSpPr>
        <p:grpSp>
          <p:nvGrpSpPr>
            <p:cNvPr id="48" name="Group 47"/>
            <p:cNvGrpSpPr/>
            <p:nvPr/>
          </p:nvGrpSpPr>
          <p:grpSpPr>
            <a:xfrm>
              <a:off x="3276600" y="2438400"/>
              <a:ext cx="1864640" cy="1606749"/>
              <a:chOff x="6180306" y="2183570"/>
              <a:chExt cx="2506494" cy="2159830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6781800" y="2667000"/>
                <a:ext cx="1905000" cy="16764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>
                  <a:latin typeface="Helvetica Neue Light"/>
                  <a:cs typeface="Helvetica Neue Light"/>
                </a:endParaRPr>
              </a:p>
            </p:txBody>
          </p:sp>
          <p:cxnSp>
            <p:nvCxnSpPr>
              <p:cNvPr id="50" name="Straight Connector 49"/>
              <p:cNvCxnSpPr>
                <a:stCxn id="49" idx="0"/>
                <a:endCxn id="49" idx="2"/>
              </p:cNvCxnSpPr>
              <p:nvPr/>
            </p:nvCxnSpPr>
            <p:spPr>
              <a:xfrm>
                <a:off x="7734300" y="2667000"/>
                <a:ext cx="0" cy="16764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endCxn id="49" idx="3"/>
              </p:cNvCxnSpPr>
              <p:nvPr/>
            </p:nvCxnSpPr>
            <p:spPr>
              <a:xfrm>
                <a:off x="6781800" y="3505200"/>
                <a:ext cx="1905000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Rectangle 9"/>
              <p:cNvSpPr>
                <a:spLocks/>
              </p:cNvSpPr>
              <p:nvPr/>
            </p:nvSpPr>
            <p:spPr bwMode="auto">
              <a:xfrm>
                <a:off x="6839659" y="2680655"/>
                <a:ext cx="419100" cy="279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38100" tIns="38100" rIns="38100" bIns="38100"/>
              <a:lstStyle/>
              <a:p>
                <a:r>
                  <a:rPr lang="en-US" sz="1800" b="0" dirty="0">
                    <a:latin typeface="Helvetica Neue Light"/>
                    <a:ea typeface="ＭＳ Ｐゴシック" charset="0"/>
                    <a:cs typeface="Helvetica Neue Light"/>
                  </a:rPr>
                  <a:t>A</a:t>
                </a:r>
              </a:p>
            </p:txBody>
          </p:sp>
          <p:sp>
            <p:nvSpPr>
              <p:cNvPr id="53" name="Rectangle 9"/>
              <p:cNvSpPr>
                <a:spLocks/>
              </p:cNvSpPr>
              <p:nvPr/>
            </p:nvSpPr>
            <p:spPr bwMode="auto">
              <a:xfrm>
                <a:off x="6839659" y="3518855"/>
                <a:ext cx="419100" cy="279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38100" tIns="38100" rIns="38100" bIns="38100"/>
              <a:lstStyle/>
              <a:p>
                <a:r>
                  <a:rPr lang="en-US" sz="1800" b="0" dirty="0">
                    <a:latin typeface="Helvetica Neue Light"/>
                    <a:ea typeface="ＭＳ Ｐゴシック" charset="0"/>
                    <a:cs typeface="Helvetica Neue Light"/>
                  </a:rPr>
                  <a:t>C</a:t>
                </a:r>
              </a:p>
            </p:txBody>
          </p:sp>
          <p:sp>
            <p:nvSpPr>
              <p:cNvPr id="54" name="Rectangle 9"/>
              <p:cNvSpPr>
                <a:spLocks/>
              </p:cNvSpPr>
              <p:nvPr/>
            </p:nvSpPr>
            <p:spPr bwMode="auto">
              <a:xfrm>
                <a:off x="7819469" y="3505200"/>
                <a:ext cx="419100" cy="279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38100" tIns="38100" rIns="38100" bIns="38100"/>
              <a:lstStyle/>
              <a:p>
                <a:r>
                  <a:rPr lang="en-US" sz="1800" b="0" dirty="0">
                    <a:latin typeface="Helvetica Neue Light"/>
                    <a:ea typeface="ＭＳ Ｐゴシック" charset="0"/>
                    <a:cs typeface="Helvetica Neue Light"/>
                  </a:rPr>
                  <a:t>D</a:t>
                </a:r>
              </a:p>
            </p:txBody>
          </p:sp>
          <p:sp>
            <p:nvSpPr>
              <p:cNvPr id="55" name="Rectangle 9"/>
              <p:cNvSpPr>
                <a:spLocks/>
              </p:cNvSpPr>
              <p:nvPr/>
            </p:nvSpPr>
            <p:spPr bwMode="auto">
              <a:xfrm>
                <a:off x="7818721" y="2667000"/>
                <a:ext cx="419100" cy="279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38100" tIns="38100" rIns="38100" bIns="38100"/>
              <a:lstStyle/>
              <a:p>
                <a:r>
                  <a:rPr lang="en-US" sz="1800" b="0" dirty="0">
                    <a:latin typeface="Helvetica Neue Light"/>
                    <a:ea typeface="ＭＳ Ｐゴシック" charset="0"/>
                    <a:cs typeface="Helvetica Neue Light"/>
                  </a:rPr>
                  <a:t>B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 rot="16200000">
                <a:off x="5749630" y="3317491"/>
                <a:ext cx="1357818" cy="496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0">
                    <a:latin typeface="Helvetica Neue Light"/>
                    <a:cs typeface="Helvetica Neue Light"/>
                  </a:rPr>
                  <a:t>Factor 1</a:t>
                </a:r>
                <a:endParaRPr lang="en-US" sz="1800" b="0" dirty="0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945494" y="2183570"/>
                <a:ext cx="1357818" cy="496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0" dirty="0">
                    <a:latin typeface="Helvetica Neue Light"/>
                    <a:cs typeface="Helvetica Neue Light"/>
                  </a:rPr>
                  <a:t>Factor 2</a:t>
                </a:r>
              </a:p>
            </p:txBody>
          </p:sp>
          <p:sp>
            <p:nvSpPr>
              <p:cNvPr id="58" name="Oval 57"/>
              <p:cNvSpPr/>
              <p:nvPr/>
            </p:nvSpPr>
            <p:spPr bwMode="auto">
              <a:xfrm>
                <a:off x="7068259" y="2895600"/>
                <a:ext cx="522514" cy="4572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 Neue Light"/>
                    <a:cs typeface="Helvetica Neue Light"/>
                  </a:rPr>
                  <a:t>+</a:t>
                </a:r>
              </a:p>
            </p:txBody>
          </p:sp>
          <p:sp>
            <p:nvSpPr>
              <p:cNvPr id="59" name="Oval 58"/>
              <p:cNvSpPr/>
              <p:nvPr/>
            </p:nvSpPr>
            <p:spPr bwMode="auto">
              <a:xfrm>
                <a:off x="7033889" y="3754158"/>
                <a:ext cx="522515" cy="4572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 Neue Light"/>
                    <a:cs typeface="Helvetica Neue Light"/>
                  </a:rPr>
                  <a:t>+</a:t>
                </a:r>
              </a:p>
            </p:txBody>
          </p:sp>
          <p:sp>
            <p:nvSpPr>
              <p:cNvPr id="60" name="Oval 59"/>
              <p:cNvSpPr/>
              <p:nvPr/>
            </p:nvSpPr>
            <p:spPr bwMode="auto">
              <a:xfrm>
                <a:off x="8024043" y="2843675"/>
                <a:ext cx="522515" cy="457200"/>
              </a:xfrm>
              <a:prstGeom prst="ellipse">
                <a:avLst/>
              </a:prstGeom>
              <a:solidFill>
                <a:srgbClr val="3366FF"/>
              </a:solid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b="0" dirty="0">
                    <a:solidFill>
                      <a:schemeClr val="tx1"/>
                    </a:solidFill>
                    <a:latin typeface="Helvetica Neue Light"/>
                    <a:cs typeface="Helvetica Neue Light"/>
                  </a:rPr>
                  <a:t>-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 bwMode="auto">
              <a:xfrm>
                <a:off x="8009115" y="3733800"/>
                <a:ext cx="522514" cy="457200"/>
              </a:xfrm>
              <a:prstGeom prst="ellipse">
                <a:avLst/>
              </a:prstGeom>
              <a:solidFill>
                <a:srgbClr val="3366FF"/>
              </a:solid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b="0" dirty="0">
                    <a:solidFill>
                      <a:schemeClr val="tx1"/>
                    </a:solidFill>
                    <a:latin typeface="Helvetica Neue Light"/>
                    <a:cs typeface="Helvetica Neue Light"/>
                  </a:rPr>
                  <a:t>-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 Neue Light"/>
                  <a:cs typeface="Helvetica Neue Light"/>
                </a:endParaRPr>
              </a:p>
            </p:txBody>
          </p:sp>
        </p:grpSp>
        <p:cxnSp>
          <p:nvCxnSpPr>
            <p:cNvPr id="80" name="Straight Arrow Connector 79"/>
            <p:cNvCxnSpPr/>
            <p:nvPr/>
          </p:nvCxnSpPr>
          <p:spPr bwMode="auto">
            <a:xfrm flipV="1">
              <a:off x="3886200" y="4191000"/>
              <a:ext cx="228600" cy="2667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4495800" y="2438400"/>
            <a:ext cx="2931440" cy="2019300"/>
            <a:chOff x="4495800" y="2438400"/>
            <a:chExt cx="2931440" cy="2019300"/>
          </a:xfrm>
        </p:grpSpPr>
        <p:grpSp>
          <p:nvGrpSpPr>
            <p:cNvPr id="62" name="Group 61"/>
            <p:cNvGrpSpPr/>
            <p:nvPr/>
          </p:nvGrpSpPr>
          <p:grpSpPr>
            <a:xfrm>
              <a:off x="5562600" y="2438400"/>
              <a:ext cx="1864640" cy="1606749"/>
              <a:chOff x="6180306" y="2183570"/>
              <a:chExt cx="2506494" cy="2159830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6781800" y="2667000"/>
                <a:ext cx="1905000" cy="16764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b="0">
                  <a:latin typeface="Helvetica Neue Light"/>
                  <a:cs typeface="Helvetica Neue Light"/>
                </a:endParaRPr>
              </a:p>
            </p:txBody>
          </p:sp>
          <p:cxnSp>
            <p:nvCxnSpPr>
              <p:cNvPr id="64" name="Straight Connector 63"/>
              <p:cNvCxnSpPr>
                <a:stCxn id="63" idx="0"/>
                <a:endCxn id="63" idx="2"/>
              </p:cNvCxnSpPr>
              <p:nvPr/>
            </p:nvCxnSpPr>
            <p:spPr>
              <a:xfrm>
                <a:off x="7734300" y="2667000"/>
                <a:ext cx="0" cy="16764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endCxn id="63" idx="3"/>
              </p:cNvCxnSpPr>
              <p:nvPr/>
            </p:nvCxnSpPr>
            <p:spPr>
              <a:xfrm>
                <a:off x="6781800" y="3505200"/>
                <a:ext cx="1905000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 9"/>
              <p:cNvSpPr>
                <a:spLocks/>
              </p:cNvSpPr>
              <p:nvPr/>
            </p:nvSpPr>
            <p:spPr bwMode="auto">
              <a:xfrm>
                <a:off x="6839659" y="2680655"/>
                <a:ext cx="419100" cy="279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38100" tIns="38100" rIns="38100" bIns="38100"/>
              <a:lstStyle/>
              <a:p>
                <a:r>
                  <a:rPr lang="en-US" sz="1800" b="0" dirty="0">
                    <a:latin typeface="Helvetica Neue Light"/>
                    <a:ea typeface="ＭＳ Ｐゴシック" charset="0"/>
                    <a:cs typeface="Helvetica Neue Light"/>
                  </a:rPr>
                  <a:t>A</a:t>
                </a:r>
              </a:p>
            </p:txBody>
          </p:sp>
          <p:sp>
            <p:nvSpPr>
              <p:cNvPr id="67" name="Rectangle 9"/>
              <p:cNvSpPr>
                <a:spLocks/>
              </p:cNvSpPr>
              <p:nvPr/>
            </p:nvSpPr>
            <p:spPr bwMode="auto">
              <a:xfrm>
                <a:off x="6839659" y="3518855"/>
                <a:ext cx="419100" cy="279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38100" tIns="38100" rIns="38100" bIns="38100"/>
              <a:lstStyle/>
              <a:p>
                <a:r>
                  <a:rPr lang="en-US" sz="1800" b="0" dirty="0">
                    <a:latin typeface="Helvetica Neue Light"/>
                    <a:ea typeface="ＭＳ Ｐゴシック" charset="0"/>
                    <a:cs typeface="Helvetica Neue Light"/>
                  </a:rPr>
                  <a:t>C</a:t>
                </a:r>
              </a:p>
            </p:txBody>
          </p:sp>
          <p:sp>
            <p:nvSpPr>
              <p:cNvPr id="68" name="Rectangle 9"/>
              <p:cNvSpPr>
                <a:spLocks/>
              </p:cNvSpPr>
              <p:nvPr/>
            </p:nvSpPr>
            <p:spPr bwMode="auto">
              <a:xfrm>
                <a:off x="7819469" y="3505200"/>
                <a:ext cx="419100" cy="279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38100" tIns="38100" rIns="38100" bIns="38100"/>
              <a:lstStyle/>
              <a:p>
                <a:r>
                  <a:rPr lang="en-US" sz="1800" b="0" dirty="0">
                    <a:latin typeface="Helvetica Neue Light"/>
                    <a:ea typeface="ＭＳ Ｐゴシック" charset="0"/>
                    <a:cs typeface="Helvetica Neue Light"/>
                  </a:rPr>
                  <a:t>D</a:t>
                </a:r>
              </a:p>
            </p:txBody>
          </p:sp>
          <p:sp>
            <p:nvSpPr>
              <p:cNvPr id="69" name="Rectangle 9"/>
              <p:cNvSpPr>
                <a:spLocks/>
              </p:cNvSpPr>
              <p:nvPr/>
            </p:nvSpPr>
            <p:spPr bwMode="auto">
              <a:xfrm>
                <a:off x="7818721" y="2667000"/>
                <a:ext cx="419100" cy="279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38100" tIns="38100" rIns="38100" bIns="38100"/>
              <a:lstStyle/>
              <a:p>
                <a:r>
                  <a:rPr lang="en-US" sz="1800" b="0" dirty="0">
                    <a:latin typeface="Helvetica Neue Light"/>
                    <a:ea typeface="ＭＳ Ｐゴシック" charset="0"/>
                    <a:cs typeface="Helvetica Neue Light"/>
                  </a:rPr>
                  <a:t>B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 rot="16200000">
                <a:off x="5749630" y="3317491"/>
                <a:ext cx="1357818" cy="496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0">
                    <a:latin typeface="Helvetica Neue Light"/>
                    <a:cs typeface="Helvetica Neue Light"/>
                  </a:rPr>
                  <a:t>Factor 1</a:t>
                </a:r>
                <a:endParaRPr lang="en-US" sz="1800" b="0" dirty="0"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6945494" y="2183570"/>
                <a:ext cx="1357818" cy="496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0" dirty="0">
                    <a:latin typeface="Helvetica Neue Light"/>
                    <a:cs typeface="Helvetica Neue Light"/>
                  </a:rPr>
                  <a:t>Factor 2</a:t>
                </a:r>
              </a:p>
            </p:txBody>
          </p:sp>
          <p:sp>
            <p:nvSpPr>
              <p:cNvPr id="72" name="Oval 71"/>
              <p:cNvSpPr/>
              <p:nvPr/>
            </p:nvSpPr>
            <p:spPr bwMode="auto">
              <a:xfrm>
                <a:off x="7068259" y="2895600"/>
                <a:ext cx="522514" cy="4572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 Neue Light"/>
                    <a:cs typeface="Helvetica Neue Light"/>
                  </a:rPr>
                  <a:t>+</a:t>
                </a:r>
              </a:p>
            </p:txBody>
          </p:sp>
          <p:sp>
            <p:nvSpPr>
              <p:cNvPr id="73" name="Oval 72"/>
              <p:cNvSpPr/>
              <p:nvPr/>
            </p:nvSpPr>
            <p:spPr bwMode="auto">
              <a:xfrm>
                <a:off x="7968151" y="3776921"/>
                <a:ext cx="522515" cy="4572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elvetica Neue Light"/>
                    <a:cs typeface="Helvetica Neue Light"/>
                  </a:rPr>
                  <a:t>+</a:t>
                </a:r>
              </a:p>
            </p:txBody>
          </p:sp>
          <p:sp>
            <p:nvSpPr>
              <p:cNvPr id="74" name="Oval 73"/>
              <p:cNvSpPr/>
              <p:nvPr/>
            </p:nvSpPr>
            <p:spPr bwMode="auto">
              <a:xfrm>
                <a:off x="7978516" y="2923342"/>
                <a:ext cx="522515" cy="457200"/>
              </a:xfrm>
              <a:prstGeom prst="ellipse">
                <a:avLst/>
              </a:prstGeom>
              <a:solidFill>
                <a:srgbClr val="3366FF"/>
              </a:solid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b="0" dirty="0">
                    <a:solidFill>
                      <a:schemeClr val="tx1"/>
                    </a:solidFill>
                    <a:latin typeface="Helvetica Neue Light"/>
                    <a:cs typeface="Helvetica Neue Light"/>
                  </a:rPr>
                  <a:t>-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 Neue Light"/>
                  <a:cs typeface="Helvetica Neue Light"/>
                </a:endParaRPr>
              </a:p>
            </p:txBody>
          </p:sp>
          <p:sp>
            <p:nvSpPr>
              <p:cNvPr id="75" name="Oval 74"/>
              <p:cNvSpPr/>
              <p:nvPr/>
            </p:nvSpPr>
            <p:spPr bwMode="auto">
              <a:xfrm>
                <a:off x="7046282" y="3765544"/>
                <a:ext cx="522515" cy="457200"/>
              </a:xfrm>
              <a:prstGeom prst="ellipse">
                <a:avLst/>
              </a:prstGeom>
              <a:solidFill>
                <a:srgbClr val="3366FF"/>
              </a:solid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b="0" dirty="0">
                    <a:solidFill>
                      <a:schemeClr val="tx1"/>
                    </a:solidFill>
                    <a:latin typeface="Helvetica Neue Light"/>
                    <a:cs typeface="Helvetica Neue Light"/>
                  </a:rPr>
                  <a:t>-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 Neue Light"/>
                  <a:cs typeface="Helvetica Neue Light"/>
                </a:endParaRPr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 bwMode="auto">
            <a:xfrm flipV="1">
              <a:off x="4495800" y="4114800"/>
              <a:ext cx="1371600" cy="3429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7329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rrowheads="1"/>
          </p:cNvPicPr>
          <p:nvPr/>
        </p:nvPicPr>
        <p:blipFill>
          <a:blip r:embed="rId2">
            <a:alphaModFix amt="2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76200"/>
            <a:ext cx="379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20999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>
                    <a:alpha val="20999"/>
                  </a:srgbClr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0174"/>
          <a:lstStyle/>
          <a:p>
            <a:r>
              <a:rPr lang="en-US" dirty="0">
                <a:solidFill>
                  <a:srgbClr val="3366FF"/>
                </a:solidFill>
              </a:rPr>
              <a:t>Custom contrasts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848600" cy="3848100"/>
          </a:xfrm>
          <a:ln/>
        </p:spPr>
        <p:txBody>
          <a:bodyPr rIns="130174"/>
          <a:lstStyle/>
          <a:p>
            <a:pPr marL="0" indent="0">
              <a:buClr>
                <a:srgbClr val="FFFF03"/>
              </a:buClr>
              <a:buNone/>
            </a:pPr>
            <a:r>
              <a:rPr lang="en-US" sz="2800" dirty="0"/>
              <a:t>Testing of custom hypotheses</a:t>
            </a:r>
          </a:p>
          <a:p>
            <a:pPr marL="0" indent="0">
              <a:buClr>
                <a:srgbClr val="FFFF03"/>
              </a:buClr>
              <a:buNone/>
            </a:pPr>
            <a:r>
              <a:rPr lang="en-US" sz="2400" dirty="0"/>
              <a:t>- Not limited to ANOVA contrasts</a:t>
            </a:r>
          </a:p>
          <a:p>
            <a:pPr marL="0" indent="0">
              <a:buClr>
                <a:srgbClr val="FFFF03"/>
              </a:buClr>
              <a:buNone/>
            </a:pPr>
            <a:r>
              <a:rPr lang="en-US" sz="2400" dirty="0"/>
              <a:t>- Can specify planned tests that make sense based on your hypotheses: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62000" y="4876800"/>
            <a:ext cx="7231380" cy="990600"/>
            <a:chOff x="3124200" y="3200400"/>
            <a:chExt cx="7231380" cy="990600"/>
          </a:xfrm>
        </p:grpSpPr>
        <p:grpSp>
          <p:nvGrpSpPr>
            <p:cNvPr id="15" name="Group 14"/>
            <p:cNvGrpSpPr/>
            <p:nvPr/>
          </p:nvGrpSpPr>
          <p:grpSpPr>
            <a:xfrm>
              <a:off x="4038600" y="3276600"/>
              <a:ext cx="6184900" cy="609600"/>
              <a:chOff x="4038600" y="3276600"/>
              <a:chExt cx="6184900" cy="609600"/>
            </a:xfrm>
          </p:grpSpPr>
          <p:sp>
            <p:nvSpPr>
              <p:cNvPr id="17" name="Rectangle 8"/>
              <p:cNvSpPr>
                <a:spLocks/>
              </p:cNvSpPr>
              <p:nvPr/>
            </p:nvSpPr>
            <p:spPr bwMode="auto">
              <a:xfrm>
                <a:off x="4038600" y="3276600"/>
                <a:ext cx="6184900" cy="609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flat">
                    <a:solidFill>
                      <a:srgbClr val="000000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40639" bIns="0" anchor="ctr"/>
              <a:lstStyle/>
              <a:p>
                <a:pPr marL="39688"/>
                <a:r>
                  <a:rPr lang="en-US" sz="2000" dirty="0" err="1">
                    <a:latin typeface="Helvetica Neue Light"/>
                    <a:ea typeface="ＭＳ Ｐゴシック" charset="0"/>
                    <a:cs typeface="Helvetica Neue Light"/>
                  </a:rPr>
                  <a:t>c</a:t>
                </a:r>
                <a:r>
                  <a:rPr lang="en-US" sz="2000" baseline="30000" dirty="0" err="1">
                    <a:latin typeface="Helvetica Neue Light"/>
                    <a:ea typeface="ＭＳ Ｐゴシック" charset="0"/>
                    <a:cs typeface="Helvetica Neue Light"/>
                  </a:rPr>
                  <a:t>T</a:t>
                </a:r>
                <a:r>
                  <a:rPr lang="en-US" sz="2000" dirty="0">
                    <a:latin typeface="Helvetica Neue Light"/>
                    <a:ea typeface="ＭＳ Ｐゴシック" charset="0"/>
                    <a:cs typeface="Helvetica Neue Light"/>
                  </a:rPr>
                  <a:t>β is effect magnitude </a:t>
                </a:r>
                <a:r>
                  <a:rPr lang="en-US" sz="2000" dirty="0">
                    <a:solidFill>
                      <a:schemeClr val="tx1"/>
                    </a:solidFill>
                    <a:latin typeface="Helvetica Neue Light"/>
                    <a:ea typeface="ＭＳ Ｐゴシック" charset="0"/>
                    <a:cs typeface="Helvetica Neue Light"/>
                  </a:rPr>
                  <a:t>estimate for 2*A - B – C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253972" y="3276600"/>
                <a:ext cx="2744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Helvetica Neue Light"/>
                    <a:ea typeface="ＭＳ Ｐゴシック" charset="0"/>
                    <a:cs typeface="Helvetica Neue Light"/>
                  </a:rPr>
                  <a:t>ˆ</a:t>
                </a:r>
              </a:p>
            </p:txBody>
          </p:sp>
        </p:grpSp>
        <p:graphicFrame>
          <p:nvGraphicFramePr>
            <p:cNvPr id="16" name="Object 15"/>
            <p:cNvGraphicFramePr>
              <a:graphicFrameLocks noChangeAspect="1"/>
            </p:cNvGraphicFramePr>
            <p:nvPr/>
          </p:nvGraphicFramePr>
          <p:xfrm>
            <a:off x="3124200" y="3200400"/>
            <a:ext cx="7231380" cy="990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5486400" imgH="762000" progId="Word.Document.12">
                    <p:embed/>
                  </p:oleObj>
                </mc:Choice>
                <mc:Fallback>
                  <p:oleObj name="Document" r:id="rId3" imgW="5486400" imgH="762000" progId="Word.Document.12">
                    <p:embed/>
                    <p:pic>
                      <p:nvPicPr>
                        <p:cNvPr id="16" name="Object 1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124200" y="3200400"/>
                          <a:ext cx="7231380" cy="990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BFE0F67-6D0D-F644-B069-7260EF208BA6}"/>
              </a:ext>
            </a:extLst>
          </p:cNvPr>
          <p:cNvGrpSpPr/>
          <p:nvPr/>
        </p:nvGrpSpPr>
        <p:grpSpPr>
          <a:xfrm>
            <a:off x="990600" y="3124200"/>
            <a:ext cx="7099300" cy="990600"/>
            <a:chOff x="990600" y="3124200"/>
            <a:chExt cx="7099300" cy="990600"/>
          </a:xfrm>
        </p:grpSpPr>
        <p:pic>
          <p:nvPicPr>
            <p:cNvPr id="15369" name="Picture 9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3124200"/>
              <a:ext cx="581025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Rectangle 8"/>
            <p:cNvSpPr>
              <a:spLocks/>
            </p:cNvSpPr>
            <p:nvPr/>
          </p:nvSpPr>
          <p:spPr bwMode="auto">
            <a:xfrm>
              <a:off x="1905000" y="3276600"/>
              <a:ext cx="61849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40639" bIns="0" anchor="ctr"/>
            <a:lstStyle/>
            <a:p>
              <a:pPr marL="39688"/>
              <a:r>
                <a:rPr lang="en-US" sz="2000" dirty="0" err="1">
                  <a:latin typeface="Helvetica Neue Light"/>
                  <a:ea typeface="ＭＳ Ｐゴシック" charset="0"/>
                  <a:cs typeface="Helvetica Neue Light"/>
                </a:rPr>
                <a:t>c</a:t>
              </a:r>
              <a:r>
                <a:rPr lang="en-US" sz="2000" baseline="30000" dirty="0" err="1">
                  <a:latin typeface="Helvetica Neue Light"/>
                  <a:ea typeface="ＭＳ Ｐゴシック" charset="0"/>
                  <a:cs typeface="Helvetica Neue Light"/>
                </a:rPr>
                <a:t>T</a:t>
              </a:r>
              <a:r>
                <a:rPr lang="en-US" sz="2000" dirty="0">
                  <a:latin typeface="Helvetica Neue Light"/>
                  <a:ea typeface="ＭＳ Ｐゴシック" charset="0"/>
                  <a:cs typeface="Helvetica Neue Light"/>
                </a:rPr>
                <a:t>β is ‘simple effect’, difference [A – B]</a:t>
              </a:r>
            </a:p>
            <a:p>
              <a:pPr marL="39688"/>
              <a:endParaRPr lang="en-US" sz="2000" dirty="0">
                <a:latin typeface="Helvetica Neue Light"/>
                <a:ea typeface="ＭＳ Ｐゴシック" charset="0"/>
                <a:cs typeface="Helvetica Neue Light"/>
              </a:endParaRPr>
            </a:p>
            <a:p>
              <a:pPr marL="39688"/>
              <a:r>
                <a:rPr lang="en-US" sz="2000" dirty="0">
                  <a:solidFill>
                    <a:schemeClr val="tx1"/>
                  </a:solidFill>
                  <a:latin typeface="Helvetica Neue Light"/>
                  <a:ea typeface="ＭＳ Ｐゴシック" charset="0"/>
                  <a:cs typeface="Helvetica Neue Light"/>
                </a:rPr>
                <a:t>High – low </a:t>
              </a:r>
              <a:r>
                <a:rPr lang="en-US" sz="2000" dirty="0" err="1">
                  <a:solidFill>
                    <a:schemeClr val="tx1"/>
                  </a:solidFill>
                  <a:latin typeface="Helvetica Neue Light"/>
                  <a:ea typeface="ＭＳ Ｐゴシック" charset="0"/>
                  <a:cs typeface="Helvetica Neue Light"/>
                </a:rPr>
                <a:t>imageability</a:t>
              </a:r>
              <a:r>
                <a:rPr lang="en-US" sz="2000" dirty="0">
                  <a:solidFill>
                    <a:schemeClr val="tx1"/>
                  </a:solidFill>
                  <a:latin typeface="Helvetica Neue Light"/>
                  <a:ea typeface="ＭＳ Ｐゴシック" charset="0"/>
                  <a:cs typeface="Helvetica Neue Light"/>
                </a:rPr>
                <a:t> effect for visual items only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098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rrowheads="1"/>
          </p:cNvPicPr>
          <p:nvPr/>
        </p:nvPicPr>
        <p:blipFill>
          <a:blip r:embed="rId3">
            <a:alphaModFix amt="2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76200"/>
            <a:ext cx="379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20999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>
                    <a:alpha val="20999"/>
                  </a:srgbClr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0174"/>
          <a:lstStyle/>
          <a:p>
            <a:r>
              <a:rPr lang="en-US" dirty="0">
                <a:solidFill>
                  <a:srgbClr val="3366FF"/>
                </a:solidFill>
              </a:rPr>
              <a:t>Rules for T-contrasts: Sum to zero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914400"/>
            <a:ext cx="7924800" cy="2209800"/>
          </a:xfrm>
        </p:spPr>
        <p:txBody>
          <a:bodyPr/>
          <a:lstStyle/>
          <a:p>
            <a:r>
              <a:rPr lang="en-US" sz="2200" dirty="0"/>
              <a:t>Expected value of </a:t>
            </a:r>
            <a:r>
              <a:rPr lang="en-US" sz="2200" dirty="0" err="1">
                <a:ea typeface="ＭＳ Ｐゴシック" charset="0"/>
                <a:cs typeface="Garamond" charset="0"/>
              </a:rPr>
              <a:t>c</a:t>
            </a:r>
            <a:r>
              <a:rPr lang="en-US" sz="2200" baseline="30000" dirty="0" err="1">
                <a:ea typeface="ＭＳ Ｐゴシック" charset="0"/>
                <a:cs typeface="Garamond" charset="0"/>
              </a:rPr>
              <a:t>T</a:t>
            </a:r>
            <a:r>
              <a:rPr lang="en-US" sz="2200" dirty="0">
                <a:ea typeface="ＭＳ Ｐゴシック" charset="0"/>
                <a:cs typeface="Garamond" charset="0"/>
              </a:rPr>
              <a:t>β under the null hypothesis should be 0</a:t>
            </a:r>
          </a:p>
          <a:p>
            <a:pPr marL="742950" lvl="2" indent="-342900"/>
            <a:r>
              <a:rPr lang="en-US" sz="2000" dirty="0">
                <a:ea typeface="ＭＳ Ｐゴシック" charset="0"/>
                <a:cs typeface="Garamond" charset="0"/>
              </a:rPr>
              <a:t>Ho (null): </a:t>
            </a:r>
            <a:r>
              <a:rPr lang="en-US" sz="2000" dirty="0" err="1">
                <a:ea typeface="ＭＳ Ｐゴシック" charset="0"/>
                <a:cs typeface="Garamond" charset="0"/>
              </a:rPr>
              <a:t>c</a:t>
            </a:r>
            <a:r>
              <a:rPr lang="en-US" sz="2000" baseline="30000" dirty="0" err="1">
                <a:ea typeface="ＭＳ Ｐゴシック" charset="0"/>
                <a:cs typeface="Garamond" charset="0"/>
              </a:rPr>
              <a:t>T</a:t>
            </a:r>
            <a:r>
              <a:rPr lang="en-US" sz="2000" dirty="0">
                <a:ea typeface="ＭＳ Ｐゴシック" charset="0"/>
                <a:cs typeface="Garamond" charset="0"/>
              </a:rPr>
              <a:t>β = 0. Alternative Ha: </a:t>
            </a:r>
            <a:r>
              <a:rPr lang="en-US" sz="2000" dirty="0" err="1">
                <a:ea typeface="ＭＳ Ｐゴシック" charset="0"/>
                <a:cs typeface="Garamond" charset="0"/>
              </a:rPr>
              <a:t>c</a:t>
            </a:r>
            <a:r>
              <a:rPr lang="en-US" sz="2000" baseline="30000" dirty="0" err="1">
                <a:ea typeface="ＭＳ Ｐゴシック" charset="0"/>
                <a:cs typeface="Garamond" charset="0"/>
              </a:rPr>
              <a:t>T</a:t>
            </a:r>
            <a:r>
              <a:rPr lang="en-US" sz="2000" dirty="0">
                <a:ea typeface="ＭＳ Ｐゴシック" charset="0"/>
                <a:cs typeface="Garamond" charset="0"/>
              </a:rPr>
              <a:t>β ≠ 0, permits t-test</a:t>
            </a:r>
          </a:p>
          <a:p>
            <a:endParaRPr lang="en-US" sz="2200" dirty="0"/>
          </a:p>
          <a:p>
            <a:r>
              <a:rPr lang="en-US" sz="2200" dirty="0"/>
              <a:t>If you are testing a difference between conditions, contrast weights should sum to zero </a:t>
            </a:r>
            <a:endParaRPr lang="en-US" sz="2000" dirty="0">
              <a:ea typeface="ＭＳ Ｐゴシック" charset="0"/>
              <a:cs typeface="Garamond" charset="0"/>
            </a:endParaRPr>
          </a:p>
          <a:p>
            <a:r>
              <a:rPr lang="en-US" sz="2000" dirty="0">
                <a:ea typeface="ＭＳ Ｐゴシック" charset="0"/>
                <a:cs typeface="Garamond" charset="0"/>
              </a:rPr>
              <a:t>Consider a contrast </a:t>
            </a:r>
            <a:r>
              <a:rPr lang="en-US" sz="2000" i="1" dirty="0">
                <a:ea typeface="ＭＳ Ｐゴシック" charset="0"/>
                <a:cs typeface="Garamond" charset="0"/>
              </a:rPr>
              <a:t>C</a:t>
            </a:r>
            <a:r>
              <a:rPr lang="en-US" sz="2000" dirty="0">
                <a:ea typeface="ＭＳ Ｐゴシック" charset="0"/>
                <a:cs typeface="Garamond" charset="0"/>
              </a:rPr>
              <a:t> across 4 conditions: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66800" y="3352800"/>
            <a:ext cx="7231380" cy="1393168"/>
            <a:chOff x="1430839" y="3336702"/>
            <a:chExt cx="7231380" cy="1393168"/>
          </a:xfrm>
        </p:grpSpPr>
        <p:sp>
          <p:nvSpPr>
            <p:cNvPr id="14" name="TextBox 13"/>
            <p:cNvSpPr txBox="1"/>
            <p:nvPr/>
          </p:nvSpPr>
          <p:spPr>
            <a:xfrm>
              <a:off x="1692327" y="3336702"/>
              <a:ext cx="63201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  <a:latin typeface="Helvetica Neue Light"/>
                  <a:cs typeface="Helvetica Neue Light"/>
                </a:rPr>
                <a:t>Valid</a:t>
              </a:r>
              <a:r>
                <a:rPr lang="en-US" sz="2000" dirty="0">
                  <a:latin typeface="Helvetica Neue Light"/>
                  <a:cs typeface="Helvetica Neue Light"/>
                </a:rPr>
                <a:t>: Expected value is zero with no true difference in β </a:t>
              </a: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1430839" y="3739270"/>
              <a:ext cx="7231380" cy="990600"/>
              <a:chOff x="1811839" y="3129670"/>
              <a:chExt cx="7231380" cy="990600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2835327" y="3255303"/>
                <a:ext cx="6184900" cy="614799"/>
                <a:chOff x="2835327" y="3255303"/>
                <a:chExt cx="6184900" cy="614799"/>
              </a:xfrm>
            </p:grpSpPr>
            <p:sp>
              <p:nvSpPr>
                <p:cNvPr id="35" name="Rectangle 8"/>
                <p:cNvSpPr>
                  <a:spLocks/>
                </p:cNvSpPr>
                <p:nvPr/>
              </p:nvSpPr>
              <p:spPr bwMode="auto">
                <a:xfrm>
                  <a:off x="2835327" y="3260502"/>
                  <a:ext cx="6184900" cy="609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 cap="flat">
                      <a:solidFill>
                        <a:srgbClr val="000000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40639" bIns="0" anchor="ctr"/>
                <a:lstStyle/>
                <a:p>
                  <a:pPr marL="39688"/>
                  <a:r>
                    <a:rPr lang="en-US" sz="2000" dirty="0" err="1">
                      <a:latin typeface="Helvetica Neue Light"/>
                      <a:ea typeface="ＭＳ Ｐゴシック" charset="0"/>
                      <a:cs typeface="Helvetica Neue Light"/>
                    </a:rPr>
                    <a:t>c</a:t>
                  </a:r>
                  <a:r>
                    <a:rPr lang="en-US" sz="2000" baseline="30000" dirty="0" err="1">
                      <a:latin typeface="Helvetica Neue Light"/>
                      <a:ea typeface="ＭＳ Ｐゴシック" charset="0"/>
                      <a:cs typeface="Helvetica Neue Light"/>
                    </a:rPr>
                    <a:t>T</a:t>
                  </a:r>
                  <a:r>
                    <a:rPr lang="en-US" sz="2000" dirty="0">
                      <a:latin typeface="Helvetica Neue Light"/>
                      <a:ea typeface="ＭＳ Ｐゴシック" charset="0"/>
                      <a:cs typeface="Helvetica Neue Light"/>
                    </a:rPr>
                    <a:t>β is effect magnitude </a:t>
                  </a:r>
                  <a:r>
                    <a:rPr lang="en-US" sz="2000" dirty="0">
                      <a:solidFill>
                        <a:schemeClr val="tx1"/>
                      </a:solidFill>
                      <a:latin typeface="Helvetica Neue Light"/>
                      <a:ea typeface="ＭＳ Ｐゴシック" charset="0"/>
                      <a:cs typeface="Helvetica Neue Light"/>
                    </a:rPr>
                    <a:t>estimate for 2*A – </a:t>
                  </a:r>
                  <a:r>
                    <a:rPr lang="en-US" sz="2000" dirty="0">
                      <a:latin typeface="Helvetica Neue Light"/>
                      <a:ea typeface="ＭＳ Ｐゴシック" charset="0"/>
                      <a:cs typeface="Helvetica Neue Light"/>
                    </a:rPr>
                    <a:t>B – C </a:t>
                  </a:r>
                  <a:endParaRPr lang="en-US" sz="2000" dirty="0">
                    <a:solidFill>
                      <a:schemeClr val="tx1"/>
                    </a:solidFill>
                    <a:latin typeface="Helvetica Neue Light"/>
                    <a:ea typeface="ＭＳ Ｐゴシック" charset="0"/>
                    <a:cs typeface="Helvetica Neue Light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3049093" y="3255303"/>
                  <a:ext cx="27443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Helvetica Neue Light"/>
                      <a:ea typeface="ＭＳ Ｐゴシック" charset="0"/>
                      <a:cs typeface="Helvetica Neue Light"/>
                    </a:rPr>
                    <a:t>ˆ</a:t>
                  </a:r>
                </a:p>
              </p:txBody>
            </p:sp>
          </p:grpSp>
          <p:graphicFrame>
            <p:nvGraphicFramePr>
              <p:cNvPr id="34" name="Object 33"/>
              <p:cNvGraphicFramePr>
                <a:graphicFrameLocks noChangeAspect="1"/>
              </p:cNvGraphicFramePr>
              <p:nvPr/>
            </p:nvGraphicFramePr>
            <p:xfrm>
              <a:off x="1811839" y="3129670"/>
              <a:ext cx="7231380" cy="990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Document" r:id="rId4" imgW="5486400" imgH="762000" progId="Word.Document.12">
                      <p:embed/>
                    </p:oleObj>
                  </mc:Choice>
                  <mc:Fallback>
                    <p:oleObj name="Document" r:id="rId4" imgW="5486400" imgH="762000" progId="Word.Document.12">
                      <p:embed/>
                      <p:pic>
                        <p:nvPicPr>
                          <p:cNvPr id="34" name="Object 33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1811839" y="3129670"/>
                            <a:ext cx="7231380" cy="9906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" name="Group 4"/>
          <p:cNvGrpSpPr/>
          <p:nvPr/>
        </p:nvGrpSpPr>
        <p:grpSpPr>
          <a:xfrm>
            <a:off x="1049947" y="4957362"/>
            <a:ext cx="7231380" cy="1485226"/>
            <a:chOff x="1049947" y="4800600"/>
            <a:chExt cx="7231380" cy="1485226"/>
          </a:xfrm>
        </p:grpSpPr>
        <p:grpSp>
          <p:nvGrpSpPr>
            <p:cNvPr id="11" name="Group 10"/>
            <p:cNvGrpSpPr/>
            <p:nvPr/>
          </p:nvGrpSpPr>
          <p:grpSpPr>
            <a:xfrm>
              <a:off x="1049947" y="5295226"/>
              <a:ext cx="7231380" cy="990600"/>
              <a:chOff x="1202347" y="3085426"/>
              <a:chExt cx="7231380" cy="99060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133600" y="3124200"/>
                <a:ext cx="6184900" cy="609600"/>
                <a:chOff x="2133600" y="3124200"/>
                <a:chExt cx="6184900" cy="609600"/>
              </a:xfrm>
            </p:grpSpPr>
            <p:sp>
              <p:nvSpPr>
                <p:cNvPr id="17416" name="Rectangle 8"/>
                <p:cNvSpPr>
                  <a:spLocks/>
                </p:cNvSpPr>
                <p:nvPr/>
              </p:nvSpPr>
              <p:spPr bwMode="auto">
                <a:xfrm>
                  <a:off x="2133600" y="3124200"/>
                  <a:ext cx="6184900" cy="609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12700" cap="flat">
                      <a:solidFill>
                        <a:srgbClr val="000000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40639" bIns="0" anchor="ctr"/>
                <a:lstStyle/>
                <a:p>
                  <a:pPr marL="39688"/>
                  <a:r>
                    <a:rPr lang="en-US" sz="2000" dirty="0" err="1">
                      <a:latin typeface="Helvetica Neue Light"/>
                      <a:ea typeface="ＭＳ Ｐゴシック" charset="0"/>
                      <a:cs typeface="Helvetica Neue Light"/>
                    </a:rPr>
                    <a:t>c</a:t>
                  </a:r>
                  <a:r>
                    <a:rPr lang="en-US" sz="2000" baseline="30000" dirty="0" err="1">
                      <a:latin typeface="Helvetica Neue Light"/>
                      <a:ea typeface="ＭＳ Ｐゴシック" charset="0"/>
                      <a:cs typeface="Helvetica Neue Light"/>
                    </a:rPr>
                    <a:t>T</a:t>
                  </a:r>
                  <a:r>
                    <a:rPr lang="en-US" sz="2000" dirty="0">
                      <a:latin typeface="Helvetica Neue Light"/>
                      <a:ea typeface="ＭＳ Ｐゴシック" charset="0"/>
                      <a:cs typeface="Helvetica Neue Light"/>
                    </a:rPr>
                    <a:t>β is effect magnitude </a:t>
                  </a:r>
                  <a:r>
                    <a:rPr lang="en-US" sz="2000" dirty="0">
                      <a:solidFill>
                        <a:schemeClr val="tx1"/>
                      </a:solidFill>
                      <a:latin typeface="Helvetica Neue Light"/>
                      <a:ea typeface="ＭＳ Ｐゴシック" charset="0"/>
                      <a:cs typeface="Helvetica Neue Light"/>
                    </a:rPr>
                    <a:t>estimate for 2*A – B</a:t>
                  </a:r>
                </a:p>
              </p:txBody>
            </p:sp>
            <p:sp>
              <p:nvSpPr>
                <p:cNvPr id="3" name="TextBox 2"/>
                <p:cNvSpPr txBox="1"/>
                <p:nvPr/>
              </p:nvSpPr>
              <p:spPr>
                <a:xfrm>
                  <a:off x="2362200" y="3154830"/>
                  <a:ext cx="27443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Helvetica Neue Light"/>
                      <a:ea typeface="ＭＳ Ｐゴシック" charset="0"/>
                      <a:cs typeface="Helvetica Neue Light"/>
                    </a:rPr>
                    <a:t>ˆ</a:t>
                  </a:r>
                </a:p>
              </p:txBody>
            </p:sp>
          </p:grpSp>
          <p:graphicFrame>
            <p:nvGraphicFramePr>
              <p:cNvPr id="8" name="Object 7"/>
              <p:cNvGraphicFramePr>
                <a:graphicFrameLocks noChangeAspect="1"/>
              </p:cNvGraphicFramePr>
              <p:nvPr/>
            </p:nvGraphicFramePr>
            <p:xfrm>
              <a:off x="1202347" y="3085426"/>
              <a:ext cx="7231380" cy="990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Document" r:id="rId6" imgW="5486400" imgH="762000" progId="Word.Document.12">
                      <p:embed/>
                    </p:oleObj>
                  </mc:Choice>
                  <mc:Fallback>
                    <p:oleObj name="Document" r:id="rId6" imgW="5486400" imgH="762000" progId="Word.Document.12">
                      <p:embed/>
                      <p:pic>
                        <p:nvPicPr>
                          <p:cNvPr id="8" name="Object 7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1202347" y="3085426"/>
                            <a:ext cx="7231380" cy="9906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8" name="TextBox 37"/>
            <p:cNvSpPr txBox="1"/>
            <p:nvPr/>
          </p:nvSpPr>
          <p:spPr>
            <a:xfrm>
              <a:off x="1219200" y="4800600"/>
              <a:ext cx="39164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  <a:latin typeface="Helvetica Neue Light"/>
                  <a:cs typeface="Helvetica Neue Light"/>
                </a:rPr>
                <a:t>Invalid</a:t>
              </a:r>
              <a:r>
                <a:rPr lang="en-US" sz="2000" dirty="0">
                  <a:latin typeface="Helvetica Neue Light"/>
                  <a:cs typeface="Helvetica Neue Light"/>
                </a:rPr>
                <a:t>: Expected value is not zero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24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rrowheads="1"/>
          </p:cNvPicPr>
          <p:nvPr/>
        </p:nvPicPr>
        <p:blipFill>
          <a:blip r:embed="rId2">
            <a:alphaModFix amt="2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76200"/>
            <a:ext cx="379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20999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>
                    <a:alpha val="20999"/>
                  </a:srgbClr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0174"/>
          <a:lstStyle/>
          <a:p>
            <a:r>
              <a:rPr lang="en-US" dirty="0">
                <a:solidFill>
                  <a:srgbClr val="3366FF"/>
                </a:solidFill>
              </a:rPr>
              <a:t>Rules for T-contrasts: Sum to zero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914400"/>
            <a:ext cx="7924800" cy="1981200"/>
          </a:xfrm>
        </p:spPr>
        <p:txBody>
          <a:bodyPr/>
          <a:lstStyle/>
          <a:p>
            <a:r>
              <a:rPr lang="en-US" sz="2400" dirty="0"/>
              <a:t>One case in which weights do not need to sum to zero: Testing the average of one or more conditions against the implicit baseline</a:t>
            </a:r>
          </a:p>
          <a:p>
            <a:r>
              <a:rPr lang="en-US" sz="2400" dirty="0"/>
              <a:t>Betas</a:t>
            </a:r>
            <a:r>
              <a:rPr lang="en-US" sz="2400" baseline="-25000" dirty="0"/>
              <a:t> </a:t>
            </a:r>
            <a:r>
              <a:rPr lang="en-US" sz="2400" dirty="0"/>
              <a:t>from regression are signed and zero under null, so testing against zero is reasonable.</a:t>
            </a:r>
            <a:endParaRPr lang="en-US" sz="2000" dirty="0"/>
          </a:p>
          <a:p>
            <a:endParaRPr lang="en-US" sz="2400" dirty="0"/>
          </a:p>
        </p:txBody>
      </p:sp>
      <p:pic>
        <p:nvPicPr>
          <p:cNvPr id="17419" name="Picture 1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562600"/>
            <a:ext cx="533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0" name="Rectangle 12"/>
          <p:cNvSpPr>
            <a:spLocks/>
          </p:cNvSpPr>
          <p:nvPr/>
        </p:nvSpPr>
        <p:spPr bwMode="auto">
          <a:xfrm>
            <a:off x="2286000" y="5802313"/>
            <a:ext cx="64135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 anchor="ctr"/>
          <a:lstStyle/>
          <a:p>
            <a:pPr marL="39688"/>
            <a:r>
              <a:rPr lang="en-US" b="0" dirty="0">
                <a:solidFill>
                  <a:schemeClr val="tx1"/>
                </a:solidFill>
                <a:ea typeface="ＭＳ Ｐゴシック" charset="0"/>
                <a:cs typeface="Garamond" charset="0"/>
              </a:rPr>
              <a:t>C</a:t>
            </a:r>
            <a:r>
              <a:rPr lang="ja-JP" altLang="en-US" b="0" dirty="0">
                <a:solidFill>
                  <a:schemeClr val="tx1"/>
                </a:solidFill>
                <a:latin typeface="Arial"/>
                <a:ea typeface="ＭＳ Ｐゴシック" charset="0"/>
                <a:cs typeface="Garamond" charset="0"/>
              </a:rPr>
              <a:t>’</a:t>
            </a:r>
            <a:r>
              <a:rPr lang="en-US" b="0" dirty="0">
                <a:solidFill>
                  <a:schemeClr val="tx1"/>
                </a:solidFill>
                <a:ea typeface="ＭＳ Ｐゴシック" charset="0"/>
                <a:cs typeface="Garamond" charset="0"/>
              </a:rPr>
              <a:t>b is sum (or average) beta for A and B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62000" y="2895600"/>
            <a:ext cx="7937500" cy="1970087"/>
            <a:chOff x="762000" y="2895600"/>
            <a:chExt cx="7937500" cy="1970087"/>
          </a:xfrm>
        </p:grpSpPr>
        <p:pic>
          <p:nvPicPr>
            <p:cNvPr id="17417" name="Picture 9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3798887"/>
              <a:ext cx="533400" cy="1066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8" name="Rectangle 10"/>
            <p:cNvSpPr>
              <a:spLocks/>
            </p:cNvSpPr>
            <p:nvPr/>
          </p:nvSpPr>
          <p:spPr bwMode="auto">
            <a:xfrm>
              <a:off x="2286000" y="4038600"/>
              <a:ext cx="6413500" cy="495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40639" bIns="0" anchor="ctr"/>
            <a:lstStyle/>
            <a:p>
              <a:pPr marL="39688"/>
              <a:r>
                <a:rPr lang="en-US" b="0" dirty="0">
                  <a:solidFill>
                    <a:schemeClr val="tx1"/>
                  </a:solidFill>
                  <a:ea typeface="ＭＳ Ｐゴシック" charset="0"/>
                  <a:cs typeface="Garamond" charset="0"/>
                </a:rPr>
                <a:t>C</a:t>
              </a:r>
              <a:r>
                <a:rPr lang="ja-JP" altLang="en-US" b="0" dirty="0">
                  <a:solidFill>
                    <a:schemeClr val="tx1"/>
                  </a:solidFill>
                  <a:latin typeface="Arial"/>
                  <a:ea typeface="ＭＳ Ｐゴシック" charset="0"/>
                  <a:cs typeface="Garamond" charset="0"/>
                </a:rPr>
                <a:t>’</a:t>
              </a:r>
              <a:r>
                <a:rPr lang="en-US" b="0" dirty="0">
                  <a:solidFill>
                    <a:schemeClr val="tx1"/>
                  </a:solidFill>
                  <a:ea typeface="ＭＳ Ｐゴシック" charset="0"/>
                  <a:cs typeface="Garamond" charset="0"/>
                </a:rPr>
                <a:t>b is beta for A only</a:t>
              </a:r>
            </a:p>
            <a:p>
              <a:pPr marL="39688"/>
              <a:r>
                <a:rPr lang="en-US" b="0" dirty="0">
                  <a:solidFill>
                    <a:schemeClr val="tx1"/>
                  </a:solidFill>
                  <a:ea typeface="ＭＳ Ｐゴシック" charset="0"/>
                  <a:cs typeface="Garamond" charset="0"/>
                </a:rPr>
                <a:t>i.e., whether response to A &gt; 0</a:t>
              </a:r>
            </a:p>
          </p:txBody>
        </p:sp>
        <p:sp>
          <p:nvSpPr>
            <p:cNvPr id="9" name="Content Placeholder 1"/>
            <p:cNvSpPr txBox="1">
              <a:spLocks/>
            </p:cNvSpPr>
            <p:nvPr/>
          </p:nvSpPr>
          <p:spPr bwMode="auto">
            <a:xfrm>
              <a:off x="762000" y="2895600"/>
              <a:ext cx="7924800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Helvetica Neue Ligh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Helvetica Neue Ligh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Helvetica Neue Ligh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Helvetica Neue Ligh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Helvetica Neue Light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None/>
              </a:pPr>
              <a:r>
                <a:rPr lang="en-US" sz="2400" dirty="0"/>
                <a:t>Ho: β</a:t>
              </a:r>
              <a:r>
                <a:rPr lang="en-US" sz="2400" baseline="-25000" dirty="0"/>
                <a:t>A </a:t>
              </a:r>
              <a:r>
                <a:rPr lang="en-US" sz="2400" dirty="0"/>
                <a:t>= 0  </a:t>
              </a:r>
            </a:p>
            <a:p>
              <a:r>
                <a:rPr lang="en-US" sz="2400" dirty="0"/>
                <a:t>Under null hypothesis of no activation in A, E(</a:t>
              </a:r>
              <a:r>
                <a:rPr lang="en-US" sz="2000" dirty="0"/>
                <a:t>β</a:t>
              </a:r>
              <a:r>
                <a:rPr lang="en-US" sz="2000" baseline="-25000" dirty="0"/>
                <a:t>A</a:t>
              </a:r>
              <a:r>
                <a:rPr lang="en-US" sz="2000" dirty="0"/>
                <a:t>) = 0</a:t>
              </a:r>
              <a:r>
                <a:rPr lang="en-US" sz="2000" baseline="-25000" dirty="0"/>
                <a:t> </a:t>
              </a:r>
              <a:endParaRPr lang="en-US" sz="2000" dirty="0"/>
            </a:p>
          </p:txBody>
        </p:sp>
      </p:grpSp>
      <p:sp>
        <p:nvSpPr>
          <p:cNvPr id="11" name="Content Placeholder 1"/>
          <p:cNvSpPr txBox="1">
            <a:spLocks/>
          </p:cNvSpPr>
          <p:nvPr/>
        </p:nvSpPr>
        <p:spPr bwMode="auto">
          <a:xfrm>
            <a:off x="914400" y="5029200"/>
            <a:ext cx="7924800" cy="568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Helvetica Neue Ligh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Helvetica Neue Ligh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Helvetica Neue Ligh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Helvetica Neue Ligh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 Neue Ligh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400" dirty="0"/>
              <a:t>Ho: (β</a:t>
            </a:r>
            <a:r>
              <a:rPr lang="en-US" sz="2400" baseline="-25000" dirty="0"/>
              <a:t>A </a:t>
            </a:r>
            <a:r>
              <a:rPr lang="en-US" sz="2400" dirty="0"/>
              <a:t>+</a:t>
            </a:r>
            <a:r>
              <a:rPr lang="en-US" sz="2400" baseline="-25000" dirty="0"/>
              <a:t> </a:t>
            </a:r>
            <a:r>
              <a:rPr lang="en-US" sz="2400" dirty="0"/>
              <a:t>β</a:t>
            </a:r>
            <a:r>
              <a:rPr lang="en-US" sz="2400" baseline="-25000" dirty="0"/>
              <a:t>B</a:t>
            </a:r>
            <a:r>
              <a:rPr lang="en-US" sz="2400" dirty="0"/>
              <a:t>) / 2 = 0  </a:t>
            </a:r>
          </a:p>
        </p:txBody>
      </p:sp>
    </p:spTree>
    <p:extLst>
      <p:ext uri="{BB962C8B-B14F-4D97-AF65-F5344CB8AC3E}">
        <p14:creationId xmlns:p14="http://schemas.microsoft.com/office/powerpoint/2010/main" val="182003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0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rrowheads="1"/>
          </p:cNvPicPr>
          <p:nvPr/>
        </p:nvPicPr>
        <p:blipFill>
          <a:blip r:embed="rId3">
            <a:alphaModFix amt="2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76200"/>
            <a:ext cx="379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20999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>
                    <a:alpha val="20999"/>
                  </a:srgbClr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0174"/>
          <a:lstStyle/>
          <a:p>
            <a:r>
              <a:rPr lang="en-US" dirty="0">
                <a:solidFill>
                  <a:srgbClr val="3366FF"/>
                </a:solidFill>
              </a:rPr>
              <a:t>Rules for T-contrasts: Scaling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914400"/>
            <a:ext cx="7924800" cy="2209800"/>
          </a:xfrm>
        </p:spPr>
        <p:txBody>
          <a:bodyPr/>
          <a:lstStyle/>
          <a:p>
            <a:r>
              <a:rPr lang="en-US" sz="2400" dirty="0"/>
              <a:t> For a single subject, scaling of weights affects magnitude, but not inference (t-values, p-values).  </a:t>
            </a:r>
          </a:p>
          <a:p>
            <a:pPr lvl="1"/>
            <a:r>
              <a:rPr lang="en-US" sz="2000"/>
              <a:t>[1 -1] </a:t>
            </a:r>
            <a:r>
              <a:rPr lang="en-US" sz="2000" dirty="0"/>
              <a:t>and [.5 -.5] give same statistical result.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157200" y="3962400"/>
            <a:ext cx="7231380" cy="990600"/>
            <a:chOff x="990600" y="4191000"/>
            <a:chExt cx="7231380" cy="990600"/>
          </a:xfrm>
        </p:grpSpPr>
        <p:grpSp>
          <p:nvGrpSpPr>
            <p:cNvPr id="10" name="Group 9"/>
            <p:cNvGrpSpPr/>
            <p:nvPr/>
          </p:nvGrpSpPr>
          <p:grpSpPr>
            <a:xfrm>
              <a:off x="1994428" y="4267200"/>
              <a:ext cx="6184900" cy="609600"/>
              <a:chOff x="1994428" y="4267200"/>
              <a:chExt cx="6184900" cy="609600"/>
            </a:xfrm>
          </p:grpSpPr>
          <p:sp>
            <p:nvSpPr>
              <p:cNvPr id="17416" name="Rectangle 8"/>
              <p:cNvSpPr>
                <a:spLocks/>
              </p:cNvSpPr>
              <p:nvPr/>
            </p:nvSpPr>
            <p:spPr bwMode="auto">
              <a:xfrm>
                <a:off x="1994428" y="4267200"/>
                <a:ext cx="6184900" cy="609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flat">
                    <a:solidFill>
                      <a:srgbClr val="000000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40639" bIns="0" anchor="ctr"/>
              <a:lstStyle/>
              <a:p>
                <a:pPr marL="39688"/>
                <a:r>
                  <a:rPr lang="en-US" sz="2000" dirty="0" err="1">
                    <a:latin typeface="Helvetica Neue Light"/>
                    <a:ea typeface="ＭＳ Ｐゴシック" charset="0"/>
                    <a:cs typeface="Helvetica Neue Light"/>
                  </a:rPr>
                  <a:t>c</a:t>
                </a:r>
                <a:r>
                  <a:rPr lang="en-US" sz="2000" baseline="30000" dirty="0" err="1">
                    <a:latin typeface="Helvetica Neue Light"/>
                    <a:ea typeface="ＭＳ Ｐゴシック" charset="0"/>
                    <a:cs typeface="Helvetica Neue Light"/>
                  </a:rPr>
                  <a:t>T</a:t>
                </a:r>
                <a:r>
                  <a:rPr lang="en-US" sz="2000" dirty="0">
                    <a:latin typeface="Helvetica Neue Light"/>
                    <a:ea typeface="ＭＳ Ｐゴシック" charset="0"/>
                    <a:cs typeface="Helvetica Neue Light"/>
                  </a:rPr>
                  <a:t>β is effect magnitude </a:t>
                </a:r>
                <a:r>
                  <a:rPr lang="en-US" sz="2000" dirty="0">
                    <a:solidFill>
                      <a:schemeClr val="tx1"/>
                    </a:solidFill>
                    <a:latin typeface="Helvetica Neue Light"/>
                    <a:ea typeface="ＭＳ Ｐゴシック" charset="0"/>
                    <a:cs typeface="Helvetica Neue Light"/>
                  </a:rPr>
                  <a:t>estimate for 2*A - B – C</a:t>
                </a: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2209800" y="4267200"/>
                <a:ext cx="2744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Helvetica Neue Light"/>
                    <a:ea typeface="ＭＳ Ｐゴシック" charset="0"/>
                    <a:cs typeface="Helvetica Neue Light"/>
                  </a:rPr>
                  <a:t>ˆ</a:t>
                </a:r>
              </a:p>
            </p:txBody>
          </p:sp>
        </p:grpSp>
        <p:graphicFrame>
          <p:nvGraphicFramePr>
            <p:cNvPr id="8" name="Object 7"/>
            <p:cNvGraphicFramePr>
              <a:graphicFrameLocks noChangeAspect="1"/>
            </p:cNvGraphicFramePr>
            <p:nvPr/>
          </p:nvGraphicFramePr>
          <p:xfrm>
            <a:off x="990600" y="4191000"/>
            <a:ext cx="7231380" cy="990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4" imgW="5486400" imgH="762000" progId="Word.Document.12">
                    <p:embed/>
                  </p:oleObj>
                </mc:Choice>
                <mc:Fallback>
                  <p:oleObj name="Document" r:id="rId4" imgW="5486400" imgH="762000" progId="Word.Document.12">
                    <p:embed/>
                    <p:pic>
                      <p:nvPicPr>
                        <p:cNvPr id="8" name="Object 7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990600" y="4191000"/>
                          <a:ext cx="7231380" cy="990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11"/>
          <p:cNvGrpSpPr/>
          <p:nvPr/>
        </p:nvGrpSpPr>
        <p:grpSpPr>
          <a:xfrm>
            <a:off x="1081000" y="5181600"/>
            <a:ext cx="7251700" cy="990600"/>
            <a:chOff x="838200" y="5257800"/>
            <a:chExt cx="7251700" cy="990600"/>
          </a:xfrm>
        </p:grpSpPr>
        <p:graphicFrame>
          <p:nvGraphicFramePr>
            <p:cNvPr id="24" name="Object 23"/>
            <p:cNvGraphicFramePr>
              <a:graphicFrameLocks noChangeAspect="1"/>
            </p:cNvGraphicFramePr>
            <p:nvPr/>
          </p:nvGraphicFramePr>
          <p:xfrm>
            <a:off x="838200" y="5257800"/>
            <a:ext cx="7231380" cy="990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6" imgW="5486400" imgH="762000" progId="Word.Document.12">
                    <p:embed/>
                  </p:oleObj>
                </mc:Choice>
                <mc:Fallback>
                  <p:oleObj name="Document" r:id="rId6" imgW="5486400" imgH="762000" progId="Word.Document.12">
                    <p:embed/>
                    <p:pic>
                      <p:nvPicPr>
                        <p:cNvPr id="24" name="Object 23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838200" y="5257800"/>
                          <a:ext cx="7231380" cy="990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6" name="Group 25"/>
            <p:cNvGrpSpPr/>
            <p:nvPr/>
          </p:nvGrpSpPr>
          <p:grpSpPr>
            <a:xfrm>
              <a:off x="1905000" y="5334000"/>
              <a:ext cx="6184900" cy="748770"/>
              <a:chOff x="1994428" y="4267200"/>
              <a:chExt cx="6184900" cy="748770"/>
            </a:xfrm>
          </p:grpSpPr>
          <p:sp>
            <p:nvSpPr>
              <p:cNvPr id="27" name="Rectangle 8"/>
              <p:cNvSpPr>
                <a:spLocks/>
              </p:cNvSpPr>
              <p:nvPr/>
            </p:nvSpPr>
            <p:spPr bwMode="auto">
              <a:xfrm>
                <a:off x="1994428" y="4406370"/>
                <a:ext cx="6184900" cy="609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flat">
                    <a:solidFill>
                      <a:srgbClr val="000000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40639" bIns="0" anchor="ctr"/>
              <a:lstStyle/>
              <a:p>
                <a:pPr marL="39688"/>
                <a:r>
                  <a:rPr lang="en-US" sz="2000" dirty="0" err="1">
                    <a:latin typeface="Helvetica Neue Light"/>
                    <a:ea typeface="ＭＳ Ｐゴシック" charset="0"/>
                    <a:cs typeface="Helvetica Neue Light"/>
                  </a:rPr>
                  <a:t>c</a:t>
                </a:r>
                <a:r>
                  <a:rPr lang="en-US" sz="2000" baseline="30000" dirty="0" err="1">
                    <a:latin typeface="Helvetica Neue Light"/>
                    <a:ea typeface="ＭＳ Ｐゴシック" charset="0"/>
                    <a:cs typeface="Helvetica Neue Light"/>
                  </a:rPr>
                  <a:t>T</a:t>
                </a:r>
                <a:r>
                  <a:rPr lang="en-US" sz="2000" dirty="0">
                    <a:latin typeface="Helvetica Neue Light"/>
                    <a:ea typeface="ＭＳ Ｐゴシック" charset="0"/>
                    <a:cs typeface="Helvetica Neue Light"/>
                  </a:rPr>
                  <a:t>β is effect magnitude </a:t>
                </a:r>
                <a:r>
                  <a:rPr lang="en-US" sz="2000" dirty="0">
                    <a:solidFill>
                      <a:schemeClr val="tx1"/>
                    </a:solidFill>
                    <a:latin typeface="Helvetica Neue Light"/>
                    <a:ea typeface="ＭＳ Ｐゴシック" charset="0"/>
                    <a:cs typeface="Helvetica Neue Light"/>
                  </a:rPr>
                  <a:t>estimate for A – mean(B, C)</a:t>
                </a:r>
              </a:p>
              <a:p>
                <a:pPr marL="39688"/>
                <a:r>
                  <a:rPr lang="en-US" sz="2000" i="1" dirty="0">
                    <a:latin typeface="Helvetica Neue Light"/>
                    <a:ea typeface="ＭＳ Ｐゴシック" charset="0"/>
                    <a:cs typeface="Helvetica Neue Light"/>
                  </a:rPr>
                  <a:t>Statistically identical to above</a:t>
                </a:r>
                <a:r>
                  <a:rPr lang="en-US" sz="2000" dirty="0">
                    <a:latin typeface="Helvetica Neue Light"/>
                    <a:ea typeface="ＭＳ Ｐゴシック" charset="0"/>
                    <a:cs typeface="Helvetica Neue Light"/>
                  </a:rPr>
                  <a:t>.</a:t>
                </a:r>
                <a:endParaRPr lang="en-US" sz="2000" dirty="0">
                  <a:solidFill>
                    <a:schemeClr val="tx1"/>
                  </a:solidFill>
                  <a:latin typeface="Helvetica Neue Light"/>
                  <a:ea typeface="ＭＳ Ｐゴシック" charset="0"/>
                  <a:cs typeface="Helvetica Neue Light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209800" y="4267200"/>
                <a:ext cx="2744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Helvetica Neue Light"/>
                    <a:ea typeface="ＭＳ Ｐゴシック" charset="0"/>
                    <a:cs typeface="Helvetica Neue Light"/>
                  </a:rPr>
                  <a:t>ˆ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2E0444-6566-EF56-C6ED-D0E35BADC6F0}"/>
                  </a:ext>
                </a:extLst>
              </p:cNvPr>
              <p:cNvSpPr txBox="1"/>
              <p:nvPr/>
            </p:nvSpPr>
            <p:spPr>
              <a:xfrm>
                <a:off x="2500389" y="2313561"/>
                <a:ext cx="3403602" cy="15174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US" sz="2800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sz="28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2800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acc>
                              <m:sSup>
                                <m:sSupPr>
                                  <m:ctrlP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ctrlPr>
                                        <a:rPr lang="en-US" sz="28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8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b="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sz="2800" b="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  <m:t>𝑖𝑖</m:t>
                                  </m:r>
                                </m:sub>
                                <m:sup>
                                  <m: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2E0444-6566-EF56-C6ED-D0E35BADC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389" y="2313561"/>
                <a:ext cx="3403602" cy="1517467"/>
              </a:xfrm>
              <a:prstGeom prst="rect">
                <a:avLst/>
              </a:prstGeom>
              <a:blipFill>
                <a:blip r:embed="rId8"/>
                <a:stretch>
                  <a:fillRect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565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 lvl="0">
              <a:defRPr sz="1800"/>
            </a:pPr>
            <a:r>
              <a:rPr lang="en-US" sz="3200" dirty="0"/>
              <a:t>Design Efficiency for Contrasts </a:t>
            </a:r>
            <a:endParaRPr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10668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cs typeface="Helvetica Neue Light"/>
              </a:rPr>
              <a:t>Formula is more complex, principle is the same</a:t>
            </a:r>
          </a:p>
          <a:p>
            <a:r>
              <a:rPr lang="en-US" b="0" dirty="0">
                <a:cs typeface="Helvetica Neue Light"/>
              </a:rPr>
              <a:t>Factor in </a:t>
            </a:r>
            <a:r>
              <a:rPr lang="en-US" b="0" dirty="0">
                <a:solidFill>
                  <a:srgbClr val="0000FF"/>
                </a:solidFill>
                <a:cs typeface="Helvetica Neue Light"/>
              </a:rPr>
              <a:t>contrasts</a:t>
            </a:r>
            <a:r>
              <a:rPr lang="en-US" b="0" dirty="0">
                <a:cs typeface="Helvetica Neue Light"/>
              </a:rPr>
              <a:t>, </a:t>
            </a:r>
            <a:r>
              <a:rPr lang="en-US" b="0" dirty="0">
                <a:solidFill>
                  <a:srgbClr val="0000FF"/>
                </a:solidFill>
                <a:cs typeface="Helvetica Neue Light"/>
              </a:rPr>
              <a:t>high-pass filtering </a:t>
            </a:r>
            <a:r>
              <a:rPr lang="en-US" b="0" dirty="0">
                <a:cs typeface="Helvetica Neue Light"/>
              </a:rPr>
              <a:t>and </a:t>
            </a:r>
            <a:r>
              <a:rPr lang="en-US" b="0" dirty="0">
                <a:solidFill>
                  <a:srgbClr val="0000FF"/>
                </a:solidFill>
                <a:cs typeface="Helvetica Neue Light"/>
              </a:rPr>
              <a:t>autocorrelation</a:t>
            </a:r>
          </a:p>
        </p:txBody>
      </p:sp>
      <p:sp>
        <p:nvSpPr>
          <p:cNvPr id="20" name="Line Callout 1 (Border and Accent Bar) 19"/>
          <p:cNvSpPr/>
          <p:nvPr/>
        </p:nvSpPr>
        <p:spPr bwMode="auto">
          <a:xfrm>
            <a:off x="209550" y="4492066"/>
            <a:ext cx="2362200" cy="1066800"/>
          </a:xfrm>
          <a:prstGeom prst="accentBorderCallout1">
            <a:avLst>
              <a:gd name="adj1" fmla="val 22072"/>
              <a:gd name="adj2" fmla="val 101942"/>
              <a:gd name="adj3" fmla="val 51979"/>
              <a:gd name="adj4" fmla="val 213329"/>
            </a:avLst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Helvetica Neue Light"/>
                <a:cs typeface="Helvetica Neue Light"/>
              </a:rPr>
              <a:t>Variance/covariance of contrast values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 Neue Light"/>
              <a:cs typeface="Helvetica Neue Light"/>
            </a:endParaRPr>
          </a:p>
        </p:txBody>
      </p:sp>
      <p:grpSp>
        <p:nvGrpSpPr>
          <p:cNvPr id="10" name="Group 12"/>
          <p:cNvGrpSpPr>
            <a:grpSpLocks/>
          </p:cNvGrpSpPr>
          <p:nvPr/>
        </p:nvGrpSpPr>
        <p:grpSpPr bwMode="auto">
          <a:xfrm rot="5400000">
            <a:off x="620505" y="1513372"/>
            <a:ext cx="2043997" cy="2979651"/>
            <a:chOff x="-157" y="66"/>
            <a:chExt cx="1525" cy="2102"/>
          </a:xfrm>
        </p:grpSpPr>
        <p:sp>
          <p:nvSpPr>
            <p:cNvPr id="11" name="Rectangle 5"/>
            <p:cNvSpPr>
              <a:spLocks/>
            </p:cNvSpPr>
            <p:nvPr/>
          </p:nvSpPr>
          <p:spPr bwMode="auto">
            <a:xfrm rot="16200000">
              <a:off x="-934" y="843"/>
              <a:ext cx="1726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/>
            <a:lstStyle/>
            <a:p>
              <a:r>
                <a:rPr lang="en-US" sz="2000" dirty="0">
                  <a:ea typeface="ＭＳ Ｐゴシック" charset="0"/>
                  <a:cs typeface="Garamond" charset="0"/>
                </a:rPr>
                <a:t>Design Matrix (X) </a:t>
              </a:r>
            </a:p>
          </p:txBody>
        </p:sp>
        <p:sp>
          <p:nvSpPr>
            <p:cNvPr id="12" name="Rectangle 9"/>
            <p:cNvSpPr>
              <a:spLocks/>
            </p:cNvSpPr>
            <p:nvPr/>
          </p:nvSpPr>
          <p:spPr bwMode="auto">
            <a:xfrm rot="16200000">
              <a:off x="70" y="1627"/>
              <a:ext cx="264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/>
            <a:lstStyle/>
            <a:p>
              <a:r>
                <a:rPr lang="en-US" sz="1400" dirty="0">
                  <a:ea typeface="ＭＳ Ｐゴシック" charset="0"/>
                  <a:cs typeface="Garamond" charset="0"/>
                </a:rPr>
                <a:t>A</a:t>
              </a:r>
            </a:p>
          </p:txBody>
        </p:sp>
        <p:pic>
          <p:nvPicPr>
            <p:cNvPr id="13" name="Picture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305" r="4752"/>
            <a:stretch>
              <a:fillRect/>
            </a:stretch>
          </p:blipFill>
          <p:spPr bwMode="auto">
            <a:xfrm flipV="1">
              <a:off x="300" y="233"/>
              <a:ext cx="1068" cy="17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1"/>
            <p:cNvSpPr>
              <a:spLocks/>
            </p:cNvSpPr>
            <p:nvPr/>
          </p:nvSpPr>
          <p:spPr bwMode="auto">
            <a:xfrm>
              <a:off x="355" y="1992"/>
              <a:ext cx="808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/>
            <a:lstStyle/>
            <a:p>
              <a:r>
                <a:rPr lang="en-US" sz="1400" dirty="0">
                  <a:ea typeface="ＭＳ Ｐゴシック" charset="0"/>
                  <a:cs typeface="Garamond" charset="0"/>
                </a:rPr>
                <a:t>Time (s)</a:t>
              </a:r>
            </a:p>
          </p:txBody>
        </p:sp>
      </p:grpSp>
      <p:sp>
        <p:nvSpPr>
          <p:cNvPr id="15" name="Rectangle 9"/>
          <p:cNvSpPr>
            <a:spLocks/>
          </p:cNvSpPr>
          <p:nvPr/>
        </p:nvSpPr>
        <p:spPr bwMode="auto">
          <a:xfrm>
            <a:off x="1677148" y="2285276"/>
            <a:ext cx="419100" cy="279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r>
              <a:rPr lang="en-US" sz="1400" dirty="0">
                <a:ea typeface="ＭＳ Ｐゴシック" charset="0"/>
                <a:cs typeface="Garamond" charset="0"/>
              </a:rPr>
              <a:t>B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2362200" y="2285276"/>
            <a:ext cx="419100" cy="279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r>
              <a:rPr lang="en-US" sz="1400" dirty="0">
                <a:ea typeface="ＭＳ Ｐゴシック" charset="0"/>
                <a:cs typeface="Garamond" charset="0"/>
              </a:rPr>
              <a:t>C</a:t>
            </a:r>
          </a:p>
        </p:txBody>
      </p:sp>
      <p:sp>
        <p:nvSpPr>
          <p:cNvPr id="17" name="Rectangle 9"/>
          <p:cNvSpPr>
            <a:spLocks/>
          </p:cNvSpPr>
          <p:nvPr/>
        </p:nvSpPr>
        <p:spPr bwMode="auto">
          <a:xfrm>
            <a:off x="2667000" y="2286000"/>
            <a:ext cx="419100" cy="279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r>
              <a:rPr lang="en-US" sz="1400" dirty="0">
                <a:ea typeface="ＭＳ Ｐゴシック" charset="0"/>
                <a:cs typeface="Garamond" charset="0"/>
              </a:rPr>
              <a:t>D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324601" y="2057400"/>
            <a:ext cx="2819400" cy="2841486"/>
            <a:chOff x="438860" y="4495800"/>
            <a:chExt cx="2819400" cy="2841486"/>
          </a:xfrm>
        </p:grpSpPr>
        <p:sp>
          <p:nvSpPr>
            <p:cNvPr id="23" name="Rectangle 22"/>
            <p:cNvSpPr/>
            <p:nvPr/>
          </p:nvSpPr>
          <p:spPr>
            <a:xfrm>
              <a:off x="1143000" y="4876800"/>
              <a:ext cx="1905000" cy="1676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23" idx="0"/>
              <a:endCxn id="23" idx="2"/>
            </p:cNvCxnSpPr>
            <p:nvPr/>
          </p:nvCxnSpPr>
          <p:spPr>
            <a:xfrm>
              <a:off x="2095500" y="4876800"/>
              <a:ext cx="0" cy="16764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endCxn id="23" idx="3"/>
            </p:cNvCxnSpPr>
            <p:nvPr/>
          </p:nvCxnSpPr>
          <p:spPr>
            <a:xfrm>
              <a:off x="1143000" y="5715000"/>
              <a:ext cx="190500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9"/>
            <p:cNvSpPr>
              <a:spLocks/>
            </p:cNvSpPr>
            <p:nvPr/>
          </p:nvSpPr>
          <p:spPr bwMode="auto">
            <a:xfrm>
              <a:off x="1200859" y="4890455"/>
              <a:ext cx="419100" cy="279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/>
            <a:lstStyle/>
            <a:p>
              <a:r>
                <a:rPr lang="en-US" sz="2000" dirty="0">
                  <a:ea typeface="ＭＳ Ｐゴシック" charset="0"/>
                  <a:cs typeface="Garamond" charset="0"/>
                </a:rPr>
                <a:t>A</a:t>
              </a:r>
            </a:p>
          </p:txBody>
        </p:sp>
        <p:sp>
          <p:nvSpPr>
            <p:cNvPr id="27" name="Rectangle 9"/>
            <p:cNvSpPr>
              <a:spLocks/>
            </p:cNvSpPr>
            <p:nvPr/>
          </p:nvSpPr>
          <p:spPr bwMode="auto">
            <a:xfrm>
              <a:off x="1200859" y="5728655"/>
              <a:ext cx="419100" cy="279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/>
            <a:lstStyle/>
            <a:p>
              <a:r>
                <a:rPr lang="en-US" sz="2000" dirty="0">
                  <a:ea typeface="ＭＳ Ｐゴシック" charset="0"/>
                  <a:cs typeface="Garamond" charset="0"/>
                </a:rPr>
                <a:t>C</a:t>
              </a:r>
            </a:p>
          </p:txBody>
        </p:sp>
        <p:sp>
          <p:nvSpPr>
            <p:cNvPr id="28" name="Rectangle 9"/>
            <p:cNvSpPr>
              <a:spLocks/>
            </p:cNvSpPr>
            <p:nvPr/>
          </p:nvSpPr>
          <p:spPr bwMode="auto">
            <a:xfrm>
              <a:off x="2180669" y="5715000"/>
              <a:ext cx="419100" cy="279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/>
            <a:lstStyle/>
            <a:p>
              <a:r>
                <a:rPr lang="en-US" sz="2000" dirty="0">
                  <a:ea typeface="ＭＳ Ｐゴシック" charset="0"/>
                  <a:cs typeface="Garamond" charset="0"/>
                </a:rPr>
                <a:t>D</a:t>
              </a:r>
            </a:p>
          </p:txBody>
        </p:sp>
        <p:sp>
          <p:nvSpPr>
            <p:cNvPr id="29" name="Rectangle 9"/>
            <p:cNvSpPr>
              <a:spLocks/>
            </p:cNvSpPr>
            <p:nvPr/>
          </p:nvSpPr>
          <p:spPr bwMode="auto">
            <a:xfrm>
              <a:off x="2179921" y="4876800"/>
              <a:ext cx="419100" cy="279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38100" tIns="38100" rIns="38100" bIns="38100"/>
            <a:lstStyle/>
            <a:p>
              <a:r>
                <a:rPr lang="en-US" sz="2000" dirty="0">
                  <a:ea typeface="ＭＳ Ｐゴシック" charset="0"/>
                  <a:cs typeface="Garamond" charset="0"/>
                </a:rPr>
                <a:t>B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 rot="16200000">
              <a:off x="304800" y="5468059"/>
              <a:ext cx="11254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/>
                  <a:cs typeface="Arial"/>
                </a:rPr>
                <a:t>Factor 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24000" y="4495800"/>
              <a:ext cx="11254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/>
                  <a:cs typeface="Arial"/>
                </a:rPr>
                <a:t>Factor 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38860" y="6629400"/>
              <a:ext cx="2819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Helvetica Neue Light"/>
                  <a:cs typeface="Helvetica Neue Light"/>
                </a:rPr>
                <a:t>Contrast: main effect of Factor 1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276600" y="1981200"/>
            <a:ext cx="2265188" cy="1219200"/>
            <a:chOff x="3449812" y="2438400"/>
            <a:chExt cx="2265188" cy="1219200"/>
          </a:xfrm>
        </p:grpSpPr>
        <p:sp>
          <p:nvSpPr>
            <p:cNvPr id="18" name="TextBox 17"/>
            <p:cNvSpPr txBox="1"/>
            <p:nvPr/>
          </p:nvSpPr>
          <p:spPr>
            <a:xfrm>
              <a:off x="3449812" y="2438400"/>
              <a:ext cx="2265188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Contrast weights</a:t>
              </a:r>
            </a:p>
            <a:p>
              <a:endParaRPr lang="en-US" sz="2000" dirty="0"/>
            </a:p>
            <a:p>
              <a:r>
                <a:rPr lang="en-US" dirty="0"/>
                <a:t>   1  1 -1  -1 </a:t>
              </a:r>
            </a:p>
          </p:txBody>
        </p:sp>
        <p:sp>
          <p:nvSpPr>
            <p:cNvPr id="33" name="Double Bracket 32"/>
            <p:cNvSpPr/>
            <p:nvPr/>
          </p:nvSpPr>
          <p:spPr bwMode="auto">
            <a:xfrm rot="16200000">
              <a:off x="4093988" y="2438400"/>
              <a:ext cx="685800" cy="1752600"/>
            </a:xfrm>
            <a:prstGeom prst="bracketPair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endParaRPr>
            </a:p>
          </p:txBody>
        </p:sp>
      </p:grpSp>
      <p:sp>
        <p:nvSpPr>
          <p:cNvPr id="34" name="Oval 33"/>
          <p:cNvSpPr/>
          <p:nvPr/>
        </p:nvSpPr>
        <p:spPr bwMode="auto">
          <a:xfrm>
            <a:off x="7315200" y="2667000"/>
            <a:ext cx="522514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Neue Light"/>
                <a:cs typeface="Helvetica Neue Light"/>
              </a:rPr>
              <a:t>+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8229600" y="2667000"/>
            <a:ext cx="522514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Neue Light"/>
                <a:cs typeface="Helvetica Neue Light"/>
              </a:rPr>
              <a:t>+</a:t>
            </a:r>
          </a:p>
        </p:txBody>
      </p:sp>
      <p:sp>
        <p:nvSpPr>
          <p:cNvPr id="36" name="Oval 35"/>
          <p:cNvSpPr/>
          <p:nvPr/>
        </p:nvSpPr>
        <p:spPr bwMode="auto">
          <a:xfrm>
            <a:off x="7315200" y="3505200"/>
            <a:ext cx="522514" cy="457200"/>
          </a:xfrm>
          <a:prstGeom prst="ellipse">
            <a:avLst/>
          </a:prstGeom>
          <a:solidFill>
            <a:srgbClr val="3366FF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  <a:latin typeface="Helvetica Neue Light"/>
                <a:cs typeface="Helvetica Neue Light"/>
              </a:rPr>
              <a:t>-</a:t>
            </a:r>
            <a:endParaRPr kumimoji="0" 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 Neue Light"/>
              <a:cs typeface="Helvetica Neue Light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8256056" y="3505200"/>
            <a:ext cx="522514" cy="457200"/>
          </a:xfrm>
          <a:prstGeom prst="ellipse">
            <a:avLst/>
          </a:prstGeom>
          <a:solidFill>
            <a:srgbClr val="3366FF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  <a:latin typeface="Helvetica Neue Light"/>
                <a:cs typeface="Helvetica Neue Light"/>
              </a:rPr>
              <a:t>-</a:t>
            </a:r>
            <a:endParaRPr kumimoji="0" 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 Neue Light"/>
              <a:cs typeface="Helvetica Neue Ligh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2362200"/>
            <a:ext cx="690017" cy="2209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81600" y="2590800"/>
            <a:ext cx="4026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Helvetica Neue Light"/>
                <a:cs typeface="Helvetica Neue Light"/>
              </a:rPr>
              <a:t>*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0800" y="4953000"/>
            <a:ext cx="4368800" cy="75697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762000" y="5867400"/>
            <a:ext cx="7848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0" i="1" dirty="0">
                <a:latin typeface="Helvetica Neue Light"/>
                <a:cs typeface="Helvetica Neue Light"/>
              </a:rPr>
              <a:t>C</a:t>
            </a:r>
            <a:r>
              <a:rPr lang="en-US" sz="2000" dirty="0">
                <a:latin typeface="Helvetica Neue Light"/>
                <a:cs typeface="Helvetica Neue Light"/>
              </a:rPr>
              <a:t> can be a matrix (one column per contrast); contrasts will be evaluated independently of one another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0100" y="4572000"/>
            <a:ext cx="19939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711680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roup 289"/>
          <p:cNvGrpSpPr/>
          <p:nvPr/>
        </p:nvGrpSpPr>
        <p:grpSpPr>
          <a:xfrm>
            <a:off x="457200" y="3863181"/>
            <a:ext cx="3200190" cy="1516361"/>
            <a:chOff x="0" y="0"/>
            <a:chExt cx="3200189" cy="1516359"/>
          </a:xfrm>
        </p:grpSpPr>
        <p:pic>
          <p:nvPicPr>
            <p:cNvPr id="279" name="image.png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66711"/>
              <a:ext cx="989711" cy="627735"/>
            </a:xfrm>
            <a:prstGeom prst="rect">
              <a:avLst/>
            </a:prstGeom>
            <a:noFill/>
          </p:spPr>
        </p:pic>
        <p:pic>
          <p:nvPicPr>
            <p:cNvPr id="280" name="image.png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512366" y="0"/>
              <a:ext cx="544898" cy="729191"/>
            </a:xfrm>
            <a:prstGeom prst="rect">
              <a:avLst/>
            </a:prstGeom>
            <a:noFill/>
          </p:spPr>
        </p:pic>
        <p:pic>
          <p:nvPicPr>
            <p:cNvPr id="281" name="image.png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2639228" y="22237"/>
              <a:ext cx="560961" cy="733824"/>
            </a:xfrm>
            <a:prstGeom prst="rect">
              <a:avLst/>
            </a:prstGeom>
            <a:noFill/>
          </p:spPr>
        </p:pic>
        <p:sp>
          <p:nvSpPr>
            <p:cNvPr id="282" name="Shape 282"/>
            <p:cNvSpPr/>
            <p:nvPr/>
          </p:nvSpPr>
          <p:spPr>
            <a:xfrm>
              <a:off x="446049" y="873268"/>
              <a:ext cx="410369" cy="5693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 marL="39929" marR="39929" defTabSz="893762">
                <a:buClr>
                  <a:srgbClr val="FFFFFF"/>
                </a:buClr>
                <a:buFont typeface="Times New Roman"/>
                <a:defRPr sz="3200">
                  <a:solidFill>
                    <a:srgbClr val="FFFFFF"/>
                  </a:solidFill>
                  <a:effectLst>
                    <a:outerShdw blurRad="12700" dist="25400" dir="2700000" rotWithShape="0">
                      <a:srgbClr val="000000"/>
                    </a:outerShdw>
                  </a:effectLst>
                  <a:uFill>
                    <a:solidFill>
                      <a:srgbClr val="FFFFFF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effectLst/>
                  <a:uFillTx/>
                </a:defRPr>
              </a:pPr>
              <a:r>
                <a:rPr sz="3200" dirty="0">
                  <a:solidFill>
                    <a:srgbClr val="0000FF"/>
                  </a:solidFill>
                  <a:effectLst>
                    <a:outerShdw blurRad="12700" dist="25400" dir="2700000" rotWithShape="0">
                      <a:srgbClr val="000000"/>
                    </a:outerShdw>
                  </a:effectLst>
                  <a:uFill>
                    <a:solidFill>
                      <a:srgbClr val="FFFFFF"/>
                    </a:solidFill>
                  </a:uFill>
                </a:rPr>
                <a:t>K</a:t>
              </a:r>
            </a:p>
          </p:txBody>
        </p:sp>
        <p:sp>
          <p:nvSpPr>
            <p:cNvPr id="283" name="Shape 283"/>
            <p:cNvSpPr/>
            <p:nvPr/>
          </p:nvSpPr>
          <p:spPr>
            <a:xfrm>
              <a:off x="1121007" y="946973"/>
              <a:ext cx="362920" cy="5693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 marL="39929" marR="39929" defTabSz="893762">
                <a:buClr>
                  <a:srgbClr val="FFFFFF"/>
                </a:buClr>
                <a:buFont typeface="Times New Roman"/>
                <a:defRPr sz="3200">
                  <a:solidFill>
                    <a:srgbClr val="FFFFFF"/>
                  </a:solidFill>
                  <a:effectLst>
                    <a:outerShdw blurRad="12700" dist="25400" dir="2700000" rotWithShape="0">
                      <a:srgbClr val="000000"/>
                    </a:outerShdw>
                  </a:effectLst>
                  <a:uFill>
                    <a:solidFill>
                      <a:srgbClr val="FFFFFF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effectLst/>
                  <a:uFillTx/>
                </a:defRPr>
              </a:pPr>
              <a:r>
                <a:rPr sz="3200">
                  <a:solidFill>
                    <a:schemeClr val="tx1"/>
                  </a:solidFill>
                  <a:effectLst>
                    <a:outerShdw blurRad="12700" dist="25400" dir="2700000" rotWithShape="0">
                      <a:srgbClr val="000000"/>
                    </a:outerShdw>
                  </a:effectLst>
                  <a:uFill>
                    <a:solidFill>
                      <a:srgbClr val="FFFFFF"/>
                    </a:solidFill>
                  </a:uFill>
                </a:rPr>
                <a:t>*</a:t>
              </a:r>
            </a:p>
          </p:txBody>
        </p:sp>
        <p:sp>
          <p:nvSpPr>
            <p:cNvPr id="284" name="Shape 284"/>
            <p:cNvSpPr/>
            <p:nvPr/>
          </p:nvSpPr>
          <p:spPr>
            <a:xfrm>
              <a:off x="1580949" y="848334"/>
              <a:ext cx="386123" cy="5693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 marL="39929" marR="39929" defTabSz="893762">
                <a:buClr>
                  <a:srgbClr val="FFFFFF"/>
                </a:buClr>
                <a:buFont typeface="Times New Roman"/>
                <a:defRPr sz="3200">
                  <a:solidFill>
                    <a:srgbClr val="FFFFFF"/>
                  </a:solidFill>
                  <a:effectLst>
                    <a:outerShdw blurRad="12700" dist="25400" dir="2700000" rotWithShape="0">
                      <a:srgbClr val="000000"/>
                    </a:outerShdw>
                  </a:effectLst>
                  <a:uFill>
                    <a:solidFill>
                      <a:srgbClr val="FFFFFF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effectLst/>
                  <a:uFillTx/>
                </a:defRPr>
              </a:pPr>
              <a:r>
                <a:rPr sz="3200">
                  <a:solidFill>
                    <a:srgbClr val="0000FF"/>
                  </a:solidFill>
                  <a:effectLst>
                    <a:outerShdw blurRad="12700" dist="25400" dir="2700000" rotWithShape="0">
                      <a:srgbClr val="000000"/>
                    </a:outerShdw>
                  </a:effectLst>
                  <a:uFill>
                    <a:solidFill>
                      <a:srgbClr val="FFFFFF"/>
                    </a:solidFill>
                  </a:uFill>
                </a:rPr>
                <a:t>X</a:t>
              </a:r>
            </a:p>
          </p:txBody>
        </p:sp>
        <p:sp>
          <p:nvSpPr>
            <p:cNvPr id="285" name="Shape 285"/>
            <p:cNvSpPr/>
            <p:nvPr/>
          </p:nvSpPr>
          <p:spPr>
            <a:xfrm>
              <a:off x="2215817" y="873268"/>
              <a:ext cx="388568" cy="5693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 marL="39929" marR="39929" defTabSz="893762">
                <a:buClr>
                  <a:srgbClr val="FFFFFF"/>
                </a:buClr>
                <a:buFont typeface="Times New Roman"/>
                <a:defRPr sz="3200">
                  <a:solidFill>
                    <a:srgbClr val="FFFFFF"/>
                  </a:solidFill>
                  <a:effectLst>
                    <a:outerShdw blurRad="12700" dist="25400" dir="2700000" rotWithShape="0">
                      <a:srgbClr val="000000"/>
                    </a:outerShdw>
                  </a:effectLst>
                  <a:uFill>
                    <a:solidFill>
                      <a:srgbClr val="FFFFFF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effectLst/>
                  <a:uFillTx/>
                </a:defRPr>
              </a:pPr>
              <a:r>
                <a:rPr sz="3200" dirty="0">
                  <a:solidFill>
                    <a:schemeClr val="tx1"/>
                  </a:solidFill>
                  <a:effectLst>
                    <a:outerShdw blurRad="12700" dist="25400" dir="2700000" rotWithShape="0">
                      <a:srgbClr val="000000"/>
                    </a:outerShdw>
                  </a:effectLst>
                  <a:uFill>
                    <a:solidFill>
                      <a:srgbClr val="FFFFFF"/>
                    </a:solidFill>
                  </a:uFill>
                </a:rPr>
                <a:t>=</a:t>
              </a:r>
            </a:p>
          </p:txBody>
        </p:sp>
        <p:sp>
          <p:nvSpPr>
            <p:cNvPr id="286" name="Shape 286"/>
            <p:cNvSpPr/>
            <p:nvPr/>
          </p:nvSpPr>
          <p:spPr>
            <a:xfrm>
              <a:off x="2744379" y="874432"/>
              <a:ext cx="350657" cy="5693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 marL="39929" marR="39929" defTabSz="893762">
                <a:buClr>
                  <a:srgbClr val="FFFFFF"/>
                </a:buClr>
                <a:buFont typeface="Times New Roman"/>
                <a:defRPr sz="3200">
                  <a:solidFill>
                    <a:srgbClr val="FFFFFF"/>
                  </a:solidFill>
                  <a:effectLst>
                    <a:outerShdw blurRad="12700" dist="25400" dir="2700000" rotWithShape="0">
                      <a:srgbClr val="000000"/>
                    </a:outerShdw>
                  </a:effectLst>
                  <a:uFill>
                    <a:solidFill>
                      <a:srgbClr val="FFFFFF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effectLst/>
                  <a:uFillTx/>
                </a:defRPr>
              </a:pPr>
              <a:r>
                <a:rPr sz="3200" dirty="0">
                  <a:solidFill>
                    <a:srgbClr val="0000FF"/>
                  </a:solidFill>
                  <a:effectLst>
                    <a:outerShdw blurRad="12700" dist="25400" dir="2700000" rotWithShape="0">
                      <a:srgbClr val="000000"/>
                    </a:outerShdw>
                  </a:effectLst>
                  <a:uFill>
                    <a:solidFill>
                      <a:srgbClr val="FFFFFF"/>
                    </a:solidFill>
                  </a:uFill>
                </a:rPr>
                <a:t>Z</a:t>
              </a:r>
            </a:p>
          </p:txBody>
        </p:sp>
        <p:sp>
          <p:nvSpPr>
            <p:cNvPr id="287" name="Shape 287"/>
            <p:cNvSpPr/>
            <p:nvPr/>
          </p:nvSpPr>
          <p:spPr>
            <a:xfrm>
              <a:off x="1128600" y="200354"/>
              <a:ext cx="362920" cy="5693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 marL="39929" marR="39929" defTabSz="893762">
                <a:buClr>
                  <a:srgbClr val="FFFFFF"/>
                </a:buClr>
                <a:buFont typeface="Times New Roman"/>
                <a:defRPr sz="3200">
                  <a:solidFill>
                    <a:srgbClr val="FFFFFF"/>
                  </a:solidFill>
                  <a:effectLst>
                    <a:outerShdw blurRad="12700" dist="25400" dir="2700000" rotWithShape="0">
                      <a:srgbClr val="000000"/>
                    </a:outerShdw>
                  </a:effectLst>
                  <a:uFill>
                    <a:solidFill>
                      <a:srgbClr val="FFFFFF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effectLst/>
                  <a:uFillTx/>
                </a:defRPr>
              </a:pPr>
              <a:r>
                <a:rPr sz="3200">
                  <a:solidFill>
                    <a:schemeClr val="tx1"/>
                  </a:solidFill>
                  <a:effectLst>
                    <a:outerShdw blurRad="12700" dist="25400" dir="2700000" rotWithShape="0">
                      <a:srgbClr val="000000"/>
                    </a:outerShdw>
                  </a:effectLst>
                  <a:uFill>
                    <a:solidFill>
                      <a:srgbClr val="FFFFFF"/>
                    </a:solidFill>
                  </a:uFill>
                </a:rPr>
                <a:t>*</a:t>
              </a:r>
            </a:p>
          </p:txBody>
        </p:sp>
        <p:sp>
          <p:nvSpPr>
            <p:cNvPr id="288" name="Shape 288"/>
            <p:cNvSpPr/>
            <p:nvPr/>
          </p:nvSpPr>
          <p:spPr>
            <a:xfrm>
              <a:off x="2191350" y="95885"/>
              <a:ext cx="388568" cy="5693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 marL="39929" marR="39929" defTabSz="893762">
                <a:buClr>
                  <a:srgbClr val="FFFFFF"/>
                </a:buClr>
                <a:buFont typeface="Times New Roman"/>
                <a:defRPr sz="3200">
                  <a:solidFill>
                    <a:srgbClr val="FFFFFF"/>
                  </a:solidFill>
                  <a:effectLst>
                    <a:outerShdw blurRad="12700" dist="25400" dir="2700000" rotWithShape="0">
                      <a:srgbClr val="000000"/>
                    </a:outerShdw>
                  </a:effectLst>
                  <a:uFill>
                    <a:solidFill>
                      <a:srgbClr val="FFFFFF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effectLst/>
                  <a:uFillTx/>
                </a:defRPr>
              </a:pPr>
              <a:r>
                <a:rPr sz="3200" dirty="0">
                  <a:solidFill>
                    <a:schemeClr val="tx1"/>
                  </a:solidFill>
                  <a:effectLst>
                    <a:outerShdw blurRad="12700" dist="25400" dir="2700000" rotWithShape="0">
                      <a:srgbClr val="000000"/>
                    </a:outerShdw>
                  </a:effectLst>
                  <a:uFill>
                    <a:solidFill>
                      <a:srgbClr val="FFFFFF"/>
                    </a:solidFill>
                  </a:uFill>
                </a:rPr>
                <a:t>=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Design Efficiency with Filtering (preprocessing)</a:t>
            </a:r>
            <a:endParaRPr lang="en-US" dirty="0"/>
          </a:p>
        </p:txBody>
      </p:sp>
      <p:sp>
        <p:nvSpPr>
          <p:cNvPr id="294" name="Shape 294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sz="2600" b="1" kern="1200" dirty="0">
                <a:cs typeface="Helvetica Neue Light"/>
              </a:rPr>
              <a:t>Formula is more complex, principle is the same</a:t>
            </a:r>
            <a:r>
              <a:rPr lang="en-US" sz="2600" b="1" kern="1200" dirty="0">
                <a:cs typeface="Helvetica Neue Light"/>
              </a:rPr>
              <a:t>.</a:t>
            </a:r>
            <a:endParaRPr sz="2600" b="1" kern="1200" dirty="0">
              <a:cs typeface="Helvetica Neue Light"/>
            </a:endParaRPr>
          </a:p>
          <a:p>
            <a:pPr>
              <a:spcBef>
                <a:spcPct val="0"/>
              </a:spcBef>
            </a:pPr>
            <a:endParaRPr lang="en-US" sz="2600" b="1" kern="1200" dirty="0">
              <a:cs typeface="Helvetica Neue Light"/>
            </a:endParaRPr>
          </a:p>
          <a:p>
            <a:pPr>
              <a:spcBef>
                <a:spcPct val="0"/>
              </a:spcBef>
            </a:pPr>
            <a:r>
              <a:rPr sz="2600" b="1" kern="1200" dirty="0">
                <a:cs typeface="Helvetica Neue Light"/>
              </a:rPr>
              <a:t>Factor in filtering</a:t>
            </a:r>
          </a:p>
          <a:p>
            <a:pPr marL="457200" lvl="1">
              <a:spcBef>
                <a:spcPct val="0"/>
              </a:spcBef>
            </a:pPr>
            <a:r>
              <a:rPr kern="12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Helvetica Neue Light"/>
              </a:rPr>
              <a:t>Define: high-pass filtering matrix = K</a:t>
            </a:r>
          </a:p>
          <a:p>
            <a:pPr marL="457200" lvl="1">
              <a:spcBef>
                <a:spcPct val="0"/>
              </a:spcBef>
            </a:pPr>
            <a:r>
              <a:rPr kern="12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Helvetica Neue Light"/>
              </a:rPr>
              <a:t>Filtered design matrix = Z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200" y="3869107"/>
            <a:ext cx="4597400" cy="80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810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Design Efficiency under Autocorrelation</a:t>
            </a:r>
            <a:endParaRPr lang="en-US" dirty="0"/>
          </a:p>
        </p:txBody>
      </p:sp>
      <p:sp>
        <p:nvSpPr>
          <p:cNvPr id="301" name="Shape 301"/>
          <p:cNvSpPr>
            <a:spLocks noGrp="1"/>
          </p:cNvSpPr>
          <p:nvPr>
            <p:ph idx="1"/>
          </p:nvPr>
        </p:nvSpPr>
        <p:spPr>
          <a:xfrm>
            <a:off x="457200" y="1081498"/>
            <a:ext cx="8229600" cy="45259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sz="2600" b="1" kern="1200" dirty="0">
                <a:cs typeface="Helvetica Neue Light"/>
              </a:rPr>
              <a:t>Formula is more complex, principle is the same</a:t>
            </a:r>
          </a:p>
          <a:p>
            <a:pPr>
              <a:spcBef>
                <a:spcPct val="0"/>
              </a:spcBef>
            </a:pPr>
            <a:endParaRPr lang="en-US" sz="1000" b="1" kern="1200" dirty="0">
              <a:cs typeface="Helvetica Neue Light"/>
            </a:endParaRPr>
          </a:p>
          <a:p>
            <a:pPr>
              <a:spcBef>
                <a:spcPct val="0"/>
              </a:spcBef>
            </a:pPr>
            <a:r>
              <a:rPr sz="2600" b="1" kern="1200" dirty="0">
                <a:cs typeface="Helvetica Neue Light"/>
              </a:rPr>
              <a:t>Factor in autocorrelation</a:t>
            </a:r>
          </a:p>
          <a:p>
            <a:pPr marL="457200" lvl="1">
              <a:spcBef>
                <a:spcPct val="0"/>
              </a:spcBef>
            </a:pPr>
            <a:r>
              <a:rPr kern="12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Helvetica Neue Light"/>
              </a:rPr>
              <a:t>Define: autocorrelation matrix = V</a:t>
            </a:r>
          </a:p>
        </p:txBody>
      </p:sp>
      <p:sp>
        <p:nvSpPr>
          <p:cNvPr id="302" name="Shape 302"/>
          <p:cNvSpPr/>
          <p:nvPr/>
        </p:nvSpPr>
        <p:spPr>
          <a:xfrm>
            <a:off x="457200" y="6372429"/>
            <a:ext cx="4436713" cy="400110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rtlCol="0">
            <a:spAutoFit/>
          </a:bodyPr>
          <a:lstStyle/>
          <a:p>
            <a:r>
              <a:rPr sz="2000" i="1" dirty="0">
                <a:latin typeface="Helvetica Neue Light"/>
                <a:cs typeface="Helvetica Neue Light"/>
              </a:rPr>
              <a:t>See Friston et al., 2000; Zarahn, 2001</a:t>
            </a:r>
          </a:p>
        </p:txBody>
      </p:sp>
      <p:sp>
        <p:nvSpPr>
          <p:cNvPr id="303" name="Shape 303"/>
          <p:cNvSpPr/>
          <p:nvPr/>
        </p:nvSpPr>
        <p:spPr>
          <a:xfrm>
            <a:off x="685800" y="5541432"/>
            <a:ext cx="7848600" cy="830997"/>
          </a:xfrm>
          <a:prstGeom prst="rect">
            <a:avLst/>
          </a:prstGeom>
          <a:noFill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>
                <a:latin typeface="Helvetica Neue Light"/>
                <a:cs typeface="Helvetica Neue Light"/>
              </a:rPr>
              <a:t>Proportional to statistical power, and </a:t>
            </a:r>
            <a:r>
              <a:rPr dirty="0">
                <a:latin typeface="Helvetica Neue Light"/>
                <a:cs typeface="Helvetica Neue Light"/>
              </a:rPr>
              <a:t>can be converted to power given effect sizes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69632"/>
            <a:ext cx="4902200" cy="13976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43400" y="3331632"/>
            <a:ext cx="3268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 Light"/>
                <a:cs typeface="Helvetica Neue Light"/>
              </a:rPr>
              <a:t>when not rank deficient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4246032"/>
            <a:ext cx="2159000" cy="106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246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/>
          </p:cNvSpPr>
          <p:nvPr>
            <p:ph type="title"/>
          </p:nvPr>
        </p:nvSpPr>
        <p:spPr>
          <a:xfrm>
            <a:off x="226950" y="120089"/>
            <a:ext cx="8169672" cy="73866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sz="4200">
                <a:latin typeface="Helvetica" charset="0"/>
                <a:ea typeface="Helvetica" charset="0"/>
                <a:cs typeface="Helvetica" charset="0"/>
              </a:rPr>
              <a:t>Design efficiency</a:t>
            </a:r>
            <a:r>
              <a:rPr lang="en-US" sz="4200">
                <a:latin typeface="Helvetica" charset="0"/>
                <a:ea typeface="Helvetica" charset="0"/>
                <a:cs typeface="Helvetica" charset="0"/>
              </a:rPr>
              <a:t>: Rules of thumb</a:t>
            </a:r>
            <a:endParaRPr sz="42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09" name="Shape 309"/>
          <p:cNvSpPr/>
          <p:nvPr/>
        </p:nvSpPr>
        <p:spPr>
          <a:xfrm>
            <a:off x="898072" y="1698172"/>
            <a:ext cx="7656711" cy="317009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sz="2000" dirty="0">
                <a:latin typeface="Helvetica" charset="0"/>
                <a:ea typeface="Helvetica" charset="0"/>
                <a:cs typeface="Helvetica" charset="0"/>
                <a:sym typeface="Arial"/>
              </a:rPr>
              <a:t>Maximize variance of predictors</a:t>
            </a:r>
          </a:p>
          <a:p>
            <a:pPr marL="342900" indent="-342900">
              <a:buFont typeface="Arial" charset="0"/>
              <a:buChar char="•"/>
            </a:pPr>
            <a:r>
              <a:rPr sz="2000" dirty="0">
                <a:latin typeface="Helvetica" charset="0"/>
                <a:ea typeface="Helvetica" charset="0"/>
                <a:cs typeface="Helvetica" charset="0"/>
                <a:sym typeface="Arial"/>
              </a:rPr>
              <a:t>Equal numbers across different trial types</a:t>
            </a:r>
          </a:p>
          <a:p>
            <a:pPr marL="342900" indent="-342900">
              <a:buFont typeface="Arial" charset="0"/>
              <a:buChar char="•"/>
            </a:pPr>
            <a:r>
              <a:rPr sz="2000" dirty="0">
                <a:latin typeface="Helvetica" charset="0"/>
                <a:ea typeface="Helvetica" charset="0"/>
                <a:cs typeface="Helvetica" charset="0"/>
                <a:sym typeface="Arial"/>
              </a:rPr>
              <a:t>Create large manipulations: Concentrate on extremes</a:t>
            </a:r>
          </a:p>
          <a:p>
            <a:pPr marL="342900" indent="-342900">
              <a:buFont typeface="Arial" charset="0"/>
              <a:buChar char="•"/>
            </a:pPr>
            <a:r>
              <a:rPr sz="2000" dirty="0">
                <a:latin typeface="Helvetica" charset="0"/>
                <a:ea typeface="Helvetica" charset="0"/>
                <a:cs typeface="Helvetica" charset="0"/>
                <a:sym typeface="Arial"/>
              </a:rPr>
              <a:t>Keep designs simple (not too many event types)</a:t>
            </a:r>
          </a:p>
          <a:p>
            <a:pPr marL="342900" indent="-342900">
              <a:buFont typeface="Arial" charset="0"/>
              <a:buChar char="•"/>
            </a:pPr>
            <a:r>
              <a:rPr sz="2000" dirty="0">
                <a:latin typeface="Helvetica" charset="0"/>
                <a:ea typeface="Helvetica" charset="0"/>
                <a:cs typeface="Helvetica" charset="0"/>
                <a:sym typeface="Arial"/>
              </a:rPr>
              <a:t>Appropriate trial ordering and spacing (more on this soon)</a:t>
            </a:r>
          </a:p>
          <a:p>
            <a:endParaRPr sz="2000" dirty="0">
              <a:latin typeface="Helvetica" charset="0"/>
              <a:ea typeface="Helvetica" charset="0"/>
              <a:cs typeface="Helvetica" charset="0"/>
              <a:sym typeface="Arial"/>
            </a:endParaRPr>
          </a:p>
          <a:p>
            <a:pPr marL="342900" indent="-342900">
              <a:buFont typeface="Arial" charset="0"/>
              <a:buChar char="•"/>
            </a:pPr>
            <a:r>
              <a:rPr sz="2000" dirty="0">
                <a:latin typeface="Helvetica" charset="0"/>
                <a:ea typeface="Helvetica" charset="0"/>
                <a:cs typeface="Helvetica" charset="0"/>
                <a:sym typeface="Arial"/>
              </a:rPr>
              <a:t>And, always, try to create a large psychological effect!</a:t>
            </a:r>
          </a:p>
          <a:p>
            <a:endParaRPr lang="en-US" sz="2000" dirty="0">
              <a:latin typeface="Helvetica" charset="0"/>
              <a:ea typeface="Helvetica" charset="0"/>
              <a:cs typeface="Helvetica" charset="0"/>
              <a:sym typeface="Arial"/>
            </a:endParaRPr>
          </a:p>
          <a:p>
            <a:r>
              <a:rPr sz="2000" dirty="0">
                <a:latin typeface="Helvetica" charset="0"/>
                <a:ea typeface="Helvetica" charset="0"/>
                <a:cs typeface="Helvetica" charset="0"/>
                <a:sym typeface="Arial"/>
              </a:rPr>
              <a:t>Doesn’t affect predictor variance per se, whose scaling is arbitrary</a:t>
            </a:r>
          </a:p>
          <a:p>
            <a:r>
              <a:rPr sz="2000" dirty="0">
                <a:latin typeface="Helvetica" charset="0"/>
                <a:ea typeface="Helvetica" charset="0"/>
                <a:cs typeface="Helvetica" charset="0"/>
                <a:sym typeface="Arial"/>
              </a:rPr>
              <a:t>Does affect the magnitude of the effect relative to error</a:t>
            </a:r>
          </a:p>
        </p:txBody>
      </p:sp>
    </p:spTree>
    <p:extLst>
      <p:ext uri="{BB962C8B-B14F-4D97-AF65-F5344CB8AC3E}">
        <p14:creationId xmlns:p14="http://schemas.microsoft.com/office/powerpoint/2010/main" val="88646793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" grpId="0" build="p" bldLvl="5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he GLM Family"/>
          <p:cNvSpPr txBox="1">
            <a:spLocks noGrp="1"/>
          </p:cNvSpPr>
          <p:nvPr>
            <p:ph type="title"/>
          </p:nvPr>
        </p:nvSpPr>
        <p:spPr>
          <a:xfrm>
            <a:off x="759019" y="43727"/>
            <a:ext cx="7772400" cy="762000"/>
          </a:xfrm>
          <a:prstGeom prst="rect">
            <a:avLst/>
          </a:prstGeom>
        </p:spPr>
        <p:txBody>
          <a:bodyPr/>
          <a:lstStyle/>
          <a:p>
            <a:r>
              <a:rPr dirty="0"/>
              <a:t>The GLM Family</a:t>
            </a:r>
            <a:r>
              <a:rPr lang="en-US" dirty="0"/>
              <a:t>: Correlated errors</a:t>
            </a:r>
            <a:endParaRPr dirty="0"/>
          </a:p>
        </p:txBody>
      </p:sp>
      <p:sp>
        <p:nvSpPr>
          <p:cNvPr id="347" name="Line"/>
          <p:cNvSpPr/>
          <p:nvPr/>
        </p:nvSpPr>
        <p:spPr>
          <a:xfrm>
            <a:off x="467710" y="1580039"/>
            <a:ext cx="6019800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358" name="Group"/>
          <p:cNvGrpSpPr/>
          <p:nvPr/>
        </p:nvGrpSpPr>
        <p:grpSpPr>
          <a:xfrm>
            <a:off x="423259" y="1672469"/>
            <a:ext cx="1752601" cy="630942"/>
            <a:chOff x="0" y="21079"/>
            <a:chExt cx="1752600" cy="630941"/>
          </a:xfrm>
        </p:grpSpPr>
        <p:sp>
          <p:nvSpPr>
            <p:cNvPr id="356" name="Rounded Rectangle"/>
            <p:cNvSpPr/>
            <p:nvPr/>
          </p:nvSpPr>
          <p:spPr>
            <a:xfrm>
              <a:off x="0" y="69850"/>
              <a:ext cx="1752600" cy="533400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cap="flat">
              <a:solidFill>
                <a:srgbClr val="FFFB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dirty="0"/>
            </a:p>
          </p:txBody>
        </p:sp>
        <p:sp>
          <p:nvSpPr>
            <p:cNvPr id="357" name="2 repeated measures"/>
            <p:cNvSpPr/>
            <p:nvPr/>
          </p:nvSpPr>
          <p:spPr>
            <a:xfrm>
              <a:off x="25400" y="21079"/>
              <a:ext cx="1701800" cy="630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>
                <a:buFont typeface="Times Roman"/>
                <a:defRPr sz="1800"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pPr>
                <a:defRPr sz="24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sz="1800" dirty="0">
                  <a:latin typeface="Times Roman"/>
                  <a:ea typeface="Times Roman"/>
                  <a:cs typeface="Times Roman"/>
                  <a:sym typeface="Times Roman"/>
                </a:rPr>
                <a:t>2 repeated measures</a:t>
              </a:r>
            </a:p>
          </p:txBody>
        </p:sp>
      </p:grpSp>
      <p:grpSp>
        <p:nvGrpSpPr>
          <p:cNvPr id="361" name="Group"/>
          <p:cNvGrpSpPr/>
          <p:nvPr/>
        </p:nvGrpSpPr>
        <p:grpSpPr>
          <a:xfrm>
            <a:off x="2585433" y="2417375"/>
            <a:ext cx="1982830" cy="533401"/>
            <a:chOff x="0" y="6350"/>
            <a:chExt cx="1982828" cy="533400"/>
          </a:xfrm>
        </p:grpSpPr>
        <p:sp>
          <p:nvSpPr>
            <p:cNvPr id="359" name="Rounded Rectangle"/>
            <p:cNvSpPr/>
            <p:nvPr/>
          </p:nvSpPr>
          <p:spPr>
            <a:xfrm>
              <a:off x="0" y="6350"/>
              <a:ext cx="1982829" cy="533400"/>
            </a:xfrm>
            <a:prstGeom prst="roundRect">
              <a:avLst>
                <a:gd name="adj" fmla="val 16667"/>
              </a:avLst>
            </a:prstGeom>
            <a:solidFill>
              <a:srgbClr val="0433FF">
                <a:alpha val="25000"/>
              </a:srgbClr>
            </a:solidFill>
            <a:ln w="9525" cap="flat">
              <a:solidFill>
                <a:srgbClr val="FFFB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0" name="0 between…"/>
            <p:cNvSpPr/>
            <p:nvPr/>
          </p:nvSpPr>
          <p:spPr>
            <a:xfrm>
              <a:off x="26214" y="6350"/>
              <a:ext cx="1930401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/>
            <a:p>
              <a:pPr algn="ctr">
                <a:buFont typeface="Times Roman"/>
              </a:pPr>
              <a:r>
                <a:rPr sz="1400">
                  <a:latin typeface="Times Roman"/>
                  <a:ea typeface="Times Roman"/>
                  <a:cs typeface="Times Roman"/>
                  <a:sym typeface="Times Roman"/>
                </a:rPr>
                <a:t>0 between</a:t>
              </a:r>
            </a:p>
            <a:p>
              <a:pPr algn="ctr">
                <a:buFont typeface="Times Roman"/>
              </a:pPr>
              <a:r>
                <a:rPr sz="1400">
                  <a:latin typeface="Times Roman"/>
                  <a:ea typeface="Times Roman"/>
                  <a:cs typeface="Times Roman"/>
                  <a:sym typeface="Times Roman"/>
                </a:rPr>
                <a:t>k – 1 categorical within</a:t>
              </a:r>
            </a:p>
          </p:txBody>
        </p:sp>
      </p:grpSp>
      <p:grpSp>
        <p:nvGrpSpPr>
          <p:cNvPr id="364" name="Group"/>
          <p:cNvGrpSpPr/>
          <p:nvPr/>
        </p:nvGrpSpPr>
        <p:grpSpPr>
          <a:xfrm>
            <a:off x="4946589" y="2397039"/>
            <a:ext cx="1801271" cy="556912"/>
            <a:chOff x="0" y="0"/>
            <a:chExt cx="1801270" cy="556911"/>
          </a:xfrm>
        </p:grpSpPr>
        <p:sp>
          <p:nvSpPr>
            <p:cNvPr id="362" name="Rounded Rectangle"/>
            <p:cNvSpPr/>
            <p:nvPr/>
          </p:nvSpPr>
          <p:spPr>
            <a:xfrm>
              <a:off x="0" y="0"/>
              <a:ext cx="1801271" cy="556912"/>
            </a:xfrm>
            <a:prstGeom prst="roundRect">
              <a:avLst>
                <a:gd name="adj" fmla="val 16667"/>
              </a:avLst>
            </a:prstGeom>
            <a:solidFill>
              <a:srgbClr val="0433FF">
                <a:alpha val="25000"/>
              </a:srgbClr>
            </a:solidFill>
            <a:ln w="9525" cap="flat">
              <a:solidFill>
                <a:srgbClr val="FFFB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3" name="One-way RM-ANOVA, MANOVA"/>
            <p:cNvSpPr/>
            <p:nvPr/>
          </p:nvSpPr>
          <p:spPr>
            <a:xfrm>
              <a:off x="24334" y="11755"/>
              <a:ext cx="1752601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>
                <a:buFont typeface="Times Roman"/>
                <a:defRPr sz="1400"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pPr>
                <a:defRPr sz="24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sz="1400">
                  <a:latin typeface="Times Roman"/>
                  <a:ea typeface="Times Roman"/>
                  <a:cs typeface="Times Roman"/>
                  <a:sym typeface="Times Roman"/>
                </a:rPr>
                <a:t>One-way RM-ANOVA, MANOVA</a:t>
              </a:r>
            </a:p>
          </p:txBody>
        </p:sp>
      </p:grpSp>
      <p:sp>
        <p:nvSpPr>
          <p:cNvPr id="365" name="Chevron"/>
          <p:cNvSpPr/>
          <p:nvPr/>
        </p:nvSpPr>
        <p:spPr>
          <a:xfrm>
            <a:off x="4580876" y="2599970"/>
            <a:ext cx="328614" cy="144464"/>
          </a:xfrm>
          <a:prstGeom prst="chevron">
            <a:avLst>
              <a:gd name="adj" fmla="val 56868"/>
            </a:avLst>
          </a:prstGeom>
          <a:ln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368" name="Group"/>
          <p:cNvGrpSpPr/>
          <p:nvPr/>
        </p:nvGrpSpPr>
        <p:grpSpPr>
          <a:xfrm>
            <a:off x="4944460" y="1734751"/>
            <a:ext cx="1752601" cy="533400"/>
            <a:chOff x="0" y="0"/>
            <a:chExt cx="1752600" cy="533400"/>
          </a:xfrm>
        </p:grpSpPr>
        <p:sp>
          <p:nvSpPr>
            <p:cNvPr id="366" name="Rounded Rectangle"/>
            <p:cNvSpPr/>
            <p:nvPr/>
          </p:nvSpPr>
          <p:spPr>
            <a:xfrm>
              <a:off x="0" y="0"/>
              <a:ext cx="1752600" cy="533400"/>
            </a:xfrm>
            <a:prstGeom prst="roundRect">
              <a:avLst>
                <a:gd name="adj" fmla="val 16667"/>
              </a:avLst>
            </a:prstGeom>
            <a:solidFill>
              <a:srgbClr val="0433FF">
                <a:alpha val="25000"/>
              </a:srgbClr>
            </a:solidFill>
            <a:ln w="9525" cap="flat">
              <a:solidFill>
                <a:srgbClr val="FFFB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67" name="Paired t-test"/>
            <p:cNvSpPr/>
            <p:nvPr/>
          </p:nvSpPr>
          <p:spPr>
            <a:xfrm>
              <a:off x="25400" y="82550"/>
              <a:ext cx="1701800" cy="368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>
                <a:buFont typeface="Times Roman"/>
                <a:defRPr sz="1800"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pPr>
                <a:defRPr sz="24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sz="1800">
                  <a:latin typeface="Times Roman"/>
                  <a:ea typeface="Times Roman"/>
                  <a:cs typeface="Times Roman"/>
                  <a:sym typeface="Times Roman"/>
                </a:rPr>
                <a:t>Paired t-test</a:t>
              </a:r>
            </a:p>
          </p:txBody>
        </p:sp>
      </p:grpSp>
      <p:grpSp>
        <p:nvGrpSpPr>
          <p:cNvPr id="371" name="Group"/>
          <p:cNvGrpSpPr/>
          <p:nvPr/>
        </p:nvGrpSpPr>
        <p:grpSpPr>
          <a:xfrm>
            <a:off x="2556860" y="1671249"/>
            <a:ext cx="1982831" cy="660402"/>
            <a:chOff x="0" y="6349"/>
            <a:chExt cx="1982830" cy="660401"/>
          </a:xfrm>
        </p:grpSpPr>
        <p:sp>
          <p:nvSpPr>
            <p:cNvPr id="369" name="Rounded Rectangle"/>
            <p:cNvSpPr/>
            <p:nvPr/>
          </p:nvSpPr>
          <p:spPr>
            <a:xfrm>
              <a:off x="0" y="69850"/>
              <a:ext cx="1982830" cy="533400"/>
            </a:xfrm>
            <a:prstGeom prst="roundRect">
              <a:avLst>
                <a:gd name="adj" fmla="val 16667"/>
              </a:avLst>
            </a:prstGeom>
            <a:solidFill>
              <a:srgbClr val="0433FF">
                <a:alpha val="25000"/>
              </a:srgbClr>
            </a:solidFill>
            <a:ln w="9525" cap="flat">
              <a:solidFill>
                <a:srgbClr val="FFFB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0" name="0 between…"/>
            <p:cNvSpPr/>
            <p:nvPr/>
          </p:nvSpPr>
          <p:spPr>
            <a:xfrm>
              <a:off x="25400" y="6349"/>
              <a:ext cx="1701800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/>
            <a:p>
              <a:pPr algn="ctr">
                <a:buFont typeface="Times Roman"/>
              </a:pPr>
              <a:r>
                <a:rPr sz="1800">
                  <a:latin typeface="Times Roman"/>
                  <a:ea typeface="Times Roman"/>
                  <a:cs typeface="Times Roman"/>
                  <a:sym typeface="Times Roman"/>
                </a:rPr>
                <a:t>0 between</a:t>
              </a:r>
            </a:p>
            <a:p>
              <a:pPr algn="ctr">
                <a:buFont typeface="Times Roman"/>
              </a:pPr>
              <a:r>
                <a:rPr sz="1800">
                  <a:latin typeface="Times Roman"/>
                  <a:ea typeface="Times Roman"/>
                  <a:cs typeface="Times Roman"/>
                  <a:sym typeface="Times Roman"/>
                </a:rPr>
                <a:t>1 within</a:t>
              </a:r>
            </a:p>
          </p:txBody>
        </p:sp>
      </p:grpSp>
      <p:sp>
        <p:nvSpPr>
          <p:cNvPr id="372" name="Chevron"/>
          <p:cNvSpPr/>
          <p:nvPr/>
        </p:nvSpPr>
        <p:spPr>
          <a:xfrm>
            <a:off x="4585355" y="1928212"/>
            <a:ext cx="328614" cy="144464"/>
          </a:xfrm>
          <a:prstGeom prst="chevron">
            <a:avLst>
              <a:gd name="adj" fmla="val 56868"/>
            </a:avLst>
          </a:prstGeom>
          <a:ln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73" name="Chevron"/>
          <p:cNvSpPr/>
          <p:nvPr/>
        </p:nvSpPr>
        <p:spPr>
          <a:xfrm>
            <a:off x="2195605" y="1927678"/>
            <a:ext cx="328614" cy="144464"/>
          </a:xfrm>
          <a:prstGeom prst="chevron">
            <a:avLst>
              <a:gd name="adj" fmla="val 56868"/>
            </a:avLst>
          </a:prstGeom>
          <a:ln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376" name="Group"/>
          <p:cNvGrpSpPr/>
          <p:nvPr/>
        </p:nvGrpSpPr>
        <p:grpSpPr>
          <a:xfrm>
            <a:off x="423259" y="2357049"/>
            <a:ext cx="1752601" cy="660401"/>
            <a:chOff x="0" y="6349"/>
            <a:chExt cx="1752600" cy="660400"/>
          </a:xfrm>
        </p:grpSpPr>
        <p:sp>
          <p:nvSpPr>
            <p:cNvPr id="374" name="Rounded Rectangle"/>
            <p:cNvSpPr/>
            <p:nvPr/>
          </p:nvSpPr>
          <p:spPr>
            <a:xfrm>
              <a:off x="0" y="69850"/>
              <a:ext cx="1752600" cy="533400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cap="flat">
              <a:solidFill>
                <a:srgbClr val="FFFB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5" name="k  repeated measures"/>
            <p:cNvSpPr/>
            <p:nvPr/>
          </p:nvSpPr>
          <p:spPr>
            <a:xfrm>
              <a:off x="25400" y="6349"/>
              <a:ext cx="1701800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/>
            <a:p>
              <a:pPr algn="ctr">
                <a:buFont typeface="Times Roman"/>
              </a:pPr>
              <a:r>
                <a:rPr sz="1800" i="1">
                  <a:latin typeface="Times Roman"/>
                  <a:ea typeface="Times Roman"/>
                  <a:cs typeface="Times Roman"/>
                  <a:sym typeface="Times Roman"/>
                </a:rPr>
                <a:t>k</a:t>
              </a:r>
              <a:r>
                <a:rPr sz="1800">
                  <a:latin typeface="Times Roman"/>
                  <a:ea typeface="Times Roman"/>
                  <a:cs typeface="Times Roman"/>
                  <a:sym typeface="Times Roman"/>
                </a:rPr>
                <a:t>  repeated measures</a:t>
              </a:r>
            </a:p>
          </p:txBody>
        </p:sp>
      </p:grpSp>
      <p:sp>
        <p:nvSpPr>
          <p:cNvPr id="377" name="Chevron"/>
          <p:cNvSpPr/>
          <p:nvPr/>
        </p:nvSpPr>
        <p:spPr>
          <a:xfrm>
            <a:off x="2197884" y="2608619"/>
            <a:ext cx="328614" cy="144464"/>
          </a:xfrm>
          <a:prstGeom prst="chevron">
            <a:avLst>
              <a:gd name="adj" fmla="val 56868"/>
            </a:avLst>
          </a:prstGeom>
          <a:ln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380" name="Group"/>
          <p:cNvGrpSpPr/>
          <p:nvPr/>
        </p:nvGrpSpPr>
        <p:grpSpPr>
          <a:xfrm>
            <a:off x="2513593" y="3027785"/>
            <a:ext cx="2053770" cy="558801"/>
            <a:chOff x="0" y="0"/>
            <a:chExt cx="2053769" cy="558800"/>
          </a:xfrm>
        </p:grpSpPr>
        <p:sp>
          <p:nvSpPr>
            <p:cNvPr id="378" name="Rounded Rectangle"/>
            <p:cNvSpPr/>
            <p:nvPr/>
          </p:nvSpPr>
          <p:spPr>
            <a:xfrm>
              <a:off x="0" y="12700"/>
              <a:ext cx="2053770" cy="533400"/>
            </a:xfrm>
            <a:prstGeom prst="roundRect">
              <a:avLst>
                <a:gd name="adj" fmla="val 16667"/>
              </a:avLst>
            </a:prstGeom>
            <a:solidFill>
              <a:srgbClr val="0433FF">
                <a:alpha val="25000"/>
              </a:srgbClr>
            </a:solidFill>
            <a:ln w="9525" cap="flat">
              <a:solidFill>
                <a:srgbClr val="FFFB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79" name="0 between…"/>
            <p:cNvSpPr/>
            <p:nvPr/>
          </p:nvSpPr>
          <p:spPr>
            <a:xfrm>
              <a:off x="23584" y="0"/>
              <a:ext cx="2006601" cy="558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/>
            <a:p>
              <a:pPr algn="ctr">
                <a:buFont typeface="Times Roman"/>
              </a:pPr>
              <a:r>
                <a:rPr sz="1600">
                  <a:latin typeface="Times Roman"/>
                  <a:ea typeface="Times Roman"/>
                  <a:cs typeface="Times Roman"/>
                  <a:sym typeface="Times Roman"/>
                </a:rPr>
                <a:t>0 between</a:t>
              </a:r>
            </a:p>
            <a:p>
              <a:pPr algn="ctr">
                <a:buFont typeface="Times Roman"/>
              </a:pPr>
              <a:r>
                <a:rPr sz="1600" i="1">
                  <a:latin typeface="Times Roman"/>
                  <a:ea typeface="Times Roman"/>
                  <a:cs typeface="Times Roman"/>
                  <a:sym typeface="Times Roman"/>
                </a:rPr>
                <a:t>2+ categorical </a:t>
              </a:r>
              <a:r>
                <a:rPr sz="1600">
                  <a:latin typeface="Times Roman"/>
                  <a:ea typeface="Times Roman"/>
                  <a:cs typeface="Times Roman"/>
                  <a:sym typeface="Times Roman"/>
                </a:rPr>
                <a:t>within</a:t>
              </a:r>
            </a:p>
          </p:txBody>
        </p:sp>
      </p:grpSp>
      <p:grpSp>
        <p:nvGrpSpPr>
          <p:cNvPr id="383" name="Group"/>
          <p:cNvGrpSpPr/>
          <p:nvPr/>
        </p:nvGrpSpPr>
        <p:grpSpPr>
          <a:xfrm>
            <a:off x="4919060" y="3043660"/>
            <a:ext cx="1828801" cy="533401"/>
            <a:chOff x="0" y="0"/>
            <a:chExt cx="1828800" cy="533400"/>
          </a:xfrm>
        </p:grpSpPr>
        <p:sp>
          <p:nvSpPr>
            <p:cNvPr id="381" name="Rounded Rectangle"/>
            <p:cNvSpPr/>
            <p:nvPr/>
          </p:nvSpPr>
          <p:spPr>
            <a:xfrm>
              <a:off x="0" y="0"/>
              <a:ext cx="1828800" cy="533400"/>
            </a:xfrm>
            <a:prstGeom prst="roundRect">
              <a:avLst>
                <a:gd name="adj" fmla="val 16667"/>
              </a:avLst>
            </a:prstGeom>
            <a:solidFill>
              <a:srgbClr val="0433FF">
                <a:alpha val="25000"/>
              </a:srgbClr>
            </a:solidFill>
            <a:ln w="9525" cap="flat">
              <a:solidFill>
                <a:srgbClr val="FFFB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2" name="Factorial RM-ANOVA"/>
            <p:cNvSpPr/>
            <p:nvPr/>
          </p:nvSpPr>
          <p:spPr>
            <a:xfrm>
              <a:off x="25400" y="114300"/>
              <a:ext cx="1778000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>
                <a:buFont typeface="Times Roman"/>
                <a:defRPr sz="1400"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pPr>
                <a:defRPr sz="24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sz="1400">
                  <a:latin typeface="Times Roman"/>
                  <a:ea typeface="Times Roman"/>
                  <a:cs typeface="Times Roman"/>
                  <a:sym typeface="Times Roman"/>
                </a:rPr>
                <a:t>Factorial RM-ANOVA</a:t>
              </a:r>
            </a:p>
          </p:txBody>
        </p:sp>
      </p:grpSp>
      <p:grpSp>
        <p:nvGrpSpPr>
          <p:cNvPr id="386" name="Group"/>
          <p:cNvGrpSpPr/>
          <p:nvPr/>
        </p:nvGrpSpPr>
        <p:grpSpPr>
          <a:xfrm>
            <a:off x="423259" y="2993670"/>
            <a:ext cx="1752601" cy="660401"/>
            <a:chOff x="0" y="6349"/>
            <a:chExt cx="1752600" cy="660400"/>
          </a:xfrm>
        </p:grpSpPr>
        <p:sp>
          <p:nvSpPr>
            <p:cNvPr id="384" name="Rounded Rectangle"/>
            <p:cNvSpPr/>
            <p:nvPr/>
          </p:nvSpPr>
          <p:spPr>
            <a:xfrm>
              <a:off x="0" y="69850"/>
              <a:ext cx="1752600" cy="533400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cap="flat">
              <a:solidFill>
                <a:srgbClr val="FFFB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385" name="4+  repeated measures"/>
            <p:cNvSpPr/>
            <p:nvPr/>
          </p:nvSpPr>
          <p:spPr>
            <a:xfrm>
              <a:off x="25400" y="6349"/>
              <a:ext cx="1701800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>
                <a:buFont typeface="Times Roman"/>
                <a:defRPr sz="1800"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pPr>
                <a:defRPr sz="24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sz="1800">
                  <a:latin typeface="Times Roman"/>
                  <a:ea typeface="Times Roman"/>
                  <a:cs typeface="Times Roman"/>
                  <a:sym typeface="Times Roman"/>
                </a:rPr>
                <a:t>4+  repeated measures</a:t>
              </a:r>
            </a:p>
          </p:txBody>
        </p:sp>
      </p:grpSp>
      <p:sp>
        <p:nvSpPr>
          <p:cNvPr id="387" name="Chevron"/>
          <p:cNvSpPr/>
          <p:nvPr/>
        </p:nvSpPr>
        <p:spPr>
          <a:xfrm>
            <a:off x="2175859" y="3245238"/>
            <a:ext cx="328614" cy="144464"/>
          </a:xfrm>
          <a:prstGeom prst="chevron">
            <a:avLst>
              <a:gd name="adj" fmla="val 56868"/>
            </a:avLst>
          </a:prstGeom>
          <a:ln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88" name="Chevron"/>
          <p:cNvSpPr/>
          <p:nvPr/>
        </p:nvSpPr>
        <p:spPr>
          <a:xfrm>
            <a:off x="4589336" y="3237123"/>
            <a:ext cx="328614" cy="144464"/>
          </a:xfrm>
          <a:prstGeom prst="chevron">
            <a:avLst>
              <a:gd name="adj" fmla="val 56868"/>
            </a:avLst>
          </a:prstGeom>
          <a:ln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393" name="Group"/>
          <p:cNvGrpSpPr/>
          <p:nvPr/>
        </p:nvGrpSpPr>
        <p:grpSpPr>
          <a:xfrm>
            <a:off x="7045121" y="1849345"/>
            <a:ext cx="1700119" cy="2336801"/>
            <a:chOff x="0" y="0"/>
            <a:chExt cx="1700117" cy="2336799"/>
          </a:xfrm>
        </p:grpSpPr>
        <p:sp>
          <p:nvSpPr>
            <p:cNvPr id="389" name="Line"/>
            <p:cNvSpPr/>
            <p:nvPr/>
          </p:nvSpPr>
          <p:spPr>
            <a:xfrm>
              <a:off x="0" y="0"/>
              <a:ext cx="301470" cy="2336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965" y="0"/>
                    <a:pt x="10800" y="1218"/>
                    <a:pt x="10800" y="2720"/>
                  </a:cubicBezTo>
                  <a:lnTo>
                    <a:pt x="10800" y="8080"/>
                  </a:lnTo>
                  <a:cubicBezTo>
                    <a:pt x="10800" y="9582"/>
                    <a:pt x="15635" y="10800"/>
                    <a:pt x="21600" y="10800"/>
                  </a:cubicBezTo>
                  <a:cubicBezTo>
                    <a:pt x="15635" y="10800"/>
                    <a:pt x="10800" y="12018"/>
                    <a:pt x="10800" y="13520"/>
                  </a:cubicBezTo>
                  <a:lnTo>
                    <a:pt x="10800" y="18880"/>
                  </a:lnTo>
                  <a:cubicBezTo>
                    <a:pt x="10800" y="20382"/>
                    <a:pt x="5965" y="21600"/>
                    <a:pt x="0" y="2160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grpSp>
          <p:nvGrpSpPr>
            <p:cNvPr id="392" name="Group"/>
            <p:cNvGrpSpPr/>
            <p:nvPr/>
          </p:nvGrpSpPr>
          <p:grpSpPr>
            <a:xfrm>
              <a:off x="379317" y="375645"/>
              <a:ext cx="1320801" cy="1574801"/>
              <a:chOff x="0" y="0"/>
              <a:chExt cx="1320800" cy="1574800"/>
            </a:xfrm>
          </p:grpSpPr>
          <p:sp>
            <p:nvSpPr>
              <p:cNvPr id="390" name="Rounded Rectangle"/>
              <p:cNvSpPr/>
              <p:nvPr/>
            </p:nvSpPr>
            <p:spPr>
              <a:xfrm>
                <a:off x="0" y="0"/>
                <a:ext cx="1320800" cy="1574800"/>
              </a:xfrm>
              <a:prstGeom prst="roundRect">
                <a:avLst>
                  <a:gd name="adj" fmla="val 16716"/>
                </a:avLst>
              </a:prstGeom>
              <a:solidFill>
                <a:srgbClr val="0433FF">
                  <a:alpha val="25000"/>
                </a:srgbClr>
              </a:solidFill>
              <a:ln w="9525" cap="flat">
                <a:solidFill>
                  <a:srgbClr val="FFFB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391" name="Correlated errors…"/>
              <p:cNvSpPr/>
              <p:nvPr/>
            </p:nvSpPr>
            <p:spPr>
              <a:xfrm>
                <a:off x="65258" y="75405"/>
                <a:ext cx="1190284" cy="14239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buFont typeface="Times Roman"/>
                </a:pPr>
                <a:r>
                  <a:rPr sz="1600" dirty="0">
                    <a:latin typeface="Times Roman"/>
                    <a:ea typeface="Times Roman"/>
                    <a:cs typeface="Times Roman"/>
                    <a:sym typeface="Times Roman"/>
                  </a:rPr>
                  <a:t>Correlated errors</a:t>
                </a:r>
              </a:p>
              <a:p>
                <a:pPr algn="ctr">
                  <a:buFont typeface="Times Roman"/>
                </a:pPr>
                <a:r>
                  <a:rPr sz="1600" dirty="0">
                    <a:latin typeface="Times Roman"/>
                    <a:ea typeface="Times Roman"/>
                    <a:cs typeface="Times Roman"/>
                    <a:sym typeface="Times Roman"/>
                  </a:rPr>
                  <a:t>across </a:t>
                </a:r>
                <a:r>
                  <a:rPr lang="en-US" sz="1600" dirty="0">
                    <a:latin typeface="Times Roman"/>
                    <a:ea typeface="Times Roman"/>
                    <a:cs typeface="Times Roman"/>
                    <a:sym typeface="Times Roman"/>
                  </a:rPr>
                  <a:t>subjects (typically)</a:t>
                </a:r>
                <a:endParaRPr sz="1600" dirty="0">
                  <a:latin typeface="Times Roman"/>
                  <a:ea typeface="Times Roman"/>
                  <a:cs typeface="Times Roman"/>
                  <a:sym typeface="Times Roman"/>
                </a:endParaRPr>
              </a:p>
            </p:txBody>
          </p:sp>
        </p:grpSp>
      </p:grpSp>
      <p:grpSp>
        <p:nvGrpSpPr>
          <p:cNvPr id="401" name="Group"/>
          <p:cNvGrpSpPr/>
          <p:nvPr/>
        </p:nvGrpSpPr>
        <p:grpSpPr>
          <a:xfrm>
            <a:off x="2500893" y="3713585"/>
            <a:ext cx="2053770" cy="558801"/>
            <a:chOff x="0" y="0"/>
            <a:chExt cx="2053769" cy="558800"/>
          </a:xfrm>
        </p:grpSpPr>
        <p:sp>
          <p:nvSpPr>
            <p:cNvPr id="399" name="Rounded Rectangle"/>
            <p:cNvSpPr/>
            <p:nvPr/>
          </p:nvSpPr>
          <p:spPr>
            <a:xfrm>
              <a:off x="0" y="12700"/>
              <a:ext cx="2053770" cy="533400"/>
            </a:xfrm>
            <a:prstGeom prst="roundRect">
              <a:avLst>
                <a:gd name="adj" fmla="val 16667"/>
              </a:avLst>
            </a:prstGeom>
            <a:solidFill>
              <a:srgbClr val="0433FF">
                <a:alpha val="25000"/>
              </a:srgbClr>
            </a:solidFill>
            <a:ln w="9525" cap="flat">
              <a:solidFill>
                <a:srgbClr val="FFFB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00" name="1+ between…"/>
            <p:cNvSpPr/>
            <p:nvPr/>
          </p:nvSpPr>
          <p:spPr>
            <a:xfrm>
              <a:off x="23584" y="0"/>
              <a:ext cx="2006601" cy="558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/>
            <a:p>
              <a:pPr algn="ctr">
                <a:buClrTx/>
                <a:buFont typeface="Times Roman"/>
              </a:pPr>
              <a:r>
                <a:rPr sz="1600">
                  <a:latin typeface="Times Roman"/>
                  <a:ea typeface="Times Roman"/>
                  <a:cs typeface="Times Roman"/>
                  <a:sym typeface="Times Roman"/>
                </a:rPr>
                <a:t>1+ between</a:t>
              </a:r>
            </a:p>
            <a:p>
              <a:pPr algn="ctr">
                <a:buClrTx/>
                <a:buFont typeface="Times Roman"/>
              </a:pPr>
              <a:r>
                <a:rPr sz="1600" i="1">
                  <a:latin typeface="Times Roman"/>
                  <a:ea typeface="Times Roman"/>
                  <a:cs typeface="Times Roman"/>
                  <a:sym typeface="Times Roman"/>
                </a:rPr>
                <a:t>2+ categorical </a:t>
              </a:r>
              <a:r>
                <a:rPr sz="1600">
                  <a:latin typeface="Times Roman"/>
                  <a:ea typeface="Times Roman"/>
                  <a:cs typeface="Times Roman"/>
                  <a:sym typeface="Times Roman"/>
                </a:rPr>
                <a:t>within</a:t>
              </a:r>
            </a:p>
          </p:txBody>
        </p:sp>
      </p:grpSp>
      <p:grpSp>
        <p:nvGrpSpPr>
          <p:cNvPr id="404" name="Group"/>
          <p:cNvGrpSpPr/>
          <p:nvPr/>
        </p:nvGrpSpPr>
        <p:grpSpPr>
          <a:xfrm>
            <a:off x="4906360" y="3729460"/>
            <a:ext cx="1828801" cy="533401"/>
            <a:chOff x="0" y="0"/>
            <a:chExt cx="1828800" cy="533400"/>
          </a:xfrm>
        </p:grpSpPr>
        <p:sp>
          <p:nvSpPr>
            <p:cNvPr id="402" name="Rounded Rectangle"/>
            <p:cNvSpPr/>
            <p:nvPr/>
          </p:nvSpPr>
          <p:spPr>
            <a:xfrm>
              <a:off x="0" y="0"/>
              <a:ext cx="1828800" cy="533400"/>
            </a:xfrm>
            <a:prstGeom prst="roundRect">
              <a:avLst>
                <a:gd name="adj" fmla="val 16667"/>
              </a:avLst>
            </a:prstGeom>
            <a:solidFill>
              <a:srgbClr val="0433FF">
                <a:alpha val="25000"/>
              </a:srgbClr>
            </a:solidFill>
            <a:ln w="9525" cap="flat">
              <a:solidFill>
                <a:srgbClr val="FFFB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03" name="Mixed-effects GLM"/>
            <p:cNvSpPr/>
            <p:nvPr/>
          </p:nvSpPr>
          <p:spPr>
            <a:xfrm>
              <a:off x="25400" y="114300"/>
              <a:ext cx="1778000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>
                <a:buClrTx/>
                <a:buFont typeface="Times Roman"/>
                <a:defRPr sz="1400"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pPr>
                <a:defRPr sz="24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sz="1400">
                  <a:latin typeface="Times Roman"/>
                  <a:ea typeface="Times Roman"/>
                  <a:cs typeface="Times Roman"/>
                  <a:sym typeface="Times Roman"/>
                </a:rPr>
                <a:t>Mixed-effects GLM</a:t>
              </a:r>
            </a:p>
          </p:txBody>
        </p:sp>
      </p:grpSp>
      <p:grpSp>
        <p:nvGrpSpPr>
          <p:cNvPr id="407" name="Group"/>
          <p:cNvGrpSpPr/>
          <p:nvPr/>
        </p:nvGrpSpPr>
        <p:grpSpPr>
          <a:xfrm>
            <a:off x="410559" y="3679470"/>
            <a:ext cx="1752601" cy="660401"/>
            <a:chOff x="0" y="6349"/>
            <a:chExt cx="1752600" cy="660400"/>
          </a:xfrm>
        </p:grpSpPr>
        <p:sp>
          <p:nvSpPr>
            <p:cNvPr id="405" name="Rounded Rectangle"/>
            <p:cNvSpPr/>
            <p:nvPr/>
          </p:nvSpPr>
          <p:spPr>
            <a:xfrm>
              <a:off x="0" y="69850"/>
              <a:ext cx="1752600" cy="533400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cap="flat">
              <a:solidFill>
                <a:srgbClr val="FFFB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06" name="4+  repeated measures"/>
            <p:cNvSpPr/>
            <p:nvPr/>
          </p:nvSpPr>
          <p:spPr>
            <a:xfrm>
              <a:off x="25400" y="6349"/>
              <a:ext cx="1701800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>
                <a:buClrTx/>
                <a:buFont typeface="Times Roman"/>
                <a:defRPr sz="1800"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pPr>
                <a:defRPr sz="24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sz="1800">
                  <a:latin typeface="Times Roman"/>
                  <a:ea typeface="Times Roman"/>
                  <a:cs typeface="Times Roman"/>
                  <a:sym typeface="Times Roman"/>
                </a:rPr>
                <a:t>4+  repeated measures</a:t>
              </a:r>
            </a:p>
          </p:txBody>
        </p:sp>
      </p:grpSp>
      <p:sp>
        <p:nvSpPr>
          <p:cNvPr id="408" name="Chevron"/>
          <p:cNvSpPr/>
          <p:nvPr/>
        </p:nvSpPr>
        <p:spPr>
          <a:xfrm>
            <a:off x="2163159" y="3931038"/>
            <a:ext cx="328614" cy="144464"/>
          </a:xfrm>
          <a:prstGeom prst="chevron">
            <a:avLst>
              <a:gd name="adj" fmla="val 56868"/>
            </a:avLst>
          </a:prstGeom>
          <a:ln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09" name="Chevron"/>
          <p:cNvSpPr/>
          <p:nvPr/>
        </p:nvSpPr>
        <p:spPr>
          <a:xfrm>
            <a:off x="4576636" y="3922923"/>
            <a:ext cx="328614" cy="144464"/>
          </a:xfrm>
          <a:prstGeom prst="chevron">
            <a:avLst>
              <a:gd name="adj" fmla="val 56868"/>
            </a:avLst>
          </a:prstGeom>
          <a:ln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0" name="Equation"/>
              <p:cNvSpPr txBox="1"/>
              <p:nvPr/>
            </p:nvSpPr>
            <p:spPr>
              <a:xfrm>
                <a:off x="2530803" y="5397516"/>
                <a:ext cx="1348284" cy="26944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buClrTx/>
                  <a:defRPr sz="1800"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sz="2400" dirty="0"/>
              </a:p>
            </p:txBody>
          </p:sp>
        </mc:Choice>
        <mc:Fallback xmlns="">
          <p:sp>
            <p:nvSpPr>
              <p:cNvPr id="41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803" y="5397516"/>
                <a:ext cx="1348284" cy="269444"/>
              </a:xfrm>
              <a:prstGeom prst="rect">
                <a:avLst/>
              </a:prstGeom>
              <a:blipFill>
                <a:blip r:embed="rId3"/>
                <a:stretch>
                  <a:fillRect l="-7477" r="-14019" b="-7826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5" name="Group"/>
          <p:cNvGrpSpPr/>
          <p:nvPr/>
        </p:nvGrpSpPr>
        <p:grpSpPr>
          <a:xfrm>
            <a:off x="2525110" y="749776"/>
            <a:ext cx="1752600" cy="812800"/>
            <a:chOff x="0" y="0"/>
            <a:chExt cx="1752600" cy="812800"/>
          </a:xfrm>
        </p:grpSpPr>
        <p:sp>
          <p:nvSpPr>
            <p:cNvPr id="413" name="Rounded Rectangle"/>
            <p:cNvSpPr/>
            <p:nvPr/>
          </p:nvSpPr>
          <p:spPr>
            <a:xfrm>
              <a:off x="0" y="101600"/>
              <a:ext cx="1752600" cy="609600"/>
            </a:xfrm>
            <a:prstGeom prst="roundRect">
              <a:avLst>
                <a:gd name="adj" fmla="val 16667"/>
              </a:avLst>
            </a:prstGeom>
            <a:solidFill>
              <a:srgbClr val="000000">
                <a:alpha val="27000"/>
              </a:srgbClr>
            </a:solidFill>
            <a:ln w="9525" cap="flat">
              <a:solidFill>
                <a:srgbClr val="FFFB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14" name="Predictors (X)"/>
            <p:cNvSpPr/>
            <p:nvPr/>
          </p:nvSpPr>
          <p:spPr>
            <a:xfrm>
              <a:off x="31750" y="0"/>
              <a:ext cx="1689100" cy="812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buFont typeface="Times Roman"/>
                <a:defRPr sz="2000"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>
                  <a:latin typeface="Times Roman"/>
                  <a:ea typeface="Times Roman"/>
                  <a:cs typeface="Times Roman"/>
                  <a:sym typeface="Times Roman"/>
                </a:rPr>
                <a:t>Predictors (X)</a:t>
              </a:r>
            </a:p>
          </p:txBody>
        </p:sp>
      </p:grpSp>
      <p:grpSp>
        <p:nvGrpSpPr>
          <p:cNvPr id="418" name="Group"/>
          <p:cNvGrpSpPr/>
          <p:nvPr/>
        </p:nvGrpSpPr>
        <p:grpSpPr>
          <a:xfrm>
            <a:off x="4734910" y="851376"/>
            <a:ext cx="1752600" cy="609600"/>
            <a:chOff x="0" y="0"/>
            <a:chExt cx="1752600" cy="609600"/>
          </a:xfrm>
        </p:grpSpPr>
        <p:sp>
          <p:nvSpPr>
            <p:cNvPr id="416" name="Rounded Rectangle"/>
            <p:cNvSpPr/>
            <p:nvPr/>
          </p:nvSpPr>
          <p:spPr>
            <a:xfrm>
              <a:off x="0" y="0"/>
              <a:ext cx="1752600" cy="609600"/>
            </a:xfrm>
            <a:prstGeom prst="roundRect">
              <a:avLst>
                <a:gd name="adj" fmla="val 16667"/>
              </a:avLst>
            </a:prstGeom>
            <a:solidFill>
              <a:srgbClr val="000000">
                <a:alpha val="27000"/>
              </a:srgbClr>
            </a:solidFill>
            <a:ln w="9525" cap="flat">
              <a:solidFill>
                <a:srgbClr val="FFFB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17" name="Analysis"/>
            <p:cNvSpPr/>
            <p:nvPr/>
          </p:nvSpPr>
          <p:spPr>
            <a:xfrm>
              <a:off x="31750" y="114299"/>
              <a:ext cx="1689100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>
                <a:buFont typeface="Times Roman"/>
                <a:defRPr sz="2000"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>
                  <a:latin typeface="Times Roman"/>
                  <a:ea typeface="Times Roman"/>
                  <a:cs typeface="Times Roman"/>
                  <a:sym typeface="Times Roman"/>
                </a:rPr>
                <a:t>Analysis</a:t>
              </a:r>
            </a:p>
          </p:txBody>
        </p:sp>
      </p:grpSp>
      <p:grpSp>
        <p:nvGrpSpPr>
          <p:cNvPr id="421" name="Group"/>
          <p:cNvGrpSpPr/>
          <p:nvPr/>
        </p:nvGrpSpPr>
        <p:grpSpPr>
          <a:xfrm>
            <a:off x="467710" y="813276"/>
            <a:ext cx="1752600" cy="685800"/>
            <a:chOff x="0" y="0"/>
            <a:chExt cx="1752600" cy="685800"/>
          </a:xfrm>
        </p:grpSpPr>
        <p:sp>
          <p:nvSpPr>
            <p:cNvPr id="419" name="Rounded Rectangle"/>
            <p:cNvSpPr/>
            <p:nvPr/>
          </p:nvSpPr>
          <p:spPr>
            <a:xfrm>
              <a:off x="0" y="38100"/>
              <a:ext cx="1752600" cy="609600"/>
            </a:xfrm>
            <a:prstGeom prst="roundRect">
              <a:avLst>
                <a:gd name="adj" fmla="val 16667"/>
              </a:avLst>
            </a:prstGeom>
            <a:solidFill>
              <a:srgbClr val="000000">
                <a:alpha val="27000"/>
              </a:srgbClr>
            </a:solidFill>
            <a:ln w="9525" cap="flat">
              <a:solidFill>
                <a:srgbClr val="FFFB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20" name="Dependent Variable (y)"/>
            <p:cNvSpPr/>
            <p:nvPr/>
          </p:nvSpPr>
          <p:spPr>
            <a:xfrm>
              <a:off x="31750" y="0"/>
              <a:ext cx="1689101" cy="685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/>
            <a:p>
              <a:pPr algn="ctr">
                <a:buFont typeface="Times Roman"/>
              </a:pPr>
              <a:r>
                <a:rPr sz="2000">
                  <a:latin typeface="Times Roman"/>
                  <a:ea typeface="Times Roman"/>
                  <a:cs typeface="Times Roman"/>
                  <a:sym typeface="Times Roman"/>
                </a:rPr>
                <a:t>Dependent Variable (</a:t>
              </a:r>
              <a:r>
                <a:rPr sz="2000" i="1">
                  <a:latin typeface="Times Roman"/>
                  <a:ea typeface="Times Roman"/>
                  <a:cs typeface="Times Roman"/>
                  <a:sym typeface="Times Roman"/>
                </a:rPr>
                <a:t>y</a:t>
              </a:r>
              <a:r>
                <a:rPr sz="2000">
                  <a:latin typeface="Times Roman"/>
                  <a:ea typeface="Times Roman"/>
                  <a:cs typeface="Times Roman"/>
                  <a:sym typeface="Times Roman"/>
                </a:rPr>
                <a:t>)</a:t>
              </a:r>
            </a:p>
          </p:txBody>
        </p:sp>
      </p:grpSp>
      <p:grpSp>
        <p:nvGrpSpPr>
          <p:cNvPr id="424" name="Group"/>
          <p:cNvGrpSpPr/>
          <p:nvPr/>
        </p:nvGrpSpPr>
        <p:grpSpPr>
          <a:xfrm>
            <a:off x="7045121" y="851376"/>
            <a:ext cx="1752601" cy="609600"/>
            <a:chOff x="0" y="0"/>
            <a:chExt cx="1752600" cy="609600"/>
          </a:xfrm>
        </p:grpSpPr>
        <p:sp>
          <p:nvSpPr>
            <p:cNvPr id="422" name="Rounded Rectangle"/>
            <p:cNvSpPr/>
            <p:nvPr/>
          </p:nvSpPr>
          <p:spPr>
            <a:xfrm>
              <a:off x="0" y="0"/>
              <a:ext cx="1752600" cy="609600"/>
            </a:xfrm>
            <a:prstGeom prst="roundRect">
              <a:avLst>
                <a:gd name="adj" fmla="val 16667"/>
              </a:avLst>
            </a:prstGeom>
            <a:solidFill>
              <a:srgbClr val="000000">
                <a:alpha val="27000"/>
              </a:srgbClr>
            </a:solidFill>
            <a:ln w="9525" cap="flat">
              <a:solidFill>
                <a:srgbClr val="FFFB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23" name="Error structure"/>
            <p:cNvSpPr/>
            <p:nvPr/>
          </p:nvSpPr>
          <p:spPr>
            <a:xfrm>
              <a:off x="31750" y="114299"/>
              <a:ext cx="1689100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>
                <a:buFont typeface="Times Roman"/>
                <a:defRPr sz="2000"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pPr>
                <a:defRPr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>
                  <a:latin typeface="Times Roman"/>
                  <a:ea typeface="Times Roman"/>
                  <a:cs typeface="Times Roman"/>
                  <a:sym typeface="Times Roman"/>
                </a:rPr>
                <a:t>Error structure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5" name="Equation"/>
              <p:cNvSpPr txBox="1"/>
              <p:nvPr/>
            </p:nvSpPr>
            <p:spPr>
              <a:xfrm>
                <a:off x="4479622" y="5397516"/>
                <a:ext cx="1432828" cy="36933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latinLnBrk="1">
                  <a:buClrTx/>
                  <a:defRPr sz="1800">
                    <a:uFillTx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(0,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400" dirty="0"/>
              </a:p>
            </p:txBody>
          </p:sp>
        </mc:Choice>
        <mc:Fallback xmlns="">
          <p:sp>
            <p:nvSpPr>
              <p:cNvPr id="42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622" y="5397516"/>
                <a:ext cx="1432828" cy="369332"/>
              </a:xfrm>
              <a:prstGeom prst="rect">
                <a:avLst/>
              </a:prstGeom>
              <a:blipFill>
                <a:blip r:embed="rId4"/>
                <a:stretch>
                  <a:fillRect l="-1754" r="-6140" b="-3225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">
            <a:extLst>
              <a:ext uri="{FF2B5EF4-FFF2-40B4-BE49-F238E27FC236}">
                <a16:creationId xmlns:a16="http://schemas.microsoft.com/office/drawing/2014/main" id="{334CF8B3-C569-024E-AC82-8897B334F8B1}"/>
              </a:ext>
            </a:extLst>
          </p:cNvPr>
          <p:cNvGrpSpPr/>
          <p:nvPr/>
        </p:nvGrpSpPr>
        <p:grpSpPr>
          <a:xfrm>
            <a:off x="2500893" y="4401199"/>
            <a:ext cx="2053771" cy="533401"/>
            <a:chOff x="0" y="12700"/>
            <a:chExt cx="2053770" cy="533400"/>
          </a:xfrm>
        </p:grpSpPr>
        <p:sp>
          <p:nvSpPr>
            <p:cNvPr id="3" name="Rounded Rectangle">
              <a:extLst>
                <a:ext uri="{FF2B5EF4-FFF2-40B4-BE49-F238E27FC236}">
                  <a16:creationId xmlns:a16="http://schemas.microsoft.com/office/drawing/2014/main" id="{46E30D9C-ED5B-F958-4A75-CD9F97066D5F}"/>
                </a:ext>
              </a:extLst>
            </p:cNvPr>
            <p:cNvSpPr/>
            <p:nvPr/>
          </p:nvSpPr>
          <p:spPr>
            <a:xfrm>
              <a:off x="0" y="12700"/>
              <a:ext cx="2053770" cy="533400"/>
            </a:xfrm>
            <a:prstGeom prst="roundRect">
              <a:avLst>
                <a:gd name="adj" fmla="val 16667"/>
              </a:avLst>
            </a:prstGeom>
            <a:solidFill>
              <a:srgbClr val="0433FF">
                <a:alpha val="25000"/>
              </a:srgbClr>
            </a:solidFill>
            <a:ln w="9525" cap="flat">
              <a:solidFill>
                <a:srgbClr val="FFFB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" name="1+ between…">
              <a:extLst>
                <a:ext uri="{FF2B5EF4-FFF2-40B4-BE49-F238E27FC236}">
                  <a16:creationId xmlns:a16="http://schemas.microsoft.com/office/drawing/2014/main" id="{5BCCF211-5D40-F24A-F620-55A4B9FE77C7}"/>
                </a:ext>
              </a:extLst>
            </p:cNvPr>
            <p:cNvSpPr/>
            <p:nvPr/>
          </p:nvSpPr>
          <p:spPr>
            <a:xfrm>
              <a:off x="23584" y="117818"/>
              <a:ext cx="2006601" cy="3231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/>
            <a:p>
              <a:pPr algn="ctr">
                <a:buClrTx/>
                <a:buFont typeface="Times Roman"/>
              </a:pPr>
              <a:r>
                <a:rPr lang="en-US" sz="1600" dirty="0">
                  <a:latin typeface="Times Roman"/>
                  <a:ea typeface="Times Roman"/>
                  <a:cs typeface="Times Roman"/>
                  <a:sym typeface="Times Roman"/>
                </a:rPr>
                <a:t>Any of the above</a:t>
              </a:r>
              <a:endParaRPr sz="1600" dirty="0">
                <a:latin typeface="Times Roman"/>
                <a:ea typeface="Times Roman"/>
                <a:cs typeface="Times Roman"/>
                <a:sym typeface="Times Roman"/>
              </a:endParaRPr>
            </a:p>
          </p:txBody>
        </p:sp>
      </p:grpSp>
      <p:grpSp>
        <p:nvGrpSpPr>
          <p:cNvPr id="5" name="Group">
            <a:extLst>
              <a:ext uri="{FF2B5EF4-FFF2-40B4-BE49-F238E27FC236}">
                <a16:creationId xmlns:a16="http://schemas.microsoft.com/office/drawing/2014/main" id="{36248DDB-E0B4-D50E-D19D-CF68FF590670}"/>
              </a:ext>
            </a:extLst>
          </p:cNvPr>
          <p:cNvGrpSpPr/>
          <p:nvPr/>
        </p:nvGrpSpPr>
        <p:grpSpPr>
          <a:xfrm>
            <a:off x="4906360" y="4404374"/>
            <a:ext cx="1828801" cy="533401"/>
            <a:chOff x="0" y="0"/>
            <a:chExt cx="1828800" cy="533400"/>
          </a:xfrm>
        </p:grpSpPr>
        <p:sp>
          <p:nvSpPr>
            <p:cNvPr id="6" name="Rounded Rectangle">
              <a:extLst>
                <a:ext uri="{FF2B5EF4-FFF2-40B4-BE49-F238E27FC236}">
                  <a16:creationId xmlns:a16="http://schemas.microsoft.com/office/drawing/2014/main" id="{E7522CB4-D501-9AAB-BE77-B7F34075087C}"/>
                </a:ext>
              </a:extLst>
            </p:cNvPr>
            <p:cNvSpPr/>
            <p:nvPr/>
          </p:nvSpPr>
          <p:spPr>
            <a:xfrm>
              <a:off x="0" y="0"/>
              <a:ext cx="1828800" cy="533400"/>
            </a:xfrm>
            <a:prstGeom prst="roundRect">
              <a:avLst>
                <a:gd name="adj" fmla="val 16667"/>
              </a:avLst>
            </a:prstGeom>
            <a:solidFill>
              <a:srgbClr val="0433FF">
                <a:alpha val="25000"/>
              </a:srgbClr>
            </a:solidFill>
            <a:ln w="9525" cap="flat">
              <a:solidFill>
                <a:srgbClr val="FFFB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" name="Mixed-effects GLM">
              <a:extLst>
                <a:ext uri="{FF2B5EF4-FFF2-40B4-BE49-F238E27FC236}">
                  <a16:creationId xmlns:a16="http://schemas.microsoft.com/office/drawing/2014/main" id="{4540BF98-1CE5-8318-250C-F13574F7584E}"/>
                </a:ext>
              </a:extLst>
            </p:cNvPr>
            <p:cNvSpPr/>
            <p:nvPr/>
          </p:nvSpPr>
          <p:spPr>
            <a:xfrm>
              <a:off x="25400" y="12786"/>
              <a:ext cx="1778000" cy="5078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>
                <a:buClrTx/>
                <a:buFont typeface="Times Roman"/>
                <a:defRPr sz="1400"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pPr>
                <a:defRPr sz="24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lang="en-US" sz="1400" dirty="0">
                  <a:latin typeface="Times Roman"/>
                  <a:ea typeface="Times Roman"/>
                  <a:cs typeface="Times Roman"/>
                  <a:sym typeface="Times Roman"/>
                </a:rPr>
                <a:t>Autoregressive models</a:t>
              </a:r>
            </a:p>
            <a:p>
              <a:pPr>
                <a:defRPr sz="24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sz="1400" dirty="0">
                  <a:latin typeface="Times Roman"/>
                  <a:ea typeface="Times Roman"/>
                  <a:cs typeface="Times Roman"/>
                  <a:sym typeface="Times Roman"/>
                </a:rPr>
                <a:t>Mixed-effects GLM</a:t>
              </a:r>
            </a:p>
          </p:txBody>
        </p:sp>
      </p:grpSp>
      <p:grpSp>
        <p:nvGrpSpPr>
          <p:cNvPr id="8" name="Group">
            <a:extLst>
              <a:ext uri="{FF2B5EF4-FFF2-40B4-BE49-F238E27FC236}">
                <a16:creationId xmlns:a16="http://schemas.microsoft.com/office/drawing/2014/main" id="{24F80132-FDC8-5105-C116-01EA334B2BDC}"/>
              </a:ext>
            </a:extLst>
          </p:cNvPr>
          <p:cNvGrpSpPr/>
          <p:nvPr/>
        </p:nvGrpSpPr>
        <p:grpSpPr>
          <a:xfrm>
            <a:off x="410559" y="4369114"/>
            <a:ext cx="1752601" cy="630942"/>
            <a:chOff x="0" y="21079"/>
            <a:chExt cx="1752600" cy="630941"/>
          </a:xfrm>
        </p:grpSpPr>
        <p:sp>
          <p:nvSpPr>
            <p:cNvPr id="9" name="Rounded Rectangle">
              <a:extLst>
                <a:ext uri="{FF2B5EF4-FFF2-40B4-BE49-F238E27FC236}">
                  <a16:creationId xmlns:a16="http://schemas.microsoft.com/office/drawing/2014/main" id="{E6225D6C-9FE9-F42D-639F-812A8F9E193E}"/>
                </a:ext>
              </a:extLst>
            </p:cNvPr>
            <p:cNvSpPr/>
            <p:nvPr/>
          </p:nvSpPr>
          <p:spPr>
            <a:xfrm>
              <a:off x="0" y="69850"/>
              <a:ext cx="1752600" cy="533400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 cap="flat">
              <a:solidFill>
                <a:srgbClr val="FFFB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" name="4+  repeated measures">
              <a:extLst>
                <a:ext uri="{FF2B5EF4-FFF2-40B4-BE49-F238E27FC236}">
                  <a16:creationId xmlns:a16="http://schemas.microsoft.com/office/drawing/2014/main" id="{7538AE0B-1ED4-094C-3D19-693499E3E32D}"/>
                </a:ext>
              </a:extLst>
            </p:cNvPr>
            <p:cNvSpPr/>
            <p:nvPr/>
          </p:nvSpPr>
          <p:spPr>
            <a:xfrm>
              <a:off x="25400" y="21079"/>
              <a:ext cx="1701800" cy="630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>
                <a:buClrTx/>
                <a:buFont typeface="Times Roman"/>
                <a:defRPr sz="1800">
                  <a:latin typeface="Times Roman"/>
                  <a:ea typeface="Times Roman"/>
                  <a:cs typeface="Times Roman"/>
                  <a:sym typeface="Times Roman"/>
                </a:defRPr>
              </a:lvl1pPr>
            </a:lstStyle>
            <a:p>
              <a:pPr>
                <a:defRPr sz="2400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lang="en-US" sz="1800" dirty="0">
                  <a:latin typeface="Times Roman"/>
                  <a:ea typeface="Times Roman"/>
                  <a:cs typeface="Times Roman"/>
                  <a:sym typeface="Times Roman"/>
                </a:rPr>
                <a:t>Many </a:t>
              </a:r>
              <a:r>
                <a:rPr sz="1800" dirty="0">
                  <a:latin typeface="Times Roman"/>
                  <a:ea typeface="Times Roman"/>
                  <a:cs typeface="Times Roman"/>
                  <a:sym typeface="Times Roman"/>
                </a:rPr>
                <a:t>repeated </a:t>
              </a:r>
              <a:r>
                <a:rPr lang="en-US" sz="1800" dirty="0">
                  <a:latin typeface="Times Roman"/>
                  <a:ea typeface="Times Roman"/>
                  <a:cs typeface="Times Roman"/>
                  <a:sym typeface="Times Roman"/>
                </a:rPr>
                <a:t>time series</a:t>
              </a:r>
              <a:endParaRPr sz="1800" dirty="0">
                <a:latin typeface="Times Roman"/>
                <a:ea typeface="Times Roman"/>
                <a:cs typeface="Times Roman"/>
                <a:sym typeface="Times Roman"/>
              </a:endParaRPr>
            </a:p>
          </p:txBody>
        </p:sp>
      </p:grpSp>
      <p:sp>
        <p:nvSpPr>
          <p:cNvPr id="11" name="Chevron">
            <a:extLst>
              <a:ext uri="{FF2B5EF4-FFF2-40B4-BE49-F238E27FC236}">
                <a16:creationId xmlns:a16="http://schemas.microsoft.com/office/drawing/2014/main" id="{720A94EC-13A1-75BC-F69F-91DBA04372EE}"/>
              </a:ext>
            </a:extLst>
          </p:cNvPr>
          <p:cNvSpPr/>
          <p:nvPr/>
        </p:nvSpPr>
        <p:spPr>
          <a:xfrm>
            <a:off x="2163159" y="4605952"/>
            <a:ext cx="328614" cy="144464"/>
          </a:xfrm>
          <a:prstGeom prst="chevron">
            <a:avLst>
              <a:gd name="adj" fmla="val 56868"/>
            </a:avLst>
          </a:prstGeom>
          <a:ln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" name="Chevron">
            <a:extLst>
              <a:ext uri="{FF2B5EF4-FFF2-40B4-BE49-F238E27FC236}">
                <a16:creationId xmlns:a16="http://schemas.microsoft.com/office/drawing/2014/main" id="{603F1975-FCEB-F64D-B629-0C43A26E145D}"/>
              </a:ext>
            </a:extLst>
          </p:cNvPr>
          <p:cNvSpPr/>
          <p:nvPr/>
        </p:nvSpPr>
        <p:spPr>
          <a:xfrm>
            <a:off x="4576636" y="4597837"/>
            <a:ext cx="328614" cy="144464"/>
          </a:xfrm>
          <a:prstGeom prst="chevron">
            <a:avLst>
              <a:gd name="adj" fmla="val 56868"/>
            </a:avLst>
          </a:prstGeom>
          <a:ln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13" name="Group">
            <a:extLst>
              <a:ext uri="{FF2B5EF4-FFF2-40B4-BE49-F238E27FC236}">
                <a16:creationId xmlns:a16="http://schemas.microsoft.com/office/drawing/2014/main" id="{FD2916E9-3F54-E7F3-0364-BACA603DCD94}"/>
              </a:ext>
            </a:extLst>
          </p:cNvPr>
          <p:cNvGrpSpPr/>
          <p:nvPr/>
        </p:nvGrpSpPr>
        <p:grpSpPr>
          <a:xfrm>
            <a:off x="7088663" y="4148562"/>
            <a:ext cx="1677309" cy="957975"/>
            <a:chOff x="0" y="-258925"/>
            <a:chExt cx="1677307" cy="957974"/>
          </a:xfrm>
        </p:grpSpPr>
        <p:sp>
          <p:nvSpPr>
            <p:cNvPr id="14" name="Line">
              <a:extLst>
                <a:ext uri="{FF2B5EF4-FFF2-40B4-BE49-F238E27FC236}">
                  <a16:creationId xmlns:a16="http://schemas.microsoft.com/office/drawing/2014/main" id="{CC654B58-CCF6-DFA5-90FC-659A19CB75B4}"/>
                </a:ext>
              </a:extLst>
            </p:cNvPr>
            <p:cNvSpPr/>
            <p:nvPr/>
          </p:nvSpPr>
          <p:spPr>
            <a:xfrm>
              <a:off x="0" y="0"/>
              <a:ext cx="301470" cy="527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965" y="0"/>
                    <a:pt x="10800" y="1218"/>
                    <a:pt x="10800" y="2720"/>
                  </a:cubicBezTo>
                  <a:lnTo>
                    <a:pt x="10800" y="8080"/>
                  </a:lnTo>
                  <a:cubicBezTo>
                    <a:pt x="10800" y="9582"/>
                    <a:pt x="15635" y="10800"/>
                    <a:pt x="21600" y="10800"/>
                  </a:cubicBezTo>
                  <a:cubicBezTo>
                    <a:pt x="15635" y="10800"/>
                    <a:pt x="10800" y="12018"/>
                    <a:pt x="10800" y="13520"/>
                  </a:cubicBezTo>
                  <a:lnTo>
                    <a:pt x="10800" y="18880"/>
                  </a:lnTo>
                  <a:cubicBezTo>
                    <a:pt x="10800" y="20382"/>
                    <a:pt x="5965" y="21600"/>
                    <a:pt x="0" y="2160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grpSp>
          <p:nvGrpSpPr>
            <p:cNvPr id="15" name="Group">
              <a:extLst>
                <a:ext uri="{FF2B5EF4-FFF2-40B4-BE49-F238E27FC236}">
                  <a16:creationId xmlns:a16="http://schemas.microsoft.com/office/drawing/2014/main" id="{A36BC9E9-7C92-1DB3-4233-5DA2402360E3}"/>
                </a:ext>
              </a:extLst>
            </p:cNvPr>
            <p:cNvGrpSpPr/>
            <p:nvPr/>
          </p:nvGrpSpPr>
          <p:grpSpPr>
            <a:xfrm>
              <a:off x="356506" y="-258925"/>
              <a:ext cx="1320801" cy="957974"/>
              <a:chOff x="-22811" y="-634570"/>
              <a:chExt cx="1320800" cy="957973"/>
            </a:xfrm>
          </p:grpSpPr>
          <p:sp>
            <p:nvSpPr>
              <p:cNvPr id="16" name="Rounded Rectangle">
                <a:extLst>
                  <a:ext uri="{FF2B5EF4-FFF2-40B4-BE49-F238E27FC236}">
                    <a16:creationId xmlns:a16="http://schemas.microsoft.com/office/drawing/2014/main" id="{19FEF2E9-B6B0-B71E-3C9A-581811A8A0B5}"/>
                  </a:ext>
                </a:extLst>
              </p:cNvPr>
              <p:cNvSpPr/>
              <p:nvPr/>
            </p:nvSpPr>
            <p:spPr>
              <a:xfrm>
                <a:off x="-22811" y="-634570"/>
                <a:ext cx="1320800" cy="957973"/>
              </a:xfrm>
              <a:prstGeom prst="roundRect">
                <a:avLst>
                  <a:gd name="adj" fmla="val 16716"/>
                </a:avLst>
              </a:prstGeom>
              <a:solidFill>
                <a:srgbClr val="0433FF">
                  <a:alpha val="25000"/>
                </a:srgbClr>
              </a:solidFill>
              <a:ln w="9525" cap="flat">
                <a:solidFill>
                  <a:srgbClr val="FFFB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457200">
                  <a:buClrTx/>
                  <a:defRPr sz="1200">
                    <a:uFillTx/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7" name="Correlated errors…">
                <a:extLst>
                  <a:ext uri="{FF2B5EF4-FFF2-40B4-BE49-F238E27FC236}">
                    <a16:creationId xmlns:a16="http://schemas.microsoft.com/office/drawing/2014/main" id="{AA420D38-F883-2E5F-5314-0F45DC1973CD}"/>
                  </a:ext>
                </a:extLst>
              </p:cNvPr>
              <p:cNvSpPr/>
              <p:nvPr/>
            </p:nvSpPr>
            <p:spPr>
              <a:xfrm>
                <a:off x="42447" y="-559166"/>
                <a:ext cx="1190284" cy="81711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8100" tIns="38100" rIns="38100" bIns="38100" numCol="1" anchor="t">
                <a:noAutofit/>
              </a:bodyPr>
              <a:lstStyle/>
              <a:p>
                <a:pPr algn="ctr">
                  <a:buFont typeface="Times Roman"/>
                </a:pPr>
                <a:r>
                  <a:rPr sz="1600" dirty="0">
                    <a:latin typeface="Times Roman"/>
                    <a:ea typeface="Times Roman"/>
                    <a:cs typeface="Times Roman"/>
                    <a:sym typeface="Times Roman"/>
                  </a:rPr>
                  <a:t>Correlated errors</a:t>
                </a:r>
              </a:p>
              <a:p>
                <a:pPr algn="ctr">
                  <a:buFont typeface="Times Roman"/>
                </a:pPr>
                <a:r>
                  <a:rPr sz="1600" dirty="0">
                    <a:latin typeface="Times Roman"/>
                    <a:ea typeface="Times Roman"/>
                    <a:cs typeface="Times Roman"/>
                    <a:sym typeface="Times Roman"/>
                  </a:rPr>
                  <a:t>across </a:t>
                </a:r>
                <a:r>
                  <a:rPr lang="en-US" sz="1600" dirty="0">
                    <a:latin typeface="Times Roman"/>
                    <a:ea typeface="Times Roman"/>
                    <a:cs typeface="Times Roman"/>
                    <a:sym typeface="Times Roman"/>
                  </a:rPr>
                  <a:t>time</a:t>
                </a:r>
                <a:endParaRPr sz="1600" dirty="0">
                  <a:latin typeface="Times Roman"/>
                  <a:ea typeface="Times Roman"/>
                  <a:cs typeface="Times Roman"/>
                  <a:sym typeface="Times Roman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pull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" grpId="1" animBg="1" advAuto="0"/>
      <p:bldP spid="13" grpId="0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 lvl="0">
              <a:defRPr sz="1800"/>
            </a:pPr>
            <a:r>
              <a:rPr lang="en-US" sz="3200" dirty="0"/>
              <a:t>Efficiency in a Multi-level Setting</a:t>
            </a:r>
            <a:endParaRPr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43689"/>
            <a:ext cx="8229600" cy="4525963"/>
          </a:xfrm>
        </p:spPr>
        <p:txBody>
          <a:bodyPr/>
          <a:lstStyle/>
          <a:p>
            <a:r>
              <a:rPr lang="en-US" sz="2600" dirty="0">
                <a:cs typeface="Helvetica Neue Light"/>
              </a:rPr>
              <a:t>In a group analysis, efficiency (and power) depend on </a:t>
            </a:r>
            <a:r>
              <a:rPr lang="en-US" sz="2600" dirty="0">
                <a:solidFill>
                  <a:srgbClr val="0000FF"/>
                </a:solidFill>
                <a:cs typeface="Helvetica Neue Light"/>
              </a:rPr>
              <a:t>within-person </a:t>
            </a:r>
            <a:r>
              <a:rPr lang="en-US" sz="2600" dirty="0">
                <a:cs typeface="Helvetica Neue Light"/>
              </a:rPr>
              <a:t>and </a:t>
            </a:r>
            <a:r>
              <a:rPr lang="en-US" sz="2600" dirty="0">
                <a:solidFill>
                  <a:srgbClr val="0000FF"/>
                </a:solidFill>
                <a:cs typeface="Helvetica Neue Light"/>
              </a:rPr>
              <a:t>between-person </a:t>
            </a:r>
            <a:r>
              <a:rPr lang="en-US" sz="2600" dirty="0">
                <a:cs typeface="Helvetica Neue Light"/>
              </a:rPr>
              <a:t>variance.</a:t>
            </a:r>
          </a:p>
          <a:p>
            <a:endParaRPr lang="en-US" dirty="0"/>
          </a:p>
        </p:txBody>
      </p:sp>
      <p:sp>
        <p:nvSpPr>
          <p:cNvPr id="516" name="Shape 516"/>
          <p:cNvSpPr/>
          <p:nvPr/>
        </p:nvSpPr>
        <p:spPr>
          <a:xfrm>
            <a:off x="456660" y="6400800"/>
            <a:ext cx="2743740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06400">
              <a:defRPr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pPr lvl="0">
              <a:defRPr sz="1800"/>
            </a:pPr>
            <a:r>
              <a:rPr lang="en-US" sz="1800" b="0" i="1" dirty="0"/>
              <a:t>e.g. </a:t>
            </a:r>
            <a:r>
              <a:rPr sz="1800" b="0" i="1" dirty="0"/>
              <a:t>Wager &amp; Nichols, 2003</a:t>
            </a:r>
          </a:p>
        </p:txBody>
      </p:sp>
      <p:sp>
        <p:nvSpPr>
          <p:cNvPr id="20" name="Line Callout 1 (Border and Accent Bar) 19"/>
          <p:cNvSpPr/>
          <p:nvPr/>
        </p:nvSpPr>
        <p:spPr bwMode="auto">
          <a:xfrm>
            <a:off x="762000" y="3276600"/>
            <a:ext cx="2362200" cy="1066800"/>
          </a:xfrm>
          <a:prstGeom prst="accentBorderCallout1">
            <a:avLst>
              <a:gd name="adj1" fmla="val 8296"/>
              <a:gd name="adj2" fmla="val -3127"/>
              <a:gd name="adj3" fmla="val -31275"/>
              <a:gd name="adj4" fmla="val 74936"/>
            </a:avLst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Helvetica Neue Light"/>
                <a:cs typeface="Helvetica Neue Light"/>
              </a:rPr>
              <a:t>Variance/covariance of contrast values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 Neue Light"/>
              <a:cs typeface="Helvetica Neue Light"/>
            </a:endParaRPr>
          </a:p>
        </p:txBody>
      </p:sp>
      <p:sp>
        <p:nvSpPr>
          <p:cNvPr id="21" name="Line Callout 1 (Border and Accent Bar) 20"/>
          <p:cNvSpPr/>
          <p:nvPr/>
        </p:nvSpPr>
        <p:spPr bwMode="auto">
          <a:xfrm>
            <a:off x="3581400" y="3276600"/>
            <a:ext cx="2362200" cy="1066800"/>
          </a:xfrm>
          <a:prstGeom prst="accentBorderCallout1">
            <a:avLst>
              <a:gd name="adj1" fmla="val 8296"/>
              <a:gd name="adj2" fmla="val -3127"/>
              <a:gd name="adj3" fmla="val -52919"/>
              <a:gd name="adj4" fmla="val 36819"/>
            </a:avLst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Helvetica Neue Light"/>
                <a:cs typeface="Helvetica Neue Light"/>
              </a:rPr>
              <a:t>Within-person standard errors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Neue Light"/>
                <a:cs typeface="Helvetica Neue Light"/>
              </a:rPr>
              <a:t>(1/efficiency)</a:t>
            </a:r>
          </a:p>
        </p:txBody>
      </p:sp>
      <p:sp>
        <p:nvSpPr>
          <p:cNvPr id="22" name="Line Callout 1 (Border and Accent Bar) 21"/>
          <p:cNvSpPr/>
          <p:nvPr/>
        </p:nvSpPr>
        <p:spPr bwMode="auto">
          <a:xfrm>
            <a:off x="6248400" y="3276600"/>
            <a:ext cx="2667000" cy="1066800"/>
          </a:xfrm>
          <a:prstGeom prst="accentBorderCallout1">
            <a:avLst>
              <a:gd name="adj1" fmla="val 8296"/>
              <a:gd name="adj2" fmla="val -3127"/>
              <a:gd name="adj3" fmla="val -50514"/>
              <a:gd name="adj4" fmla="val -2828"/>
            </a:avLst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Helvetica Neue Light"/>
                <a:cs typeface="Helvetica Neue Light"/>
              </a:rPr>
              <a:t>Variance/covariance of individual differences between people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 Neue Light"/>
              <a:cs typeface="Helvetica Neue Light"/>
            </a:endParaRPr>
          </a:p>
        </p:txBody>
      </p:sp>
      <p:sp>
        <p:nvSpPr>
          <p:cNvPr id="23" name="Line Callout 1 (Border and Accent Bar) 22"/>
          <p:cNvSpPr/>
          <p:nvPr/>
        </p:nvSpPr>
        <p:spPr bwMode="auto">
          <a:xfrm>
            <a:off x="6781800" y="1828800"/>
            <a:ext cx="2209800" cy="533400"/>
          </a:xfrm>
          <a:prstGeom prst="accentBorderCallout1">
            <a:avLst>
              <a:gd name="adj1" fmla="val 8296"/>
              <a:gd name="adj2" fmla="val -3127"/>
              <a:gd name="adj3" fmla="val 197190"/>
              <a:gd name="adj4" fmla="val -65846"/>
            </a:avLst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Helvetica Neue Light"/>
                <a:cs typeface="Helvetica Neue Light"/>
              </a:rPr>
              <a:t>Sample size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 Neue Light"/>
              <a:cs typeface="Helvetica Neue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0600" y="4572000"/>
            <a:ext cx="7239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>
                <a:latin typeface="Helvetica Neue Light"/>
                <a:cs typeface="Helvetica Neue Light"/>
              </a:rPr>
              <a:t>Increasing within-person efficiency (e.g., by collecting more data) helps up to a point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>
                <a:latin typeface="Helvetica Neue Light"/>
                <a:cs typeface="Helvetica Neue Light"/>
              </a:rPr>
              <a:t>Increasing sample size always helps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>
                <a:latin typeface="Helvetica Neue Light"/>
                <a:cs typeface="Helvetica Neue Light"/>
              </a:rPr>
              <a:t>The greater the between-person variance, the more sample size is important.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0" y="2053600"/>
            <a:ext cx="4775200" cy="11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693004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lowchart: Process 47"/>
          <p:cNvSpPr/>
          <p:nvPr/>
        </p:nvSpPr>
        <p:spPr>
          <a:xfrm>
            <a:off x="3445327" y="719056"/>
            <a:ext cx="3042369" cy="3174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Is </a:t>
            </a:r>
            <a:r>
              <a:rPr lang="en-US" sz="1400" b="1" dirty="0">
                <a:solidFill>
                  <a:sysClr val="windowText" lastClr="000000"/>
                </a:solidFill>
              </a:rPr>
              <a:t>Predictor</a:t>
            </a:r>
            <a:r>
              <a:rPr lang="en-US" sz="1400" dirty="0">
                <a:solidFill>
                  <a:sysClr val="windowText" lastClr="000000"/>
                </a:solidFill>
              </a:rPr>
              <a:t> (or</a:t>
            </a:r>
            <a:r>
              <a:rPr lang="en-US" sz="1400" b="1" dirty="0">
                <a:solidFill>
                  <a:sysClr val="windowText" lastClr="000000"/>
                </a:solidFill>
              </a:rPr>
              <a:t> IV</a:t>
            </a:r>
            <a:r>
              <a:rPr lang="en-US" sz="1400" dirty="0">
                <a:solidFill>
                  <a:sysClr val="windowText" lastClr="000000"/>
                </a:solidFill>
              </a:rPr>
              <a:t>) continuous?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50" name="Flowchart: Process 49"/>
          <p:cNvSpPr/>
          <p:nvPr/>
        </p:nvSpPr>
        <p:spPr>
          <a:xfrm>
            <a:off x="2688385" y="1256549"/>
            <a:ext cx="488649" cy="258212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Yes</a:t>
            </a:r>
          </a:p>
        </p:txBody>
      </p:sp>
      <p:sp>
        <p:nvSpPr>
          <p:cNvPr id="51" name="Flowchart: Process 50"/>
          <p:cNvSpPr/>
          <p:nvPr/>
        </p:nvSpPr>
        <p:spPr>
          <a:xfrm>
            <a:off x="6502063" y="1247024"/>
            <a:ext cx="488649" cy="258212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No</a:t>
            </a:r>
          </a:p>
        </p:txBody>
      </p:sp>
      <p:cxnSp>
        <p:nvCxnSpPr>
          <p:cNvPr id="52" name="Straight Connector 11"/>
          <p:cNvCxnSpPr>
            <a:cxnSpLocks/>
            <a:stCxn id="48" idx="2"/>
            <a:endCxn id="50" idx="0"/>
          </p:cNvCxnSpPr>
          <p:nvPr/>
        </p:nvCxnSpPr>
        <p:spPr>
          <a:xfrm rot="5400000">
            <a:off x="3839565" y="129602"/>
            <a:ext cx="220092" cy="203380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12"/>
          <p:cNvCxnSpPr>
            <a:cxnSpLocks/>
            <a:stCxn id="51" idx="0"/>
            <a:endCxn id="48" idx="2"/>
          </p:cNvCxnSpPr>
          <p:nvPr/>
        </p:nvCxnSpPr>
        <p:spPr>
          <a:xfrm rot="16200000" flipV="1">
            <a:off x="5751167" y="251803"/>
            <a:ext cx="210567" cy="177987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stealth"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931725" y="1501626"/>
            <a:ext cx="1" cy="250529"/>
          </a:xfrm>
          <a:prstGeom prst="line">
            <a:avLst/>
          </a:prstGeom>
          <a:ln w="12700">
            <a:solidFill>
              <a:schemeClr val="tx1"/>
            </a:solidFill>
            <a:headEnd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Process 57"/>
          <p:cNvSpPr/>
          <p:nvPr/>
        </p:nvSpPr>
        <p:spPr>
          <a:xfrm>
            <a:off x="914401" y="1733652"/>
            <a:ext cx="3457292" cy="336923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Is/are the </a:t>
            </a:r>
            <a:r>
              <a:rPr lang="en-US" sz="1400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(s) (or </a:t>
            </a:r>
            <a:r>
              <a:rPr lang="en-US" sz="1400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DVs</a:t>
            </a: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continuous</a:t>
            </a: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1400" dirty="0">
              <a:ea typeface="Times New Roman" panose="02020603050405020304" pitchFamily="18" charset="0"/>
            </a:endParaRPr>
          </a:p>
        </p:txBody>
      </p:sp>
      <p:sp>
        <p:nvSpPr>
          <p:cNvPr id="65" name="Flowchart: Process 64"/>
          <p:cNvSpPr/>
          <p:nvPr/>
        </p:nvSpPr>
        <p:spPr>
          <a:xfrm>
            <a:off x="1499095" y="2385590"/>
            <a:ext cx="460264" cy="245812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Yes</a:t>
            </a:r>
          </a:p>
        </p:txBody>
      </p:sp>
      <p:sp>
        <p:nvSpPr>
          <p:cNvPr id="66" name="Flowchart: Process 65"/>
          <p:cNvSpPr/>
          <p:nvPr/>
        </p:nvSpPr>
        <p:spPr>
          <a:xfrm>
            <a:off x="3329967" y="2376065"/>
            <a:ext cx="460264" cy="245812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No</a:t>
            </a:r>
          </a:p>
        </p:txBody>
      </p:sp>
      <p:cxnSp>
        <p:nvCxnSpPr>
          <p:cNvPr id="67" name="Straight Connector 11"/>
          <p:cNvCxnSpPr>
            <a:cxnSpLocks/>
            <a:stCxn id="58" idx="2"/>
            <a:endCxn id="65" idx="0"/>
          </p:cNvCxnSpPr>
          <p:nvPr/>
        </p:nvCxnSpPr>
        <p:spPr>
          <a:xfrm rot="5400000">
            <a:off x="2028630" y="1771172"/>
            <a:ext cx="315015" cy="91382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12"/>
          <p:cNvCxnSpPr>
            <a:cxnSpLocks/>
            <a:stCxn id="66" idx="0"/>
            <a:endCxn id="58" idx="2"/>
          </p:cNvCxnSpPr>
          <p:nvPr/>
        </p:nvCxnSpPr>
        <p:spPr>
          <a:xfrm rot="16200000" flipV="1">
            <a:off x="2948828" y="1764794"/>
            <a:ext cx="305490" cy="91705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stealth"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cxnSpLocks/>
            <a:stCxn id="66" idx="2"/>
            <a:endCxn id="79" idx="0"/>
          </p:cNvCxnSpPr>
          <p:nvPr/>
        </p:nvCxnSpPr>
        <p:spPr>
          <a:xfrm>
            <a:off x="3560099" y="2621877"/>
            <a:ext cx="1263311" cy="256836"/>
          </a:xfrm>
          <a:prstGeom prst="line">
            <a:avLst/>
          </a:prstGeom>
          <a:ln w="12700" cap="rnd">
            <a:solidFill>
              <a:schemeClr val="tx1"/>
            </a:solidFill>
            <a:headEnd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5" idx="2"/>
            <a:endCxn id="80" idx="0"/>
          </p:cNvCxnSpPr>
          <p:nvPr/>
        </p:nvCxnSpPr>
        <p:spPr>
          <a:xfrm>
            <a:off x="1729227" y="2631402"/>
            <a:ext cx="362723" cy="280485"/>
          </a:xfrm>
          <a:prstGeom prst="line">
            <a:avLst/>
          </a:prstGeom>
          <a:ln w="12700" cap="rnd">
            <a:solidFill>
              <a:schemeClr val="tx1"/>
            </a:solidFill>
            <a:headEnd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lowchart: Process 78"/>
          <p:cNvSpPr/>
          <p:nvPr/>
        </p:nvSpPr>
        <p:spPr>
          <a:xfrm>
            <a:off x="4282518" y="2878713"/>
            <a:ext cx="1081783" cy="551994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Logistic Regression </a:t>
            </a:r>
          </a:p>
        </p:txBody>
      </p:sp>
      <p:sp>
        <p:nvSpPr>
          <p:cNvPr id="80" name="Flowchart: Process 79"/>
          <p:cNvSpPr/>
          <p:nvPr/>
        </p:nvSpPr>
        <p:spPr>
          <a:xfrm>
            <a:off x="69101" y="2911887"/>
            <a:ext cx="4045697" cy="32115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Is there </a:t>
            </a:r>
            <a:r>
              <a:rPr lang="en-US" sz="1400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than </a:t>
            </a:r>
            <a:r>
              <a:rPr lang="en-US" sz="1400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Predictor</a:t>
            </a: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(or </a:t>
            </a:r>
            <a:r>
              <a:rPr lang="en-US" sz="1400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)?</a:t>
            </a:r>
            <a:endParaRPr lang="en-US" sz="1400" dirty="0">
              <a:ea typeface="Times New Roman" panose="02020603050405020304" pitchFamily="18" charset="0"/>
            </a:endParaRPr>
          </a:p>
        </p:txBody>
      </p:sp>
      <p:sp>
        <p:nvSpPr>
          <p:cNvPr id="81" name="Flowchart: Process 80"/>
          <p:cNvSpPr/>
          <p:nvPr/>
        </p:nvSpPr>
        <p:spPr>
          <a:xfrm>
            <a:off x="818552" y="3377365"/>
            <a:ext cx="537073" cy="26232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Yes</a:t>
            </a:r>
          </a:p>
        </p:txBody>
      </p:sp>
      <p:sp>
        <p:nvSpPr>
          <p:cNvPr id="82" name="Flowchart: Process 81"/>
          <p:cNvSpPr/>
          <p:nvPr/>
        </p:nvSpPr>
        <p:spPr>
          <a:xfrm>
            <a:off x="2674041" y="3367840"/>
            <a:ext cx="537073" cy="262320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No</a:t>
            </a:r>
          </a:p>
        </p:txBody>
      </p:sp>
      <p:cxnSp>
        <p:nvCxnSpPr>
          <p:cNvPr id="83" name="Straight Connector 11"/>
          <p:cNvCxnSpPr>
            <a:stCxn id="80" idx="2"/>
            <a:endCxn id="81" idx="0"/>
          </p:cNvCxnSpPr>
          <p:nvPr/>
        </p:nvCxnSpPr>
        <p:spPr>
          <a:xfrm rot="5400000">
            <a:off x="1517357" y="2802771"/>
            <a:ext cx="144327" cy="100486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12"/>
          <p:cNvCxnSpPr>
            <a:stCxn id="82" idx="0"/>
            <a:endCxn id="80" idx="2"/>
          </p:cNvCxnSpPr>
          <p:nvPr/>
        </p:nvCxnSpPr>
        <p:spPr>
          <a:xfrm rot="16200000" flipV="1">
            <a:off x="2449863" y="2875125"/>
            <a:ext cx="134802" cy="85062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stealth"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2" idx="2"/>
            <a:endCxn id="90" idx="0"/>
          </p:cNvCxnSpPr>
          <p:nvPr/>
        </p:nvCxnSpPr>
        <p:spPr>
          <a:xfrm flipH="1">
            <a:off x="2932176" y="3630160"/>
            <a:ext cx="10402" cy="320204"/>
          </a:xfrm>
          <a:prstGeom prst="line">
            <a:avLst/>
          </a:prstGeom>
          <a:ln w="12700">
            <a:solidFill>
              <a:schemeClr val="tx1"/>
            </a:solidFill>
            <a:headEnd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1" idx="2"/>
            <a:endCxn id="89" idx="0"/>
          </p:cNvCxnSpPr>
          <p:nvPr/>
        </p:nvCxnSpPr>
        <p:spPr>
          <a:xfrm>
            <a:off x="1087089" y="3639685"/>
            <a:ext cx="1603" cy="316026"/>
          </a:xfrm>
          <a:prstGeom prst="line">
            <a:avLst/>
          </a:prstGeom>
          <a:ln w="12700">
            <a:solidFill>
              <a:schemeClr val="tx1"/>
            </a:solidFill>
            <a:headEnd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owchart: Process 88"/>
          <p:cNvSpPr/>
          <p:nvPr/>
        </p:nvSpPr>
        <p:spPr>
          <a:xfrm>
            <a:off x="488767" y="3955711"/>
            <a:ext cx="1199850" cy="465859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OLS Regression</a:t>
            </a:r>
          </a:p>
        </p:txBody>
      </p:sp>
      <p:sp>
        <p:nvSpPr>
          <p:cNvPr id="90" name="Flowchart: Process 89"/>
          <p:cNvSpPr/>
          <p:nvPr/>
        </p:nvSpPr>
        <p:spPr>
          <a:xfrm>
            <a:off x="2291179" y="3950364"/>
            <a:ext cx="1281993" cy="303305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Pearson’s R</a:t>
            </a:r>
          </a:p>
        </p:txBody>
      </p:sp>
      <p:cxnSp>
        <p:nvCxnSpPr>
          <p:cNvPr id="91" name="Straight Connector 90"/>
          <p:cNvCxnSpPr/>
          <p:nvPr/>
        </p:nvCxnSpPr>
        <p:spPr>
          <a:xfrm>
            <a:off x="6757802" y="1501626"/>
            <a:ext cx="1" cy="250529"/>
          </a:xfrm>
          <a:prstGeom prst="line">
            <a:avLst/>
          </a:prstGeom>
          <a:ln w="12700">
            <a:solidFill>
              <a:schemeClr val="tx1"/>
            </a:solidFill>
            <a:headEnd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lowchart: Process 91"/>
          <p:cNvSpPr/>
          <p:nvPr/>
        </p:nvSpPr>
        <p:spPr>
          <a:xfrm>
            <a:off x="4969327" y="1733652"/>
            <a:ext cx="3728075" cy="32790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Is/are the </a:t>
            </a:r>
            <a:r>
              <a:rPr lang="en-US" sz="1400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(s) (or </a:t>
            </a:r>
            <a:r>
              <a:rPr lang="en-US" sz="1400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DVs</a:t>
            </a: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continuous</a:t>
            </a:r>
            <a:r>
              <a:rPr lang="en-US" sz="14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1400" dirty="0">
              <a:ea typeface="Times New Roman" panose="02020603050405020304" pitchFamily="18" charset="0"/>
            </a:endParaRPr>
          </a:p>
        </p:txBody>
      </p:sp>
      <p:sp>
        <p:nvSpPr>
          <p:cNvPr id="109" name="Flowchart: Process 108"/>
          <p:cNvSpPr/>
          <p:nvPr/>
        </p:nvSpPr>
        <p:spPr>
          <a:xfrm>
            <a:off x="5952700" y="2302893"/>
            <a:ext cx="460264" cy="245812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Yes</a:t>
            </a:r>
          </a:p>
        </p:txBody>
      </p:sp>
      <p:sp>
        <p:nvSpPr>
          <p:cNvPr id="110" name="Flowchart: Process 109"/>
          <p:cNvSpPr/>
          <p:nvPr/>
        </p:nvSpPr>
        <p:spPr>
          <a:xfrm>
            <a:off x="7040442" y="2293368"/>
            <a:ext cx="460264" cy="245812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No</a:t>
            </a:r>
          </a:p>
        </p:txBody>
      </p:sp>
      <p:cxnSp>
        <p:nvCxnSpPr>
          <p:cNvPr id="111" name="Straight Connector 11"/>
          <p:cNvCxnSpPr>
            <a:cxnSpLocks/>
            <a:stCxn id="92" idx="2"/>
            <a:endCxn id="109" idx="0"/>
          </p:cNvCxnSpPr>
          <p:nvPr/>
        </p:nvCxnSpPr>
        <p:spPr>
          <a:xfrm rot="5400000">
            <a:off x="6387433" y="1856961"/>
            <a:ext cx="241332" cy="65053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2"/>
          <p:cNvCxnSpPr>
            <a:cxnSpLocks/>
            <a:stCxn id="110" idx="0"/>
            <a:endCxn id="92" idx="2"/>
          </p:cNvCxnSpPr>
          <p:nvPr/>
        </p:nvCxnSpPr>
        <p:spPr>
          <a:xfrm rot="16200000" flipV="1">
            <a:off x="6936067" y="1958860"/>
            <a:ext cx="231807" cy="43720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stealth"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cxnSpLocks/>
            <a:stCxn id="110" idx="2"/>
          </p:cNvCxnSpPr>
          <p:nvPr/>
        </p:nvCxnSpPr>
        <p:spPr>
          <a:xfrm>
            <a:off x="7270574" y="2539180"/>
            <a:ext cx="1100326" cy="324043"/>
          </a:xfrm>
          <a:prstGeom prst="line">
            <a:avLst/>
          </a:prstGeom>
          <a:ln w="12700" cap="rnd">
            <a:solidFill>
              <a:schemeClr val="tx1"/>
            </a:solidFill>
            <a:headEnd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cxnSpLocks/>
            <a:stCxn id="109" idx="2"/>
            <a:endCxn id="49" idx="0"/>
          </p:cNvCxnSpPr>
          <p:nvPr/>
        </p:nvCxnSpPr>
        <p:spPr>
          <a:xfrm>
            <a:off x="6182832" y="2548705"/>
            <a:ext cx="775080" cy="314518"/>
          </a:xfrm>
          <a:prstGeom prst="line">
            <a:avLst/>
          </a:prstGeom>
          <a:ln w="12700" cap="rnd">
            <a:solidFill>
              <a:schemeClr val="tx1"/>
            </a:solidFill>
            <a:headEnd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Flowchart: Process 114"/>
          <p:cNvSpPr/>
          <p:nvPr/>
        </p:nvSpPr>
        <p:spPr>
          <a:xfrm>
            <a:off x="588889" y="6131243"/>
            <a:ext cx="1337828" cy="524186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Dependent Samples T-Test</a:t>
            </a:r>
          </a:p>
        </p:txBody>
      </p:sp>
      <p:sp>
        <p:nvSpPr>
          <p:cNvPr id="49" name="Flowchart: Process 48"/>
          <p:cNvSpPr/>
          <p:nvPr/>
        </p:nvSpPr>
        <p:spPr>
          <a:xfrm>
            <a:off x="6090558" y="2863223"/>
            <a:ext cx="1734708" cy="548203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How many Predictors (or IVs</a:t>
            </a:r>
            <a:r>
              <a:rPr lang="en-US" sz="1400" dirty="0">
                <a:solidFill>
                  <a:sysClr val="windowText" lastClr="000000"/>
                </a:solidFill>
              </a:rPr>
              <a:t>)?</a:t>
            </a:r>
          </a:p>
        </p:txBody>
      </p:sp>
      <p:sp>
        <p:nvSpPr>
          <p:cNvPr id="54" name="Flowchart: Process 53"/>
          <p:cNvSpPr/>
          <p:nvPr/>
        </p:nvSpPr>
        <p:spPr>
          <a:xfrm>
            <a:off x="6448767" y="3585342"/>
            <a:ext cx="460264" cy="220111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55" name="Flowchart: Process 54"/>
          <p:cNvSpPr/>
          <p:nvPr/>
        </p:nvSpPr>
        <p:spPr>
          <a:xfrm>
            <a:off x="7536509" y="3575817"/>
            <a:ext cx="460264" cy="220111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2+</a:t>
            </a:r>
          </a:p>
        </p:txBody>
      </p:sp>
      <p:cxnSp>
        <p:nvCxnSpPr>
          <p:cNvPr id="57" name="Straight Connector 11"/>
          <p:cNvCxnSpPr>
            <a:endCxn id="54" idx="0"/>
          </p:cNvCxnSpPr>
          <p:nvPr/>
        </p:nvCxnSpPr>
        <p:spPr>
          <a:xfrm rot="10800000" flipV="1">
            <a:off x="6678899" y="3412050"/>
            <a:ext cx="582924" cy="173292"/>
          </a:xfrm>
          <a:prstGeom prst="curvedConnector2">
            <a:avLst/>
          </a:prstGeom>
          <a:ln w="12700">
            <a:solidFill>
              <a:schemeClr val="tx1"/>
            </a:solidFill>
            <a:headEnd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12"/>
          <p:cNvCxnSpPr>
            <a:stCxn id="55" idx="0"/>
          </p:cNvCxnSpPr>
          <p:nvPr/>
        </p:nvCxnSpPr>
        <p:spPr>
          <a:xfrm rot="16200000" flipV="1">
            <a:off x="7432350" y="3241526"/>
            <a:ext cx="163766" cy="504816"/>
          </a:xfrm>
          <a:prstGeom prst="curvedConnector2">
            <a:avLst/>
          </a:prstGeom>
          <a:ln w="12700">
            <a:solidFill>
              <a:schemeClr val="tx1"/>
            </a:solidFill>
            <a:headEnd type="stealth"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5" idx="2"/>
          </p:cNvCxnSpPr>
          <p:nvPr/>
        </p:nvCxnSpPr>
        <p:spPr>
          <a:xfrm flipH="1">
            <a:off x="7758582" y="3795928"/>
            <a:ext cx="8059" cy="294173"/>
          </a:xfrm>
          <a:prstGeom prst="line">
            <a:avLst/>
          </a:prstGeom>
          <a:ln w="12700">
            <a:solidFill>
              <a:schemeClr val="tx1"/>
            </a:solidFill>
            <a:headEnd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cxnSpLocks/>
            <a:stCxn id="54" idx="2"/>
          </p:cNvCxnSpPr>
          <p:nvPr/>
        </p:nvCxnSpPr>
        <p:spPr>
          <a:xfrm>
            <a:off x="6678899" y="3805453"/>
            <a:ext cx="0" cy="226062"/>
          </a:xfrm>
          <a:prstGeom prst="line">
            <a:avLst/>
          </a:prstGeom>
          <a:ln w="12700">
            <a:solidFill>
              <a:schemeClr val="tx1"/>
            </a:solidFill>
            <a:headEnd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Flowchart: Process 100"/>
          <p:cNvSpPr/>
          <p:nvPr/>
        </p:nvSpPr>
        <p:spPr>
          <a:xfrm>
            <a:off x="7045771" y="4090101"/>
            <a:ext cx="1902004" cy="548203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Are any of the </a:t>
            </a:r>
            <a:r>
              <a:rPr lang="en-US" sz="1400" b="1" dirty="0">
                <a:solidFill>
                  <a:sysClr val="windowText" lastClr="000000"/>
                </a:solidFill>
              </a:rPr>
              <a:t>samples</a:t>
            </a:r>
            <a:r>
              <a:rPr lang="en-US" sz="1400" dirty="0">
                <a:solidFill>
                  <a:sysClr val="windowText" lastClr="000000"/>
                </a:solidFill>
              </a:rPr>
              <a:t> </a:t>
            </a:r>
            <a:r>
              <a:rPr lang="en-US" sz="1400" b="1" dirty="0">
                <a:solidFill>
                  <a:sysClr val="windowText" lastClr="000000"/>
                </a:solidFill>
              </a:rPr>
              <a:t>paired</a:t>
            </a:r>
            <a:r>
              <a:rPr lang="en-US" sz="1400" dirty="0">
                <a:solidFill>
                  <a:sysClr val="windowText" lastClr="000000"/>
                </a:solidFill>
              </a:rPr>
              <a:t> (dependent)?</a:t>
            </a:r>
          </a:p>
        </p:txBody>
      </p:sp>
      <p:sp>
        <p:nvSpPr>
          <p:cNvPr id="118" name="Flowchart: Process 117"/>
          <p:cNvSpPr/>
          <p:nvPr/>
        </p:nvSpPr>
        <p:spPr>
          <a:xfrm>
            <a:off x="7206545" y="4903209"/>
            <a:ext cx="460264" cy="245812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Yes</a:t>
            </a:r>
          </a:p>
        </p:txBody>
      </p:sp>
      <p:sp>
        <p:nvSpPr>
          <p:cNvPr id="119" name="Flowchart: Process 118"/>
          <p:cNvSpPr/>
          <p:nvPr/>
        </p:nvSpPr>
        <p:spPr>
          <a:xfrm>
            <a:off x="8294287" y="4893684"/>
            <a:ext cx="460264" cy="245812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No</a:t>
            </a:r>
          </a:p>
        </p:txBody>
      </p:sp>
      <p:cxnSp>
        <p:nvCxnSpPr>
          <p:cNvPr id="120" name="Straight Connector 11"/>
          <p:cNvCxnSpPr>
            <a:stCxn id="101" idx="2"/>
            <a:endCxn id="118" idx="0"/>
          </p:cNvCxnSpPr>
          <p:nvPr/>
        </p:nvCxnSpPr>
        <p:spPr>
          <a:xfrm rot="5400000">
            <a:off x="7584273" y="4490708"/>
            <a:ext cx="264905" cy="56009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"/>
          <p:cNvCxnSpPr>
            <a:stCxn id="119" idx="0"/>
            <a:endCxn id="101" idx="2"/>
          </p:cNvCxnSpPr>
          <p:nvPr/>
        </p:nvCxnSpPr>
        <p:spPr>
          <a:xfrm rot="16200000" flipV="1">
            <a:off x="8132906" y="4502171"/>
            <a:ext cx="255380" cy="52764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stealth"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19" idx="2"/>
          </p:cNvCxnSpPr>
          <p:nvPr/>
        </p:nvCxnSpPr>
        <p:spPr>
          <a:xfrm>
            <a:off x="8524419" y="5139496"/>
            <a:ext cx="0" cy="315813"/>
          </a:xfrm>
          <a:prstGeom prst="line">
            <a:avLst/>
          </a:prstGeom>
          <a:ln w="12700">
            <a:solidFill>
              <a:schemeClr val="tx1"/>
            </a:solidFill>
            <a:headEnd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18" idx="2"/>
          </p:cNvCxnSpPr>
          <p:nvPr/>
        </p:nvCxnSpPr>
        <p:spPr>
          <a:xfrm>
            <a:off x="7436677" y="5149021"/>
            <a:ext cx="0" cy="306288"/>
          </a:xfrm>
          <a:prstGeom prst="line">
            <a:avLst/>
          </a:prstGeom>
          <a:ln w="12700">
            <a:solidFill>
              <a:schemeClr val="tx1"/>
            </a:solidFill>
            <a:headEnd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owchart: Process 125"/>
          <p:cNvSpPr/>
          <p:nvPr/>
        </p:nvSpPr>
        <p:spPr>
          <a:xfrm>
            <a:off x="8105752" y="5455553"/>
            <a:ext cx="843957" cy="524186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Factorial ANOVA</a:t>
            </a:r>
          </a:p>
        </p:txBody>
      </p:sp>
      <p:sp>
        <p:nvSpPr>
          <p:cNvPr id="127" name="Flowchart: Process 126"/>
          <p:cNvSpPr/>
          <p:nvPr/>
        </p:nvSpPr>
        <p:spPr>
          <a:xfrm>
            <a:off x="6792521" y="5455553"/>
            <a:ext cx="1032744" cy="1177158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Mixed or Repeated Measures Factorial ANOVA</a:t>
            </a:r>
          </a:p>
        </p:txBody>
      </p:sp>
      <p:sp>
        <p:nvSpPr>
          <p:cNvPr id="128" name="Flowchart: Process 127"/>
          <p:cNvSpPr/>
          <p:nvPr/>
        </p:nvSpPr>
        <p:spPr>
          <a:xfrm>
            <a:off x="3940043" y="4031515"/>
            <a:ext cx="2922293" cy="40038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How many </a:t>
            </a:r>
            <a:r>
              <a:rPr lang="en-US" sz="1400" b="1" dirty="0">
                <a:solidFill>
                  <a:sysClr val="windowText" lastClr="000000"/>
                </a:solidFill>
              </a:rPr>
              <a:t>levels</a:t>
            </a:r>
            <a:r>
              <a:rPr lang="en-US" sz="1400" dirty="0">
                <a:solidFill>
                  <a:sysClr val="windowText" lastClr="000000"/>
                </a:solidFill>
              </a:rPr>
              <a:t> of the </a:t>
            </a:r>
            <a:r>
              <a:rPr lang="en-US" sz="1400" b="1" dirty="0">
                <a:solidFill>
                  <a:sysClr val="windowText" lastClr="000000"/>
                </a:solidFill>
              </a:rPr>
              <a:t>Predictor</a:t>
            </a:r>
            <a:r>
              <a:rPr lang="en-US" sz="1400" dirty="0">
                <a:solidFill>
                  <a:sysClr val="windowText" lastClr="000000"/>
                </a:solidFill>
              </a:rPr>
              <a:t> </a:t>
            </a:r>
            <a:br>
              <a:rPr lang="en-US" sz="1400" dirty="0">
                <a:solidFill>
                  <a:sysClr val="windowText" lastClr="000000"/>
                </a:solidFill>
              </a:rPr>
            </a:br>
            <a:r>
              <a:rPr lang="en-US" sz="1400" dirty="0">
                <a:solidFill>
                  <a:sysClr val="windowText" lastClr="000000"/>
                </a:solidFill>
              </a:rPr>
              <a:t>(or </a:t>
            </a:r>
            <a:r>
              <a:rPr lang="en-US" sz="1400" b="1" dirty="0">
                <a:solidFill>
                  <a:sysClr val="windowText" lastClr="000000"/>
                </a:solidFill>
              </a:rPr>
              <a:t>IV</a:t>
            </a:r>
            <a:r>
              <a:rPr lang="en-US" sz="1400" dirty="0">
                <a:solidFill>
                  <a:sysClr val="windowText" lastClr="000000"/>
                </a:solidFill>
              </a:rPr>
              <a:t>)?</a:t>
            </a:r>
          </a:p>
        </p:txBody>
      </p:sp>
      <p:sp>
        <p:nvSpPr>
          <p:cNvPr id="131" name="Flowchart: Process 130"/>
          <p:cNvSpPr/>
          <p:nvPr/>
        </p:nvSpPr>
        <p:spPr>
          <a:xfrm>
            <a:off x="3124198" y="4577041"/>
            <a:ext cx="460264" cy="197059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32" name="Flowchart: Process 131"/>
          <p:cNvSpPr/>
          <p:nvPr/>
        </p:nvSpPr>
        <p:spPr>
          <a:xfrm>
            <a:off x="5966087" y="4567516"/>
            <a:ext cx="460264" cy="197059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3+</a:t>
            </a:r>
          </a:p>
        </p:txBody>
      </p:sp>
      <p:cxnSp>
        <p:nvCxnSpPr>
          <p:cNvPr id="133" name="Straight Connector 11"/>
          <p:cNvCxnSpPr>
            <a:cxnSpLocks/>
            <a:stCxn id="128" idx="2"/>
            <a:endCxn id="131" idx="0"/>
          </p:cNvCxnSpPr>
          <p:nvPr/>
        </p:nvCxnSpPr>
        <p:spPr>
          <a:xfrm rot="5400000">
            <a:off x="4305190" y="3481040"/>
            <a:ext cx="145141" cy="204686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2"/>
          <p:cNvCxnSpPr>
            <a:cxnSpLocks/>
            <a:stCxn id="132" idx="0"/>
            <a:endCxn id="128" idx="2"/>
          </p:cNvCxnSpPr>
          <p:nvPr/>
        </p:nvCxnSpPr>
        <p:spPr>
          <a:xfrm rot="16200000" flipV="1">
            <a:off x="5730897" y="4102193"/>
            <a:ext cx="135616" cy="79502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stealth"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32" idx="2"/>
          </p:cNvCxnSpPr>
          <p:nvPr/>
        </p:nvCxnSpPr>
        <p:spPr>
          <a:xfrm>
            <a:off x="6196219" y="4764575"/>
            <a:ext cx="0" cy="289955"/>
          </a:xfrm>
          <a:prstGeom prst="line">
            <a:avLst/>
          </a:prstGeom>
          <a:ln w="12700">
            <a:solidFill>
              <a:schemeClr val="tx1"/>
            </a:solidFill>
            <a:headEnd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31" idx="2"/>
          </p:cNvCxnSpPr>
          <p:nvPr/>
        </p:nvCxnSpPr>
        <p:spPr>
          <a:xfrm>
            <a:off x="3354330" y="4774100"/>
            <a:ext cx="0" cy="280430"/>
          </a:xfrm>
          <a:prstGeom prst="line">
            <a:avLst/>
          </a:prstGeom>
          <a:ln w="12700">
            <a:solidFill>
              <a:schemeClr val="tx1"/>
            </a:solidFill>
            <a:headEnd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Flowchart: Process 147"/>
          <p:cNvSpPr/>
          <p:nvPr/>
        </p:nvSpPr>
        <p:spPr>
          <a:xfrm>
            <a:off x="661162" y="5048233"/>
            <a:ext cx="3021188" cy="29419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Are the </a:t>
            </a:r>
            <a:r>
              <a:rPr lang="en-US" sz="1400" b="1" dirty="0">
                <a:solidFill>
                  <a:sysClr val="windowText" lastClr="000000"/>
                </a:solidFill>
              </a:rPr>
              <a:t>samples</a:t>
            </a:r>
            <a:r>
              <a:rPr lang="en-US" sz="1400" dirty="0">
                <a:solidFill>
                  <a:sysClr val="windowText" lastClr="000000"/>
                </a:solidFill>
              </a:rPr>
              <a:t> </a:t>
            </a:r>
            <a:r>
              <a:rPr lang="en-US" sz="1400" b="1" dirty="0">
                <a:solidFill>
                  <a:sysClr val="windowText" lastClr="000000"/>
                </a:solidFill>
              </a:rPr>
              <a:t>paired</a:t>
            </a:r>
            <a:r>
              <a:rPr lang="en-US" sz="1400" dirty="0">
                <a:solidFill>
                  <a:sysClr val="windowText" lastClr="000000"/>
                </a:solidFill>
              </a:rPr>
              <a:t> (dependent)?</a:t>
            </a:r>
          </a:p>
        </p:txBody>
      </p:sp>
      <p:sp>
        <p:nvSpPr>
          <p:cNvPr id="149" name="Flowchart: Process 148"/>
          <p:cNvSpPr/>
          <p:nvPr/>
        </p:nvSpPr>
        <p:spPr>
          <a:xfrm>
            <a:off x="1398475" y="5587638"/>
            <a:ext cx="460264" cy="245812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Yes</a:t>
            </a:r>
          </a:p>
        </p:txBody>
      </p:sp>
      <p:sp>
        <p:nvSpPr>
          <p:cNvPr id="150" name="Flowchart: Process 149"/>
          <p:cNvSpPr/>
          <p:nvPr/>
        </p:nvSpPr>
        <p:spPr>
          <a:xfrm>
            <a:off x="2486217" y="5578113"/>
            <a:ext cx="460264" cy="245812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No</a:t>
            </a:r>
          </a:p>
        </p:txBody>
      </p:sp>
      <p:cxnSp>
        <p:nvCxnSpPr>
          <p:cNvPr id="151" name="Straight Connector 11"/>
          <p:cNvCxnSpPr>
            <a:stCxn id="148" idx="2"/>
            <a:endCxn id="149" idx="0"/>
          </p:cNvCxnSpPr>
          <p:nvPr/>
        </p:nvCxnSpPr>
        <p:spPr>
          <a:xfrm rot="5400000">
            <a:off x="1777579" y="5193460"/>
            <a:ext cx="245207" cy="54314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2"/>
          <p:cNvCxnSpPr>
            <a:stCxn id="150" idx="0"/>
            <a:endCxn id="148" idx="2"/>
          </p:cNvCxnSpPr>
          <p:nvPr/>
        </p:nvCxnSpPr>
        <p:spPr>
          <a:xfrm rot="16200000" flipV="1">
            <a:off x="2326212" y="5187975"/>
            <a:ext cx="235682" cy="54459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stealth"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150" idx="2"/>
          </p:cNvCxnSpPr>
          <p:nvPr/>
        </p:nvCxnSpPr>
        <p:spPr>
          <a:xfrm>
            <a:off x="2716349" y="5823925"/>
            <a:ext cx="0" cy="315813"/>
          </a:xfrm>
          <a:prstGeom prst="line">
            <a:avLst/>
          </a:prstGeom>
          <a:ln w="12700">
            <a:solidFill>
              <a:schemeClr val="tx1"/>
            </a:solidFill>
            <a:headEnd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149" idx="2"/>
          </p:cNvCxnSpPr>
          <p:nvPr/>
        </p:nvCxnSpPr>
        <p:spPr>
          <a:xfrm>
            <a:off x="1628607" y="5833450"/>
            <a:ext cx="0" cy="306288"/>
          </a:xfrm>
          <a:prstGeom prst="line">
            <a:avLst/>
          </a:prstGeom>
          <a:ln w="12700">
            <a:solidFill>
              <a:schemeClr val="tx1"/>
            </a:solidFill>
            <a:headEnd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Flowchart: Process 162"/>
          <p:cNvSpPr/>
          <p:nvPr/>
        </p:nvSpPr>
        <p:spPr>
          <a:xfrm>
            <a:off x="2240378" y="6131243"/>
            <a:ext cx="1337828" cy="524186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Independent Samples T-Test</a:t>
            </a:r>
          </a:p>
        </p:txBody>
      </p:sp>
      <p:sp>
        <p:nvSpPr>
          <p:cNvPr id="175" name="Flowchart: Process 174"/>
          <p:cNvSpPr/>
          <p:nvPr/>
        </p:nvSpPr>
        <p:spPr>
          <a:xfrm>
            <a:off x="3799669" y="5058605"/>
            <a:ext cx="2953067" cy="301494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Are the </a:t>
            </a:r>
            <a:r>
              <a:rPr lang="en-US" sz="1400" b="1" dirty="0">
                <a:solidFill>
                  <a:sysClr val="windowText" lastClr="000000"/>
                </a:solidFill>
              </a:rPr>
              <a:t>samples</a:t>
            </a:r>
            <a:r>
              <a:rPr lang="en-US" sz="1400" dirty="0">
                <a:solidFill>
                  <a:sysClr val="windowText" lastClr="000000"/>
                </a:solidFill>
              </a:rPr>
              <a:t> </a:t>
            </a:r>
            <a:r>
              <a:rPr lang="en-US" sz="1400" b="1" dirty="0">
                <a:solidFill>
                  <a:sysClr val="windowText" lastClr="000000"/>
                </a:solidFill>
              </a:rPr>
              <a:t>paired</a:t>
            </a:r>
            <a:r>
              <a:rPr lang="en-US" sz="1400" dirty="0">
                <a:solidFill>
                  <a:sysClr val="windowText" lastClr="000000"/>
                </a:solidFill>
              </a:rPr>
              <a:t> (dependent)?</a:t>
            </a:r>
          </a:p>
        </p:txBody>
      </p:sp>
      <p:sp>
        <p:nvSpPr>
          <p:cNvPr id="176" name="Flowchart: Process 175"/>
          <p:cNvSpPr/>
          <p:nvPr/>
        </p:nvSpPr>
        <p:spPr>
          <a:xfrm>
            <a:off x="4342270" y="5597745"/>
            <a:ext cx="460264" cy="245812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Yes</a:t>
            </a:r>
          </a:p>
        </p:txBody>
      </p:sp>
      <p:sp>
        <p:nvSpPr>
          <p:cNvPr id="177" name="Flowchart: Process 176"/>
          <p:cNvSpPr/>
          <p:nvPr/>
        </p:nvSpPr>
        <p:spPr>
          <a:xfrm>
            <a:off x="5736711" y="5588220"/>
            <a:ext cx="460264" cy="245812"/>
          </a:xfrm>
          <a:prstGeom prst="flowChart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No</a:t>
            </a:r>
          </a:p>
        </p:txBody>
      </p:sp>
      <p:cxnSp>
        <p:nvCxnSpPr>
          <p:cNvPr id="178" name="Straight Connector 11"/>
          <p:cNvCxnSpPr>
            <a:stCxn id="175" idx="2"/>
            <a:endCxn id="176" idx="0"/>
          </p:cNvCxnSpPr>
          <p:nvPr/>
        </p:nvCxnSpPr>
        <p:spPr>
          <a:xfrm rot="5400000">
            <a:off x="4805480" y="5127022"/>
            <a:ext cx="237646" cy="70380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2"/>
          <p:cNvCxnSpPr>
            <a:stCxn id="177" idx="0"/>
            <a:endCxn id="175" idx="2"/>
          </p:cNvCxnSpPr>
          <p:nvPr/>
        </p:nvCxnSpPr>
        <p:spPr>
          <a:xfrm rot="16200000" flipV="1">
            <a:off x="5507463" y="5128840"/>
            <a:ext cx="228121" cy="69064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stealth"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77" idx="2"/>
          </p:cNvCxnSpPr>
          <p:nvPr/>
        </p:nvCxnSpPr>
        <p:spPr>
          <a:xfrm>
            <a:off x="5966843" y="5834032"/>
            <a:ext cx="0" cy="315813"/>
          </a:xfrm>
          <a:prstGeom prst="line">
            <a:avLst/>
          </a:prstGeom>
          <a:ln w="12700">
            <a:solidFill>
              <a:schemeClr val="tx1"/>
            </a:solidFill>
            <a:headEnd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176" idx="2"/>
          </p:cNvCxnSpPr>
          <p:nvPr/>
        </p:nvCxnSpPr>
        <p:spPr>
          <a:xfrm>
            <a:off x="4572402" y="5843557"/>
            <a:ext cx="0" cy="306288"/>
          </a:xfrm>
          <a:prstGeom prst="line">
            <a:avLst/>
          </a:prstGeom>
          <a:ln w="12700">
            <a:solidFill>
              <a:schemeClr val="tx1"/>
            </a:solidFill>
            <a:headEnd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Flowchart: Process 183"/>
          <p:cNvSpPr/>
          <p:nvPr/>
        </p:nvSpPr>
        <p:spPr>
          <a:xfrm>
            <a:off x="3713180" y="6158576"/>
            <a:ext cx="1670036" cy="524186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Repeated Measures One-way ANOVA</a:t>
            </a:r>
          </a:p>
        </p:txBody>
      </p:sp>
      <p:sp>
        <p:nvSpPr>
          <p:cNvPr id="185" name="Flowchart: Process 184"/>
          <p:cNvSpPr/>
          <p:nvPr/>
        </p:nvSpPr>
        <p:spPr>
          <a:xfrm>
            <a:off x="5566080" y="6158576"/>
            <a:ext cx="960363" cy="524186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One-Way ANOVA</a:t>
            </a:r>
          </a:p>
        </p:txBody>
      </p:sp>
      <p:sp>
        <p:nvSpPr>
          <p:cNvPr id="5" name="Flowchart: Process 78">
            <a:extLst>
              <a:ext uri="{FF2B5EF4-FFF2-40B4-BE49-F238E27FC236}">
                <a16:creationId xmlns:a16="http://schemas.microsoft.com/office/drawing/2014/main" id="{783A4E46-DE99-D1C9-3EA3-2B69ED014712}"/>
              </a:ext>
            </a:extLst>
          </p:cNvPr>
          <p:cNvSpPr/>
          <p:nvPr/>
        </p:nvSpPr>
        <p:spPr>
          <a:xfrm>
            <a:off x="7996773" y="2891196"/>
            <a:ext cx="1147227" cy="551994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Logistic Regression </a:t>
            </a:r>
          </a:p>
        </p:txBody>
      </p:sp>
      <p:sp>
        <p:nvSpPr>
          <p:cNvPr id="9" name="Flowchart: Process 78">
            <a:extLst>
              <a:ext uri="{FF2B5EF4-FFF2-40B4-BE49-F238E27FC236}">
                <a16:creationId xmlns:a16="http://schemas.microsoft.com/office/drawing/2014/main" id="{A4D38AC0-4751-4700-4FA6-16BEDF7CC32C}"/>
              </a:ext>
            </a:extLst>
          </p:cNvPr>
          <p:cNvSpPr/>
          <p:nvPr/>
        </p:nvSpPr>
        <p:spPr>
          <a:xfrm>
            <a:off x="159431" y="74711"/>
            <a:ext cx="200029" cy="242174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0" name="Flowchart: Process 78">
            <a:extLst>
              <a:ext uri="{FF2B5EF4-FFF2-40B4-BE49-F238E27FC236}">
                <a16:creationId xmlns:a16="http://schemas.microsoft.com/office/drawing/2014/main" id="{AC894CB8-20D4-A5F1-9EE7-5DE74E55CA5B}"/>
              </a:ext>
            </a:extLst>
          </p:cNvPr>
          <p:cNvSpPr/>
          <p:nvPr/>
        </p:nvSpPr>
        <p:spPr>
          <a:xfrm>
            <a:off x="159431" y="382824"/>
            <a:ext cx="200029" cy="242174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1" name="Flowchart: Process 78">
            <a:extLst>
              <a:ext uri="{FF2B5EF4-FFF2-40B4-BE49-F238E27FC236}">
                <a16:creationId xmlns:a16="http://schemas.microsoft.com/office/drawing/2014/main" id="{FD906B53-B66C-0ED6-FF58-8494A667E86C}"/>
              </a:ext>
            </a:extLst>
          </p:cNvPr>
          <p:cNvSpPr/>
          <p:nvPr/>
        </p:nvSpPr>
        <p:spPr>
          <a:xfrm>
            <a:off x="159431" y="690937"/>
            <a:ext cx="200029" cy="242174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6DE2AB-50AE-B214-3F12-CEDC5FD58585}"/>
              </a:ext>
            </a:extLst>
          </p:cNvPr>
          <p:cNvSpPr txBox="1"/>
          <p:nvPr/>
        </p:nvSpPr>
        <p:spPr>
          <a:xfrm>
            <a:off x="366603" y="48682"/>
            <a:ext cx="2349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GLM with uncorrelated errors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D389CF-6F6A-45B6-A858-B263C66A625C}"/>
              </a:ext>
            </a:extLst>
          </p:cNvPr>
          <p:cNvSpPr txBox="1"/>
          <p:nvPr/>
        </p:nvSpPr>
        <p:spPr>
          <a:xfrm>
            <a:off x="366603" y="326977"/>
            <a:ext cx="2160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GLM with correlated errors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CA1243-E571-3B5C-88C2-BFE0BFCF919C}"/>
              </a:ext>
            </a:extLst>
          </p:cNvPr>
          <p:cNvSpPr txBox="1"/>
          <p:nvPr/>
        </p:nvSpPr>
        <p:spPr>
          <a:xfrm>
            <a:off x="366603" y="645030"/>
            <a:ext cx="3028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GLM with link function (generalized LS)</a:t>
            </a:r>
          </a:p>
        </p:txBody>
      </p:sp>
    </p:spTree>
    <p:extLst>
      <p:ext uri="{BB962C8B-B14F-4D97-AF65-F5344CB8AC3E}">
        <p14:creationId xmlns:p14="http://schemas.microsoft.com/office/powerpoint/2010/main" val="1487015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Structural model for the GLM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t>Structural model for the GLM</a:t>
            </a:r>
          </a:p>
        </p:txBody>
      </p:sp>
      <p:sp>
        <p:nvSpPr>
          <p:cNvPr id="845" name="There can be more than one predictor. Predictors can be categorical (like sex) or continuous variables (like performance score).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63880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buSzPct val="100000"/>
              <a:buFont typeface="Arial"/>
              <a:buBlip>
                <a:blip r:embed="rId2"/>
              </a:buBlip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3200">
                <a:latin typeface="+mn-lt"/>
                <a:ea typeface="+mn-ea"/>
                <a:cs typeface="+mn-cs"/>
                <a:sym typeface="Helvetica Neue"/>
              </a:defRPr>
            </a:pPr>
            <a:r>
              <a:rPr sz="2400">
                <a:latin typeface="Arial"/>
                <a:ea typeface="Arial"/>
                <a:cs typeface="Arial"/>
                <a:sym typeface="Arial"/>
              </a:rPr>
              <a:t>There can be more than one predictor. Predictors can be categorical (like sex) or continuous variables (like performance score).</a:t>
            </a:r>
          </a:p>
        </p:txBody>
      </p:sp>
      <p:pic>
        <p:nvPicPr>
          <p:cNvPr id="846" name="image21.pdf" descr="image21.pdf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525587" y="2987675"/>
            <a:ext cx="6016626" cy="471488"/>
          </a:xfrm>
          <a:prstGeom prst="rect">
            <a:avLst/>
          </a:prstGeom>
          <a:ln w="12700"/>
        </p:spPr>
      </p:pic>
      <p:sp>
        <p:nvSpPr>
          <p:cNvPr id="847" name="DV"/>
          <p:cNvSpPr/>
          <p:nvPr/>
        </p:nvSpPr>
        <p:spPr>
          <a:xfrm>
            <a:off x="1600200" y="2438400"/>
            <a:ext cx="412937" cy="34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433FF"/>
              </a:buClr>
              <a:defRPr sz="18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defRPr>
            </a:lvl1pPr>
          </a:lstStyle>
          <a:p>
            <a:pPr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sz="18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DV</a:t>
            </a:r>
          </a:p>
        </p:txBody>
      </p:sp>
      <p:sp>
        <p:nvSpPr>
          <p:cNvPr id="848" name="intercept"/>
          <p:cNvSpPr/>
          <p:nvPr/>
        </p:nvSpPr>
        <p:spPr>
          <a:xfrm>
            <a:off x="2133600" y="4191000"/>
            <a:ext cx="986613" cy="34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433FF"/>
              </a:buClr>
              <a:defRPr sz="18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defRPr>
            </a:lvl1pPr>
          </a:lstStyle>
          <a:p>
            <a:pPr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sz="18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intercept</a:t>
            </a:r>
          </a:p>
        </p:txBody>
      </p:sp>
      <p:sp>
        <p:nvSpPr>
          <p:cNvPr id="849" name="Slope 1"/>
          <p:cNvSpPr/>
          <p:nvPr/>
        </p:nvSpPr>
        <p:spPr>
          <a:xfrm>
            <a:off x="2971800" y="3733800"/>
            <a:ext cx="867969" cy="34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433FF"/>
              </a:buClr>
              <a:defRPr sz="18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defRPr>
            </a:lvl1pPr>
          </a:lstStyle>
          <a:p>
            <a:pPr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sz="18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Slope 1</a:t>
            </a:r>
          </a:p>
        </p:txBody>
      </p:sp>
      <p:sp>
        <p:nvSpPr>
          <p:cNvPr id="850" name="Slope 2"/>
          <p:cNvSpPr/>
          <p:nvPr/>
        </p:nvSpPr>
        <p:spPr>
          <a:xfrm>
            <a:off x="4114800" y="4191000"/>
            <a:ext cx="867969" cy="34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433FF"/>
              </a:buClr>
              <a:defRPr sz="18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defRPr>
            </a:lvl1pPr>
          </a:lstStyle>
          <a:p>
            <a:pPr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sz="18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Slope 2</a:t>
            </a:r>
          </a:p>
        </p:txBody>
      </p:sp>
      <p:sp>
        <p:nvSpPr>
          <p:cNvPr id="851" name="Slope k"/>
          <p:cNvSpPr/>
          <p:nvPr/>
        </p:nvSpPr>
        <p:spPr>
          <a:xfrm>
            <a:off x="5943600" y="3733800"/>
            <a:ext cx="859511" cy="34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433FF"/>
              </a:buClr>
              <a:defRPr sz="18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defRPr>
            </a:lvl1pPr>
          </a:lstStyle>
          <a:p>
            <a:pPr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sz="18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Slope k</a:t>
            </a:r>
          </a:p>
        </p:txBody>
      </p:sp>
      <p:sp>
        <p:nvSpPr>
          <p:cNvPr id="852" name="Error"/>
          <p:cNvSpPr/>
          <p:nvPr/>
        </p:nvSpPr>
        <p:spPr>
          <a:xfrm>
            <a:off x="6858000" y="4191000"/>
            <a:ext cx="589968" cy="34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433FF"/>
              </a:buClr>
              <a:defRPr sz="18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defRPr>
            </a:lvl1pPr>
          </a:lstStyle>
          <a:p>
            <a:pPr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sz="18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Error</a:t>
            </a:r>
          </a:p>
        </p:txBody>
      </p:sp>
      <p:sp>
        <p:nvSpPr>
          <p:cNvPr id="853" name="Pred1"/>
          <p:cNvSpPr/>
          <p:nvPr/>
        </p:nvSpPr>
        <p:spPr>
          <a:xfrm>
            <a:off x="3352800" y="2438400"/>
            <a:ext cx="694462" cy="34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433FF"/>
              </a:buClr>
              <a:defRPr sz="18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defRPr>
            </a:lvl1pPr>
          </a:lstStyle>
          <a:p>
            <a:pPr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sz="18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Pred1</a:t>
            </a:r>
          </a:p>
        </p:txBody>
      </p:sp>
      <p:sp>
        <p:nvSpPr>
          <p:cNvPr id="854" name="Pred2"/>
          <p:cNvSpPr/>
          <p:nvPr/>
        </p:nvSpPr>
        <p:spPr>
          <a:xfrm>
            <a:off x="4572000" y="2438400"/>
            <a:ext cx="694462" cy="34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Clr>
                <a:srgbClr val="0433FF"/>
              </a:buClr>
              <a:defRPr sz="18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defRPr>
            </a:lvl1pPr>
          </a:lstStyle>
          <a:p>
            <a:pPr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sz="18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Pred2</a:t>
            </a:r>
          </a:p>
        </p:txBody>
      </p:sp>
      <p:sp>
        <p:nvSpPr>
          <p:cNvPr id="855" name="Predk"/>
          <p:cNvSpPr/>
          <p:nvPr/>
        </p:nvSpPr>
        <p:spPr>
          <a:xfrm>
            <a:off x="6172199" y="2438400"/>
            <a:ext cx="677318" cy="34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>
              <a:buClr>
                <a:srgbClr val="0433FF"/>
              </a:buClr>
            </a:pPr>
            <a:r>
              <a:rPr sz="1800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Pred</a:t>
            </a:r>
            <a:r>
              <a:rPr sz="1800" i="1">
                <a:solidFill>
                  <a:srgbClr val="0433FF"/>
                </a:solidFill>
                <a:uFill>
                  <a:solidFill>
                    <a:srgbClr val="0433FF"/>
                  </a:solidFill>
                </a:uFill>
              </a:rPr>
              <a:t>k</a:t>
            </a:r>
          </a:p>
        </p:txBody>
      </p:sp>
      <p:sp>
        <p:nvSpPr>
          <p:cNvPr id="856" name="Line"/>
          <p:cNvSpPr/>
          <p:nvPr/>
        </p:nvSpPr>
        <p:spPr>
          <a:xfrm flipV="1">
            <a:off x="2667000" y="3505200"/>
            <a:ext cx="0" cy="609600"/>
          </a:xfrm>
          <a:prstGeom prst="line">
            <a:avLst/>
          </a:prstGeom>
          <a:ln>
            <a:solidFill>
              <a:srgbClr val="0433FF"/>
            </a:solidFill>
            <a:tailEnd type="triangle"/>
          </a:ln>
        </p:spPr>
        <p:txBody>
          <a:bodyPr lIns="50800" tIns="50800" rIns="50800" bIns="50800" anchor="ctr"/>
          <a:lstStyle/>
          <a:p>
            <a:pPr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57" name="Line"/>
          <p:cNvSpPr/>
          <p:nvPr/>
        </p:nvSpPr>
        <p:spPr>
          <a:xfrm flipV="1">
            <a:off x="4419600" y="3505200"/>
            <a:ext cx="0" cy="609600"/>
          </a:xfrm>
          <a:prstGeom prst="line">
            <a:avLst/>
          </a:prstGeom>
          <a:ln>
            <a:solidFill>
              <a:srgbClr val="0433FF"/>
            </a:solidFill>
            <a:tailEnd type="triangle"/>
          </a:ln>
        </p:spPr>
        <p:txBody>
          <a:bodyPr lIns="50800" tIns="50800" rIns="50800" bIns="50800" anchor="ctr"/>
          <a:lstStyle/>
          <a:p>
            <a:pPr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58" name="Line"/>
          <p:cNvSpPr/>
          <p:nvPr/>
        </p:nvSpPr>
        <p:spPr>
          <a:xfrm flipV="1">
            <a:off x="7162800" y="3505200"/>
            <a:ext cx="0" cy="609600"/>
          </a:xfrm>
          <a:prstGeom prst="line">
            <a:avLst/>
          </a:prstGeom>
          <a:ln>
            <a:solidFill>
              <a:srgbClr val="0433FF"/>
            </a:solidFill>
            <a:tailEnd type="triangle"/>
          </a:ln>
        </p:spPr>
        <p:txBody>
          <a:bodyPr lIns="50800" tIns="50800" rIns="50800" bIns="50800" anchor="ctr"/>
          <a:lstStyle/>
          <a:p>
            <a:pPr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59" name="Line"/>
          <p:cNvSpPr/>
          <p:nvPr/>
        </p:nvSpPr>
        <p:spPr>
          <a:xfrm flipV="1">
            <a:off x="6172200" y="3505200"/>
            <a:ext cx="0" cy="228600"/>
          </a:xfrm>
          <a:prstGeom prst="line">
            <a:avLst/>
          </a:prstGeom>
          <a:ln>
            <a:solidFill>
              <a:srgbClr val="0433FF"/>
            </a:solidFill>
            <a:tailEnd type="triangle"/>
          </a:ln>
        </p:spPr>
        <p:txBody>
          <a:bodyPr lIns="50800" tIns="50800" rIns="50800" bIns="50800" anchor="ctr"/>
          <a:lstStyle/>
          <a:p>
            <a:pPr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60" name="Line"/>
          <p:cNvSpPr/>
          <p:nvPr/>
        </p:nvSpPr>
        <p:spPr>
          <a:xfrm flipV="1">
            <a:off x="3352800" y="3505200"/>
            <a:ext cx="0" cy="228600"/>
          </a:xfrm>
          <a:prstGeom prst="line">
            <a:avLst/>
          </a:prstGeom>
          <a:ln>
            <a:solidFill>
              <a:srgbClr val="0433FF"/>
            </a:solidFill>
            <a:tailEnd type="triangle"/>
          </a:ln>
        </p:spPr>
        <p:txBody>
          <a:bodyPr lIns="50800" tIns="50800" rIns="50800" bIns="50800" anchor="ctr"/>
          <a:lstStyle/>
          <a:p>
            <a:pPr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61" name="Line"/>
          <p:cNvSpPr/>
          <p:nvPr/>
        </p:nvSpPr>
        <p:spPr>
          <a:xfrm>
            <a:off x="1828800" y="2743200"/>
            <a:ext cx="0" cy="304800"/>
          </a:xfrm>
          <a:prstGeom prst="line">
            <a:avLst/>
          </a:prstGeom>
          <a:ln>
            <a:solidFill>
              <a:srgbClr val="0433FF"/>
            </a:solidFill>
            <a:tailEnd type="triangle"/>
          </a:ln>
        </p:spPr>
        <p:txBody>
          <a:bodyPr lIns="50800" tIns="50800" rIns="50800" bIns="50800" anchor="ctr"/>
          <a:lstStyle/>
          <a:p>
            <a:pPr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62" name="Line"/>
          <p:cNvSpPr/>
          <p:nvPr/>
        </p:nvSpPr>
        <p:spPr>
          <a:xfrm>
            <a:off x="3657600" y="2743200"/>
            <a:ext cx="0" cy="304800"/>
          </a:xfrm>
          <a:prstGeom prst="line">
            <a:avLst/>
          </a:prstGeom>
          <a:ln>
            <a:solidFill>
              <a:srgbClr val="0433FF"/>
            </a:solidFill>
            <a:tailEnd type="triangle"/>
          </a:ln>
        </p:spPr>
        <p:txBody>
          <a:bodyPr lIns="50800" tIns="50800" rIns="50800" bIns="50800" anchor="ctr"/>
          <a:lstStyle/>
          <a:p>
            <a:pPr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63" name="Line"/>
          <p:cNvSpPr/>
          <p:nvPr/>
        </p:nvSpPr>
        <p:spPr>
          <a:xfrm>
            <a:off x="4800600" y="2743200"/>
            <a:ext cx="0" cy="304800"/>
          </a:xfrm>
          <a:prstGeom prst="line">
            <a:avLst/>
          </a:prstGeom>
          <a:ln>
            <a:solidFill>
              <a:srgbClr val="0433FF"/>
            </a:solidFill>
            <a:tailEnd type="triangle"/>
          </a:ln>
        </p:spPr>
        <p:txBody>
          <a:bodyPr lIns="50800" tIns="50800" rIns="50800" bIns="50800" anchor="ctr"/>
          <a:lstStyle/>
          <a:p>
            <a:pPr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64" name="Line"/>
          <p:cNvSpPr/>
          <p:nvPr/>
        </p:nvSpPr>
        <p:spPr>
          <a:xfrm>
            <a:off x="6553200" y="2743200"/>
            <a:ext cx="0" cy="304800"/>
          </a:xfrm>
          <a:prstGeom prst="line">
            <a:avLst/>
          </a:prstGeom>
          <a:ln>
            <a:solidFill>
              <a:srgbClr val="0433FF"/>
            </a:solidFill>
            <a:tailEnd type="triangle"/>
          </a:ln>
        </p:spPr>
        <p:txBody>
          <a:bodyPr lIns="50800" tIns="50800" rIns="50800" bIns="50800" anchor="ctr"/>
          <a:lstStyle/>
          <a:p>
            <a:pPr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865" name="image22.pdf" descr="image22.pdf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681412" y="5372100"/>
            <a:ext cx="1781176" cy="473075"/>
          </a:xfrm>
          <a:prstGeom prst="rect">
            <a:avLst/>
          </a:prstGeom>
          <a:ln w="12700"/>
        </p:spPr>
      </p:pic>
      <p:sp>
        <p:nvSpPr>
          <p:cNvPr id="866" name="Matrix notation"/>
          <p:cNvSpPr/>
          <p:nvPr/>
        </p:nvSpPr>
        <p:spPr>
          <a:xfrm>
            <a:off x="3490515" y="4889500"/>
            <a:ext cx="2162970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Font typeface="Times Roman"/>
              <a:defRPr b="1">
                <a:solidFill>
                  <a:srgbClr val="020200"/>
                </a:solidFill>
                <a:uFill>
                  <a:solidFill>
                    <a:srgbClr val="020200"/>
                  </a:solidFill>
                </a:u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>
              <a:defRPr b="0">
                <a:latin typeface="+mn-lt"/>
                <a:ea typeface="+mn-ea"/>
                <a:cs typeface="+mn-cs"/>
                <a:sym typeface="Helvetica Neue"/>
              </a:defRPr>
            </a:pPr>
            <a:r>
              <a:rPr b="1">
                <a:latin typeface="Times Roman"/>
                <a:ea typeface="Times Roman"/>
                <a:cs typeface="Times Roman"/>
                <a:sym typeface="Times Roman"/>
              </a:rPr>
              <a:t>Matrix notation</a:t>
            </a:r>
          </a:p>
        </p:txBody>
      </p:sp>
      <p:sp>
        <p:nvSpPr>
          <p:cNvPr id="867" name="Variables"/>
          <p:cNvSpPr/>
          <p:nvPr/>
        </p:nvSpPr>
        <p:spPr>
          <a:xfrm>
            <a:off x="136525" y="2398713"/>
            <a:ext cx="1011759" cy="34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1800">
                <a:solidFill>
                  <a:srgbClr val="020200"/>
                </a:solidFill>
                <a:uFill>
                  <a:solidFill>
                    <a:srgbClr val="020200"/>
                  </a:solidFill>
                </a:uFill>
              </a:defRPr>
            </a:lvl1pPr>
          </a:lstStyle>
          <a:p>
            <a:pPr>
              <a:defRPr sz="2400"/>
            </a:pPr>
            <a:r>
              <a:rPr sz="1800"/>
              <a:t>Variables</a:t>
            </a:r>
          </a:p>
        </p:txBody>
      </p:sp>
      <p:sp>
        <p:nvSpPr>
          <p:cNvPr id="868" name="Parameters"/>
          <p:cNvSpPr/>
          <p:nvPr/>
        </p:nvSpPr>
        <p:spPr>
          <a:xfrm>
            <a:off x="152400" y="3657600"/>
            <a:ext cx="1261618" cy="34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1800">
                <a:solidFill>
                  <a:srgbClr val="020200"/>
                </a:solidFill>
                <a:uFill>
                  <a:solidFill>
                    <a:srgbClr val="020200"/>
                  </a:solidFill>
                </a:uFill>
              </a:defRPr>
            </a:lvl1pPr>
          </a:lstStyle>
          <a:p>
            <a:pPr>
              <a:defRPr sz="2400"/>
            </a:pPr>
            <a:r>
              <a:rPr sz="1800"/>
              <a:t>Parameters</a:t>
            </a:r>
          </a:p>
        </p:txBody>
      </p:sp>
      <p:grpSp>
        <p:nvGrpSpPr>
          <p:cNvPr id="872" name="Group"/>
          <p:cNvGrpSpPr/>
          <p:nvPr/>
        </p:nvGrpSpPr>
        <p:grpSpPr>
          <a:xfrm>
            <a:off x="7527925" y="11906"/>
            <a:ext cx="1531018" cy="533401"/>
            <a:chOff x="0" y="0"/>
            <a:chExt cx="1531017" cy="533400"/>
          </a:xfrm>
        </p:grpSpPr>
        <p:sp>
          <p:nvSpPr>
            <p:cNvPr id="869" name="Rectangle"/>
            <p:cNvSpPr/>
            <p:nvPr/>
          </p:nvSpPr>
          <p:spPr>
            <a:xfrm>
              <a:off x="0" y="0"/>
              <a:ext cx="114300" cy="533400"/>
            </a:xfrm>
            <a:prstGeom prst="rect">
              <a:avLst/>
            </a:prstGeom>
            <a:noFill/>
            <a:ln w="9525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70" name="Rectangle"/>
            <p:cNvSpPr/>
            <p:nvPr/>
          </p:nvSpPr>
          <p:spPr>
            <a:xfrm>
              <a:off x="647377" y="34435"/>
              <a:ext cx="215901" cy="469901"/>
            </a:xfrm>
            <a:prstGeom prst="rect">
              <a:avLst/>
            </a:prstGeom>
            <a:noFill/>
            <a:ln w="25400" cap="flat">
              <a:solidFill>
                <a:srgbClr val="FF2734"/>
              </a:solidFill>
              <a:prstDash val="solid"/>
              <a:miter lim="400000"/>
            </a:ln>
            <a:effectLst>
              <a:outerShdw blurRad="63500" dist="107762" dir="2700000" rotWithShape="0">
                <a:srgbClr val="000000">
                  <a:alpha val="74998"/>
                </a:srgbClr>
              </a:outerShdw>
            </a:effectLst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 defTabSz="457200">
                <a:buClr>
                  <a:srgbClr val="FFF800"/>
                </a:buClr>
                <a:buFont typeface="Times New Roman"/>
                <a:defRPr>
                  <a:solidFill>
                    <a:srgbClr val="FFF800"/>
                  </a:solidFill>
                  <a:uFill>
                    <a:solidFill>
                      <a:srgbClr val="FFF8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pic>
          <p:nvPicPr>
            <p:cNvPr id="871" name="image8.pdf" descr="image8.pdf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496" y="107463"/>
              <a:ext cx="1460522" cy="386774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pull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2" grpId="1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Matrix Notation"/>
          <p:cNvSpPr/>
          <p:nvPr/>
        </p:nvSpPr>
        <p:spPr>
          <a:xfrm>
            <a:off x="2514599" y="304800"/>
            <a:ext cx="3938475" cy="720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4400">
                <a:solidFill>
                  <a:srgbClr val="010100"/>
                </a:solidFill>
                <a:uFill>
                  <a:solidFill>
                    <a:srgbClr val="010100"/>
                  </a:solidFill>
                </a:uFill>
              </a:defRPr>
            </a:lvl1pPr>
          </a:lstStyle>
          <a:p>
            <a:pPr>
              <a:defRPr sz="2400"/>
            </a:pPr>
            <a:r>
              <a:rPr sz="4400"/>
              <a:t>Matrix Notation</a:t>
            </a:r>
          </a:p>
        </p:txBody>
      </p:sp>
      <p:sp>
        <p:nvSpPr>
          <p:cNvPr id="875" name="Alternatively, we can write"/>
          <p:cNvSpPr/>
          <p:nvPr/>
        </p:nvSpPr>
        <p:spPr>
          <a:xfrm>
            <a:off x="995362" y="1524000"/>
            <a:ext cx="3621533" cy="435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>
                <a:solidFill>
                  <a:srgbClr val="010100"/>
                </a:solidFill>
                <a:uFill>
                  <a:solidFill>
                    <a:srgbClr val="010100"/>
                  </a:solidFill>
                </a:uFill>
              </a:defRPr>
            </a:lvl1pPr>
          </a:lstStyle>
          <a:p>
            <a:r>
              <a:t>Alternatively, we can write</a:t>
            </a:r>
          </a:p>
        </p:txBody>
      </p:sp>
      <p:pic>
        <p:nvPicPr>
          <p:cNvPr id="876" name="image24.pdf" descr="image24.pdf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2259013"/>
            <a:ext cx="1857375" cy="465138"/>
          </a:xfrm>
          <a:prstGeom prst="rect">
            <a:avLst/>
          </a:prstGeom>
          <a:ln w="12700"/>
        </p:spPr>
      </p:pic>
      <p:sp>
        <p:nvSpPr>
          <p:cNvPr id="877" name="as"/>
          <p:cNvSpPr/>
          <p:nvPr/>
        </p:nvSpPr>
        <p:spPr>
          <a:xfrm>
            <a:off x="1096962" y="2952750"/>
            <a:ext cx="404979" cy="435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>
                <a:solidFill>
                  <a:srgbClr val="010100"/>
                </a:solidFill>
                <a:uFill>
                  <a:solidFill>
                    <a:srgbClr val="010100"/>
                  </a:solidFill>
                </a:uFill>
              </a:defRPr>
            </a:lvl1pPr>
          </a:lstStyle>
          <a:p>
            <a:r>
              <a:t>as</a:t>
            </a:r>
          </a:p>
        </p:txBody>
      </p:sp>
      <p:sp>
        <p:nvSpPr>
          <p:cNvPr id="878" name="Line"/>
          <p:cNvSpPr/>
          <p:nvPr/>
        </p:nvSpPr>
        <p:spPr>
          <a:xfrm flipV="1">
            <a:off x="2819400" y="5106987"/>
            <a:ext cx="203200" cy="62865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50800" tIns="50800" rIns="50800" bIns="50800" anchor="ctr"/>
          <a:lstStyle/>
          <a:p>
            <a:pPr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79" name="fMRI Data"/>
          <p:cNvSpPr/>
          <p:nvPr/>
        </p:nvSpPr>
        <p:spPr>
          <a:xfrm>
            <a:off x="2024063" y="5835650"/>
            <a:ext cx="999643" cy="30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1600">
                <a:solidFill>
                  <a:srgbClr val="010100"/>
                </a:solidFill>
                <a:uFill>
                  <a:solidFill>
                    <a:srgbClr val="010100"/>
                  </a:solidFill>
                </a:uFill>
              </a:defRPr>
            </a:lvl1pPr>
          </a:lstStyle>
          <a:p>
            <a:pPr>
              <a:defRPr sz="2400"/>
            </a:pPr>
            <a:r>
              <a:rPr sz="1600"/>
              <a:t>fMRI Data</a:t>
            </a:r>
          </a:p>
        </p:txBody>
      </p:sp>
      <p:sp>
        <p:nvSpPr>
          <p:cNvPr id="880" name="Line"/>
          <p:cNvSpPr/>
          <p:nvPr/>
        </p:nvSpPr>
        <p:spPr>
          <a:xfrm flipV="1">
            <a:off x="4648200" y="5143500"/>
            <a:ext cx="0" cy="57150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50800" tIns="50800" rIns="50800" bIns="50800" anchor="ctr"/>
          <a:lstStyle/>
          <a:p>
            <a:pPr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81" name="Design matrix"/>
          <p:cNvSpPr/>
          <p:nvPr/>
        </p:nvSpPr>
        <p:spPr>
          <a:xfrm>
            <a:off x="3908425" y="5759450"/>
            <a:ext cx="1338377" cy="30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1600">
                <a:solidFill>
                  <a:srgbClr val="010100"/>
                </a:solidFill>
                <a:uFill>
                  <a:solidFill>
                    <a:srgbClr val="010100"/>
                  </a:solidFill>
                </a:uFill>
              </a:defRPr>
            </a:lvl1pPr>
          </a:lstStyle>
          <a:p>
            <a:pPr>
              <a:defRPr sz="2400"/>
            </a:pPr>
            <a:r>
              <a:rPr sz="1600"/>
              <a:t>Design matrix</a:t>
            </a:r>
          </a:p>
        </p:txBody>
      </p:sp>
      <p:sp>
        <p:nvSpPr>
          <p:cNvPr id="882" name="Line"/>
          <p:cNvSpPr/>
          <p:nvPr/>
        </p:nvSpPr>
        <p:spPr>
          <a:xfrm flipV="1">
            <a:off x="6324600" y="5105400"/>
            <a:ext cx="25400" cy="99060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50800" tIns="50800" rIns="50800" bIns="50800" anchor="ctr"/>
          <a:lstStyle/>
          <a:p>
            <a:pPr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83" name="Model parameters"/>
          <p:cNvSpPr/>
          <p:nvPr/>
        </p:nvSpPr>
        <p:spPr>
          <a:xfrm>
            <a:off x="5334000" y="6140450"/>
            <a:ext cx="1744980" cy="30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1600">
                <a:solidFill>
                  <a:srgbClr val="010100"/>
                </a:solidFill>
                <a:uFill>
                  <a:solidFill>
                    <a:srgbClr val="010100"/>
                  </a:solidFill>
                </a:uFill>
              </a:defRPr>
            </a:lvl1pPr>
          </a:lstStyle>
          <a:p>
            <a:pPr>
              <a:defRPr sz="2400"/>
            </a:pPr>
            <a:r>
              <a:rPr sz="1600"/>
              <a:t>Model parameters</a:t>
            </a:r>
          </a:p>
        </p:txBody>
      </p:sp>
      <p:sp>
        <p:nvSpPr>
          <p:cNvPr id="884" name="Line"/>
          <p:cNvSpPr/>
          <p:nvPr/>
        </p:nvSpPr>
        <p:spPr>
          <a:xfrm flipH="1" flipV="1">
            <a:off x="7467600" y="5087937"/>
            <a:ext cx="101600" cy="62865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50800" tIns="50800" rIns="50800" bIns="50800" anchor="ctr"/>
          <a:lstStyle/>
          <a:p>
            <a:pPr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85" name="Residuals"/>
          <p:cNvSpPr/>
          <p:nvPr/>
        </p:nvSpPr>
        <p:spPr>
          <a:xfrm>
            <a:off x="7299325" y="5759450"/>
            <a:ext cx="973227" cy="30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1600">
                <a:solidFill>
                  <a:srgbClr val="010100"/>
                </a:solidFill>
                <a:uFill>
                  <a:solidFill>
                    <a:srgbClr val="010100"/>
                  </a:solidFill>
                </a:uFill>
              </a:defRPr>
            </a:lvl1pPr>
          </a:lstStyle>
          <a:p>
            <a:pPr>
              <a:defRPr sz="2400"/>
            </a:pPr>
            <a:r>
              <a:rPr sz="1600"/>
              <a:t>Residuals</a:t>
            </a:r>
          </a:p>
        </p:txBody>
      </p:sp>
      <p:grpSp>
        <p:nvGrpSpPr>
          <p:cNvPr id="889" name="Group"/>
          <p:cNvGrpSpPr/>
          <p:nvPr/>
        </p:nvGrpSpPr>
        <p:grpSpPr>
          <a:xfrm>
            <a:off x="7527925" y="-794"/>
            <a:ext cx="1531018" cy="533401"/>
            <a:chOff x="0" y="0"/>
            <a:chExt cx="1531017" cy="533400"/>
          </a:xfrm>
        </p:grpSpPr>
        <p:sp>
          <p:nvSpPr>
            <p:cNvPr id="886" name="Rectangle"/>
            <p:cNvSpPr/>
            <p:nvPr/>
          </p:nvSpPr>
          <p:spPr>
            <a:xfrm>
              <a:off x="0" y="0"/>
              <a:ext cx="114300" cy="533400"/>
            </a:xfrm>
            <a:prstGeom prst="rect">
              <a:avLst/>
            </a:prstGeom>
            <a:noFill/>
            <a:ln w="9525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87" name="Rectangle"/>
            <p:cNvSpPr/>
            <p:nvPr/>
          </p:nvSpPr>
          <p:spPr>
            <a:xfrm>
              <a:off x="647377" y="34435"/>
              <a:ext cx="215901" cy="469901"/>
            </a:xfrm>
            <a:prstGeom prst="rect">
              <a:avLst/>
            </a:prstGeom>
            <a:noFill/>
            <a:ln w="25400" cap="flat">
              <a:solidFill>
                <a:srgbClr val="FF2734"/>
              </a:solidFill>
              <a:prstDash val="solid"/>
              <a:miter lim="400000"/>
            </a:ln>
            <a:effectLst>
              <a:outerShdw blurRad="63500" dist="107762" dir="2700000" rotWithShape="0">
                <a:srgbClr val="000000">
                  <a:alpha val="74998"/>
                </a:srgbClr>
              </a:outerShdw>
            </a:effectLst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 defTabSz="457200">
                <a:buClr>
                  <a:srgbClr val="FFF800"/>
                </a:buClr>
                <a:buFont typeface="Times New Roman"/>
                <a:defRPr>
                  <a:solidFill>
                    <a:srgbClr val="FFF800"/>
                  </a:solidFill>
                  <a:uFill>
                    <a:solidFill>
                      <a:srgbClr val="FFF8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pic>
          <p:nvPicPr>
            <p:cNvPr id="888" name="image8.pdf" descr="image8.pdf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496" y="107463"/>
              <a:ext cx="1460522" cy="386774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</p:grpSp>
      <p:pic>
        <p:nvPicPr>
          <p:cNvPr id="890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950" y="3259770"/>
            <a:ext cx="4987489" cy="1847218"/>
          </a:xfrm>
          <a:prstGeom prst="rect">
            <a:avLst/>
          </a:prstGeom>
          <a:ln w="12700">
            <a:miter lim="400000"/>
          </a:ln>
        </p:spPr>
      </p:pic>
      <p:sp>
        <p:nvSpPr>
          <p:cNvPr id="891" name="solve for beta vector…"/>
          <p:cNvSpPr/>
          <p:nvPr/>
        </p:nvSpPr>
        <p:spPr>
          <a:xfrm>
            <a:off x="6037746" y="1549062"/>
            <a:ext cx="2330500" cy="1187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>
              <a:buSzPct val="100000"/>
              <a:buChar char="•"/>
              <a:defRPr>
                <a:solidFill>
                  <a:srgbClr val="020200"/>
                </a:solidFill>
                <a:uFill>
                  <a:solidFill>
                    <a:srgbClr val="020200"/>
                  </a:solidFill>
                </a:uFill>
              </a:defRPr>
            </a:pPr>
            <a:r>
              <a:rPr sz="1800"/>
              <a:t> solve for beta vector</a:t>
            </a:r>
          </a:p>
          <a:p>
            <a:pPr>
              <a:buSzPct val="100000"/>
              <a:buChar char="•"/>
              <a:defRPr sz="1800">
                <a:solidFill>
                  <a:srgbClr val="020200"/>
                </a:solidFill>
                <a:uFill>
                  <a:solidFill>
                    <a:srgbClr val="020200"/>
                  </a:solidFill>
                </a:uFill>
              </a:defRPr>
            </a:pPr>
            <a:endParaRPr sz="1800"/>
          </a:p>
          <a:p>
            <a:pPr>
              <a:buSzPct val="100000"/>
              <a:buChar char="•"/>
              <a:defRPr>
                <a:solidFill>
                  <a:srgbClr val="020200"/>
                </a:solidFill>
                <a:uFill>
                  <a:solidFill>
                    <a:srgbClr val="020200"/>
                  </a:solidFill>
                </a:uFill>
              </a:defRPr>
            </a:pPr>
            <a:r>
              <a:rPr sz="1800"/>
              <a:t> minimize sum of squared residuals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pull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" presetClass="entr" presetSubtype="1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ntr" presetSubtype="1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8" grpId="2" animBg="1" advAuto="0"/>
      <p:bldP spid="879" grpId="3" animBg="1" advAuto="0"/>
      <p:bldP spid="880" grpId="4" animBg="1" advAuto="0"/>
      <p:bldP spid="881" grpId="5" animBg="1" advAuto="0"/>
      <p:bldP spid="882" grpId="6" animBg="1" advAuto="0"/>
      <p:bldP spid="883" grpId="7" animBg="1" advAuto="0"/>
      <p:bldP spid="884" grpId="8" animBg="1" advAuto="0"/>
      <p:bldP spid="885" grpId="9" animBg="1" advAuto="0"/>
      <p:bldP spid="889" grpId="10" animBg="1" advAuto="0"/>
      <p:bldP spid="890" grpId="1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Matrix Notation"/>
          <p:cNvSpPr/>
          <p:nvPr/>
        </p:nvSpPr>
        <p:spPr>
          <a:xfrm>
            <a:off x="2602763" y="177800"/>
            <a:ext cx="3938474" cy="720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4400">
                <a:solidFill>
                  <a:srgbClr val="020200"/>
                </a:solidFill>
                <a:uFill>
                  <a:solidFill>
                    <a:srgbClr val="020200"/>
                  </a:solidFill>
                </a:uFill>
              </a:defRPr>
            </a:lvl1pPr>
          </a:lstStyle>
          <a:p>
            <a:pPr>
              <a:defRPr sz="2400"/>
            </a:pPr>
            <a:r>
              <a:rPr sz="4400"/>
              <a:t>Matrix Notation</a:t>
            </a:r>
          </a:p>
        </p:txBody>
      </p:sp>
      <p:grpSp>
        <p:nvGrpSpPr>
          <p:cNvPr id="902" name="Group"/>
          <p:cNvGrpSpPr/>
          <p:nvPr/>
        </p:nvGrpSpPr>
        <p:grpSpPr>
          <a:xfrm>
            <a:off x="1289050" y="2782888"/>
            <a:ext cx="6545264" cy="2322512"/>
            <a:chOff x="0" y="0"/>
            <a:chExt cx="6545263" cy="2322511"/>
          </a:xfrm>
        </p:grpSpPr>
        <p:sp>
          <p:nvSpPr>
            <p:cNvPr id="894" name="Line"/>
            <p:cNvSpPr/>
            <p:nvPr/>
          </p:nvSpPr>
          <p:spPr>
            <a:xfrm flipV="1">
              <a:off x="795338" y="19050"/>
              <a:ext cx="203201" cy="628650"/>
            </a:xfrm>
            <a:prstGeom prst="line">
              <a:avLst/>
            </a:prstGeom>
            <a:noFill/>
            <a:ln w="9525" cap="flat">
              <a:solidFill>
                <a:srgbClr val="0202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95" name="fMRI Data"/>
            <p:cNvSpPr/>
            <p:nvPr/>
          </p:nvSpPr>
          <p:spPr>
            <a:xfrm>
              <a:off x="0" y="747711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defRPr sz="1600">
                  <a:solidFill>
                    <a:srgbClr val="020200"/>
                  </a:solidFill>
                  <a:uFill>
                    <a:solidFill>
                      <a:srgbClr val="020200"/>
                    </a:solidFill>
                  </a:uFill>
                </a:defRPr>
              </a:lvl1pPr>
            </a:lstStyle>
            <a:p>
              <a:pPr>
                <a:defRPr sz="2400"/>
              </a:pPr>
              <a:r>
                <a:rPr sz="1600"/>
                <a:t>fMRI Data</a:t>
              </a:r>
            </a:p>
          </p:txBody>
        </p:sp>
        <p:sp>
          <p:nvSpPr>
            <p:cNvPr id="896" name="Line"/>
            <p:cNvSpPr/>
            <p:nvPr/>
          </p:nvSpPr>
          <p:spPr>
            <a:xfrm flipV="1">
              <a:off x="2624137" y="55561"/>
              <a:ext cx="1" cy="571501"/>
            </a:xfrm>
            <a:prstGeom prst="line">
              <a:avLst/>
            </a:prstGeom>
            <a:noFill/>
            <a:ln w="9525" cap="flat">
              <a:solidFill>
                <a:srgbClr val="0202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97" name="Design matrix"/>
            <p:cNvSpPr/>
            <p:nvPr/>
          </p:nvSpPr>
          <p:spPr>
            <a:xfrm>
              <a:off x="1884363" y="67151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defRPr sz="1600">
                  <a:solidFill>
                    <a:srgbClr val="020200"/>
                  </a:solidFill>
                  <a:uFill>
                    <a:solidFill>
                      <a:srgbClr val="020200"/>
                    </a:solidFill>
                  </a:uFill>
                </a:defRPr>
              </a:lvl1pPr>
            </a:lstStyle>
            <a:p>
              <a:pPr>
                <a:defRPr sz="2400"/>
              </a:pPr>
              <a:r>
                <a:rPr sz="1600"/>
                <a:t>Design matrix</a:t>
              </a:r>
            </a:p>
          </p:txBody>
        </p:sp>
        <p:sp>
          <p:nvSpPr>
            <p:cNvPr id="898" name="Line"/>
            <p:cNvSpPr/>
            <p:nvPr/>
          </p:nvSpPr>
          <p:spPr>
            <a:xfrm flipV="1">
              <a:off x="4300537" y="17461"/>
              <a:ext cx="25401" cy="990601"/>
            </a:xfrm>
            <a:prstGeom prst="line">
              <a:avLst/>
            </a:prstGeom>
            <a:noFill/>
            <a:ln w="9525" cap="flat">
              <a:solidFill>
                <a:srgbClr val="0202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899" name="Model parameters"/>
            <p:cNvSpPr/>
            <p:nvPr/>
          </p:nvSpPr>
          <p:spPr>
            <a:xfrm>
              <a:off x="3309937" y="105251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defRPr sz="1600">
                  <a:solidFill>
                    <a:srgbClr val="020200"/>
                  </a:solidFill>
                  <a:uFill>
                    <a:solidFill>
                      <a:srgbClr val="020200"/>
                    </a:solidFill>
                  </a:uFill>
                </a:defRPr>
              </a:lvl1pPr>
            </a:lstStyle>
            <a:p>
              <a:pPr>
                <a:defRPr sz="2400"/>
              </a:pPr>
              <a:r>
                <a:rPr sz="1600"/>
                <a:t>Model parameters</a:t>
              </a:r>
            </a:p>
          </p:txBody>
        </p:sp>
        <p:sp>
          <p:nvSpPr>
            <p:cNvPr id="900" name="Line"/>
            <p:cNvSpPr/>
            <p:nvPr/>
          </p:nvSpPr>
          <p:spPr>
            <a:xfrm flipH="1" flipV="1">
              <a:off x="5443538" y="0"/>
              <a:ext cx="101601" cy="628650"/>
            </a:xfrm>
            <a:prstGeom prst="line">
              <a:avLst/>
            </a:prstGeom>
            <a:noFill/>
            <a:ln w="9525" cap="flat">
              <a:solidFill>
                <a:srgbClr val="0202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01" name="Residuals"/>
            <p:cNvSpPr/>
            <p:nvPr/>
          </p:nvSpPr>
          <p:spPr>
            <a:xfrm>
              <a:off x="5275263" y="67151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defRPr sz="1600">
                  <a:solidFill>
                    <a:srgbClr val="020200"/>
                  </a:solidFill>
                  <a:uFill>
                    <a:solidFill>
                      <a:srgbClr val="020200"/>
                    </a:solidFill>
                  </a:uFill>
                </a:defRPr>
              </a:lvl1pPr>
            </a:lstStyle>
            <a:p>
              <a:pPr>
                <a:defRPr sz="2400"/>
              </a:pPr>
              <a:r>
                <a:rPr sz="1600"/>
                <a:t>Residuals</a:t>
              </a:r>
            </a:p>
          </p:txBody>
        </p:sp>
      </p:grpSp>
      <p:sp>
        <p:nvSpPr>
          <p:cNvPr id="904" name="Is the same as"/>
          <p:cNvSpPr/>
          <p:nvPr/>
        </p:nvSpPr>
        <p:spPr>
          <a:xfrm>
            <a:off x="805981" y="4435366"/>
            <a:ext cx="1463542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ctr">
              <a:buFont typeface="Helvetica Neue"/>
              <a:defRPr>
                <a:solidFill>
                  <a:srgbClr val="020200"/>
                </a:solidFill>
                <a:uFill>
                  <a:solidFill>
                    <a:srgbClr val="020200"/>
                  </a:solidFill>
                </a:uFill>
              </a:defRPr>
            </a:lvl1pPr>
          </a:lstStyle>
          <a:p>
            <a:r>
              <a:rPr sz="1600" dirty="0"/>
              <a:t>Is the same as</a:t>
            </a:r>
            <a:r>
              <a:rPr lang="en-US" sz="1600" dirty="0"/>
              <a:t>:</a:t>
            </a:r>
            <a:endParaRPr sz="1600" dirty="0"/>
          </a:p>
        </p:txBody>
      </p:sp>
      <p:grpSp>
        <p:nvGrpSpPr>
          <p:cNvPr id="908" name="Group"/>
          <p:cNvGrpSpPr/>
          <p:nvPr/>
        </p:nvGrpSpPr>
        <p:grpSpPr>
          <a:xfrm>
            <a:off x="7527925" y="-794"/>
            <a:ext cx="1531018" cy="533401"/>
            <a:chOff x="0" y="0"/>
            <a:chExt cx="1531017" cy="533400"/>
          </a:xfrm>
        </p:grpSpPr>
        <p:sp>
          <p:nvSpPr>
            <p:cNvPr id="905" name="Rectangle"/>
            <p:cNvSpPr/>
            <p:nvPr/>
          </p:nvSpPr>
          <p:spPr>
            <a:xfrm>
              <a:off x="0" y="0"/>
              <a:ext cx="114300" cy="533400"/>
            </a:xfrm>
            <a:prstGeom prst="rect">
              <a:avLst/>
            </a:prstGeom>
            <a:noFill/>
            <a:ln w="9525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06" name="Rectangle"/>
            <p:cNvSpPr/>
            <p:nvPr/>
          </p:nvSpPr>
          <p:spPr>
            <a:xfrm>
              <a:off x="647377" y="34435"/>
              <a:ext cx="215901" cy="469901"/>
            </a:xfrm>
            <a:prstGeom prst="rect">
              <a:avLst/>
            </a:prstGeom>
            <a:noFill/>
            <a:ln w="25400" cap="flat">
              <a:solidFill>
                <a:srgbClr val="FF2734"/>
              </a:solidFill>
              <a:prstDash val="solid"/>
              <a:miter lim="400000"/>
            </a:ln>
            <a:effectLst>
              <a:outerShdw blurRad="63500" dist="107762" dir="2700000" rotWithShape="0">
                <a:srgbClr val="000000">
                  <a:alpha val="74998"/>
                </a:srgbClr>
              </a:outerShdw>
            </a:effectLst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 defTabSz="457200">
                <a:buClr>
                  <a:srgbClr val="FFF800"/>
                </a:buClr>
                <a:buFont typeface="Times New Roman"/>
                <a:defRPr>
                  <a:solidFill>
                    <a:srgbClr val="FFF800"/>
                  </a:solidFill>
                  <a:uFill>
                    <a:solidFill>
                      <a:srgbClr val="FFF8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pic>
          <p:nvPicPr>
            <p:cNvPr id="907" name="image8.pdf" descr="image8.pdf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496" y="107463"/>
              <a:ext cx="1460522" cy="386774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</p:grpSp>
      <p:pic>
        <p:nvPicPr>
          <p:cNvPr id="90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255" y="986470"/>
            <a:ext cx="4987490" cy="1847218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4" descr="A math equations with numbers&#10;&#10;Description automatically generated with medium confidence">
            <a:extLst>
              <a:ext uri="{FF2B5EF4-FFF2-40B4-BE49-F238E27FC236}">
                <a16:creationId xmlns:a16="http://schemas.microsoft.com/office/drawing/2014/main" id="{0ABF62B9-495C-8C70-BB5D-C8B5CD4924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13" y="4690007"/>
            <a:ext cx="7772400" cy="19901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dissolve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2" grpId="1" animBg="1" advAuto="0"/>
      <p:bldP spid="908" grpId="2" animBg="1" advAuto="0"/>
      <p:bldP spid="909" grpId="3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Matrix Notation"/>
          <p:cNvSpPr/>
          <p:nvPr/>
        </p:nvSpPr>
        <p:spPr>
          <a:xfrm>
            <a:off x="2602763" y="177800"/>
            <a:ext cx="3938474" cy="720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4400">
                <a:solidFill>
                  <a:srgbClr val="020200"/>
                </a:solidFill>
                <a:uFill>
                  <a:solidFill>
                    <a:srgbClr val="020200"/>
                  </a:solidFill>
                </a:uFill>
              </a:defRPr>
            </a:lvl1pPr>
          </a:lstStyle>
          <a:p>
            <a:pPr>
              <a:defRPr sz="2400"/>
            </a:pPr>
            <a:r>
              <a:rPr sz="4400"/>
              <a:t>Matrix Notation</a:t>
            </a:r>
          </a:p>
        </p:txBody>
      </p:sp>
      <p:grpSp>
        <p:nvGrpSpPr>
          <p:cNvPr id="920" name="Group"/>
          <p:cNvGrpSpPr/>
          <p:nvPr/>
        </p:nvGrpSpPr>
        <p:grpSpPr>
          <a:xfrm>
            <a:off x="1289050" y="2782888"/>
            <a:ext cx="6545264" cy="2322512"/>
            <a:chOff x="0" y="0"/>
            <a:chExt cx="6545263" cy="2322511"/>
          </a:xfrm>
        </p:grpSpPr>
        <p:sp>
          <p:nvSpPr>
            <p:cNvPr id="912" name="Line"/>
            <p:cNvSpPr/>
            <p:nvPr/>
          </p:nvSpPr>
          <p:spPr>
            <a:xfrm flipV="1">
              <a:off x="795338" y="19050"/>
              <a:ext cx="203201" cy="628650"/>
            </a:xfrm>
            <a:prstGeom prst="line">
              <a:avLst/>
            </a:prstGeom>
            <a:noFill/>
            <a:ln w="9525" cap="flat">
              <a:solidFill>
                <a:srgbClr val="0202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13" name="fMRI Data"/>
            <p:cNvSpPr/>
            <p:nvPr/>
          </p:nvSpPr>
          <p:spPr>
            <a:xfrm>
              <a:off x="0" y="747711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defRPr sz="1600">
                  <a:solidFill>
                    <a:srgbClr val="020200"/>
                  </a:solidFill>
                  <a:uFill>
                    <a:solidFill>
                      <a:srgbClr val="020200"/>
                    </a:solidFill>
                  </a:uFill>
                </a:defRPr>
              </a:lvl1pPr>
            </a:lstStyle>
            <a:p>
              <a:pPr>
                <a:defRPr sz="2400"/>
              </a:pPr>
              <a:r>
                <a:rPr sz="1600" dirty="0"/>
                <a:t>fMRI Data</a:t>
              </a:r>
            </a:p>
          </p:txBody>
        </p:sp>
        <p:sp>
          <p:nvSpPr>
            <p:cNvPr id="914" name="Line"/>
            <p:cNvSpPr/>
            <p:nvPr/>
          </p:nvSpPr>
          <p:spPr>
            <a:xfrm flipV="1">
              <a:off x="2624137" y="55561"/>
              <a:ext cx="1" cy="571501"/>
            </a:xfrm>
            <a:prstGeom prst="line">
              <a:avLst/>
            </a:prstGeom>
            <a:noFill/>
            <a:ln w="9525" cap="flat">
              <a:solidFill>
                <a:srgbClr val="0202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15" name="Design matrix"/>
            <p:cNvSpPr/>
            <p:nvPr/>
          </p:nvSpPr>
          <p:spPr>
            <a:xfrm>
              <a:off x="1884363" y="67151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defRPr sz="1600">
                  <a:solidFill>
                    <a:srgbClr val="020200"/>
                  </a:solidFill>
                  <a:uFill>
                    <a:solidFill>
                      <a:srgbClr val="020200"/>
                    </a:solidFill>
                  </a:uFill>
                </a:defRPr>
              </a:lvl1pPr>
            </a:lstStyle>
            <a:p>
              <a:pPr>
                <a:defRPr sz="2400"/>
              </a:pPr>
              <a:r>
                <a:rPr sz="1600"/>
                <a:t>Design matrix</a:t>
              </a:r>
            </a:p>
          </p:txBody>
        </p:sp>
        <p:sp>
          <p:nvSpPr>
            <p:cNvPr id="916" name="Line"/>
            <p:cNvSpPr/>
            <p:nvPr/>
          </p:nvSpPr>
          <p:spPr>
            <a:xfrm flipV="1">
              <a:off x="4300537" y="17461"/>
              <a:ext cx="25401" cy="990601"/>
            </a:xfrm>
            <a:prstGeom prst="line">
              <a:avLst/>
            </a:prstGeom>
            <a:noFill/>
            <a:ln w="9525" cap="flat">
              <a:solidFill>
                <a:srgbClr val="0202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17" name="Model parameters"/>
            <p:cNvSpPr/>
            <p:nvPr/>
          </p:nvSpPr>
          <p:spPr>
            <a:xfrm>
              <a:off x="3309937" y="105251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defRPr sz="1600">
                  <a:solidFill>
                    <a:srgbClr val="020200"/>
                  </a:solidFill>
                  <a:uFill>
                    <a:solidFill>
                      <a:srgbClr val="020200"/>
                    </a:solidFill>
                  </a:uFill>
                </a:defRPr>
              </a:lvl1pPr>
            </a:lstStyle>
            <a:p>
              <a:pPr>
                <a:defRPr sz="2400"/>
              </a:pPr>
              <a:r>
                <a:rPr sz="1600"/>
                <a:t>Model parameters</a:t>
              </a:r>
            </a:p>
          </p:txBody>
        </p:sp>
        <p:sp>
          <p:nvSpPr>
            <p:cNvPr id="918" name="Line"/>
            <p:cNvSpPr/>
            <p:nvPr/>
          </p:nvSpPr>
          <p:spPr>
            <a:xfrm flipH="1" flipV="1">
              <a:off x="5443538" y="0"/>
              <a:ext cx="101601" cy="628650"/>
            </a:xfrm>
            <a:prstGeom prst="line">
              <a:avLst/>
            </a:prstGeom>
            <a:noFill/>
            <a:ln w="9525" cap="flat">
              <a:solidFill>
                <a:srgbClr val="0202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19" name="Residuals"/>
            <p:cNvSpPr/>
            <p:nvPr/>
          </p:nvSpPr>
          <p:spPr>
            <a:xfrm>
              <a:off x="5275263" y="67151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defRPr sz="1600">
                  <a:solidFill>
                    <a:srgbClr val="020200"/>
                  </a:solidFill>
                  <a:uFill>
                    <a:solidFill>
                      <a:srgbClr val="020200"/>
                    </a:solidFill>
                  </a:uFill>
                </a:defRPr>
              </a:lvl1pPr>
            </a:lstStyle>
            <a:p>
              <a:pPr>
                <a:defRPr sz="2400"/>
              </a:pPr>
              <a:r>
                <a:rPr sz="1600"/>
                <a:t>Residuals</a:t>
              </a:r>
            </a:p>
          </p:txBody>
        </p:sp>
      </p:grpSp>
      <p:grpSp>
        <p:nvGrpSpPr>
          <p:cNvPr id="924" name="Group"/>
          <p:cNvGrpSpPr/>
          <p:nvPr/>
        </p:nvGrpSpPr>
        <p:grpSpPr>
          <a:xfrm>
            <a:off x="7527925" y="-794"/>
            <a:ext cx="1531018" cy="533401"/>
            <a:chOff x="0" y="0"/>
            <a:chExt cx="1531017" cy="533400"/>
          </a:xfrm>
        </p:grpSpPr>
        <p:sp>
          <p:nvSpPr>
            <p:cNvPr id="921" name="Rectangle"/>
            <p:cNvSpPr/>
            <p:nvPr/>
          </p:nvSpPr>
          <p:spPr>
            <a:xfrm>
              <a:off x="0" y="0"/>
              <a:ext cx="114300" cy="533400"/>
            </a:xfrm>
            <a:prstGeom prst="rect">
              <a:avLst/>
            </a:prstGeom>
            <a:noFill/>
            <a:ln w="9525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22" name="Rectangle"/>
            <p:cNvSpPr/>
            <p:nvPr/>
          </p:nvSpPr>
          <p:spPr>
            <a:xfrm>
              <a:off x="647377" y="34435"/>
              <a:ext cx="215901" cy="469901"/>
            </a:xfrm>
            <a:prstGeom prst="rect">
              <a:avLst/>
            </a:prstGeom>
            <a:noFill/>
            <a:ln w="25400" cap="flat">
              <a:solidFill>
                <a:srgbClr val="FF2734"/>
              </a:solidFill>
              <a:prstDash val="solid"/>
              <a:miter lim="400000"/>
            </a:ln>
            <a:effectLst>
              <a:outerShdw blurRad="63500" dist="107762" dir="2700000" rotWithShape="0">
                <a:srgbClr val="000000">
                  <a:alpha val="74998"/>
                </a:srgbClr>
              </a:outerShdw>
            </a:effectLst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 defTabSz="457200">
                <a:buClr>
                  <a:srgbClr val="FFF800"/>
                </a:buClr>
                <a:buFont typeface="Times New Roman"/>
                <a:defRPr>
                  <a:solidFill>
                    <a:srgbClr val="FFF800"/>
                  </a:solidFill>
                  <a:uFill>
                    <a:solidFill>
                      <a:srgbClr val="FFF8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pic>
          <p:nvPicPr>
            <p:cNvPr id="923" name="image8.pdf" descr="image8.pdf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496" y="107463"/>
              <a:ext cx="1460522" cy="386774"/>
            </a:xfrm>
            <a:prstGeom prst="rect">
              <a:avLst/>
            </a:prstGeom>
            <a:ln w="12700" cap="flat">
              <a:noFill/>
              <a:round/>
            </a:ln>
            <a:effectLst/>
          </p:spPr>
        </p:pic>
      </p:grpSp>
      <p:pic>
        <p:nvPicPr>
          <p:cNvPr id="92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255" y="986470"/>
            <a:ext cx="4987490" cy="1847218"/>
          </a:xfrm>
          <a:prstGeom prst="rect">
            <a:avLst/>
          </a:prstGeom>
          <a:ln w="12700">
            <a:miter lim="400000"/>
          </a:ln>
        </p:spPr>
      </p:pic>
      <p:pic>
        <p:nvPicPr>
          <p:cNvPr id="926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7216" y="4322176"/>
            <a:ext cx="4929568" cy="2459221"/>
          </a:xfrm>
          <a:prstGeom prst="rect">
            <a:avLst/>
          </a:prstGeom>
          <a:ln w="12700">
            <a:miter lim="400000"/>
          </a:ln>
        </p:spPr>
      </p:pic>
      <p:sp>
        <p:nvSpPr>
          <p:cNvPr id="927" name="An Example:"/>
          <p:cNvSpPr txBox="1"/>
          <p:nvPr/>
        </p:nvSpPr>
        <p:spPr>
          <a:xfrm>
            <a:off x="158800" y="5217617"/>
            <a:ext cx="183063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An Example: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pull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0" grpId="1" animBg="1" advAuto="0"/>
      <p:bldP spid="924" grpId="2" animBg="1" advAuto="0"/>
      <p:bldP spid="925" grpId="3" animBg="1" advAuto="0"/>
      <p:bldP spid="926" grpId="4" animBg="1" advAuto="0"/>
      <p:bldP spid="927" grpId="5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Minimize error (   , epsilon):"/>
          <p:cNvSpPr/>
          <p:nvPr/>
        </p:nvSpPr>
        <p:spPr>
          <a:xfrm>
            <a:off x="406400" y="1612900"/>
            <a:ext cx="3567758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Font typeface="Times Roman"/>
              <a:defRPr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Minimize error (   , epsilon):</a:t>
            </a:r>
          </a:p>
        </p:txBody>
      </p:sp>
      <p:sp>
        <p:nvSpPr>
          <p:cNvPr id="930" name="Solve for beta…"/>
          <p:cNvSpPr/>
          <p:nvPr/>
        </p:nvSpPr>
        <p:spPr>
          <a:xfrm>
            <a:off x="381000" y="3505200"/>
            <a:ext cx="4388694" cy="81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>
              <a:buFont typeface="Times Roman"/>
            </a:pPr>
            <a:r>
              <a:rPr dirty="0">
                <a:latin typeface="Times Roman"/>
                <a:ea typeface="Times Roman"/>
                <a:cs typeface="Times Roman"/>
                <a:sym typeface="Times Roman"/>
              </a:rPr>
              <a:t>Solve for beta</a:t>
            </a:r>
          </a:p>
          <a:p>
            <a:pPr>
              <a:buFont typeface="Times Roman"/>
            </a:pPr>
            <a:r>
              <a:rPr dirty="0">
                <a:latin typeface="Times Roman"/>
                <a:ea typeface="Times Roman"/>
                <a:cs typeface="Times Roman"/>
                <a:sym typeface="Times Roman"/>
              </a:rPr>
              <a:t>Project data (y) onto subspace of X</a:t>
            </a:r>
          </a:p>
        </p:txBody>
      </p:sp>
      <p:grpSp>
        <p:nvGrpSpPr>
          <p:cNvPr id="938" name="Group"/>
          <p:cNvGrpSpPr/>
          <p:nvPr/>
        </p:nvGrpSpPr>
        <p:grpSpPr>
          <a:xfrm>
            <a:off x="5562599" y="2133600"/>
            <a:ext cx="3081340" cy="3200400"/>
            <a:chOff x="0" y="0"/>
            <a:chExt cx="3081339" cy="3200400"/>
          </a:xfrm>
        </p:grpSpPr>
        <p:sp>
          <p:nvSpPr>
            <p:cNvPr id="931" name="Line"/>
            <p:cNvSpPr/>
            <p:nvPr/>
          </p:nvSpPr>
          <p:spPr>
            <a:xfrm>
              <a:off x="765506" y="0"/>
              <a:ext cx="2471" cy="1659467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32" name="Shape"/>
            <p:cNvSpPr/>
            <p:nvPr/>
          </p:nvSpPr>
          <p:spPr>
            <a:xfrm>
              <a:off x="0" y="1659466"/>
              <a:ext cx="2962826" cy="829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0"/>
                  </a:lnTo>
                  <a:lnTo>
                    <a:pt x="21600" y="0"/>
                  </a:lnTo>
                  <a:lnTo>
                    <a:pt x="17280" y="2160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solidFill>
                <a:schemeClr val="tx1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dirty="0"/>
            </a:p>
          </p:txBody>
        </p:sp>
        <p:sp>
          <p:nvSpPr>
            <p:cNvPr id="933" name="Shape"/>
            <p:cNvSpPr/>
            <p:nvPr/>
          </p:nvSpPr>
          <p:spPr>
            <a:xfrm>
              <a:off x="0" y="0"/>
              <a:ext cx="3081339" cy="3200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99"/>
                  </a:moveTo>
                  <a:lnTo>
                    <a:pt x="5400" y="0"/>
                  </a:lnTo>
                  <a:lnTo>
                    <a:pt x="21600" y="0"/>
                  </a:lnTo>
                  <a:lnTo>
                    <a:pt x="21600" y="16401"/>
                  </a:lnTo>
                  <a:lnTo>
                    <a:pt x="16200" y="21600"/>
                  </a:lnTo>
                  <a:lnTo>
                    <a:pt x="0" y="21600"/>
                  </a:lnTo>
                  <a:close/>
                  <a:moveTo>
                    <a:pt x="0" y="5199"/>
                  </a:moveTo>
                  <a:lnTo>
                    <a:pt x="16200" y="5199"/>
                  </a:lnTo>
                  <a:lnTo>
                    <a:pt x="21600" y="0"/>
                  </a:lnTo>
                  <a:moveTo>
                    <a:pt x="16200" y="5199"/>
                  </a:moveTo>
                  <a:lnTo>
                    <a:pt x="16200" y="2160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34" name="Line"/>
            <p:cNvSpPr/>
            <p:nvPr/>
          </p:nvSpPr>
          <p:spPr>
            <a:xfrm flipH="1">
              <a:off x="2488772" y="2370666"/>
              <a:ext cx="592567" cy="2470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35" name="Line"/>
            <p:cNvSpPr/>
            <p:nvPr/>
          </p:nvSpPr>
          <p:spPr>
            <a:xfrm flipV="1">
              <a:off x="0" y="1066800"/>
              <a:ext cx="1659182" cy="1422400"/>
            </a:xfrm>
            <a:prstGeom prst="line">
              <a:avLst/>
            </a:prstGeom>
            <a:noFill/>
            <a:ln w="38100" cap="flat">
              <a:solidFill>
                <a:srgbClr val="0433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36" name="Line"/>
            <p:cNvSpPr/>
            <p:nvPr/>
          </p:nvSpPr>
          <p:spPr>
            <a:xfrm flipV="1">
              <a:off x="0" y="2059758"/>
              <a:ext cx="1608472" cy="429442"/>
            </a:xfrm>
            <a:prstGeom prst="line">
              <a:avLst/>
            </a:prstGeom>
            <a:noFill/>
            <a:ln w="38100" cap="flat">
              <a:solidFill>
                <a:srgbClr val="00B8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37" name="Line"/>
            <p:cNvSpPr/>
            <p:nvPr/>
          </p:nvSpPr>
          <p:spPr>
            <a:xfrm flipV="1">
              <a:off x="1616897" y="1104044"/>
              <a:ext cx="2470" cy="948267"/>
            </a:xfrm>
            <a:prstGeom prst="line">
              <a:avLst/>
            </a:prstGeom>
            <a:noFill/>
            <a:ln w="28575" cap="flat">
              <a:solidFill>
                <a:srgbClr val="FF26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2" name="Line">
              <a:extLst>
                <a:ext uri="{FF2B5EF4-FFF2-40B4-BE49-F238E27FC236}">
                  <a16:creationId xmlns:a16="http://schemas.microsoft.com/office/drawing/2014/main" id="{40B91897-870C-564B-3F2A-D916146BFCDE}"/>
                </a:ext>
              </a:extLst>
            </p:cNvPr>
            <p:cNvSpPr/>
            <p:nvPr/>
          </p:nvSpPr>
          <p:spPr>
            <a:xfrm flipH="1">
              <a:off x="6829" y="2526508"/>
              <a:ext cx="704247" cy="652171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sp>
        <p:nvSpPr>
          <p:cNvPr id="939" name="Star"/>
          <p:cNvSpPr/>
          <p:nvPr/>
        </p:nvSpPr>
        <p:spPr>
          <a:xfrm>
            <a:off x="469900" y="2133600"/>
            <a:ext cx="304800" cy="3048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2600"/>
          </a:solidFill>
          <a:ln>
            <a:solidFill>
              <a:srgbClr val="FF2600"/>
            </a:solidFill>
            <a:miter lim="400000"/>
          </a:ln>
        </p:spPr>
        <p:txBody>
          <a:bodyPr lIns="0" tIns="0" rIns="0" bIns="0"/>
          <a:lstStyle/>
          <a:p>
            <a:pPr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40" name="Star"/>
          <p:cNvSpPr/>
          <p:nvPr/>
        </p:nvSpPr>
        <p:spPr>
          <a:xfrm>
            <a:off x="1587499" y="2133600"/>
            <a:ext cx="304801" cy="3048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433FF"/>
          </a:solidFill>
          <a:ln>
            <a:solidFill>
              <a:srgbClr val="0433FF"/>
            </a:solidFill>
            <a:miter lim="400000"/>
          </a:ln>
        </p:spPr>
        <p:txBody>
          <a:bodyPr lIns="0" tIns="0" rIns="0" bIns="0"/>
          <a:lstStyle/>
          <a:p>
            <a:pPr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41" name="Star"/>
          <p:cNvSpPr/>
          <p:nvPr/>
        </p:nvSpPr>
        <p:spPr>
          <a:xfrm>
            <a:off x="2476500" y="2133600"/>
            <a:ext cx="304801" cy="3048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800"/>
          </a:solidFill>
          <a:ln w="12700">
            <a:miter lim="400000"/>
          </a:ln>
        </p:spPr>
        <p:txBody>
          <a:bodyPr lIns="0" tIns="0" rIns="0" bIns="0"/>
          <a:lstStyle/>
          <a:p>
            <a:pPr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42" name="Star"/>
          <p:cNvSpPr/>
          <p:nvPr/>
        </p:nvSpPr>
        <p:spPr>
          <a:xfrm>
            <a:off x="3365500" y="2133600"/>
            <a:ext cx="304800" cy="3048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433FF"/>
          </a:solidFill>
          <a:ln>
            <a:solidFill>
              <a:srgbClr val="0433FF"/>
            </a:solidFill>
            <a:miter lim="400000"/>
          </a:ln>
        </p:spPr>
        <p:txBody>
          <a:bodyPr lIns="0" tIns="0" rIns="0" bIns="0"/>
          <a:lstStyle/>
          <a:p>
            <a:pPr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43" name="Star"/>
          <p:cNvSpPr/>
          <p:nvPr/>
        </p:nvSpPr>
        <p:spPr>
          <a:xfrm>
            <a:off x="4229100" y="2133600"/>
            <a:ext cx="304800" cy="3048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800"/>
          </a:solidFill>
          <a:ln w="12700">
            <a:miter lim="400000"/>
          </a:ln>
        </p:spPr>
        <p:txBody>
          <a:bodyPr lIns="0" tIns="0" rIns="0" bIns="0"/>
          <a:lstStyle/>
          <a:p>
            <a:pPr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44" name="(pseudoinverse of X) * y"/>
          <p:cNvSpPr/>
          <p:nvPr/>
        </p:nvSpPr>
        <p:spPr>
          <a:xfrm>
            <a:off x="317499" y="6311900"/>
            <a:ext cx="3195391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buFont typeface="Times Roman"/>
              <a:defRPr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Helvetica Neue"/>
              </a:defRPr>
            </a:pPr>
            <a:r>
              <a:rPr>
                <a:latin typeface="Times Roman"/>
                <a:ea typeface="Times Roman"/>
                <a:cs typeface="Times Roman"/>
                <a:sym typeface="Times Roman"/>
              </a:rPr>
              <a:t> (pseudoinverse of X) * y</a:t>
            </a:r>
          </a:p>
        </p:txBody>
      </p:sp>
      <p:sp>
        <p:nvSpPr>
          <p:cNvPr id="945" name="Line"/>
          <p:cNvSpPr/>
          <p:nvPr/>
        </p:nvSpPr>
        <p:spPr>
          <a:xfrm flipV="1">
            <a:off x="5562600" y="4038600"/>
            <a:ext cx="1066800" cy="609600"/>
          </a:xfrm>
          <a:prstGeom prst="line">
            <a:avLst/>
          </a:prstGeom>
          <a:ln w="12700">
            <a:solidFill>
              <a:srgbClr val="FFFB00"/>
            </a:solidFill>
            <a:tailEnd type="triangle"/>
          </a:ln>
        </p:spPr>
        <p:txBody>
          <a:bodyPr lIns="50800" tIns="50800" rIns="50800" bIns="50800" anchor="ctr"/>
          <a:lstStyle/>
          <a:p>
            <a:pPr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46" name="Line"/>
          <p:cNvSpPr/>
          <p:nvPr/>
        </p:nvSpPr>
        <p:spPr>
          <a:xfrm flipV="1">
            <a:off x="5562599" y="4438891"/>
            <a:ext cx="1944155" cy="209309"/>
          </a:xfrm>
          <a:prstGeom prst="line">
            <a:avLst/>
          </a:prstGeom>
          <a:ln w="12700">
            <a:solidFill>
              <a:srgbClr val="FFFB00"/>
            </a:solidFill>
            <a:tailEnd type="triangle"/>
          </a:ln>
        </p:spPr>
        <p:txBody>
          <a:bodyPr lIns="50800" tIns="50800" rIns="50800" bIns="50800" anchor="ctr"/>
          <a:lstStyle/>
          <a:p>
            <a:pPr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47" name="X1"/>
          <p:cNvSpPr/>
          <p:nvPr/>
        </p:nvSpPr>
        <p:spPr>
          <a:xfrm>
            <a:off x="6619240" y="3813581"/>
            <a:ext cx="319845" cy="353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8100" tIns="38100" rIns="38100" bIns="38100" anchor="ctr">
            <a:spAutoFit/>
          </a:bodyPr>
          <a:lstStyle/>
          <a:p>
            <a:pPr algn="ctr"/>
            <a:r>
              <a:rPr sz="1800" dirty="0"/>
              <a:t>X</a:t>
            </a:r>
            <a:r>
              <a:rPr sz="1800" baseline="-25000" dirty="0"/>
              <a:t>1</a:t>
            </a:r>
          </a:p>
        </p:txBody>
      </p:sp>
      <p:sp>
        <p:nvSpPr>
          <p:cNvPr id="948" name="X2"/>
          <p:cNvSpPr/>
          <p:nvPr/>
        </p:nvSpPr>
        <p:spPr>
          <a:xfrm>
            <a:off x="7500536" y="4245053"/>
            <a:ext cx="31984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 algn="ctr"/>
            <a:r>
              <a:rPr sz="1800" dirty="0"/>
              <a:t>X</a:t>
            </a:r>
            <a:r>
              <a:rPr sz="1800" baseline="-25000" dirty="0"/>
              <a:t>2</a:t>
            </a:r>
          </a:p>
        </p:txBody>
      </p:sp>
      <p:sp>
        <p:nvSpPr>
          <p:cNvPr id="949" name="fit"/>
          <p:cNvSpPr/>
          <p:nvPr/>
        </p:nvSpPr>
        <p:spPr>
          <a:xfrm>
            <a:off x="7304540" y="4047357"/>
            <a:ext cx="281670" cy="34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ctr">
              <a:buClr>
                <a:srgbClr val="00B800"/>
              </a:buClr>
              <a:defRPr sz="1800">
                <a:solidFill>
                  <a:srgbClr val="00B800"/>
                </a:solidFill>
                <a:uFill>
                  <a:solidFill>
                    <a:srgbClr val="00B800"/>
                  </a:solidFill>
                </a:uFill>
              </a:defRPr>
            </a:lvl1pPr>
          </a:lstStyle>
          <a:p>
            <a:pPr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sz="1800" dirty="0">
                <a:solidFill>
                  <a:srgbClr val="00B800"/>
                </a:solidFill>
                <a:uFill>
                  <a:solidFill>
                    <a:srgbClr val="00B800"/>
                  </a:solidFill>
                </a:uFill>
              </a:rPr>
              <a:t>fit</a:t>
            </a:r>
          </a:p>
        </p:txBody>
      </p:sp>
      <p:sp>
        <p:nvSpPr>
          <p:cNvPr id="950" name="e"/>
          <p:cNvSpPr/>
          <p:nvPr/>
        </p:nvSpPr>
        <p:spPr>
          <a:xfrm>
            <a:off x="7248382" y="3418183"/>
            <a:ext cx="211660" cy="34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ctr">
              <a:buClr>
                <a:srgbClr val="FF2734"/>
              </a:buClr>
              <a:defRPr sz="180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defRPr>
            </a:lvl1pPr>
          </a:lstStyle>
          <a:p>
            <a:pPr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sz="1800" dirty="0">
                <a:solidFill>
                  <a:srgbClr val="FF2734"/>
                </a:solidFill>
                <a:uFill>
                  <a:solidFill>
                    <a:srgbClr val="FF2734"/>
                  </a:solidFill>
                </a:uFill>
              </a:rPr>
              <a:t>e</a:t>
            </a:r>
          </a:p>
        </p:txBody>
      </p:sp>
      <p:sp>
        <p:nvSpPr>
          <p:cNvPr id="951" name="y"/>
          <p:cNvSpPr/>
          <p:nvPr/>
        </p:nvSpPr>
        <p:spPr>
          <a:xfrm>
            <a:off x="6911974" y="2904356"/>
            <a:ext cx="203201" cy="34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ctr">
              <a:buClr>
                <a:srgbClr val="0D2CE0"/>
              </a:buClr>
              <a:defRPr sz="1800">
                <a:solidFill>
                  <a:srgbClr val="0D2CE0"/>
                </a:solidFill>
                <a:uFill>
                  <a:solidFill>
                    <a:srgbClr val="0D2CE0"/>
                  </a:solidFill>
                </a:uFill>
              </a:defRPr>
            </a:lvl1pPr>
          </a:lstStyle>
          <a:p>
            <a:pPr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sz="1800">
                <a:solidFill>
                  <a:srgbClr val="0D2CE0"/>
                </a:solidFill>
                <a:uFill>
                  <a:solidFill>
                    <a:srgbClr val="0D2CE0"/>
                  </a:solidFill>
                </a:uFill>
              </a:rPr>
              <a:t>y</a:t>
            </a:r>
          </a:p>
        </p:txBody>
      </p:sp>
      <p:sp>
        <p:nvSpPr>
          <p:cNvPr id="952" name="Fitting the model:…"/>
          <p:cNvSpPr txBox="1">
            <a:spLocks noGrp="1"/>
          </p:cNvSpPr>
          <p:nvPr>
            <p:ph type="title"/>
          </p:nvPr>
        </p:nvSpPr>
        <p:spPr>
          <a:xfrm>
            <a:off x="685800" y="-82550"/>
            <a:ext cx="7772400" cy="1042483"/>
          </a:xfrm>
          <a:prstGeom prst="rect">
            <a:avLst/>
          </a:prstGeom>
        </p:spPr>
        <p:txBody>
          <a:bodyPr/>
          <a:lstStyle/>
          <a:p>
            <a:r>
              <a:rPr dirty="0"/>
              <a:t>Fitting the model: </a:t>
            </a:r>
          </a:p>
          <a:p>
            <a:r>
              <a:rPr dirty="0"/>
              <a:t>A geometric interpretation</a:t>
            </a:r>
          </a:p>
        </p:txBody>
      </p:sp>
      <p:pic>
        <p:nvPicPr>
          <p:cNvPr id="953" name="temp.pdf" descr="temp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700" y="1676400"/>
            <a:ext cx="317500" cy="349250"/>
          </a:xfrm>
          <a:prstGeom prst="rect">
            <a:avLst/>
          </a:prstGeom>
          <a:ln w="12700">
            <a:miter lim="400000"/>
          </a:ln>
        </p:spPr>
      </p:pic>
      <p:pic>
        <p:nvPicPr>
          <p:cNvPr id="954" name="temp.pdf" descr="temp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5765800"/>
            <a:ext cx="1564640" cy="711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55" name="temp.pdf" descr="temp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100" y="4368800"/>
            <a:ext cx="2987040" cy="711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56" name="temp.pdf" descr="temp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100" y="2362200"/>
            <a:ext cx="4724400" cy="674915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3" descr="A yellow light in the dark&#10;&#10;Description automatically generated">
            <a:extLst>
              <a:ext uri="{FF2B5EF4-FFF2-40B4-BE49-F238E27FC236}">
                <a16:creationId xmlns:a16="http://schemas.microsoft.com/office/drawing/2014/main" id="{1A102EDF-671B-41A6-B410-72FDEC034D9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020303"/>
              </a:clrFrom>
              <a:clrTo>
                <a:srgbClr val="02030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830" y="970878"/>
            <a:ext cx="604901" cy="604901"/>
          </a:xfrm>
          <a:prstGeom prst="rect">
            <a:avLst/>
          </a:prstGeom>
        </p:spPr>
      </p:pic>
      <p:sp>
        <p:nvSpPr>
          <p:cNvPr id="5" name="Line">
            <a:extLst>
              <a:ext uri="{FF2B5EF4-FFF2-40B4-BE49-F238E27FC236}">
                <a16:creationId xmlns:a16="http://schemas.microsoft.com/office/drawing/2014/main" id="{EF153D0F-9F3C-D050-7E37-F724367F8401}"/>
              </a:ext>
            </a:extLst>
          </p:cNvPr>
          <p:cNvSpPr/>
          <p:nvPr/>
        </p:nvSpPr>
        <p:spPr>
          <a:xfrm flipV="1">
            <a:off x="5670755" y="4266407"/>
            <a:ext cx="638800" cy="340064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txBody>
          <a:bodyPr lIns="50800" tIns="50800" rIns="50800" bIns="50800" anchor="ctr"/>
          <a:lstStyle/>
          <a:p>
            <a:pPr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" name="Line">
            <a:extLst>
              <a:ext uri="{FF2B5EF4-FFF2-40B4-BE49-F238E27FC236}">
                <a16:creationId xmlns:a16="http://schemas.microsoft.com/office/drawing/2014/main" id="{D697D2EC-EFBD-8BE1-05D9-396F56A4CC14}"/>
              </a:ext>
            </a:extLst>
          </p:cNvPr>
          <p:cNvSpPr/>
          <p:nvPr/>
        </p:nvSpPr>
        <p:spPr>
          <a:xfrm flipV="1">
            <a:off x="6328105" y="4181449"/>
            <a:ext cx="787070" cy="84958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  <a:tailEnd type="triangle"/>
          </a:ln>
        </p:spPr>
        <p:txBody>
          <a:bodyPr lIns="50800" tIns="50800" rIns="50800" bIns="50800" anchor="ctr"/>
          <a:lstStyle/>
          <a:p>
            <a:pPr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D9F58AD-C3FB-02D2-7EE1-2E9A40CFAB02}"/>
              </a:ext>
            </a:extLst>
          </p:cNvPr>
          <p:cNvGrpSpPr/>
          <p:nvPr/>
        </p:nvGrpSpPr>
        <p:grpSpPr>
          <a:xfrm>
            <a:off x="5576441" y="5564137"/>
            <a:ext cx="2822191" cy="1140993"/>
            <a:chOff x="9503818" y="5215466"/>
            <a:chExt cx="2052307" cy="829734"/>
          </a:xfrm>
        </p:grpSpPr>
        <p:sp>
          <p:nvSpPr>
            <p:cNvPr id="9" name="Shape">
              <a:extLst>
                <a:ext uri="{FF2B5EF4-FFF2-40B4-BE49-F238E27FC236}">
                  <a16:creationId xmlns:a16="http://schemas.microsoft.com/office/drawing/2014/main" id="{407F6020-58E5-80EC-4B5C-488DCD1B13E3}"/>
                </a:ext>
              </a:extLst>
            </p:cNvPr>
            <p:cNvSpPr/>
            <p:nvPr/>
          </p:nvSpPr>
          <p:spPr>
            <a:xfrm>
              <a:off x="9503819" y="5215466"/>
              <a:ext cx="2052306" cy="829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0"/>
                  </a:lnTo>
                  <a:lnTo>
                    <a:pt x="21600" y="0"/>
                  </a:lnTo>
                  <a:lnTo>
                    <a:pt x="17280" y="2160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solidFill>
                <a:schemeClr val="tx1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 dirty="0"/>
            </a:p>
          </p:txBody>
        </p:sp>
        <p:sp>
          <p:nvSpPr>
            <p:cNvPr id="13" name="Line">
              <a:extLst>
                <a:ext uri="{FF2B5EF4-FFF2-40B4-BE49-F238E27FC236}">
                  <a16:creationId xmlns:a16="http://schemas.microsoft.com/office/drawing/2014/main" id="{9D10F7F1-267F-5243-3316-3FDC3E83EEB4}"/>
                </a:ext>
              </a:extLst>
            </p:cNvPr>
            <p:cNvSpPr/>
            <p:nvPr/>
          </p:nvSpPr>
          <p:spPr>
            <a:xfrm flipV="1">
              <a:off x="9503818" y="5615758"/>
              <a:ext cx="1608473" cy="429442"/>
            </a:xfrm>
            <a:prstGeom prst="line">
              <a:avLst/>
            </a:prstGeom>
            <a:noFill/>
            <a:ln w="38100" cap="flat">
              <a:solidFill>
                <a:srgbClr val="00B8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" name="Line">
              <a:extLst>
                <a:ext uri="{FF2B5EF4-FFF2-40B4-BE49-F238E27FC236}">
                  <a16:creationId xmlns:a16="http://schemas.microsoft.com/office/drawing/2014/main" id="{3A6EB547-7765-0A82-5F28-DE9080794778}"/>
                </a:ext>
              </a:extLst>
            </p:cNvPr>
            <p:cNvSpPr/>
            <p:nvPr/>
          </p:nvSpPr>
          <p:spPr>
            <a:xfrm flipV="1">
              <a:off x="9611974" y="5688807"/>
              <a:ext cx="638800" cy="340064"/>
            </a:xfrm>
            <a:prstGeom prst="line">
              <a:avLst/>
            </a:prstGeom>
            <a:ln w="12700">
              <a:solidFill>
                <a:schemeClr val="accent3">
                  <a:lumMod val="75000"/>
                </a:schemeClr>
              </a:solidFill>
              <a:tailEnd type="triangle"/>
            </a:ln>
          </p:spPr>
          <p:txBody>
            <a:bodyPr lIns="50800" tIns="50800" rIns="50800" bIns="50800" anchor="ctr"/>
            <a:lstStyle/>
            <a:p>
              <a:pPr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" name="Line">
              <a:extLst>
                <a:ext uri="{FF2B5EF4-FFF2-40B4-BE49-F238E27FC236}">
                  <a16:creationId xmlns:a16="http://schemas.microsoft.com/office/drawing/2014/main" id="{C9352111-11A5-9984-C34B-82AC66EB5DC5}"/>
                </a:ext>
              </a:extLst>
            </p:cNvPr>
            <p:cNvSpPr/>
            <p:nvPr/>
          </p:nvSpPr>
          <p:spPr>
            <a:xfrm flipV="1">
              <a:off x="10269324" y="5603849"/>
              <a:ext cx="787070" cy="84958"/>
            </a:xfrm>
            <a:prstGeom prst="line">
              <a:avLst/>
            </a:prstGeom>
            <a:ln w="12700">
              <a:solidFill>
                <a:schemeClr val="accent3">
                  <a:lumMod val="75000"/>
                </a:schemeClr>
              </a:solidFill>
              <a:tailEnd type="triangle"/>
            </a:ln>
          </p:spPr>
          <p:txBody>
            <a:bodyPr lIns="50800" tIns="50800" rIns="50800" bIns="50800" anchor="ctr"/>
            <a:lstStyle/>
            <a:p>
              <a:pPr defTabSz="457200">
                <a:buClrTx/>
                <a:defRPr sz="1200">
                  <a:uFillTx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7B2A3E9-7859-908A-DC58-25B63AB010AE}"/>
              </a:ext>
            </a:extLst>
          </p:cNvPr>
          <p:cNvGrpSpPr/>
          <p:nvPr/>
        </p:nvGrpSpPr>
        <p:grpSpPr>
          <a:xfrm>
            <a:off x="5737925" y="5928289"/>
            <a:ext cx="878433" cy="413500"/>
            <a:chOff x="5737925" y="5928289"/>
            <a:chExt cx="878433" cy="413500"/>
          </a:xfrm>
        </p:grpSpPr>
        <p:sp>
          <p:nvSpPr>
            <p:cNvPr id="19" name="X1">
              <a:extLst>
                <a:ext uri="{FF2B5EF4-FFF2-40B4-BE49-F238E27FC236}">
                  <a16:creationId xmlns:a16="http://schemas.microsoft.com/office/drawing/2014/main" id="{C7C94DD9-25FB-85CF-5B6A-E295B4D84775}"/>
                </a:ext>
              </a:extLst>
            </p:cNvPr>
            <p:cNvSpPr/>
            <p:nvPr/>
          </p:nvSpPr>
          <p:spPr>
            <a:xfrm>
              <a:off x="5737925" y="5987846"/>
              <a:ext cx="878433" cy="35394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8100" tIns="38100" rIns="38100" bIns="38100" anchor="ctr">
              <a:spAutoFit/>
            </a:bodyPr>
            <a:lstStyle/>
            <a:p>
              <a:pPr algn="ctr"/>
              <a:r>
                <a:rPr sz="1800" dirty="0"/>
                <a:t>X</a:t>
              </a:r>
              <a:r>
                <a:rPr sz="1800" baseline="-25000" dirty="0"/>
                <a:t>1</a:t>
              </a:r>
              <a:r>
                <a:rPr lang="en-US" sz="1800" dirty="0"/>
                <a:t>β</a:t>
              </a:r>
              <a:r>
                <a:rPr lang="en-US" sz="1800" baseline="-25000" dirty="0"/>
                <a:t>1</a:t>
              </a:r>
              <a:endParaRPr sz="1800" dirty="0"/>
            </a:p>
          </p:txBody>
        </p:sp>
        <p:pic>
          <p:nvPicPr>
            <p:cNvPr id="20" name="temp.pdf" descr="temp.pdf">
              <a:extLst>
                <a:ext uri="{FF2B5EF4-FFF2-40B4-BE49-F238E27FC236}">
                  <a16:creationId xmlns:a16="http://schemas.microsoft.com/office/drawing/2014/main" id="{AA3C3049-3A47-E2DA-453B-4DFFB5F4D3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82861" b="80449"/>
            <a:stretch/>
          </p:blipFill>
          <p:spPr>
            <a:xfrm>
              <a:off x="5968849" y="5928289"/>
              <a:ext cx="511941" cy="139047"/>
            </a:xfrm>
            <a:prstGeom prst="rect">
              <a:avLst/>
            </a:prstGeom>
            <a:ln w="12700">
              <a:miter lim="400000"/>
            </a:ln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5A5299F-3447-6608-8F20-74B44CCFDD6C}"/>
              </a:ext>
            </a:extLst>
          </p:cNvPr>
          <p:cNvGrpSpPr/>
          <p:nvPr/>
        </p:nvGrpSpPr>
        <p:grpSpPr>
          <a:xfrm>
            <a:off x="6715387" y="5723331"/>
            <a:ext cx="878433" cy="413500"/>
            <a:chOff x="5737925" y="5928289"/>
            <a:chExt cx="878433" cy="413500"/>
          </a:xfrm>
        </p:grpSpPr>
        <p:sp>
          <p:nvSpPr>
            <p:cNvPr id="23" name="X1">
              <a:extLst>
                <a:ext uri="{FF2B5EF4-FFF2-40B4-BE49-F238E27FC236}">
                  <a16:creationId xmlns:a16="http://schemas.microsoft.com/office/drawing/2014/main" id="{B8B000AE-EA86-FEC3-53C8-8B51CE7C48BF}"/>
                </a:ext>
              </a:extLst>
            </p:cNvPr>
            <p:cNvSpPr/>
            <p:nvPr/>
          </p:nvSpPr>
          <p:spPr>
            <a:xfrm>
              <a:off x="5737925" y="5987846"/>
              <a:ext cx="878433" cy="35394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8100" tIns="38100" rIns="38100" bIns="38100" anchor="ctr">
              <a:spAutoFit/>
            </a:bodyPr>
            <a:lstStyle/>
            <a:p>
              <a:pPr algn="ctr"/>
              <a:r>
                <a:rPr sz="1800" dirty="0"/>
                <a:t>X</a:t>
              </a:r>
              <a:r>
                <a:rPr lang="en-US" sz="1800" baseline="-25000" dirty="0"/>
                <a:t>2</a:t>
              </a:r>
              <a:r>
                <a:rPr lang="en-US" sz="1800" dirty="0"/>
                <a:t>β</a:t>
              </a:r>
              <a:r>
                <a:rPr lang="en-US" sz="1800" baseline="-25000" dirty="0"/>
                <a:t>2</a:t>
              </a:r>
              <a:endParaRPr sz="1800" dirty="0"/>
            </a:p>
          </p:txBody>
        </p:sp>
        <p:pic>
          <p:nvPicPr>
            <p:cNvPr id="24" name="temp.pdf" descr="temp.pdf">
              <a:extLst>
                <a:ext uri="{FF2B5EF4-FFF2-40B4-BE49-F238E27FC236}">
                  <a16:creationId xmlns:a16="http://schemas.microsoft.com/office/drawing/2014/main" id="{E7D78FB5-8F53-4DB1-CF3A-D3DFD919EA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82861" b="80449"/>
            <a:stretch/>
          </p:blipFill>
          <p:spPr>
            <a:xfrm>
              <a:off x="5968849" y="5928289"/>
              <a:ext cx="511941" cy="139047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26" name="Trapezoid 25">
            <a:extLst>
              <a:ext uri="{FF2B5EF4-FFF2-40B4-BE49-F238E27FC236}">
                <a16:creationId xmlns:a16="http://schemas.microsoft.com/office/drawing/2014/main" id="{F2660AA7-6165-0D6A-2257-3AABE58E55DF}"/>
              </a:ext>
            </a:extLst>
          </p:cNvPr>
          <p:cNvSpPr/>
          <p:nvPr/>
        </p:nvSpPr>
        <p:spPr>
          <a:xfrm>
            <a:off x="6234135" y="1523562"/>
            <a:ext cx="1890723" cy="556069"/>
          </a:xfrm>
          <a:prstGeom prst="trapezoid">
            <a:avLst>
              <a:gd name="adj" fmla="val 115536"/>
            </a:avLst>
          </a:prstGeom>
          <a:solidFill>
            <a:schemeClr val="accent4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7" name="Solve for beta…">
            <a:extLst>
              <a:ext uri="{FF2B5EF4-FFF2-40B4-BE49-F238E27FC236}">
                <a16:creationId xmlns:a16="http://schemas.microsoft.com/office/drawing/2014/main" id="{354ADDD6-FB23-25C6-23B9-DA4C3D30ECB9}"/>
              </a:ext>
            </a:extLst>
          </p:cNvPr>
          <p:cNvSpPr/>
          <p:nvPr/>
        </p:nvSpPr>
        <p:spPr>
          <a:xfrm>
            <a:off x="4360221" y="5836585"/>
            <a:ext cx="1629934" cy="44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8100" tIns="38100" rIns="38100" bIns="38100">
            <a:spAutoFit/>
          </a:bodyPr>
          <a:lstStyle/>
          <a:p>
            <a:pPr>
              <a:buFont typeface="Times Roman"/>
            </a:pPr>
            <a:r>
              <a:rPr lang="en-US" dirty="0">
                <a:latin typeface="Times Roman"/>
                <a:ea typeface="Times Roman"/>
                <a:cs typeface="Times Roman"/>
                <a:sym typeface="Times Roman"/>
              </a:rPr>
              <a:t>Partial fits</a:t>
            </a:r>
          </a:p>
        </p:txBody>
      </p:sp>
      <p:sp>
        <p:nvSpPr>
          <p:cNvPr id="28" name="fit">
            <a:extLst>
              <a:ext uri="{FF2B5EF4-FFF2-40B4-BE49-F238E27FC236}">
                <a16:creationId xmlns:a16="http://schemas.microsoft.com/office/drawing/2014/main" id="{B4196A0B-A9E9-5504-F6A4-6BEB2A547795}"/>
              </a:ext>
            </a:extLst>
          </p:cNvPr>
          <p:cNvSpPr/>
          <p:nvPr/>
        </p:nvSpPr>
        <p:spPr>
          <a:xfrm>
            <a:off x="7304540" y="6254529"/>
            <a:ext cx="281670" cy="34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 algn="ctr">
              <a:buClr>
                <a:srgbClr val="00B800"/>
              </a:buClr>
              <a:defRPr sz="1800">
                <a:solidFill>
                  <a:srgbClr val="00B800"/>
                </a:solidFill>
                <a:uFill>
                  <a:solidFill>
                    <a:srgbClr val="00B800"/>
                  </a:solidFill>
                </a:uFill>
              </a:defRPr>
            </a:lvl1pPr>
          </a:lstStyle>
          <a:p>
            <a:pPr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rPr sz="1800" dirty="0">
                <a:solidFill>
                  <a:srgbClr val="00B800"/>
                </a:solidFill>
                <a:uFill>
                  <a:solidFill>
                    <a:srgbClr val="00B800"/>
                  </a:solidFill>
                </a:uFill>
              </a:rPr>
              <a:t>fit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pull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FFFB00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FFFB00"/>
          </a:buClr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25540</TotalTime>
  <Words>2371</Words>
  <Application>Microsoft Macintosh PowerPoint</Application>
  <PresentationFormat>On-screen Show (4:3)</PresentationFormat>
  <Paragraphs>527</Paragraphs>
  <Slides>30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5" baseType="lpstr">
      <vt:lpstr>Arial</vt:lpstr>
      <vt:lpstr>Avenir Next Regular</vt:lpstr>
      <vt:lpstr>Cambria Math</vt:lpstr>
      <vt:lpstr>Garamond</vt:lpstr>
      <vt:lpstr>Helvetica</vt:lpstr>
      <vt:lpstr>Helvetica Neue</vt:lpstr>
      <vt:lpstr>Helvetica Neue Light</vt:lpstr>
      <vt:lpstr>Lucida Grande</vt:lpstr>
      <vt:lpstr>Monotype Sorts</vt:lpstr>
      <vt:lpstr>Times</vt:lpstr>
      <vt:lpstr>Times New Roman</vt:lpstr>
      <vt:lpstr>Times Roman</vt:lpstr>
      <vt:lpstr>White</vt:lpstr>
      <vt:lpstr>Equation</vt:lpstr>
      <vt:lpstr>Document</vt:lpstr>
      <vt:lpstr>PowerPoint Presentation</vt:lpstr>
      <vt:lpstr>The GLM Family</vt:lpstr>
      <vt:lpstr>The GLM Family: Correlated errors</vt:lpstr>
      <vt:lpstr>PowerPoint Presentation</vt:lpstr>
      <vt:lpstr>Structural model for the GLM</vt:lpstr>
      <vt:lpstr>PowerPoint Presentation</vt:lpstr>
      <vt:lpstr>PowerPoint Presentation</vt:lpstr>
      <vt:lpstr>PowerPoint Presentation</vt:lpstr>
      <vt:lpstr>Fitting the model:  A geometric interpretation</vt:lpstr>
      <vt:lpstr>Algebraic Foundations: Design Efficiency</vt:lpstr>
      <vt:lpstr>Algebraic Foundations: Design Efficiency</vt:lpstr>
      <vt:lpstr>Algebraic Foundations: Design Efficiency</vt:lpstr>
      <vt:lpstr>Algebraic Foundations: Design Efficiency</vt:lpstr>
      <vt:lpstr>Contrasts</vt:lpstr>
      <vt:lpstr>Multiple-predictor designs and contrasts</vt:lpstr>
      <vt:lpstr>Contrasts: A flexible and powerful tool</vt:lpstr>
      <vt:lpstr>Contrasts: A flexible and powerful tool</vt:lpstr>
      <vt:lpstr>Model building and contrasts: multiple predictors</vt:lpstr>
      <vt:lpstr>Model building and contrasts: multiple predictors</vt:lpstr>
      <vt:lpstr>Contrasts for ANOVA design: Planned  comparisons to identify effects of interest</vt:lpstr>
      <vt:lpstr>ANOVA contrasts</vt:lpstr>
      <vt:lpstr>Custom contrasts</vt:lpstr>
      <vt:lpstr>Rules for T-contrasts: Sum to zero</vt:lpstr>
      <vt:lpstr>Rules for T-contrasts: Sum to zero</vt:lpstr>
      <vt:lpstr>Rules for T-contrasts: Scaling</vt:lpstr>
      <vt:lpstr>Design Efficiency for Contrasts </vt:lpstr>
      <vt:lpstr>Design Efficiency with Filtering (preprocessing)</vt:lpstr>
      <vt:lpstr>Design Efficiency under Autocorrelation</vt:lpstr>
      <vt:lpstr>Design efficiency: Rules of thumb</vt:lpstr>
      <vt:lpstr>Efficiency in a Multi-level Setting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Tor D. Wager</cp:lastModifiedBy>
  <cp:revision>68</cp:revision>
  <dcterms:modified xsi:type="dcterms:W3CDTF">2023-09-21T15:27:36Z</dcterms:modified>
</cp:coreProperties>
</file>