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5" r:id="rId3"/>
    <p:sldId id="257" r:id="rId4"/>
    <p:sldId id="258" r:id="rId5"/>
    <p:sldId id="259" r:id="rId6"/>
    <p:sldId id="264"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e2a91a18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e2a91a1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e2a91a18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2a91a18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2af0e21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e2af0e2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e2af0e21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e2af0e2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2af0e21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2af0e2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e2af0e21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e2af0e21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e2af0e21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e2af0e21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2af0e21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2af0e21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e2af0e21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e2af0e21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e2af0e21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e2af0e21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e2a91a1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e2a91a1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72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e2af0e21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e2af0e21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e2a91a1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e2a91a1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e2a91a18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e2a91a1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e2af0e2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e2af0e2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e2af0e21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e2af0e2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e2af0e21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e2af0e21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e2af0e21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e2af0e21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2af0e2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2af0e2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Final Report</a:t>
            </a:r>
            <a:endParaRPr sz="40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214050" y="2905675"/>
            <a:ext cx="8520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t>                                   </a:t>
            </a:r>
            <a:r>
              <a:rPr lang="en" sz="2000" b="1" dirty="0">
                <a:solidFill>
                  <a:schemeClr val="dk1"/>
                </a:solidFill>
                <a:latin typeface="Times New Roman" panose="02020603050405020304" pitchFamily="18" charset="0"/>
                <a:cs typeface="Times New Roman" panose="02020603050405020304" pitchFamily="18" charset="0"/>
              </a:rPr>
              <a:t>Pneumonia Detection Challenge</a:t>
            </a:r>
          </a:p>
          <a:p>
            <a:pPr marL="0" lvl="0" indent="0" algn="l" rtl="0">
              <a:lnSpc>
                <a:spcPct val="115000"/>
              </a:lnSpc>
              <a:spcBef>
                <a:spcPts val="0"/>
              </a:spcBef>
              <a:spcAft>
                <a:spcPts val="0"/>
              </a:spcAft>
              <a:buClr>
                <a:schemeClr val="dk1"/>
              </a:buClr>
              <a:buSzPts val="1100"/>
              <a:buFont typeface="Arial"/>
              <a:buNone/>
            </a:pPr>
            <a:endParaRPr sz="18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5" name="Google Shape;55;p13">
            <a:extLst>
              <a:ext uri="{FF2B5EF4-FFF2-40B4-BE49-F238E27FC236}">
                <a16:creationId xmlns:a16="http://schemas.microsoft.com/office/drawing/2014/main" id="{93388389-FBDB-4853-B215-ACDFEBBC4B86}"/>
              </a:ext>
            </a:extLst>
          </p:cNvPr>
          <p:cNvSpPr txBox="1">
            <a:spLocks/>
          </p:cNvSpPr>
          <p:nvPr/>
        </p:nvSpPr>
        <p:spPr>
          <a:xfrm>
            <a:off x="624840" y="3698275"/>
            <a:ext cx="8305110" cy="1323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a:latin typeface="Times New Roman" panose="02020603050405020304" pitchFamily="18" charset="0"/>
                <a:cs typeface="Times New Roman" panose="02020603050405020304" pitchFamily="18" charset="0"/>
              </a:rPr>
              <a:t>By,</a:t>
            </a:r>
          </a:p>
          <a:p>
            <a:pPr marL="0" indent="0" algn="l"/>
            <a:r>
              <a:rPr lang="en-US" sz="1800" dirty="0">
                <a:latin typeface="Times New Roman" panose="02020603050405020304" pitchFamily="18" charset="0"/>
                <a:cs typeface="Times New Roman" panose="02020603050405020304" pitchFamily="18" charset="0"/>
              </a:rPr>
              <a:t>Abdul, Abhishek, </a:t>
            </a:r>
            <a:r>
              <a:rPr lang="en-US" sz="1800" dirty="0" err="1">
                <a:latin typeface="Times New Roman" panose="02020603050405020304" pitchFamily="18" charset="0"/>
                <a:cs typeface="Times New Roman" panose="02020603050405020304" pitchFamily="18" charset="0"/>
              </a:rPr>
              <a:t>Tanu</a:t>
            </a:r>
            <a:r>
              <a:rPr lang="en-US" sz="1800" dirty="0">
                <a:latin typeface="Times New Roman" panose="02020603050405020304" pitchFamily="18" charset="0"/>
                <a:cs typeface="Times New Roman" panose="02020603050405020304" pitchFamily="18" charset="0"/>
              </a:rPr>
              <a:t>, Manish, Ashutosh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Step-by-step walk through of the solution</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Build a deep learning model to detect and classify images of potential pneumonia cases so that doctors can prioritize and expedite their review. </a:t>
            </a:r>
            <a:endParaRPr sz="1200"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The model should predict whether pneumonia exists in a given image. </a:t>
            </a:r>
            <a:endParaRPr sz="1200"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The application should also predict by predicting bounding boxes around areas of the lung. </a:t>
            </a:r>
            <a:endParaRPr sz="1200"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Samples without bounding boxes are negative and contain no definitive evidence of pneumonia. </a:t>
            </a:r>
            <a:endParaRPr sz="1200"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Samples with bounding boxes indicate evidence of pneumonia.</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3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Model evaluation</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10" name="Google Shape;110;p22"/>
          <p:cNvSpPr txBox="1">
            <a:spLocks noGrp="1"/>
          </p:cNvSpPr>
          <p:nvPr>
            <p:ph type="body" idx="1"/>
          </p:nvPr>
        </p:nvSpPr>
        <p:spPr>
          <a:xfrm>
            <a:off x="311700" y="1085125"/>
            <a:ext cx="8520600" cy="39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●The evaluation metrics is based on the mean average precision at different intersection over union (IoU) thresholds. The IoUof a set of predicted bounding boxes and ground truth bounding boxes is calculated as: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IoU(A,B)=A∩BA∪B.IoU(A,B)=A∩BA∪B.</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●The metric sweeps over a range of IoUthresholds, at each point calculating an average precision value. The threshold values range from 0.4 to 0.75 with a step size of 0.05:(0.4, 0.45, 0.5, 0.55, 0.6, 0.65, 0.7, 0.75). In other words, at a threshold of0.5, a predicted object is considered a "hit" if its intersection over union with a ground truth object is greater than 0.5.</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●At each threshold valuett, a precision value is calculated based on the number of true positives (TP), false negatives (FN), and false positives (FP) resulting from comparing the predicted object to all ground truth objects: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solidFill>
                <a:schemeClr val="tx1"/>
              </a:solidFill>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TP(t)TP(t)+FP(t)+FN(t).TP(t)TP(t)+FP(t)+FN(t).</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●A true positive is counted when a single predicted object matches a ground truth object with an IoUabove the threshold. A false positive indicates a predicted object had no associated ground truth object. A false negative indicates a ground truth objecthad no associated predicted object</a:t>
            </a:r>
            <a:r>
              <a:rPr lang="en" dirty="0">
                <a:solidFill>
                  <a:schemeClr val="tx1"/>
                </a:solidFill>
              </a:rPr>
              <a:t>.</a:t>
            </a:r>
            <a:endParaRPr dirty="0">
              <a:solidFill>
                <a:schemeClr val="tx1"/>
              </a:solidFill>
            </a:endParaRPr>
          </a:p>
          <a:p>
            <a:pPr marL="0" lvl="0" indent="0" algn="l" rtl="0">
              <a:spcBef>
                <a:spcPts val="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108925" y="96825"/>
            <a:ext cx="8723400" cy="4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Important note:</a:t>
            </a:r>
            <a:r>
              <a:rPr lang="en" sz="1200" dirty="0">
                <a:solidFill>
                  <a:schemeClr val="tx1"/>
                </a:solidFill>
                <a:latin typeface="Times New Roman" panose="02020603050405020304" pitchFamily="18" charset="0"/>
                <a:cs typeface="Times New Roman" panose="02020603050405020304" pitchFamily="18" charset="0"/>
              </a:rPr>
              <a:t>if there are no ground truth objects at all for a given image, ANY number of predictions (false positives) will result in the image receiving a score of zero, and being included in the mean average precision.</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The average precision of a single image is calculated as the mean of the above precision values at each IoUthreshold:</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1|thresholds|∑tTP(t)TP(t)+FP(t)+FN(t).1|thresholds|∑tTP(t)TP(t)+FP(t)+FN(t).</a:t>
            </a:r>
          </a:p>
          <a:p>
            <a:pPr marL="0" lvl="0" indent="0" algn="l" rtl="0">
              <a:spcBef>
                <a:spcPts val="0"/>
              </a:spcBef>
              <a:spcAft>
                <a:spcPts val="0"/>
              </a:spcAft>
              <a:buClr>
                <a:schemeClr val="dk1"/>
              </a:buClr>
              <a:buSzPts val="1100"/>
              <a:buFont typeface="Arial"/>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●Bounding boxes will be evaluated in order of their confidence levels in the above process. This means that bounding boxes with higher confidence will be checked first for matches against solutions, which determines what boxes are considered true and false positives.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Intersection over Union (IoU)</a:t>
            </a:r>
            <a:endParaRPr sz="14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●Intersection over Union is a measure of the magnitude of overlap between two bounding boxes (or, in the more general case, two objects). It calculates the size of the overlap between two objects, divided by the total area of the two objects combined.</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●The two boxes in the visualization overlap, but the area of the overlap is insubstantial compared with the area taken up by bothobjects together. IoUwould be low -and would likely not count as a "hit" at higher IoUthresholds.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72625"/>
            <a:ext cx="8520600" cy="507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1" name="Google Shape;121;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b="1" dirty="0">
                <a:solidFill>
                  <a:schemeClr val="tx1"/>
                </a:solidFill>
                <a:latin typeface="Times New Roman" panose="02020603050405020304" pitchFamily="18" charset="0"/>
                <a:cs typeface="Times New Roman" panose="02020603050405020304" pitchFamily="18" charset="0"/>
              </a:rPr>
              <a:t>Comparison to benchmark</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27" name="Google Shape;127;p25"/>
          <p:cNvSpPr txBox="1">
            <a:spLocks noGrp="1"/>
          </p:cNvSpPr>
          <p:nvPr>
            <p:ph type="body" idx="1"/>
          </p:nvPr>
        </p:nvSpPr>
        <p:spPr>
          <a:xfrm>
            <a:off x="311700" y="1311353"/>
            <a:ext cx="8520600" cy="2643963"/>
          </a:xfrm>
          <a:prstGeom prst="rect">
            <a:avLst/>
          </a:prstGeom>
        </p:spPr>
        <p:txBody>
          <a:bodyPr spcFirstLastPara="1" wrap="square" lIns="91425" tIns="91425" rIns="91425" bIns="91425" anchor="t" anchorCtr="0">
            <a:noAutofit/>
          </a:bodyPr>
          <a:lstStyle/>
          <a:p>
            <a:pPr marL="0" indent="0">
              <a:spcAft>
                <a:spcPts val="1600"/>
              </a:spcAft>
              <a:buNone/>
            </a:pPr>
            <a:endParaRPr lang="en-US" dirty="0"/>
          </a:p>
          <a:p>
            <a:pPr marL="285750" indent="-285750">
              <a:spcAft>
                <a:spcPts val="1600"/>
              </a:spcAft>
            </a:pPr>
            <a:r>
              <a:rPr lang="en-US" sz="1200" dirty="0" err="1">
                <a:solidFill>
                  <a:schemeClr val="tx1"/>
                </a:solidFill>
                <a:latin typeface="Times New Roman" panose="02020603050405020304" pitchFamily="18" charset="0"/>
                <a:cs typeface="Times New Roman" panose="02020603050405020304" pitchFamily="18" charset="0"/>
              </a:rPr>
              <a:t>CheXNet</a:t>
            </a:r>
            <a:r>
              <a:rPr lang="en-US" sz="1200" dirty="0">
                <a:solidFill>
                  <a:schemeClr val="tx1"/>
                </a:solidFill>
                <a:latin typeface="Times New Roman" panose="02020603050405020304" pitchFamily="18" charset="0"/>
                <a:cs typeface="Times New Roman" panose="02020603050405020304" pitchFamily="18" charset="0"/>
              </a:rPr>
              <a:t> accuracy is used as the standard for the benchmark purpose.</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Currently, accuracy achieved with this RSNA dataset using </a:t>
            </a:r>
            <a:r>
              <a:rPr lang="en-US" sz="1200" dirty="0" err="1">
                <a:solidFill>
                  <a:schemeClr val="tx1"/>
                </a:solidFill>
                <a:latin typeface="Times New Roman" panose="02020603050405020304" pitchFamily="18" charset="0"/>
                <a:cs typeface="Times New Roman" panose="02020603050405020304" pitchFamily="18" charset="0"/>
              </a:rPr>
              <a:t>CheXNet</a:t>
            </a:r>
            <a:r>
              <a:rPr lang="en-US" sz="1200" dirty="0">
                <a:solidFill>
                  <a:schemeClr val="tx1"/>
                </a:solidFill>
                <a:latin typeface="Times New Roman" panose="02020603050405020304" pitchFamily="18" charset="0"/>
                <a:cs typeface="Times New Roman" panose="02020603050405020304" pitchFamily="18" charset="0"/>
              </a:rPr>
              <a:t> is 76.8%</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We have created the model using YOLO and it is providing the accuracy as 78.2%</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Visualization</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dirty="0">
                <a:solidFill>
                  <a:schemeClr val="tx1"/>
                </a:solidFill>
              </a:rPr>
              <a:t>Exploratory visualization</a:t>
            </a:r>
            <a:endParaRPr sz="1400" b="1" dirty="0">
              <a:solidFill>
                <a:schemeClr val="tx1"/>
              </a:solidFill>
            </a:endParaRPr>
          </a:p>
          <a:p>
            <a:pPr marL="0" lvl="0" indent="0" algn="l" rtl="0">
              <a:spcBef>
                <a:spcPts val="0"/>
              </a:spcBef>
              <a:spcAft>
                <a:spcPts val="0"/>
              </a:spcAft>
              <a:buClr>
                <a:schemeClr val="dk1"/>
              </a:buClr>
              <a:buSzPts val="1100"/>
              <a:buFont typeface="Arial"/>
              <a:buNone/>
            </a:pPr>
            <a:r>
              <a:rPr lang="en" sz="1100" dirty="0">
                <a:solidFill>
                  <a:schemeClr val="tx1"/>
                </a:solidFill>
              </a:rPr>
              <a:t>•</a:t>
            </a:r>
            <a:r>
              <a:rPr lang="en" sz="1200" dirty="0">
                <a:solidFill>
                  <a:schemeClr val="tx1"/>
                </a:solidFill>
                <a:latin typeface="Times New Roman" panose="02020603050405020304" pitchFamily="18" charset="0"/>
                <a:cs typeface="Times New Roman" panose="02020603050405020304" pitchFamily="18" charset="0"/>
              </a:rPr>
              <a:t>Normal lungs are filled with air. In the x-rays below, you can see normal lungs. We can note that we mostly see white skeletal matter and black matter, which is primarily air.</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134" name="Google Shape;134;p26"/>
          <p:cNvPicPr preferRelativeResize="0"/>
          <p:nvPr/>
        </p:nvPicPr>
        <p:blipFill>
          <a:blip r:embed="rId3">
            <a:alphaModFix/>
          </a:blip>
          <a:stretch>
            <a:fillRect/>
          </a:stretch>
        </p:blipFill>
        <p:spPr>
          <a:xfrm>
            <a:off x="311700" y="2292110"/>
            <a:ext cx="8616876" cy="215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body" idx="1"/>
          </p:nvPr>
        </p:nvSpPr>
        <p:spPr>
          <a:xfrm>
            <a:off x="145225" y="157325"/>
            <a:ext cx="8941200" cy="48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When a person has pneumonia, however, air is replaced by fluid, bacteria, immune system cells, and other objects In an xray, the opacities tend to have a greyish color, and a cloudy appearance, rather than being black or white You can see some images with pneumonia related opacities below.</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40" name="Google Shape;140;p27"/>
          <p:cNvPicPr preferRelativeResize="0"/>
          <p:nvPr/>
        </p:nvPicPr>
        <p:blipFill>
          <a:blip r:embed="rId3">
            <a:alphaModFix/>
          </a:blip>
          <a:stretch>
            <a:fillRect/>
          </a:stretch>
        </p:blipFill>
        <p:spPr>
          <a:xfrm>
            <a:off x="241375" y="2103120"/>
            <a:ext cx="8661250" cy="22414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157325" y="121025"/>
            <a:ext cx="8675100" cy="48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While we are theoretically detecting “lung opacities”, there are lung opacities that are not pneumonia related</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In the data, some of these are confusingly labeled “Not Normal No Lung Opacity” These non pneumonia “Not Normal” detections end up being a primary source of frustration in building models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The images below show a few of the examples in the “Not Normal” class.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p>
        </p:txBody>
      </p:sp>
      <p:pic>
        <p:nvPicPr>
          <p:cNvPr id="146" name="Google Shape;146;p28"/>
          <p:cNvPicPr preferRelativeResize="0"/>
          <p:nvPr/>
        </p:nvPicPr>
        <p:blipFill>
          <a:blip r:embed="rId3">
            <a:alphaModFix/>
          </a:blip>
          <a:stretch>
            <a:fillRect/>
          </a:stretch>
        </p:blipFill>
        <p:spPr>
          <a:xfrm>
            <a:off x="220980" y="1958340"/>
            <a:ext cx="8768770" cy="21793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Implications</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52" name="Google Shape;152;p29"/>
          <p:cNvSpPr txBox="1">
            <a:spLocks noGrp="1"/>
          </p:cNvSpPr>
          <p:nvPr>
            <p:ph type="body" idx="1"/>
          </p:nvPr>
        </p:nvSpPr>
        <p:spPr>
          <a:xfrm>
            <a:off x="311700" y="1017724"/>
            <a:ext cx="8520600" cy="401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We have </a:t>
            </a:r>
            <a:r>
              <a:rPr lang="en" sz="1200" dirty="0">
                <a:solidFill>
                  <a:schemeClr val="tx1"/>
                </a:solidFill>
                <a:highlight>
                  <a:srgbClr val="FFFFFF"/>
                </a:highlight>
                <a:latin typeface="Times New Roman" panose="02020603050405020304" pitchFamily="18" charset="0"/>
                <a:cs typeface="Times New Roman" panose="02020603050405020304" pitchFamily="18" charset="0"/>
              </a:rPr>
              <a:t>build an algorithm to detect a visual signal for pneumonia in medical images to improve the efficiency and reach of diagnostic services.</a:t>
            </a:r>
            <a:endParaRPr sz="1200" dirty="0">
              <a:solidFill>
                <a:schemeClr val="tx1"/>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r>
              <a:rPr lang="en" sz="1200" b="1" dirty="0">
                <a:solidFill>
                  <a:schemeClr val="tx1"/>
                </a:solidFill>
                <a:highlight>
                  <a:srgbClr val="FFFFFF"/>
                </a:highlight>
                <a:latin typeface="Times New Roman" panose="02020603050405020304" pitchFamily="18" charset="0"/>
                <a:cs typeface="Times New Roman" panose="02020603050405020304" pitchFamily="18" charset="0"/>
              </a:rPr>
              <a:t>Here’s the backstory and why solving this problem matters.</a:t>
            </a:r>
            <a:endParaRPr sz="1200" b="1" dirty="0">
              <a:solidFill>
                <a:schemeClr val="tx1"/>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800"/>
              </a:spcBef>
              <a:spcAft>
                <a:spcPts val="0"/>
              </a:spcAft>
              <a:buClr>
                <a:schemeClr val="dk1"/>
              </a:buClr>
              <a:buSzPts val="1100"/>
              <a:buFont typeface="Arial"/>
              <a:buNone/>
            </a:pPr>
            <a:r>
              <a:rPr lang="en" sz="1200" dirty="0">
                <a:solidFill>
                  <a:schemeClr val="tx1"/>
                </a:solidFill>
                <a:highlight>
                  <a:srgbClr val="FFFFFF"/>
                </a:highlight>
                <a:latin typeface="Times New Roman" panose="02020603050405020304" pitchFamily="18" charset="0"/>
                <a:cs typeface="Times New Roman" panose="02020603050405020304" pitchFamily="18" charset="0"/>
              </a:rPr>
              <a:t>Pneumonia accounts for over 15% of all deaths of children under 5 years old internationally. In 2017, 920,000 children under the age of 5 died from the disease. In the United States, pneumonia accounts for over 500,000 visits to emergency departments and over 50,000 deaths in 2017,, keeping the ailment on the list of top 10 causes of death in the country.</a:t>
            </a:r>
            <a:endParaRPr sz="1200" dirty="0">
              <a:solidFill>
                <a:schemeClr val="tx1"/>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800"/>
              </a:spcBef>
              <a:spcAft>
                <a:spcPts val="0"/>
              </a:spcAft>
              <a:buClr>
                <a:schemeClr val="dk1"/>
              </a:buClr>
              <a:buSzPts val="1100"/>
              <a:buFont typeface="Arial"/>
              <a:buNone/>
            </a:pPr>
            <a:r>
              <a:rPr lang="en" sz="1200" dirty="0">
                <a:solidFill>
                  <a:schemeClr val="tx1"/>
                </a:solidFill>
                <a:highlight>
                  <a:srgbClr val="FFFFFF"/>
                </a:highlight>
                <a:latin typeface="Times New Roman" panose="02020603050405020304" pitchFamily="18" charset="0"/>
                <a:cs typeface="Times New Roman" panose="02020603050405020304" pitchFamily="18" charset="0"/>
              </a:rPr>
              <a:t>While common, accurately diagnosing pneumonia is a tall order. It requires review of a chest radiograph (CXR) by highly trained specialists and confirmation through clinical history, vital signs and laboratory exams. Pneumonia usually manifests as an area or areas of increased opacity on CXR. However, the diagnosis of pneumonia on CXR is complicated because of a number of other conditions in the lungs such as fluid overload (pulmonary edema), bleeding, volume loss (atelectasis or collapse), lung cancer, or post-radiation or surgical changes. Outside of the lungs, fluid in the pleural space (pleural effusion) also appears as increased opacity on CXR. When available, comparison of CXRs of the patient taken at different time points and correlation with clinical symptoms and history are helpful in making the diagnosis.</a:t>
            </a:r>
            <a:endParaRPr sz="1200" dirty="0">
              <a:solidFill>
                <a:schemeClr val="tx1"/>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800"/>
              </a:spcBef>
              <a:spcAft>
                <a:spcPts val="0"/>
              </a:spcAft>
              <a:buClr>
                <a:schemeClr val="dk1"/>
              </a:buClr>
              <a:buSzPts val="1100"/>
              <a:buFont typeface="Arial"/>
              <a:buNone/>
            </a:pPr>
            <a:r>
              <a:rPr lang="en" sz="1200" dirty="0">
                <a:solidFill>
                  <a:schemeClr val="tx1"/>
                </a:solidFill>
                <a:highlight>
                  <a:srgbClr val="FFFFFF"/>
                </a:highlight>
                <a:latin typeface="Times New Roman" panose="02020603050405020304" pitchFamily="18" charset="0"/>
                <a:cs typeface="Times New Roman" panose="02020603050405020304" pitchFamily="18" charset="0"/>
              </a:rPr>
              <a:t>CXRs are the most commonly performed diagnostic imaging study. A number of factors such as positioning of the patient and depth of inspiration can alter the appearance of the CXR, complicating interpretation further. In addition, </a:t>
            </a:r>
            <a:r>
              <a:rPr lang="en" sz="1200" b="1" dirty="0">
                <a:solidFill>
                  <a:schemeClr val="tx1"/>
                </a:solidFill>
                <a:highlight>
                  <a:srgbClr val="FFFFFF"/>
                </a:highlight>
                <a:latin typeface="Times New Roman" panose="02020603050405020304" pitchFamily="18" charset="0"/>
                <a:cs typeface="Times New Roman" panose="02020603050405020304" pitchFamily="18" charset="0"/>
              </a:rPr>
              <a:t>clinicians are faced with reading high volumes of images every shift.</a:t>
            </a:r>
            <a:endParaRPr sz="1200" b="1" dirty="0">
              <a:solidFill>
                <a:schemeClr val="tx1"/>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800"/>
              </a:spcBef>
              <a:spcAft>
                <a:spcPts val="0"/>
              </a:spcAft>
              <a:buClr>
                <a:schemeClr val="dk1"/>
              </a:buClr>
              <a:buSzPts val="1100"/>
              <a:buFont typeface="Arial"/>
              <a:buNone/>
            </a:pPr>
            <a:endParaRPr sz="1050" dirty="0">
              <a:solidFill>
                <a:schemeClr val="dk1"/>
              </a:solidFill>
              <a:highlight>
                <a:srgbClr val="FFFFFF"/>
              </a:highlight>
            </a:endParaRPr>
          </a:p>
          <a:p>
            <a:pPr marL="0" lvl="0" indent="0" algn="l" rtl="0">
              <a:spcBef>
                <a:spcPts val="800"/>
              </a:spcBef>
              <a:spcAft>
                <a:spcPts val="1600"/>
              </a:spcAft>
              <a:buNone/>
            </a:pPr>
            <a:endParaRPr sz="1200" dirty="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Limitations</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158" name="Google Shape;158;p30"/>
          <p:cNvSpPr txBox="1">
            <a:spLocks noGrp="1"/>
          </p:cNvSpPr>
          <p:nvPr>
            <p:ph type="body" idx="1"/>
          </p:nvPr>
        </p:nvSpPr>
        <p:spPr>
          <a:xfrm>
            <a:off x="311700" y="1017725"/>
            <a:ext cx="8520600" cy="38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1.Infrastructure - GPU</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2.Quality labeled image</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1200" dirty="0">
                <a:solidFill>
                  <a:schemeClr val="tx1"/>
                </a:solidFill>
                <a:latin typeface="Times New Roman" panose="02020603050405020304" pitchFamily="18" charset="0"/>
                <a:cs typeface="Times New Roman" panose="02020603050405020304" pitchFamily="18" charset="0"/>
              </a:rPr>
              <a:t>3.Access to radiology</a:t>
            </a:r>
            <a:endParaRPr sz="1200"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1600"/>
              </a:spcBef>
              <a:spcAft>
                <a:spcPts val="0"/>
              </a:spcAft>
              <a:buSzPts val="1800"/>
              <a:buChar char="-"/>
            </a:pPr>
            <a:r>
              <a:rPr lang="en" sz="1200" dirty="0">
                <a:solidFill>
                  <a:schemeClr val="tx1"/>
                </a:solidFill>
                <a:latin typeface="Times New Roman" panose="02020603050405020304" pitchFamily="18" charset="0"/>
                <a:cs typeface="Times New Roman" panose="02020603050405020304" pitchFamily="18" charset="0"/>
              </a:rPr>
              <a:t>Need to work with the hospitals to check the efficiency of the model</a:t>
            </a: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2900"/>
            <a:ext cx="8520600" cy="6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Agenda</a:t>
            </a:r>
            <a:endParaRPr sz="2000" b="1" dirty="0">
              <a:latin typeface="Times New Roman" panose="02020603050405020304" pitchFamily="18" charset="0"/>
              <a:cs typeface="Times New Roman" panose="02020603050405020304" pitchFamily="18" charset="0"/>
            </a:endParaRPr>
          </a:p>
        </p:txBody>
      </p:sp>
      <p:sp>
        <p:nvSpPr>
          <p:cNvPr id="61" name="Google Shape;61;p14"/>
          <p:cNvSpPr txBox="1"/>
          <p:nvPr/>
        </p:nvSpPr>
        <p:spPr>
          <a:xfrm>
            <a:off x="213000" y="768475"/>
            <a:ext cx="9144000" cy="4314300"/>
          </a:xfrm>
          <a:prstGeom prst="rect">
            <a:avLst/>
          </a:prstGeom>
          <a:noFill/>
          <a:ln>
            <a:noFill/>
          </a:ln>
        </p:spPr>
        <p:txBody>
          <a:bodyPr spcFirstLastPara="1" wrap="square" lIns="91425" tIns="45700" rIns="91425" bIns="45700" anchor="t" anchorCtr="0">
            <a:noAutofit/>
          </a:bodyPr>
          <a:lstStyle/>
          <a:p>
            <a:pPr marL="342900" indent="-342900">
              <a:buFont typeface="+mj-lt"/>
              <a:buAutoNum type="arabicPeriod"/>
            </a:pPr>
            <a:endParaRPr lang="en-US" dirty="0"/>
          </a:p>
          <a:p>
            <a:pPr marL="285750" indent="-285750">
              <a:buFont typeface="Arial" panose="020B0604020202020204" pitchFamily="34" charset="0"/>
              <a:buChar char="•"/>
            </a:pPr>
            <a:r>
              <a:rPr lang="en-US" dirty="0"/>
              <a:t>Summary of problem statement, data and findings</a:t>
            </a:r>
          </a:p>
          <a:p>
            <a:endParaRPr lang="en-US" dirty="0"/>
          </a:p>
          <a:p>
            <a:pPr marL="285750" indent="-285750">
              <a:buFont typeface="Arial" panose="020B0604020202020204" pitchFamily="34" charset="0"/>
              <a:buChar char="•"/>
            </a:pPr>
            <a:r>
              <a:rPr lang="en-US" dirty="0"/>
              <a:t>Overview of the final process</a:t>
            </a:r>
          </a:p>
          <a:p>
            <a:endParaRPr lang="en-US" dirty="0"/>
          </a:p>
          <a:p>
            <a:pPr marL="285750" indent="-285750">
              <a:buFont typeface="Arial" panose="020B0604020202020204" pitchFamily="34" charset="0"/>
              <a:buChar char="•"/>
            </a:pPr>
            <a:r>
              <a:rPr lang="en-US" dirty="0"/>
              <a:t>Step-by-step walk through of the solution</a:t>
            </a:r>
          </a:p>
          <a:p>
            <a:endParaRPr lang="en-US" dirty="0"/>
          </a:p>
          <a:p>
            <a:pPr marL="285750" indent="-285750">
              <a:buFont typeface="Arial" panose="020B0604020202020204" pitchFamily="34" charset="0"/>
              <a:buChar char="•"/>
            </a:pPr>
            <a:r>
              <a:rPr lang="en-US" dirty="0"/>
              <a:t>Model evaluation</a:t>
            </a:r>
          </a:p>
          <a:p>
            <a:endParaRPr lang="en-US" dirty="0"/>
          </a:p>
          <a:p>
            <a:pPr marL="285750" indent="-285750">
              <a:buFont typeface="Arial" panose="020B0604020202020204" pitchFamily="34" charset="0"/>
              <a:buChar char="•"/>
            </a:pPr>
            <a:r>
              <a:rPr lang="en-US" dirty="0"/>
              <a:t>Comparison to benchmark</a:t>
            </a:r>
          </a:p>
          <a:p>
            <a:endParaRPr lang="en-US" dirty="0"/>
          </a:p>
          <a:p>
            <a:pPr marL="285750" indent="-285750">
              <a:buFont typeface="Arial" panose="020B0604020202020204" pitchFamily="34" charset="0"/>
              <a:buChar char="•"/>
            </a:pPr>
            <a:r>
              <a:rPr lang="en-US" dirty="0"/>
              <a:t>Visualization(s)</a:t>
            </a:r>
          </a:p>
          <a:p>
            <a:endParaRPr lang="en-US" dirty="0"/>
          </a:p>
          <a:p>
            <a:pPr marL="285750" indent="-285750">
              <a:buFont typeface="Arial" panose="020B0604020202020204" pitchFamily="34" charset="0"/>
              <a:buChar char="•"/>
            </a:pPr>
            <a:r>
              <a:rPr lang="en-US" dirty="0"/>
              <a:t>Implications</a:t>
            </a:r>
          </a:p>
          <a:p>
            <a:endParaRPr lang="en-US" dirty="0"/>
          </a:p>
          <a:p>
            <a:pPr marL="285750" indent="-285750">
              <a:buFont typeface="Arial" panose="020B0604020202020204" pitchFamily="34" charset="0"/>
              <a:buChar char="•"/>
            </a:pPr>
            <a:r>
              <a:rPr lang="en-US" dirty="0"/>
              <a:t>Limitations</a:t>
            </a:r>
          </a:p>
          <a:p>
            <a:endParaRPr lang="en-US" dirty="0"/>
          </a:p>
          <a:p>
            <a:pPr marL="285750" indent="-285750">
              <a:buFont typeface="Arial" panose="020B0604020202020204" pitchFamily="34" charset="0"/>
              <a:buChar char="•"/>
            </a:pPr>
            <a:r>
              <a:rPr lang="en-US" dirty="0"/>
              <a:t>Closing Reflections</a:t>
            </a:r>
          </a:p>
          <a:p>
            <a:endParaRPr lang="en-US" dirty="0"/>
          </a:p>
          <a:p>
            <a:endParaRPr lang="en-US" dirty="0"/>
          </a:p>
          <a:p>
            <a:endParaRPr lang="en-US" dirty="0"/>
          </a:p>
          <a:p>
            <a:endParaRPr lang="en-US" dirty="0"/>
          </a:p>
          <a:p>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143685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Closing Reflections</a:t>
            </a:r>
            <a:endParaRPr sz="2000" b="1" dirty="0">
              <a:latin typeface="Times New Roman" panose="02020603050405020304" pitchFamily="18" charset="0"/>
              <a:cs typeface="Times New Roman" panose="02020603050405020304" pitchFamily="18" charset="0"/>
            </a:endParaRPr>
          </a:p>
        </p:txBody>
      </p:sp>
      <p:sp>
        <p:nvSpPr>
          <p:cNvPr id="164" name="Google Shape;164;p31"/>
          <p:cNvSpPr txBox="1">
            <a:spLocks noGrp="1"/>
          </p:cNvSpPr>
          <p:nvPr>
            <p:ph type="body" idx="1"/>
          </p:nvPr>
        </p:nvSpPr>
        <p:spPr>
          <a:xfrm>
            <a:off x="311700" y="1152475"/>
            <a:ext cx="8520600" cy="3632176"/>
          </a:xfrm>
          <a:prstGeom prst="rect">
            <a:avLst/>
          </a:prstGeom>
        </p:spPr>
        <p:txBody>
          <a:bodyPr spcFirstLastPara="1" wrap="square" lIns="91425" tIns="91425" rIns="91425" bIns="91425" anchor="t" anchorCtr="0">
            <a:noAutofit/>
          </a:bodyPr>
          <a:lstStyle/>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Shallow practical knowledge</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Process pipeline</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Domain understanding of health care side</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Team effort &amp; collaboration </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Diversified profile of team mates. </a:t>
            </a:r>
          </a:p>
          <a:p>
            <a:pPr marL="285750" indent="-285750">
              <a:spcAft>
                <a:spcPts val="1600"/>
              </a:spcAft>
            </a:pPr>
            <a:r>
              <a:rPr lang="en-US" sz="1200" dirty="0">
                <a:solidFill>
                  <a:schemeClr val="tx1"/>
                </a:solidFill>
                <a:latin typeface="Times New Roman" panose="02020603050405020304" pitchFamily="18" charset="0"/>
                <a:cs typeface="Times New Roman" panose="02020603050405020304" pitchFamily="18" charset="0"/>
              </a:rPr>
              <a:t>Good understanding of deep learning is required</a:t>
            </a: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2900"/>
            <a:ext cx="8520600" cy="6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Problem Statement</a:t>
            </a:r>
            <a:endParaRPr sz="2000" b="1" dirty="0">
              <a:latin typeface="Times New Roman" panose="02020603050405020304" pitchFamily="18" charset="0"/>
              <a:cs typeface="Times New Roman" panose="02020603050405020304" pitchFamily="18" charset="0"/>
            </a:endParaRPr>
          </a:p>
        </p:txBody>
      </p:sp>
      <p:sp>
        <p:nvSpPr>
          <p:cNvPr id="61" name="Google Shape;61;p14"/>
          <p:cNvSpPr txBox="1"/>
          <p:nvPr/>
        </p:nvSpPr>
        <p:spPr>
          <a:xfrm>
            <a:off x="213000" y="1203961"/>
            <a:ext cx="9144000" cy="3878814"/>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2800"/>
              <a:buChar char="•"/>
            </a:pPr>
            <a:endParaRPr lang="en" sz="1200" dirty="0">
              <a:solidFill>
                <a:srgbClr val="000000"/>
              </a:solidFill>
              <a:latin typeface="Times New Roman" panose="02020603050405020304" pitchFamily="18" charset="0"/>
              <a:ea typeface="Calibri"/>
              <a:cs typeface="Times New Roman" panose="02020603050405020304" pitchFamily="18" charset="0"/>
              <a:sym typeface="Calibri"/>
            </a:endParaRPr>
          </a:p>
          <a:p>
            <a:pPr marL="228600" lvl="0" indent="-228600" algn="just" rtl="0">
              <a:lnSpc>
                <a:spcPct val="90000"/>
              </a:lnSpc>
              <a:spcBef>
                <a:spcPts val="0"/>
              </a:spcBef>
              <a:spcAft>
                <a:spcPts val="0"/>
              </a:spcAft>
              <a:buClr>
                <a:srgbClr val="000000"/>
              </a:buClr>
              <a:buSzPts val="2800"/>
              <a:buChar char="•"/>
            </a:pPr>
            <a:endParaRPr lang="en"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171450" lvl="0" indent="-171450" algn="just" rtl="0">
              <a:lnSpc>
                <a:spcPct val="90000"/>
              </a:lnSpc>
              <a:spcBef>
                <a:spcPts val="0"/>
              </a:spcBef>
              <a:spcAft>
                <a:spcPts val="0"/>
              </a:spcAft>
              <a:buClr>
                <a:srgbClr val="000000"/>
              </a:buClr>
              <a:buSzPts val="2800"/>
              <a:buFont typeface="Arial" panose="020B0604020202020204" pitchFamily="34" charset="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Build a deep learning model to detect and classify images of potential pneumonia cases so that doctors can prioritize and expediate their review. </a:t>
            </a:r>
          </a:p>
          <a:p>
            <a:pPr marL="171450" lvl="0" indent="-171450" algn="just" rtl="0">
              <a:lnSpc>
                <a:spcPct val="90000"/>
              </a:lnSpc>
              <a:spcBef>
                <a:spcPts val="0"/>
              </a:spcBef>
              <a:spcAft>
                <a:spcPts val="0"/>
              </a:spcAft>
              <a:buClr>
                <a:srgbClr val="000000"/>
              </a:buClr>
              <a:buSzPts val="2800"/>
              <a:buFont typeface="Arial" panose="020B0604020202020204" pitchFamily="34" charset="0"/>
              <a:buChar char="•"/>
            </a:pPr>
            <a:endParaRPr lang="en"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171450" lvl="0" indent="-171450" algn="just" rtl="0">
              <a:lnSpc>
                <a:spcPct val="90000"/>
              </a:lnSpc>
              <a:spcBef>
                <a:spcPts val="0"/>
              </a:spcBef>
              <a:spcAft>
                <a:spcPts val="0"/>
              </a:spcAft>
              <a:buClr>
                <a:srgbClr val="000000"/>
              </a:buClr>
              <a:buSzPts val="2800"/>
              <a:buFont typeface="Arial" panose="020B0604020202020204" pitchFamily="34" charset="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The model should predict whether pneumonia exists in a given image. </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228600" lvl="0" indent="-228600" algn="just" rtl="0">
              <a:lnSpc>
                <a:spcPct val="90000"/>
              </a:lnSpc>
              <a:spcBef>
                <a:spcPts val="1000"/>
              </a:spcBef>
              <a:spcAft>
                <a:spcPts val="0"/>
              </a:spcAft>
              <a:buClr>
                <a:srgbClr val="000000"/>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The application should also predict by predicting bounding boxes around areas of the lung. </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685800" lvl="1" indent="-228600" algn="just" rtl="0">
              <a:lnSpc>
                <a:spcPct val="90000"/>
              </a:lnSpc>
              <a:spcBef>
                <a:spcPts val="500"/>
              </a:spcBef>
              <a:spcAft>
                <a:spcPts val="0"/>
              </a:spcAft>
              <a:buClr>
                <a:srgbClr val="000000"/>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Samples without bounding boxes are negative and contain no definitive evidence of pneumonia. </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685800" lvl="1" indent="-228600" algn="l" rtl="0">
              <a:lnSpc>
                <a:spcPct val="90000"/>
              </a:lnSpc>
              <a:spcBef>
                <a:spcPts val="500"/>
              </a:spcBef>
              <a:spcAft>
                <a:spcPts val="0"/>
              </a:spcAft>
              <a:buClr>
                <a:srgbClr val="000000"/>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Samples with bounding boxes indicate evidence of pneumonia</a:t>
            </a:r>
            <a:endParaRPr sz="2400" dirty="0">
              <a:solidFill>
                <a:schemeClr val="tx1"/>
              </a:solidFill>
              <a:latin typeface="Calibri"/>
              <a:ea typeface="Calibri"/>
              <a:cs typeface="Calibri"/>
              <a:sym typeface="Calibri"/>
            </a:endParaRPr>
          </a:p>
          <a:p>
            <a:pPr marL="0" lvl="0" indent="0" algn="l" rtl="0">
              <a:lnSpc>
                <a:spcPct val="90000"/>
              </a:lnSpc>
              <a:spcBef>
                <a:spcPts val="1000"/>
              </a:spcBef>
              <a:spcAft>
                <a:spcPts val="0"/>
              </a:spcAft>
              <a:buNone/>
            </a:pPr>
            <a:endParaRPr sz="28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DataSet Used</a:t>
            </a:r>
            <a:endParaRPr sz="2000" b="1"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539239"/>
            <a:ext cx="8520600" cy="360413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We are using the datasets provided by RSNA on Kaggle, we have downloaded a copy of these files</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228600" lvl="0" indent="-228600" algn="l" rtl="0">
              <a:lnSpc>
                <a:spcPct val="90000"/>
              </a:lnSpc>
              <a:spcBef>
                <a:spcPts val="1000"/>
              </a:spcBef>
              <a:spcAft>
                <a:spcPts val="0"/>
              </a:spcAft>
              <a:buClr>
                <a:schemeClr val="dk1"/>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stage_2_train.csv - the training set. Contains patientIds and bounding box / target information.</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228600" lvl="0" indent="-228600" algn="l" rtl="0">
              <a:lnSpc>
                <a:spcPct val="90000"/>
              </a:lnSpc>
              <a:spcBef>
                <a:spcPts val="1000"/>
              </a:spcBef>
              <a:spcAft>
                <a:spcPts val="0"/>
              </a:spcAft>
              <a:buClr>
                <a:schemeClr val="dk1"/>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stage_2_detailed_class_info.csv - provides detailed information about the type of positive or negative class for each image.</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228600" lvl="0" indent="-228600" algn="l" rtl="0">
              <a:lnSpc>
                <a:spcPct val="90000"/>
              </a:lnSpc>
              <a:spcBef>
                <a:spcPts val="1000"/>
              </a:spcBef>
              <a:spcAft>
                <a:spcPts val="0"/>
              </a:spcAft>
              <a:buClr>
                <a:schemeClr val="dk1"/>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stage_2_train_images – set of training images</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228600" lvl="0" indent="-228600" algn="l" rtl="0">
              <a:lnSpc>
                <a:spcPct val="90000"/>
              </a:lnSpc>
              <a:spcBef>
                <a:spcPts val="1000"/>
              </a:spcBef>
              <a:spcAft>
                <a:spcPts val="0"/>
              </a:spcAft>
              <a:buClr>
                <a:schemeClr val="dk1"/>
              </a:buClr>
              <a:buSzPts val="2800"/>
              <a:buChar char="•"/>
            </a:pPr>
            <a:r>
              <a:rPr lang="en" sz="1200" dirty="0">
                <a:solidFill>
                  <a:schemeClr val="tx1"/>
                </a:solidFill>
                <a:latin typeface="Times New Roman" panose="02020603050405020304" pitchFamily="18" charset="0"/>
                <a:ea typeface="Calibri"/>
                <a:cs typeface="Times New Roman" panose="02020603050405020304" pitchFamily="18" charset="0"/>
                <a:sym typeface="Calibri"/>
              </a:rPr>
              <a:t>Stage_2_test_images -  set of test imags</a:t>
            </a:r>
            <a:endParaRPr sz="1200" dirty="0">
              <a:solidFill>
                <a:schemeClr val="tx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dirty="0">
                <a:latin typeface="Times New Roman" panose="02020603050405020304" pitchFamily="18" charset="0"/>
                <a:cs typeface="Times New Roman" panose="02020603050405020304" pitchFamily="18" charset="0"/>
              </a:rPr>
              <a:t>Overview of the final process</a:t>
            </a:r>
            <a:endParaRPr sz="2000" b="1"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dk1"/>
                </a:solidFill>
                <a:latin typeface="Times New Roman" panose="02020603050405020304" pitchFamily="18" charset="0"/>
                <a:cs typeface="Times New Roman" panose="02020603050405020304" pitchFamily="18" charset="0"/>
              </a:rPr>
              <a:t>Exploratory Data Analysis-</a:t>
            </a:r>
            <a:endParaRPr sz="16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Preliminary EDA insights -class_info dataset</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•30227 rows and 2 columns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-patientId and class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•Missing values –nil</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•26684 unique patients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•Class distribution</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pic>
        <p:nvPicPr>
          <p:cNvPr id="74" name="Google Shape;74;p16"/>
          <p:cNvPicPr preferRelativeResize="0"/>
          <p:nvPr/>
        </p:nvPicPr>
        <p:blipFill>
          <a:blip r:embed="rId3">
            <a:alphaModFix/>
          </a:blip>
          <a:stretch>
            <a:fillRect/>
          </a:stretch>
        </p:blipFill>
        <p:spPr>
          <a:xfrm>
            <a:off x="3596925" y="904863"/>
            <a:ext cx="5010150" cy="1800225"/>
          </a:xfrm>
          <a:prstGeom prst="rect">
            <a:avLst/>
          </a:prstGeom>
          <a:noFill/>
          <a:ln>
            <a:noFill/>
          </a:ln>
        </p:spPr>
      </p:pic>
      <p:pic>
        <p:nvPicPr>
          <p:cNvPr id="75" name="Google Shape;75;p16"/>
          <p:cNvPicPr preferRelativeResize="0"/>
          <p:nvPr/>
        </p:nvPicPr>
        <p:blipFill>
          <a:blip r:embed="rId4">
            <a:alphaModFix/>
          </a:blip>
          <a:stretch>
            <a:fillRect/>
          </a:stretch>
        </p:blipFill>
        <p:spPr>
          <a:xfrm>
            <a:off x="311688" y="3507725"/>
            <a:ext cx="3648075" cy="1123950"/>
          </a:xfrm>
          <a:prstGeom prst="rect">
            <a:avLst/>
          </a:prstGeom>
          <a:noFill/>
          <a:ln>
            <a:noFill/>
          </a:ln>
        </p:spPr>
      </p:pic>
      <p:pic>
        <p:nvPicPr>
          <p:cNvPr id="76" name="Google Shape;76;p16"/>
          <p:cNvPicPr preferRelativeResize="0"/>
          <p:nvPr/>
        </p:nvPicPr>
        <p:blipFill>
          <a:blip r:embed="rId5">
            <a:alphaModFix/>
          </a:blip>
          <a:stretch>
            <a:fillRect/>
          </a:stretch>
        </p:blipFill>
        <p:spPr>
          <a:xfrm>
            <a:off x="4391500" y="2705100"/>
            <a:ext cx="409575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368950" y="92499"/>
            <a:ext cx="7552600" cy="483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195325" y="381001"/>
            <a:ext cx="8637000" cy="41878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Preliminary EDA insights -train labels dataset  </a:t>
            </a:r>
            <a:endParaRPr sz="14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•30227 rows and 6 columns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-patientId and x, y coordinates, width, height of the bounding boxes and target indicating Pneumonic case or not</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•Missing values –nil</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•26684 unique patients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pic>
        <p:nvPicPr>
          <p:cNvPr id="82" name="Google Shape;82;p17"/>
          <p:cNvPicPr preferRelativeResize="0"/>
          <p:nvPr/>
        </p:nvPicPr>
        <p:blipFill>
          <a:blip r:embed="rId3">
            <a:alphaModFix/>
          </a:blip>
          <a:stretch>
            <a:fillRect/>
          </a:stretch>
        </p:blipFill>
        <p:spPr>
          <a:xfrm>
            <a:off x="2705244" y="2425475"/>
            <a:ext cx="5905500" cy="185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195325" y="158200"/>
            <a:ext cx="8637000" cy="441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Preliminary EDA insights –training images</a:t>
            </a:r>
            <a:r>
              <a:rPr lang="en" sz="1200" b="1" dirty="0">
                <a:solidFill>
                  <a:schemeClr val="tx1"/>
                </a:solidFill>
                <a:latin typeface="Times New Roman" panose="02020603050405020304" pitchFamily="18" charset="0"/>
                <a:cs typeface="Times New Roman" panose="02020603050405020304" pitchFamily="18" charset="0"/>
              </a:rPr>
              <a:t> </a:t>
            </a:r>
            <a:endParaRPr sz="12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•Training has 26684 images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•Images are dcm format</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•Every image has the following details</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-Patient sex; </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-Patient age; </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-Modality; </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-Body part examined;</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-View position; </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-Rows &amp; Columns; </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-Pixel Spacing.</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pic>
        <p:nvPicPr>
          <p:cNvPr id="88" name="Google Shape;88;p18"/>
          <p:cNvPicPr preferRelativeResize="0"/>
          <p:nvPr/>
        </p:nvPicPr>
        <p:blipFill>
          <a:blip r:embed="rId3">
            <a:alphaModFix/>
          </a:blip>
          <a:stretch>
            <a:fillRect/>
          </a:stretch>
        </p:blipFill>
        <p:spPr>
          <a:xfrm>
            <a:off x="4470725" y="559300"/>
            <a:ext cx="4518874" cy="441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206175" y="141075"/>
            <a:ext cx="8626200" cy="48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Algorithms Used-</a:t>
            </a:r>
            <a:endParaRPr sz="20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YOLO/OpenCV DarkFlow –TensorFlow implementation of YOLO</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200" dirty="0">
                <a:solidFill>
                  <a:schemeClr val="tx1"/>
                </a:solidFill>
                <a:latin typeface="Times New Roman" panose="02020603050405020304" pitchFamily="18" charset="0"/>
                <a:cs typeface="Times New Roman" panose="02020603050405020304" pitchFamily="18" charset="0"/>
              </a:rPr>
              <a:t>ChexNet to identify Pneumonia Patient</a:t>
            </a:r>
            <a:endParaRPr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1485</Words>
  <Application>Microsoft Office PowerPoint</Application>
  <PresentationFormat>On-screen Show (16:9)</PresentationFormat>
  <Paragraphs>128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Simple Light</vt:lpstr>
      <vt:lpstr>Final Report</vt:lpstr>
      <vt:lpstr>Agenda</vt:lpstr>
      <vt:lpstr>Problem Statement</vt:lpstr>
      <vt:lpstr>DataSet Used</vt:lpstr>
      <vt:lpstr>Overview of the final process</vt:lpstr>
      <vt:lpstr>PowerPoint Presentation</vt:lpstr>
      <vt:lpstr>PowerPoint Presentation</vt:lpstr>
      <vt:lpstr>PowerPoint Presentation</vt:lpstr>
      <vt:lpstr>PowerPoint Presentation</vt:lpstr>
      <vt:lpstr>Step-by-step walk through of the solution</vt:lpstr>
      <vt:lpstr>Model evaluation</vt:lpstr>
      <vt:lpstr>PowerPoint Presentation</vt:lpstr>
      <vt:lpstr>PowerPoint Presentation</vt:lpstr>
      <vt:lpstr>Comparison to benchmark</vt:lpstr>
      <vt:lpstr>Visualization</vt:lpstr>
      <vt:lpstr>PowerPoint Presentation</vt:lpstr>
      <vt:lpstr>PowerPoint Presentation</vt:lpstr>
      <vt:lpstr>Implications</vt:lpstr>
      <vt:lpstr>Limitations</vt:lpstr>
      <vt:lpstr>Closing 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dc:title>
  <dc:creator>Tanu</dc:creator>
  <cp:lastModifiedBy>saswati.live@gmail.com</cp:lastModifiedBy>
  <cp:revision>14</cp:revision>
  <dcterms:modified xsi:type="dcterms:W3CDTF">2019-08-02T17:18:21Z</dcterms:modified>
</cp:coreProperties>
</file>