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1" r:id="rId3"/>
    <p:sldId id="462" r:id="rId5"/>
    <p:sldId id="517" r:id="rId6"/>
    <p:sldId id="414" r:id="rId7"/>
    <p:sldId id="442" r:id="rId8"/>
    <p:sldId id="417" r:id="rId9"/>
    <p:sldId id="503" r:id="rId10"/>
    <p:sldId id="416" r:id="rId11"/>
    <p:sldId id="450" r:id="rId12"/>
    <p:sldId id="443" r:id="rId13"/>
    <p:sldId id="444" r:id="rId14"/>
    <p:sldId id="420" r:id="rId15"/>
    <p:sldId id="445" r:id="rId16"/>
    <p:sldId id="367" r:id="rId17"/>
    <p:sldId id="446" r:id="rId18"/>
    <p:sldId id="449" r:id="rId19"/>
    <p:sldId id="44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0"/>
    <a:srgbClr val="005DA2"/>
    <a:srgbClr val="B4C2DD"/>
    <a:srgbClr val="5475B2"/>
    <a:srgbClr val="96AACF"/>
    <a:srgbClr val="85CA3A"/>
    <a:srgbClr val="A52626"/>
    <a:srgbClr val="4B96B9"/>
    <a:srgbClr val="01B1F1"/>
    <a:srgbClr val="CE6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24" autoAdjust="0"/>
  </p:normalViewPr>
  <p:slideViewPr>
    <p:cSldViewPr snapToGrid="0">
      <p:cViewPr>
        <p:scale>
          <a:sx n="100" d="100"/>
          <a:sy n="100" d="100"/>
        </p:scale>
        <p:origin x="-948" y="-558"/>
      </p:cViewPr>
      <p:guideLst>
        <p:guide orient="horz" pos="2178"/>
        <p:guide pos="403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62CDA-D42D-4AE2-BA2B-6FD505FA3D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447B5-4412-430D-98FD-99D4ADD9DDB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p:cNvSpPr>
          <p:nvPr>
            <p:ph type="sldImg"/>
          </p:nvPr>
        </p:nvSpPr>
        <p:spPr/>
      </p:sp>
      <p:sp>
        <p:nvSpPr>
          <p:cNvPr id="17410" name="文本占位符 2"/>
          <p:cNvSpPr>
            <a:spLocks noGrp="1"/>
          </p:cNvSpPr>
          <p:nvPr>
            <p:ph type="body"/>
          </p:nvPr>
        </p:nvSpPr>
        <p:spPr/>
        <p:txBody>
          <a:bodyPr lIns="91440" tIns="45720" rIns="91440" bIns="45720" anchor="t"/>
          <a:p>
            <a:pPr lvl="0"/>
            <a:r>
              <a:rPr lang="zh-CN" altLang="en-US"/>
              <a:t>注释：通过微服务的方式提供文件的本地，存储和七牛云存储，提供文件管理操作。</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p:cNvSpPr>
          <p:nvPr>
            <p:ph type="sldImg"/>
          </p:nvPr>
        </p:nvSpPr>
        <p:spPr/>
      </p:sp>
      <p:sp>
        <p:nvSpPr>
          <p:cNvPr id="19458" name="文本占位符 2"/>
          <p:cNvSpPr>
            <a:spLocks noGrp="1"/>
          </p:cNvSpPr>
          <p:nvPr>
            <p:ph type="body"/>
          </p:nvPr>
        </p:nvSpPr>
        <p:spPr/>
        <p:txBody>
          <a:bodyPr lIns="91440" tIns="45720" rIns="91440" bIns="45720" anchor="t"/>
          <a:p>
            <a:pPr lvl="0"/>
            <a:r>
              <a:rPr lang="zh-CN" altLang="en-US"/>
              <a:t>注释：从友盟的统计接口服务器，调用接口数据，对于需要统计的数据存储到数据库中，提供查询。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ostman是一个测试向的API小工具，可以非常轻量地维护一份“测试记录”，适合小的测试团队自己使用并维护。Swagger丰富且独立的各个功能使得它可以被应用在各种需求下，不论是开发还是测试都可以使用这个工具，来优化自己的开发过程，进行接口文档维护、接口测试等；但Swagger的学习和接入成本相对较高，需要开发与测试的深入配合。RAP的应用范围非常明确，是一个面向开发人员自测和联调的工具性平台，它更适合以开发为核心对接口进行维护</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60741CB-2405-4570-99DA-5F17054926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8B181F-DFFC-4982-BFBB-4C3267591D8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741CB-2405-4570-99DA-5F17054926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B181F-DFFC-4982-BFBB-4C3267591D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6.bin"/><Relationship Id="rId2" Type="http://schemas.openxmlformats.org/officeDocument/2006/relationships/image" Target="../media/image13.e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image" Target="../media/image3.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oleObject" Target="../embeddings/oleObject4.bin"/><Relationship Id="rId2" Type="http://schemas.openxmlformats.org/officeDocument/2006/relationships/image" Target="../media/image8.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4" name="文本框 3"/>
          <p:cNvSpPr txBox="1"/>
          <p:nvPr/>
        </p:nvSpPr>
        <p:spPr>
          <a:xfrm>
            <a:off x="511627" y="2403028"/>
            <a:ext cx="1981202"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目 </a:t>
            </a:r>
            <a:r>
              <a:rPr lang="en-US" altLang="zh-CN" sz="4400" b="1" dirty="0" smtClean="0">
                <a:solidFill>
                  <a:schemeClr val="bg1"/>
                </a:solidFill>
                <a:latin typeface="微软雅黑" panose="020B0503020204020204" pitchFamily="34" charset="-122"/>
                <a:ea typeface="微软雅黑" panose="020B0503020204020204" pitchFamily="34" charset="-122"/>
              </a:rPr>
              <a:t> </a:t>
            </a:r>
            <a:r>
              <a:rPr lang="zh-CN" altLang="en-US" sz="4400" b="1" dirty="0" smtClean="0">
                <a:solidFill>
                  <a:schemeClr val="bg1"/>
                </a:solidFill>
                <a:latin typeface="微软雅黑" panose="020B0503020204020204" pitchFamily="34" charset="-122"/>
                <a:ea typeface="微软雅黑" panose="020B0503020204020204" pitchFamily="34" charset="-122"/>
              </a:rPr>
              <a:t>录</a:t>
            </a:r>
            <a:endParaRPr lang="en-US" altLang="zh-CN" sz="4400" b="1" dirty="0" smtClean="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06358" y="3316031"/>
            <a:ext cx="1620765" cy="400110"/>
          </a:xfrm>
          <a:prstGeom prst="rect">
            <a:avLst/>
          </a:prstGeom>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CONTENTS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972475" y="2603838"/>
            <a:ext cx="6278880" cy="1014730"/>
          </a:xfrm>
          <a:prstGeom prst="rect">
            <a:avLst/>
          </a:prstGeom>
          <a:noFill/>
        </p:spPr>
        <p:txBody>
          <a:bodyPr wrap="none" rtlCol="0">
            <a:spAutoFit/>
          </a:bodyPr>
          <a:p>
            <a:pPr algn="ctr"/>
            <a:r>
              <a:rPr lang="zh-CN" altLang="zh-CN" sz="6000" b="1" dirty="0">
                <a:solidFill>
                  <a:srgbClr val="005DA2"/>
                </a:solidFill>
                <a:latin typeface="微软雅黑" panose="020B0503020204020204" pitchFamily="34" charset="-122"/>
                <a:ea typeface="微软雅黑" panose="020B0503020204020204" pitchFamily="34" charset="-122"/>
              </a:rPr>
              <a:t>公共数据技术评审</a:t>
            </a:r>
            <a:endParaRPr lang="en-US" altLang="zh-CN" sz="6000" b="1" dirty="0">
              <a:solidFill>
                <a:srgbClr val="005DA2"/>
              </a:solidFill>
              <a:latin typeface="微软雅黑" panose="020B0503020204020204" pitchFamily="34" charset="-122"/>
              <a:ea typeface="微软雅黑" panose="020B0503020204020204" pitchFamily="34" charset="-122"/>
            </a:endParaRPr>
          </a:p>
        </p:txBody>
      </p:sp>
      <p:pic>
        <p:nvPicPr>
          <p:cNvPr id="11" name="图片 10" descr="23325_image001(0(10-09-11-00-19)"/>
          <p:cNvPicPr>
            <a:picLocks noChangeAspect="1"/>
          </p:cNvPicPr>
          <p:nvPr/>
        </p:nvPicPr>
        <p:blipFill>
          <a:blip r:embed="rId1"/>
          <a:stretch>
            <a:fillRect/>
          </a:stretch>
        </p:blipFill>
        <p:spPr>
          <a:xfrm>
            <a:off x="2310765" y="2000250"/>
            <a:ext cx="1938020" cy="520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4" name="文本框 3"/>
          <p:cNvSpPr txBox="1"/>
          <p:nvPr/>
        </p:nvSpPr>
        <p:spPr>
          <a:xfrm>
            <a:off x="511627" y="2403028"/>
            <a:ext cx="1981202"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目 </a:t>
            </a:r>
            <a:r>
              <a:rPr lang="en-US" altLang="zh-CN" sz="4400" b="1" dirty="0" smtClean="0">
                <a:solidFill>
                  <a:schemeClr val="bg1"/>
                </a:solidFill>
                <a:latin typeface="微软雅黑" panose="020B0503020204020204" pitchFamily="34" charset="-122"/>
                <a:ea typeface="微软雅黑" panose="020B0503020204020204" pitchFamily="34" charset="-122"/>
              </a:rPr>
              <a:t> </a:t>
            </a:r>
            <a:r>
              <a:rPr lang="zh-CN" altLang="en-US" sz="4400" b="1" dirty="0" smtClean="0">
                <a:solidFill>
                  <a:schemeClr val="bg1"/>
                </a:solidFill>
                <a:latin typeface="微软雅黑" panose="020B0503020204020204" pitchFamily="34" charset="-122"/>
                <a:ea typeface="微软雅黑" panose="020B0503020204020204" pitchFamily="34" charset="-122"/>
              </a:rPr>
              <a:t>录</a:t>
            </a:r>
            <a:endParaRPr lang="en-US" altLang="zh-CN" sz="4400" b="1" dirty="0" smtClean="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06358" y="3316031"/>
            <a:ext cx="1620765" cy="400110"/>
          </a:xfrm>
          <a:prstGeom prst="rect">
            <a:avLst/>
          </a:prstGeom>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CONTENTS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离页连接符 11"/>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6" name="文本框 15"/>
          <p:cNvSpPr txBox="1"/>
          <p:nvPr/>
        </p:nvSpPr>
        <p:spPr>
          <a:xfrm>
            <a:off x="1771067" y="138439"/>
            <a:ext cx="894080" cy="521970"/>
          </a:xfrm>
          <a:prstGeom prst="rect">
            <a:avLst/>
          </a:prstGeom>
          <a:noFill/>
        </p:spPr>
        <p:txBody>
          <a:bodyPr wrap="none" rtlCol="0">
            <a:spAutoFit/>
          </a:bodyPr>
          <a:p>
            <a:pPr algn="l"/>
            <a:r>
              <a:rPr lang="zh-CN" altLang="en-US" sz="2800" dirty="0">
                <a:solidFill>
                  <a:schemeClr val="bg1"/>
                </a:solidFill>
                <a:latin typeface="微软雅黑" panose="020B0503020204020204" pitchFamily="34" charset="-122"/>
                <a:ea typeface="微软雅黑" panose="020B0503020204020204" pitchFamily="34" charset="-122"/>
              </a:rPr>
              <a:t>概述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38300" y="1788160"/>
            <a:ext cx="9634220" cy="2306955"/>
          </a:xfrm>
          <a:prstGeom prst="rect">
            <a:avLst/>
          </a:prstGeom>
          <a:noFill/>
        </p:spPr>
        <p:txBody>
          <a:bodyPr wrap="square" rtlCol="0">
            <a:spAutoFit/>
          </a:bodyPr>
          <a:p>
            <a:pPr indent="0">
              <a:buFont typeface="Wingdings" panose="05000000000000000000" charset="0"/>
              <a:buNone/>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r>
              <a:rPr lang="zh-CN" altLang="en-US" sz="2800">
                <a:solidFill>
                  <a:schemeClr val="tx1"/>
                </a:solidFill>
                <a:effectLst>
                  <a:outerShdw blurRad="38100" dist="19050" dir="2700000" algn="tl" rotWithShape="0">
                    <a:schemeClr val="dk1">
                      <a:alpha val="40000"/>
                    </a:schemeClr>
                  </a:outerShdw>
                </a:effectLst>
              </a:rPr>
              <a:t>安全性能</a:t>
            </a:r>
            <a:r>
              <a:rPr lang="en-US" altLang="zh-CN" sz="3600"/>
              <a:t>:</a:t>
            </a:r>
            <a:r>
              <a:rPr lang="zh-CN" altLang="zh-CN" sz="1800">
                <a:solidFill>
                  <a:schemeClr val="accent1"/>
                </a:solidFill>
                <a:effectLst>
                  <a:outerShdw blurRad="38100" dist="25400" dir="5400000" algn="ctr" rotWithShape="0">
                    <a:srgbClr val="6E747A">
                      <a:alpha val="43000"/>
                    </a:srgbClr>
                  </a:outerShdw>
                </a:effectLst>
              </a:rPr>
              <a:t>主机监控，接口安全，服务器安全等。</a:t>
            </a:r>
            <a:endParaRPr lang="zh-CN" altLang="zh-CN" sz="180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endParaRPr lang="zh-CN" altLang="en-US" sz="36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605280" cy="521970"/>
          </a:xfrm>
          <a:prstGeom prst="rect">
            <a:avLst/>
          </a:prstGeom>
          <a:noFill/>
        </p:spPr>
        <p:txBody>
          <a:bodyPr wrap="none" rtlCol="0">
            <a:spAutoFit/>
          </a:bodyPr>
          <a:lstStyle/>
          <a:p>
            <a:pPr algn="l"/>
            <a:r>
              <a:rPr lang="zh-CN" altLang="zh-CN" sz="2800" dirty="0">
                <a:solidFill>
                  <a:schemeClr val="bg1"/>
                </a:solidFill>
                <a:latin typeface="微软雅黑" panose="020B0503020204020204" pitchFamily="34" charset="-122"/>
                <a:ea typeface="微软雅黑" panose="020B0503020204020204" pitchFamily="34" charset="-122"/>
              </a:rPr>
              <a:t>安全策略</a:t>
            </a:r>
            <a:endParaRPr lang="zh-CN" altLang="zh-CN" sz="280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638300" y="1539240"/>
            <a:ext cx="2289810" cy="4006850"/>
            <a:chOff x="2580" y="2424"/>
            <a:chExt cx="3606" cy="6310"/>
          </a:xfrm>
        </p:grpSpPr>
        <p:sp>
          <p:nvSpPr>
            <p:cNvPr id="43" name="流程图: 可选过程 42"/>
            <p:cNvSpPr/>
            <p:nvPr/>
          </p:nvSpPr>
          <p:spPr>
            <a:xfrm>
              <a:off x="2580" y="2424"/>
              <a:ext cx="3606" cy="631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89" y="4017"/>
              <a:ext cx="3397" cy="2567"/>
            </a:xfrm>
            <a:prstGeom prst="rect">
              <a:avLst/>
            </a:prstGeom>
            <a:noFill/>
          </p:spPr>
          <p:txBody>
            <a:bodyPr wrap="square" rtlCol="0">
              <a:spAutoFit/>
            </a:bodyPr>
            <a:p>
              <a:endParaRPr lang="en-US" altLang="zh-CN"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Char char=""/>
              </a:pPr>
              <a:r>
                <a:rPr lang="en-US" altLang="zh-CN" sz="1200">
                  <a:solidFill>
                    <a:schemeClr val="tx1"/>
                  </a:solidFill>
                  <a:effectLst>
                    <a:outerShdw blurRad="38100" dist="19050" dir="2700000" algn="tl" rotWithShape="0">
                      <a:schemeClr val="dk1">
                        <a:alpha val="40000"/>
                      </a:schemeClr>
                    </a:outerShdw>
                  </a:effectLst>
                </a:rPr>
                <a:t>Https </a:t>
              </a:r>
              <a:r>
                <a:rPr lang="zh-CN" altLang="en-US" sz="1200">
                  <a:solidFill>
                    <a:schemeClr val="tx1"/>
                  </a:solidFill>
                  <a:effectLst>
                    <a:outerShdw blurRad="38100" dist="19050" dir="2700000" algn="tl" rotWithShape="0">
                      <a:schemeClr val="dk1">
                        <a:alpha val="40000"/>
                      </a:schemeClr>
                    </a:outerShdw>
                  </a:effectLst>
                </a:rPr>
                <a:t>安全请求</a:t>
              </a:r>
              <a:endParaRPr lang="zh-CN" altLang="en-US"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sym typeface="+mn-ea"/>
                </a:rPr>
                <a:t>请求私钥</a:t>
              </a:r>
              <a:r>
                <a:rPr lang="en-US" altLang="zh-CN" sz="1200">
                  <a:solidFill>
                    <a:schemeClr val="tx1"/>
                  </a:solidFill>
                  <a:effectLst>
                    <a:outerShdw blurRad="38100" dist="19050" dir="2700000" algn="tl" rotWithShape="0">
                      <a:schemeClr val="dk1">
                        <a:alpha val="40000"/>
                      </a:schemeClr>
                    </a:outerShdw>
                  </a:effectLst>
                  <a:sym typeface="+mn-ea"/>
                </a:rPr>
                <a:t>+MD5</a:t>
              </a:r>
              <a:r>
                <a:rPr lang="zh-CN" altLang="en-US" sz="1200">
                  <a:solidFill>
                    <a:schemeClr val="tx1"/>
                  </a:solidFill>
                  <a:effectLst>
                    <a:outerShdw blurRad="38100" dist="19050" dir="2700000" algn="tl" rotWithShape="0">
                      <a:schemeClr val="dk1">
                        <a:alpha val="40000"/>
                      </a:schemeClr>
                    </a:outerShdw>
                  </a:effectLst>
                  <a:sym typeface="+mn-ea"/>
                </a:rPr>
                <a:t>加密</a:t>
              </a:r>
              <a:r>
                <a:rPr lang="en-US" altLang="zh-CN" sz="1200">
                  <a:solidFill>
                    <a:schemeClr val="tx1"/>
                  </a:solidFill>
                  <a:effectLst>
                    <a:outerShdw blurRad="38100" dist="19050" dir="2700000" algn="tl" rotWithShape="0">
                      <a:schemeClr val="dk1">
                        <a:alpha val="40000"/>
                      </a:schemeClr>
                    </a:outerShdw>
                  </a:effectLst>
                  <a:sym typeface="+mn-ea"/>
                </a:rPr>
                <a:t>&amp;</a:t>
              </a:r>
              <a:r>
                <a:rPr lang="zh-CN" altLang="en-US" sz="1200">
                  <a:solidFill>
                    <a:schemeClr val="tx1"/>
                  </a:solidFill>
                  <a:effectLst>
                    <a:outerShdw blurRad="38100" dist="19050" dir="2700000" algn="tl" rotWithShape="0">
                      <a:schemeClr val="dk1">
                        <a:alpha val="40000"/>
                      </a:schemeClr>
                    </a:outerShdw>
                  </a:effectLst>
                  <a:sym typeface="+mn-ea"/>
                </a:rPr>
                <a:t>服务器校验</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r>
                <a:rPr lang="en-US" altLang="zh-CN" sz="1200">
                  <a:solidFill>
                    <a:schemeClr val="tx1"/>
                  </a:solidFill>
                  <a:effectLst>
                    <a:outerShdw blurRad="38100" dist="19050" dir="2700000" algn="tl" rotWithShape="0">
                      <a:schemeClr val="dk1">
                        <a:alpha val="40000"/>
                      </a:schemeClr>
                    </a:outerShdw>
                  </a:effectLst>
                  <a:sym typeface="+mn-ea"/>
                </a:rPr>
                <a:t> Author2.0 </a:t>
              </a:r>
              <a:r>
                <a:rPr lang="zh-CN" altLang="en-US" sz="1200">
                  <a:solidFill>
                    <a:schemeClr val="tx1"/>
                  </a:solidFill>
                  <a:effectLst>
                    <a:outerShdw blurRad="38100" dist="19050" dir="2700000" algn="tl" rotWithShape="0">
                      <a:schemeClr val="dk1">
                        <a:alpha val="40000"/>
                      </a:schemeClr>
                    </a:outerShdw>
                  </a:effectLst>
                  <a:sym typeface="+mn-ea"/>
                </a:rPr>
                <a:t>安全认证</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endParaRPr lang="en-US" altLang="zh-CN" sz="800"/>
            </a:p>
            <a:p>
              <a:endParaRPr lang="zh-CN" altLang="en-US" sz="800"/>
            </a:p>
          </p:txBody>
        </p:sp>
      </p:grpSp>
      <p:grpSp>
        <p:nvGrpSpPr>
          <p:cNvPr id="13" name="组合 12"/>
          <p:cNvGrpSpPr/>
          <p:nvPr/>
        </p:nvGrpSpPr>
        <p:grpSpPr>
          <a:xfrm>
            <a:off x="5086350" y="1539240"/>
            <a:ext cx="2463165" cy="4006850"/>
            <a:chOff x="8146" y="2424"/>
            <a:chExt cx="3879" cy="6310"/>
          </a:xfrm>
        </p:grpSpPr>
        <p:sp>
          <p:nvSpPr>
            <p:cNvPr id="5" name="流程图: 可选过程 4"/>
            <p:cNvSpPr/>
            <p:nvPr/>
          </p:nvSpPr>
          <p:spPr>
            <a:xfrm>
              <a:off x="8146" y="2424"/>
              <a:ext cx="3879" cy="631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407" y="4150"/>
              <a:ext cx="3358" cy="3149"/>
            </a:xfrm>
            <a:prstGeom prst="rect">
              <a:avLst/>
            </a:prstGeom>
            <a:noFill/>
          </p:spPr>
          <p:txBody>
            <a:bodyPr wrap="square" rtlCol="0">
              <a:spAutoFit/>
            </a:bodyPr>
            <a:p>
              <a:endParaRPr lang="en-US" altLang="zh-CN"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rPr>
                <a:t>阿里云盾、防火墙防护</a:t>
              </a:r>
              <a:endParaRPr lang="zh-CN" altLang="en-US"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sym typeface="+mn-ea"/>
                </a:rPr>
                <a:t>端口开放限制，黑白名单</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sym typeface="+mn-ea"/>
                </a:rPr>
                <a:t>负载均衡、容灾方案</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sym typeface="+mn-ea"/>
                </a:rPr>
                <a:t>服务器监控、性能监控</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endParaRPr lang="en-US" altLang="zh-CN" sz="800"/>
            </a:p>
            <a:p>
              <a:endParaRPr lang="zh-CN" altLang="en-US" sz="800"/>
            </a:p>
          </p:txBody>
        </p:sp>
      </p:grpSp>
      <p:grpSp>
        <p:nvGrpSpPr>
          <p:cNvPr id="14" name="组合 13"/>
          <p:cNvGrpSpPr/>
          <p:nvPr/>
        </p:nvGrpSpPr>
        <p:grpSpPr>
          <a:xfrm>
            <a:off x="8726170" y="1539240"/>
            <a:ext cx="2550160" cy="4006850"/>
            <a:chOff x="13712" y="2424"/>
            <a:chExt cx="4198" cy="6310"/>
          </a:xfrm>
        </p:grpSpPr>
        <p:sp>
          <p:nvSpPr>
            <p:cNvPr id="6" name="流程图: 可选过程 5"/>
            <p:cNvSpPr/>
            <p:nvPr/>
          </p:nvSpPr>
          <p:spPr>
            <a:xfrm>
              <a:off x="13712" y="2424"/>
              <a:ext cx="4198" cy="631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3882" y="4163"/>
              <a:ext cx="3478" cy="2276"/>
            </a:xfrm>
            <a:prstGeom prst="rect">
              <a:avLst/>
            </a:prstGeom>
            <a:noFill/>
          </p:spPr>
          <p:txBody>
            <a:bodyPr wrap="square" rtlCol="0">
              <a:spAutoFit/>
            </a:bodyPr>
            <a:p>
              <a:endParaRPr lang="en-US" altLang="zh-CN"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rPr>
                <a:t>文件存储（端端加密）</a:t>
              </a:r>
              <a:endParaRPr lang="zh-CN" altLang="en-US"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endParaRPr>
            </a:p>
            <a:p>
              <a:pPr indent="0">
                <a:buFont typeface="Wingdings" panose="05000000000000000000" charset="0"/>
                <a:buChar char=""/>
              </a:pPr>
              <a:r>
                <a:rPr lang="zh-CN" altLang="en-US" sz="1200">
                  <a:solidFill>
                    <a:schemeClr val="tx1"/>
                  </a:solidFill>
                  <a:effectLst>
                    <a:outerShdw blurRad="38100" dist="19050" dir="2700000" algn="tl" rotWithShape="0">
                      <a:schemeClr val="dk1">
                        <a:alpha val="40000"/>
                      </a:schemeClr>
                    </a:outerShdw>
                  </a:effectLst>
                  <a:sym typeface="+mn-ea"/>
                </a:rPr>
                <a:t>数据备份</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None/>
              </a:pP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r>
                <a:rPr lang="en-US" altLang="zh-CN" sz="1200">
                  <a:solidFill>
                    <a:schemeClr val="tx1"/>
                  </a:solidFill>
                  <a:effectLst>
                    <a:outerShdw blurRad="38100" dist="19050" dir="2700000" algn="tl" rotWithShape="0">
                      <a:schemeClr val="dk1">
                        <a:alpha val="40000"/>
                      </a:schemeClr>
                    </a:outerShdw>
                  </a:effectLst>
                  <a:sym typeface="+mn-ea"/>
                </a:rPr>
                <a:t> </a:t>
              </a:r>
              <a:r>
                <a:rPr lang="zh-CN" altLang="en-US" sz="1200">
                  <a:solidFill>
                    <a:schemeClr val="tx1"/>
                  </a:solidFill>
                  <a:effectLst>
                    <a:outerShdw blurRad="38100" dist="19050" dir="2700000" algn="tl" rotWithShape="0">
                      <a:schemeClr val="dk1">
                        <a:alpha val="40000"/>
                      </a:schemeClr>
                    </a:outerShdw>
                  </a:effectLst>
                  <a:sym typeface="+mn-ea"/>
                </a:rPr>
                <a:t>访问链接失效性（防盗链）</a:t>
              </a:r>
              <a:endParaRPr lang="zh-CN" altLang="en-US" sz="1200">
                <a:solidFill>
                  <a:schemeClr val="tx1"/>
                </a:solidFill>
                <a:effectLst>
                  <a:outerShdw blurRad="38100" dist="19050" dir="2700000" algn="tl" rotWithShape="0">
                    <a:schemeClr val="dk1">
                      <a:alpha val="40000"/>
                    </a:schemeClr>
                  </a:outerShdw>
                </a:effectLst>
                <a:sym typeface="+mn-ea"/>
              </a:endParaRPr>
            </a:p>
            <a:p>
              <a:pPr indent="0">
                <a:buFont typeface="Wingdings" panose="05000000000000000000" charset="0"/>
                <a:buChar char=""/>
              </a:pPr>
              <a:endParaRPr lang="en-US" altLang="zh-CN" sz="800"/>
            </a:p>
            <a:p>
              <a:endParaRPr lang="zh-CN" altLang="en-US" sz="800"/>
            </a:p>
          </p:txBody>
        </p:sp>
      </p:grpSp>
      <p:sp>
        <p:nvSpPr>
          <p:cNvPr id="15" name="文本框 14"/>
          <p:cNvSpPr txBox="1"/>
          <p:nvPr/>
        </p:nvSpPr>
        <p:spPr>
          <a:xfrm>
            <a:off x="1992630" y="1807210"/>
            <a:ext cx="173926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接口安全性</a:t>
            </a:r>
            <a:endParaRPr lang="zh-CN" altLang="en-US">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5448935" y="1807210"/>
            <a:ext cx="173926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服务器安全性</a:t>
            </a:r>
            <a:endParaRPr lang="zh-CN" altLang="en-US">
              <a:solidFill>
                <a:schemeClr val="accent1"/>
              </a:solidFill>
              <a:effectLst>
                <a:outerShdw blurRad="38100" dist="25400" dir="5400000" algn="ctr" rotWithShape="0">
                  <a:srgbClr val="6E747A">
                    <a:alpha val="43000"/>
                  </a:srgbClr>
                </a:outerShdw>
              </a:effectLst>
            </a:endParaRPr>
          </a:p>
        </p:txBody>
      </p:sp>
      <p:sp>
        <p:nvSpPr>
          <p:cNvPr id="17" name="文本框 16"/>
          <p:cNvSpPr txBox="1"/>
          <p:nvPr/>
        </p:nvSpPr>
        <p:spPr>
          <a:xfrm>
            <a:off x="9112885" y="1807210"/>
            <a:ext cx="173926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存储安全性</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9608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接口安全性</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553210" y="1517650"/>
            <a:ext cx="3867785" cy="3179445"/>
            <a:chOff x="2522" y="2496"/>
            <a:chExt cx="6440" cy="5448"/>
          </a:xfrm>
        </p:grpSpPr>
        <p:grpSp>
          <p:nvGrpSpPr>
            <p:cNvPr id="26" name="组合 25"/>
            <p:cNvGrpSpPr/>
            <p:nvPr/>
          </p:nvGrpSpPr>
          <p:grpSpPr>
            <a:xfrm>
              <a:off x="2522" y="2496"/>
              <a:ext cx="2260" cy="808"/>
              <a:chOff x="2522" y="2496"/>
              <a:chExt cx="2260" cy="808"/>
            </a:xfrm>
          </p:grpSpPr>
          <p:sp>
            <p:nvSpPr>
              <p:cNvPr id="5" name="流程图: 可选过程 4"/>
              <p:cNvSpPr/>
              <p:nvPr/>
            </p:nvSpPr>
            <p:spPr>
              <a:xfrm>
                <a:off x="2522" y="2496"/>
                <a:ext cx="2220" cy="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789" y="2795"/>
                <a:ext cx="1993" cy="394"/>
              </a:xfrm>
              <a:prstGeom prst="rect">
                <a:avLst/>
              </a:prstGeom>
              <a:noFill/>
            </p:spPr>
            <p:txBody>
              <a:bodyPr wrap="square" rtlCol="0">
                <a:spAutoFit/>
              </a:bodyPr>
              <a:p>
                <a:r>
                  <a:rPr lang="zh-CN" altLang="en-US" sz="900"/>
                  <a:t>请求</a:t>
                </a:r>
                <a:r>
                  <a:rPr lang="en-US" altLang="zh-CN" sz="900"/>
                  <a:t>author code</a:t>
                </a:r>
                <a:endParaRPr lang="en-US" altLang="zh-CN" sz="900"/>
              </a:p>
            </p:txBody>
          </p:sp>
        </p:grpSp>
        <p:grpSp>
          <p:nvGrpSpPr>
            <p:cNvPr id="27" name="组合 26"/>
            <p:cNvGrpSpPr/>
            <p:nvPr/>
          </p:nvGrpSpPr>
          <p:grpSpPr>
            <a:xfrm>
              <a:off x="6628" y="2572"/>
              <a:ext cx="2220" cy="808"/>
              <a:chOff x="6629" y="2496"/>
              <a:chExt cx="2220" cy="808"/>
            </a:xfrm>
          </p:grpSpPr>
          <p:sp>
            <p:nvSpPr>
              <p:cNvPr id="6" name="流程图: 可选过程 5"/>
              <p:cNvSpPr/>
              <p:nvPr/>
            </p:nvSpPr>
            <p:spPr>
              <a:xfrm>
                <a:off x="6629" y="2496"/>
                <a:ext cx="2220" cy="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6743" y="2795"/>
                <a:ext cx="1993" cy="394"/>
              </a:xfrm>
              <a:prstGeom prst="rect">
                <a:avLst/>
              </a:prstGeom>
              <a:noFill/>
            </p:spPr>
            <p:txBody>
              <a:bodyPr wrap="square" rtlCol="0">
                <a:spAutoFit/>
              </a:bodyPr>
              <a:p>
                <a:r>
                  <a:rPr lang="zh-CN" altLang="en-US" sz="900"/>
                  <a:t>获取</a:t>
                </a:r>
                <a:r>
                  <a:rPr lang="en-US" altLang="zh-CN" sz="900"/>
                  <a:t>access_token</a:t>
                </a:r>
                <a:endParaRPr lang="en-US" altLang="zh-CN" sz="900"/>
              </a:p>
            </p:txBody>
          </p:sp>
        </p:grpSp>
        <p:grpSp>
          <p:nvGrpSpPr>
            <p:cNvPr id="25" name="组合 24"/>
            <p:cNvGrpSpPr/>
            <p:nvPr/>
          </p:nvGrpSpPr>
          <p:grpSpPr>
            <a:xfrm>
              <a:off x="2522" y="4128"/>
              <a:ext cx="2260" cy="808"/>
              <a:chOff x="2522" y="3885"/>
              <a:chExt cx="2260" cy="808"/>
            </a:xfrm>
          </p:grpSpPr>
          <p:sp>
            <p:nvSpPr>
              <p:cNvPr id="8" name="流程图: 可选过程 7"/>
              <p:cNvSpPr/>
              <p:nvPr/>
            </p:nvSpPr>
            <p:spPr>
              <a:xfrm>
                <a:off x="2522" y="3885"/>
                <a:ext cx="2220" cy="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789" y="4067"/>
                <a:ext cx="1993" cy="394"/>
              </a:xfrm>
              <a:prstGeom prst="rect">
                <a:avLst/>
              </a:prstGeom>
              <a:noFill/>
            </p:spPr>
            <p:txBody>
              <a:bodyPr wrap="square" rtlCol="0">
                <a:spAutoFit/>
              </a:bodyPr>
              <a:p>
                <a:r>
                  <a:rPr lang="zh-CN" altLang="en-US" sz="900"/>
                  <a:t>返回</a:t>
                </a:r>
                <a:r>
                  <a:rPr lang="en-US" altLang="zh-CN" sz="900"/>
                  <a:t>access_token</a:t>
                </a:r>
                <a:endParaRPr lang="en-US" altLang="zh-CN" sz="900"/>
              </a:p>
            </p:txBody>
          </p:sp>
        </p:grpSp>
        <p:grpSp>
          <p:nvGrpSpPr>
            <p:cNvPr id="22" name="组合 21"/>
            <p:cNvGrpSpPr/>
            <p:nvPr/>
          </p:nvGrpSpPr>
          <p:grpSpPr>
            <a:xfrm>
              <a:off x="6742" y="5164"/>
              <a:ext cx="2220" cy="808"/>
              <a:chOff x="6629" y="3885"/>
              <a:chExt cx="2220" cy="808"/>
            </a:xfrm>
          </p:grpSpPr>
          <p:sp>
            <p:nvSpPr>
              <p:cNvPr id="9" name="流程图: 可选过程 8"/>
              <p:cNvSpPr/>
              <p:nvPr/>
            </p:nvSpPr>
            <p:spPr>
              <a:xfrm>
                <a:off x="6629" y="3885"/>
                <a:ext cx="2220" cy="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742" y="4108"/>
                <a:ext cx="1993" cy="394"/>
              </a:xfrm>
              <a:prstGeom prst="rect">
                <a:avLst/>
              </a:prstGeom>
              <a:noFill/>
            </p:spPr>
            <p:txBody>
              <a:bodyPr wrap="square" rtlCol="0">
                <a:spAutoFit/>
              </a:bodyPr>
              <a:p>
                <a:r>
                  <a:rPr lang="zh-CN" altLang="zh-CN" sz="900"/>
                  <a:t>请求用户</a:t>
                </a:r>
                <a:r>
                  <a:rPr lang="en-US" altLang="zh-CN" sz="900"/>
                  <a:t>openId</a:t>
                </a:r>
                <a:endParaRPr lang="en-US" altLang="zh-CN" sz="900"/>
              </a:p>
            </p:txBody>
          </p:sp>
        </p:grpSp>
        <p:grpSp>
          <p:nvGrpSpPr>
            <p:cNvPr id="24" name="组合 23"/>
            <p:cNvGrpSpPr/>
            <p:nvPr/>
          </p:nvGrpSpPr>
          <p:grpSpPr>
            <a:xfrm>
              <a:off x="2522" y="6086"/>
              <a:ext cx="2220" cy="808"/>
              <a:chOff x="2614" y="5387"/>
              <a:chExt cx="2220" cy="808"/>
            </a:xfrm>
          </p:grpSpPr>
          <p:sp>
            <p:nvSpPr>
              <p:cNvPr id="11" name="流程图: 可选过程 10"/>
              <p:cNvSpPr/>
              <p:nvPr/>
            </p:nvSpPr>
            <p:spPr>
              <a:xfrm>
                <a:off x="2614" y="5387"/>
                <a:ext cx="2220" cy="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841" y="5610"/>
                <a:ext cx="1993" cy="394"/>
              </a:xfrm>
              <a:prstGeom prst="rect">
                <a:avLst/>
              </a:prstGeom>
              <a:noFill/>
            </p:spPr>
            <p:txBody>
              <a:bodyPr wrap="square" rtlCol="0">
                <a:spAutoFit/>
              </a:bodyPr>
              <a:p>
                <a:r>
                  <a:rPr lang="zh-CN" altLang="en-US" sz="900"/>
                  <a:t>生成</a:t>
                </a:r>
                <a:r>
                  <a:rPr lang="en-US" altLang="zh-CN" sz="900"/>
                  <a:t>openId</a:t>
                </a:r>
                <a:endParaRPr lang="en-US" altLang="zh-CN" sz="900"/>
              </a:p>
            </p:txBody>
          </p:sp>
        </p:grpSp>
        <p:grpSp>
          <p:nvGrpSpPr>
            <p:cNvPr id="23" name="组合 22"/>
            <p:cNvGrpSpPr/>
            <p:nvPr/>
          </p:nvGrpSpPr>
          <p:grpSpPr>
            <a:xfrm>
              <a:off x="6741" y="7136"/>
              <a:ext cx="2220" cy="808"/>
              <a:chOff x="6629" y="5387"/>
              <a:chExt cx="2220" cy="808"/>
            </a:xfrm>
          </p:grpSpPr>
          <p:sp>
            <p:nvSpPr>
              <p:cNvPr id="12" name="流程图: 可选过程 11"/>
              <p:cNvSpPr/>
              <p:nvPr/>
            </p:nvSpPr>
            <p:spPr>
              <a:xfrm>
                <a:off x="6629" y="5387"/>
                <a:ext cx="2220" cy="8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743" y="5610"/>
                <a:ext cx="1993" cy="394"/>
              </a:xfrm>
              <a:prstGeom prst="rect">
                <a:avLst/>
              </a:prstGeom>
              <a:noFill/>
            </p:spPr>
            <p:txBody>
              <a:bodyPr wrap="square" rtlCol="0">
                <a:spAutoFit/>
              </a:bodyPr>
              <a:p>
                <a:r>
                  <a:rPr lang="zh-CN" altLang="en-US" sz="900"/>
                  <a:t>请求用户资源</a:t>
                </a:r>
                <a:endParaRPr lang="zh-CN" altLang="en-US" sz="900"/>
              </a:p>
            </p:txBody>
          </p:sp>
        </p:grpSp>
        <p:cxnSp>
          <p:nvCxnSpPr>
            <p:cNvPr id="28" name="直接箭头连接符 27"/>
            <p:cNvCxnSpPr>
              <a:stCxn id="14" idx="3"/>
              <a:endCxn id="6" idx="1"/>
            </p:cNvCxnSpPr>
            <p:nvPr/>
          </p:nvCxnSpPr>
          <p:spPr>
            <a:xfrm flipV="1">
              <a:off x="4780" y="2977"/>
              <a:ext cx="1847" cy="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6" idx="2"/>
              <a:endCxn id="16" idx="3"/>
            </p:cNvCxnSpPr>
            <p:nvPr/>
          </p:nvCxnSpPr>
          <p:spPr>
            <a:xfrm rot="5400000">
              <a:off x="5696" y="2465"/>
              <a:ext cx="1126" cy="29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8" idx="2"/>
              <a:endCxn id="9" idx="1"/>
            </p:cNvCxnSpPr>
            <p:nvPr/>
          </p:nvCxnSpPr>
          <p:spPr>
            <a:xfrm rot="5400000" flipV="1">
              <a:off x="4871" y="3697"/>
              <a:ext cx="632" cy="31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9" idx="2"/>
              <a:endCxn id="20" idx="3"/>
            </p:cNvCxnSpPr>
            <p:nvPr/>
          </p:nvCxnSpPr>
          <p:spPr>
            <a:xfrm rot="5400000">
              <a:off x="6031" y="4684"/>
              <a:ext cx="533" cy="31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1" idx="2"/>
              <a:endCxn id="12" idx="1"/>
            </p:cNvCxnSpPr>
            <p:nvPr/>
          </p:nvCxnSpPr>
          <p:spPr>
            <a:xfrm rot="5400000" flipV="1">
              <a:off x="4863" y="5662"/>
              <a:ext cx="646" cy="31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1475105" y="5272405"/>
            <a:ext cx="4324350" cy="1322070"/>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rPr>
              <a:t>1 得到授权码code。</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2 获取access token。</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3 通过access token，获取OpenID。</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4 通过access token及OpenID调用API，获取用户授权信息。</a:t>
            </a:r>
            <a:endParaRPr lang="zh-CN" altLang="en-US" sz="1600">
              <a:solidFill>
                <a:schemeClr val="tx1"/>
              </a:solidFill>
              <a:effectLst>
                <a:outerShdw blurRad="38100" dist="19050" dir="2700000" algn="tl" rotWithShape="0">
                  <a:schemeClr val="dk1">
                    <a:alpha val="40000"/>
                  </a:schemeClr>
                </a:outerShdw>
              </a:effectLst>
            </a:endParaRPr>
          </a:p>
        </p:txBody>
      </p:sp>
      <p:sp>
        <p:nvSpPr>
          <p:cNvPr id="40" name="文本框 39"/>
          <p:cNvSpPr txBox="1"/>
          <p:nvPr/>
        </p:nvSpPr>
        <p:spPr>
          <a:xfrm>
            <a:off x="3058795" y="1614170"/>
            <a:ext cx="963295" cy="229870"/>
          </a:xfrm>
          <a:prstGeom prst="rect">
            <a:avLst/>
          </a:prstGeom>
          <a:noFill/>
        </p:spPr>
        <p:txBody>
          <a:bodyPr wrap="square" rtlCol="0">
            <a:spAutoFit/>
          </a:bodyPr>
          <a:p>
            <a:r>
              <a:rPr lang="en-US" altLang="zh-CN" sz="900"/>
              <a:t>1 </a:t>
            </a:r>
            <a:r>
              <a:rPr lang="zh-CN" altLang="en-US" sz="900"/>
              <a:t>登录、授权</a:t>
            </a:r>
            <a:endParaRPr lang="en-US" altLang="zh-CN" sz="900"/>
          </a:p>
        </p:txBody>
      </p:sp>
      <p:sp>
        <p:nvSpPr>
          <p:cNvPr id="41" name="文本框 40"/>
          <p:cNvSpPr txBox="1"/>
          <p:nvPr/>
        </p:nvSpPr>
        <p:spPr>
          <a:xfrm>
            <a:off x="2671445" y="4231640"/>
            <a:ext cx="963295" cy="229870"/>
          </a:xfrm>
          <a:prstGeom prst="rect">
            <a:avLst/>
          </a:prstGeom>
          <a:noFill/>
        </p:spPr>
        <p:txBody>
          <a:bodyPr wrap="square" rtlCol="0">
            <a:spAutoFit/>
          </a:bodyPr>
          <a:p>
            <a:r>
              <a:rPr lang="en-US" altLang="zh-CN" sz="900"/>
              <a:t>4 </a:t>
            </a:r>
            <a:r>
              <a:rPr lang="zh-CN" altLang="en-US" sz="900"/>
              <a:t>登录、授权</a:t>
            </a:r>
            <a:endParaRPr lang="en-US" altLang="zh-CN" sz="900"/>
          </a:p>
        </p:txBody>
      </p:sp>
      <p:sp>
        <p:nvSpPr>
          <p:cNvPr id="42" name="文本框 41"/>
          <p:cNvSpPr txBox="1"/>
          <p:nvPr/>
        </p:nvSpPr>
        <p:spPr>
          <a:xfrm>
            <a:off x="3315970" y="2470150"/>
            <a:ext cx="1370330" cy="229870"/>
          </a:xfrm>
          <a:prstGeom prst="rect">
            <a:avLst/>
          </a:prstGeom>
          <a:noFill/>
        </p:spPr>
        <p:txBody>
          <a:bodyPr wrap="square" rtlCol="0">
            <a:spAutoFit/>
          </a:bodyPr>
          <a:p>
            <a:r>
              <a:rPr lang="en-US" altLang="zh-CN" sz="900"/>
              <a:t>2 </a:t>
            </a:r>
            <a:r>
              <a:rPr lang="zh-CN" altLang="en-US" sz="900"/>
              <a:t>请求</a:t>
            </a:r>
            <a:r>
              <a:rPr lang="en-US" altLang="zh-CN" sz="900"/>
              <a:t>access token</a:t>
            </a:r>
            <a:endParaRPr lang="en-US" altLang="zh-CN" sz="900"/>
          </a:p>
        </p:txBody>
      </p:sp>
      <p:sp>
        <p:nvSpPr>
          <p:cNvPr id="45" name="文本框 44"/>
          <p:cNvSpPr txBox="1"/>
          <p:nvPr/>
        </p:nvSpPr>
        <p:spPr>
          <a:xfrm>
            <a:off x="3315335" y="3627755"/>
            <a:ext cx="1370330" cy="229870"/>
          </a:xfrm>
          <a:prstGeom prst="rect">
            <a:avLst/>
          </a:prstGeom>
          <a:noFill/>
        </p:spPr>
        <p:txBody>
          <a:bodyPr wrap="square" rtlCol="0">
            <a:spAutoFit/>
          </a:bodyPr>
          <a:p>
            <a:r>
              <a:rPr lang="en-US" altLang="zh-CN" sz="900"/>
              <a:t>3 </a:t>
            </a:r>
            <a:r>
              <a:rPr lang="zh-CN" altLang="en-US" sz="900"/>
              <a:t>请求</a:t>
            </a:r>
            <a:r>
              <a:rPr lang="en-US" altLang="zh-CN" sz="900"/>
              <a:t>openId</a:t>
            </a:r>
            <a:endParaRPr lang="en-US" altLang="zh-CN" sz="900"/>
          </a:p>
        </p:txBody>
      </p:sp>
      <p:sp>
        <p:nvSpPr>
          <p:cNvPr id="46" name="文本框 45"/>
          <p:cNvSpPr txBox="1"/>
          <p:nvPr/>
        </p:nvSpPr>
        <p:spPr>
          <a:xfrm>
            <a:off x="6856730" y="1508125"/>
            <a:ext cx="5154930" cy="2030095"/>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1 Https </a:t>
            </a:r>
            <a:r>
              <a:rPr lang="zh-CN" altLang="en-US">
                <a:solidFill>
                  <a:schemeClr val="tx1"/>
                </a:solidFill>
                <a:effectLst>
                  <a:outerShdw blurRad="38100" dist="19050" dir="2700000" algn="tl" rotWithShape="0">
                    <a:schemeClr val="dk1">
                      <a:alpha val="40000"/>
                    </a:schemeClr>
                  </a:outerShdw>
                </a:effectLst>
              </a:rPr>
              <a:t>安全认证，申请了第三方认证，保证传输数据的安全性。</a:t>
            </a:r>
            <a:endParaRPr lang="zh-CN" altLang="en-US">
              <a:solidFill>
                <a:schemeClr val="tx1"/>
              </a:solidFill>
              <a:effectLst>
                <a:outerShdw blurRad="38100" dist="19050" dir="2700000" algn="tl" rotWithShape="0">
                  <a:schemeClr val="dk1">
                    <a:alpha val="40000"/>
                  </a:schemeClr>
                </a:outerShdw>
              </a:effectLst>
            </a:endParaRPr>
          </a:p>
          <a:p>
            <a:endParaRPr lang="zh-CN" altLang="en-US">
              <a:solidFill>
                <a:schemeClr val="tx1"/>
              </a:solidFill>
              <a:effectLst>
                <a:outerShdw blurRad="38100" dist="19050" dir="2700000" algn="tl" rotWithShape="0">
                  <a:schemeClr val="dk1">
                    <a:alpha val="40000"/>
                  </a:schemeClr>
                </a:outerShdw>
              </a:effectLst>
            </a:endParaRPr>
          </a:p>
          <a:p>
            <a:r>
              <a:rPr lang="en-US" altLang="zh-CN">
                <a:solidFill>
                  <a:schemeClr val="tx1"/>
                </a:solidFill>
                <a:effectLst>
                  <a:outerShdw blurRad="38100" dist="19050" dir="2700000" algn="tl" rotWithShape="0">
                    <a:schemeClr val="dk1">
                      <a:alpha val="40000"/>
                    </a:schemeClr>
                  </a:outerShdw>
                </a:effectLst>
              </a:rPr>
              <a:t>2 </a:t>
            </a:r>
            <a:r>
              <a:rPr lang="zh-CN" altLang="en-US">
                <a:solidFill>
                  <a:schemeClr val="tx1"/>
                </a:solidFill>
                <a:effectLst>
                  <a:outerShdw blurRad="38100" dist="19050" dir="2700000" algn="tl" rotWithShape="0">
                    <a:schemeClr val="dk1">
                      <a:alpha val="40000"/>
                    </a:schemeClr>
                  </a:outerShdw>
                </a:effectLst>
              </a:rPr>
              <a:t>敏感数据做加密处理。</a:t>
            </a:r>
            <a:endParaRPr lang="zh-CN" altLang="en-US">
              <a:solidFill>
                <a:schemeClr val="tx1"/>
              </a:solidFill>
              <a:effectLst>
                <a:outerShdw blurRad="38100" dist="19050" dir="2700000" algn="tl" rotWithShape="0">
                  <a:schemeClr val="dk1">
                    <a:alpha val="40000"/>
                  </a:schemeClr>
                </a:outerShdw>
              </a:effectLst>
            </a:endParaRPr>
          </a:p>
          <a:p>
            <a:endParaRPr lang="zh-CN" altLang="en-US">
              <a:solidFill>
                <a:schemeClr val="tx1"/>
              </a:solidFill>
              <a:effectLst>
                <a:outerShdw blurRad="38100" dist="19050" dir="2700000" algn="tl" rotWithShape="0">
                  <a:schemeClr val="dk1">
                    <a:alpha val="40000"/>
                  </a:schemeClr>
                </a:outerShdw>
              </a:effectLst>
            </a:endParaRPr>
          </a:p>
          <a:p>
            <a:r>
              <a:rPr lang="en-US" altLang="zh-CN">
                <a:solidFill>
                  <a:schemeClr val="tx1"/>
                </a:solidFill>
                <a:effectLst>
                  <a:outerShdw blurRad="38100" dist="19050" dir="2700000" algn="tl" rotWithShape="0">
                    <a:schemeClr val="dk1">
                      <a:alpha val="40000"/>
                    </a:schemeClr>
                  </a:outerShdw>
                </a:effectLst>
              </a:rPr>
              <a:t>3 </a:t>
            </a:r>
            <a:r>
              <a:rPr lang="en-US" altLang="zh-CN">
                <a:solidFill>
                  <a:schemeClr val="tx1"/>
                </a:solidFill>
                <a:effectLst>
                  <a:outerShdw blurRad="38100" dist="19050" dir="2700000" algn="tl" rotWithShape="0">
                    <a:schemeClr val="dk1">
                      <a:alpha val="40000"/>
                    </a:schemeClr>
                  </a:outerShdw>
                </a:effectLst>
                <a:sym typeface="+mn-ea"/>
              </a:rPr>
              <a:t>requestKey=</a:t>
            </a:r>
            <a:r>
              <a:rPr lang="en-US" altLang="zh-CN">
                <a:solidFill>
                  <a:schemeClr val="tx1"/>
                </a:solidFill>
                <a:effectLst>
                  <a:outerShdw blurRad="38100" dist="19050" dir="2700000" algn="tl" rotWithShape="0">
                    <a:schemeClr val="dk1">
                      <a:alpha val="40000"/>
                    </a:schemeClr>
                  </a:outerShdw>
                </a:effectLst>
              </a:rPr>
              <a:t>RequestTime+ </a:t>
            </a:r>
            <a:r>
              <a:rPr lang="zh-CN" altLang="en-US">
                <a:solidFill>
                  <a:schemeClr val="tx1"/>
                </a:solidFill>
                <a:effectLst>
                  <a:outerShdw blurRad="38100" dist="19050" dir="2700000" algn="tl" rotWithShape="0">
                    <a:schemeClr val="dk1">
                      <a:alpha val="40000"/>
                    </a:schemeClr>
                  </a:outerShdw>
                </a:effectLst>
              </a:rPr>
              <a:t>秘钥 </a:t>
            </a:r>
            <a:r>
              <a:rPr lang="en-US" altLang="zh-CN">
                <a:solidFill>
                  <a:schemeClr val="tx1"/>
                </a:solidFill>
                <a:effectLst>
                  <a:outerShdw blurRad="38100" dist="19050" dir="2700000" algn="tl" rotWithShape="0">
                    <a:schemeClr val="dk1">
                      <a:alpha val="40000"/>
                    </a:schemeClr>
                  </a:outerShdw>
                </a:effectLst>
              </a:rPr>
              <a:t>MD5加密</a:t>
            </a:r>
            <a:r>
              <a:rPr lang="zh-CN" altLang="en-US">
                <a:solidFill>
                  <a:schemeClr val="tx1"/>
                </a:solidFill>
                <a:effectLst>
                  <a:outerShdw blurRad="38100" dist="19050" dir="2700000" algn="tl" rotWithShape="0">
                    <a:schemeClr val="dk1">
                      <a:alpha val="40000"/>
                    </a:schemeClr>
                  </a:outerShdw>
                </a:effectLst>
              </a:rPr>
              <a:t>，服务器</a:t>
            </a:r>
            <a:r>
              <a:rPr lang="en-US" altLang="zh-CN">
                <a:solidFill>
                  <a:schemeClr val="tx1"/>
                </a:solidFill>
                <a:effectLst>
                  <a:outerShdw blurRad="38100" dist="19050" dir="2700000" algn="tl" rotWithShape="0">
                    <a:schemeClr val="dk1">
                      <a:alpha val="40000"/>
                    </a:schemeClr>
                  </a:outerShdw>
                </a:effectLst>
              </a:rPr>
              <a:t>Fillter</a:t>
            </a:r>
            <a:r>
              <a:rPr lang="zh-CN" altLang="en-US">
                <a:solidFill>
                  <a:schemeClr val="tx1"/>
                </a:solidFill>
                <a:effectLst>
                  <a:outerShdw blurRad="38100" dist="19050" dir="2700000" algn="tl" rotWithShape="0">
                    <a:schemeClr val="dk1">
                      <a:alpha val="40000"/>
                    </a:schemeClr>
                  </a:outerShdw>
                </a:effectLst>
              </a:rPr>
              <a:t>做认证。</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9608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服务器监控</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638300" y="4327525"/>
          <a:ext cx="8118475" cy="2164080"/>
        </p:xfrm>
        <a:graphic>
          <a:graphicData uri="http://schemas.openxmlformats.org/drawingml/2006/table">
            <a:tbl>
              <a:tblPr firstRow="1" bandRow="1">
                <a:tableStyleId>{5C22544A-7EE6-4342-B048-85BDC9FD1C3A}</a:tableStyleId>
              </a:tblPr>
              <a:tblGrid>
                <a:gridCol w="1623695"/>
                <a:gridCol w="1623695"/>
                <a:gridCol w="1623695"/>
                <a:gridCol w="1623695"/>
                <a:gridCol w="1623695"/>
              </a:tblGrid>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buNone/>
                      </a:pPr>
                      <a:r>
                        <a:rPr lang="zh-CN" altLang="en-US"/>
                        <a:t>业务监控</a:t>
                      </a:r>
                      <a:endParaRPr lang="zh-CN" altLang="en-US"/>
                    </a:p>
                  </a:txBody>
                  <a:tcPr/>
                </a:tc>
                <a:tc>
                  <a:txBody>
                    <a:bodyPr/>
                    <a:p>
                      <a:pPr>
                        <a:buNone/>
                      </a:pPr>
                      <a:r>
                        <a:rPr lang="zh-CN" altLang="en-US"/>
                        <a:t>请求时长</a:t>
                      </a:r>
                      <a:endParaRPr lang="zh-CN" altLang="en-US"/>
                    </a:p>
                  </a:txBody>
                  <a:tcPr/>
                </a:tc>
                <a:tc>
                  <a:txBody>
                    <a:bodyPr/>
                    <a:p>
                      <a:pPr>
                        <a:buNone/>
                      </a:pPr>
                      <a:r>
                        <a:rPr lang="zh-CN" altLang="en-US"/>
                        <a:t>请求错误率</a:t>
                      </a:r>
                      <a:endParaRPr lang="zh-CN" altLang="en-US"/>
                    </a:p>
                  </a:txBody>
                  <a:tcPr/>
                </a:tc>
                <a:tc>
                  <a:txBody>
                    <a:bodyPr/>
                    <a:p>
                      <a:pPr>
                        <a:buNone/>
                      </a:pPr>
                      <a:r>
                        <a:rPr lang="zh-CN" altLang="en-US"/>
                        <a:t>错误日志监控</a:t>
                      </a:r>
                      <a:endParaRPr lang="zh-CN" altLang="en-US"/>
                    </a:p>
                  </a:txBody>
                  <a:tcPr/>
                </a:tc>
                <a:tc>
                  <a:txBody>
                    <a:bodyPr/>
                    <a:p>
                      <a:pPr>
                        <a:buNone/>
                      </a:pPr>
                      <a:r>
                        <a:rPr lang="zh-CN" altLang="en-US"/>
                        <a:t>请求超时</a:t>
                      </a:r>
                      <a:endParaRPr lang="zh-CN" altLang="en-US"/>
                    </a:p>
                  </a:txBody>
                  <a:tcPr/>
                </a:tc>
              </a:tr>
              <a:tr h="381000">
                <a:tc rowSpan="3">
                  <a:txBody>
                    <a:bodyPr/>
                    <a:p>
                      <a:pPr>
                        <a:buNone/>
                      </a:pPr>
                      <a:endParaRPr lang="zh-CN" altLang="en-US"/>
                    </a:p>
                    <a:p>
                      <a:pPr>
                        <a:buNone/>
                      </a:pPr>
                      <a:endParaRPr lang="zh-CN" altLang="en-US"/>
                    </a:p>
                    <a:p>
                      <a:pPr>
                        <a:buNone/>
                      </a:pPr>
                      <a:endParaRPr lang="zh-CN" altLang="en-US"/>
                    </a:p>
                    <a:p>
                      <a:pPr>
                        <a:buNone/>
                      </a:pPr>
                      <a:r>
                        <a:rPr lang="zh-CN" altLang="en-US"/>
                        <a:t>主机监控</a:t>
                      </a:r>
                      <a:endParaRPr lang="zh-CN" altLang="en-US"/>
                    </a:p>
                  </a:txBody>
                  <a:tcPr/>
                </a:tc>
                <a:tc>
                  <a:txBody>
                    <a:bodyPr/>
                    <a:p>
                      <a:pPr>
                        <a:buNone/>
                      </a:pPr>
                      <a:r>
                        <a:rPr lang="zh-CN" altLang="en-US"/>
                        <a:t>磁盘 IO 读</a:t>
                      </a:r>
                      <a:endParaRPr lang="zh-CN" altLang="en-US"/>
                    </a:p>
                  </a:txBody>
                  <a:tcPr/>
                </a:tc>
                <a:tc>
                  <a:txBody>
                    <a:bodyPr/>
                    <a:p>
                      <a:pPr>
                        <a:buNone/>
                      </a:pPr>
                      <a:r>
                        <a:rPr lang="zh-CN" altLang="en-US"/>
                        <a:t>磁盘 IO 写</a:t>
                      </a:r>
                      <a:endParaRPr lang="zh-CN" altLang="en-US"/>
                    </a:p>
                  </a:txBody>
                  <a:tcPr/>
                </a:tc>
                <a:tc>
                  <a:txBody>
                    <a:bodyPr/>
                    <a:p>
                      <a:pPr>
                        <a:buNone/>
                      </a:pPr>
                      <a:r>
                        <a:rPr lang="zh-CN" altLang="en-US"/>
                        <a:t>磁盘使用率</a:t>
                      </a:r>
                      <a:endParaRPr lang="zh-CN" altLang="en-US"/>
                    </a:p>
                  </a:txBody>
                  <a:tcPr/>
                </a:tc>
                <a:tc>
                  <a:txBody>
                    <a:bodyPr/>
                    <a:p>
                      <a:pPr>
                        <a:buNone/>
                      </a:pPr>
                      <a:r>
                        <a:rPr lang="zh-CN" altLang="en-US"/>
                        <a:t>系统负载</a:t>
                      </a:r>
                      <a:endParaRPr lang="zh-CN" altLang="en-US"/>
                    </a:p>
                  </a:txBody>
                  <a:tcPr/>
                </a:tc>
              </a:tr>
              <a:tr h="381000">
                <a:tc vMerge="1">
                  <a:tcPr/>
                </a:tc>
                <a:tc>
                  <a:txBody>
                    <a:bodyPr/>
                    <a:p>
                      <a:pPr>
                        <a:buNone/>
                      </a:pPr>
                      <a:r>
                        <a:rPr lang="zh-CN" altLang="en-US"/>
                        <a:t>内存使用率</a:t>
                      </a:r>
                      <a:endParaRPr lang="zh-CN" altLang="en-US"/>
                    </a:p>
                  </a:txBody>
                  <a:tcPr/>
                </a:tc>
                <a:tc>
                  <a:txBody>
                    <a:bodyPr/>
                    <a:p>
                      <a:pPr>
                        <a:buNone/>
                      </a:pPr>
                      <a:r>
                        <a:rPr lang="zh-CN" altLang="en-US"/>
                        <a:t>TCP 连接数</a:t>
                      </a:r>
                      <a:endParaRPr lang="zh-CN" altLang="en-US"/>
                    </a:p>
                  </a:txBody>
                  <a:tcPr/>
                </a:tc>
                <a:tc>
                  <a:txBody>
                    <a:bodyPr/>
                    <a:p>
                      <a:pPr>
                        <a:buNone/>
                      </a:pPr>
                      <a:r>
                        <a:rPr lang="zh-CN" altLang="en-US"/>
                        <a:t>inode 使用率</a:t>
                      </a:r>
                      <a:endParaRPr lang="zh-CN" altLang="en-US"/>
                    </a:p>
                  </a:txBody>
                  <a:tcPr/>
                </a:tc>
                <a:tc>
                  <a:txBody>
                    <a:bodyPr/>
                    <a:p>
                      <a:pPr>
                        <a:buNone/>
                      </a:pPr>
                      <a:r>
                        <a:rPr lang="zh-CN" altLang="en-US" sz="1800">
                          <a:sym typeface="+mn-ea"/>
                        </a:rPr>
                        <a:t>CPU 使用率</a:t>
                      </a:r>
                      <a:endParaRPr lang="zh-CN" altLang="en-US" sz="1800">
                        <a:sym typeface="+mn-ea"/>
                      </a:endParaRPr>
                    </a:p>
                    <a:p>
                      <a:pPr>
                        <a:buNone/>
                      </a:pPr>
                      <a:endParaRPr lang="zh-CN" altLang="en-US"/>
                    </a:p>
                  </a:txBody>
                  <a:tcPr/>
                </a:tc>
              </a:tr>
              <a:tr h="381000">
                <a:tc vMerge="1">
                  <a:tcPr/>
                </a:tc>
                <a:tc>
                  <a:txBody>
                    <a:bodyPr/>
                    <a:p>
                      <a:pPr>
                        <a:buNone/>
                      </a:pPr>
                      <a:r>
                        <a:rPr lang="en-US" altLang="zh-CN"/>
                        <a:t>Mysql</a:t>
                      </a:r>
                      <a:r>
                        <a:rPr lang="zh-CN" altLang="en-US"/>
                        <a:t>同步状态</a:t>
                      </a:r>
                      <a:endParaRPr lang="zh-CN" altLang="en-US"/>
                    </a:p>
                  </a:txBody>
                  <a:tcPr/>
                </a:tc>
                <a:tc>
                  <a:txBody>
                    <a:bodyPr/>
                    <a:p>
                      <a:pPr>
                        <a:buNone/>
                      </a:pPr>
                      <a:r>
                        <a:rPr lang="en-US" altLang="zh-CN"/>
                        <a:t>Redis</a:t>
                      </a:r>
                      <a:r>
                        <a:rPr lang="zh-CN" altLang="en-US"/>
                        <a:t>监控</a:t>
                      </a:r>
                      <a:endParaRPr lang="zh-CN" altLang="en-US"/>
                    </a:p>
                  </a:txBody>
                  <a:tcPr/>
                </a:tc>
                <a:tc gridSpan="2">
                  <a:txBody>
                    <a:bodyPr/>
                    <a:p>
                      <a:pPr>
                        <a:buNone/>
                      </a:pPr>
                      <a:r>
                        <a:rPr lang="en-US" altLang="zh-CN"/>
                        <a:t>..............</a:t>
                      </a:r>
                      <a:endParaRPr lang="en-US" altLang="zh-CN"/>
                    </a:p>
                  </a:txBody>
                  <a:tcPr/>
                </a:tc>
                <a:tc hMerge="1">
                  <a:tcPr/>
                </a:tc>
              </a:tr>
            </a:tbl>
          </a:graphicData>
        </a:graphic>
      </p:graphicFrame>
      <p:pic>
        <p:nvPicPr>
          <p:cNvPr id="3" name="图片 2"/>
          <p:cNvPicPr>
            <a:picLocks noChangeAspect="1"/>
          </p:cNvPicPr>
          <p:nvPr/>
        </p:nvPicPr>
        <p:blipFill>
          <a:blip r:embed="rId1"/>
          <a:stretch>
            <a:fillRect/>
          </a:stretch>
        </p:blipFill>
        <p:spPr>
          <a:xfrm>
            <a:off x="1638300" y="821690"/>
            <a:ext cx="8118475" cy="334645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6" name="对象 3"/>
          <p:cNvGraphicFramePr/>
          <p:nvPr/>
        </p:nvGraphicFramePr>
        <p:xfrm>
          <a:off x="93980" y="1989455"/>
          <a:ext cx="5894705" cy="3555365"/>
        </p:xfrm>
        <a:graphic>
          <a:graphicData uri="http://schemas.openxmlformats.org/presentationml/2006/ole">
            <mc:AlternateContent xmlns:mc="http://schemas.openxmlformats.org/markup-compatibility/2006">
              <mc:Choice xmlns:v="urn:schemas-microsoft-com:vml" Requires="v">
                <p:oleObj spid="_x0000_s3079" name="" r:id="rId1" imgW="13665200" imgH="6464300" progId="Visio.Drawing.15">
                  <p:embed/>
                </p:oleObj>
              </mc:Choice>
              <mc:Fallback>
                <p:oleObj name="" r:id="rId1" imgW="13665200" imgH="6464300" progId="Visio.Drawing.15">
                  <p:embed/>
                  <p:pic>
                    <p:nvPicPr>
                      <p:cNvPr id="0" name="图片 3078"/>
                      <p:cNvPicPr/>
                      <p:nvPr/>
                    </p:nvPicPr>
                    <p:blipFill>
                      <a:blip r:embed="rId2"/>
                      <a:stretch>
                        <a:fillRect/>
                      </a:stretch>
                    </p:blipFill>
                    <p:spPr>
                      <a:xfrm>
                        <a:off x="93980" y="1989455"/>
                        <a:ext cx="5894705" cy="3555365"/>
                      </a:xfrm>
                      <a:prstGeom prst="rect">
                        <a:avLst/>
                      </a:prstGeom>
                      <a:noFill/>
                      <a:ln w="38100">
                        <a:noFill/>
                        <a:miter/>
                      </a:ln>
                    </p:spPr>
                  </p:pic>
                </p:oleObj>
              </mc:Fallback>
            </mc:AlternateContent>
          </a:graphicData>
        </a:graphic>
      </p:graphicFrame>
      <p:sp>
        <p:nvSpPr>
          <p:cNvPr id="11" name="矩形 10"/>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流程图: 离页连接符 2"/>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771067" y="138439"/>
            <a:ext cx="2316480" cy="521970"/>
          </a:xfrm>
          <a:prstGeom prst="rect">
            <a:avLst/>
          </a:prstGeom>
          <a:noFill/>
        </p:spPr>
        <p:txBody>
          <a:bodyPr wrap="none" rtlCol="0">
            <a:spAutoFit/>
          </a:bodyPr>
          <a:p>
            <a:pPr algn="l"/>
            <a:r>
              <a:rPr lang="zh-CN" altLang="en-US" sz="2800" dirty="0">
                <a:solidFill>
                  <a:schemeClr val="bg1"/>
                </a:solidFill>
                <a:latin typeface="微软雅黑" panose="020B0503020204020204" pitchFamily="34" charset="-122"/>
                <a:ea typeface="微软雅黑" panose="020B0503020204020204" pitchFamily="34" charset="-122"/>
              </a:rPr>
              <a:t>文件存储安全</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graphicFrame>
        <p:nvGraphicFramePr>
          <p:cNvPr id="8" name="对象 7"/>
          <p:cNvGraphicFramePr/>
          <p:nvPr/>
        </p:nvGraphicFramePr>
        <p:xfrm>
          <a:off x="6285865" y="1989455"/>
          <a:ext cx="5417820" cy="3460115"/>
        </p:xfrm>
        <a:graphic>
          <a:graphicData uri="http://schemas.openxmlformats.org/presentationml/2006/ole">
            <mc:AlternateContent xmlns:mc="http://schemas.openxmlformats.org/markup-compatibility/2006">
              <mc:Choice xmlns:v="urn:schemas-microsoft-com:vml" Requires="v">
                <p:oleObj spid="_x0000_s9" name="" r:id="rId3" imgW="9779000" imgH="5270500" progId="Visio.Drawing.15">
                  <p:embed/>
                </p:oleObj>
              </mc:Choice>
              <mc:Fallback>
                <p:oleObj name="" r:id="rId3" imgW="9779000" imgH="5270500" progId="Visio.Drawing.15">
                  <p:embed/>
                  <p:pic>
                    <p:nvPicPr>
                      <p:cNvPr id="0" name="图片 8"/>
                      <p:cNvPicPr/>
                      <p:nvPr/>
                    </p:nvPicPr>
                    <p:blipFill>
                      <a:blip r:embed="rId4"/>
                      <a:stretch>
                        <a:fillRect/>
                      </a:stretch>
                    </p:blipFill>
                    <p:spPr>
                      <a:xfrm>
                        <a:off x="6285865" y="1989455"/>
                        <a:ext cx="5417820" cy="3460115"/>
                      </a:xfrm>
                      <a:prstGeom prst="rect">
                        <a:avLst/>
                      </a:prstGeom>
                    </p:spPr>
                  </p:pic>
                </p:oleObj>
              </mc:Fallback>
            </mc:AlternateContent>
          </a:graphicData>
        </a:graphic>
      </p:graphicFrame>
      <p:sp>
        <p:nvSpPr>
          <p:cNvPr id="10" name="文本框 9"/>
          <p:cNvSpPr txBox="1"/>
          <p:nvPr/>
        </p:nvSpPr>
        <p:spPr>
          <a:xfrm>
            <a:off x="5622925" y="5852795"/>
            <a:ext cx="1370965" cy="368300"/>
          </a:xfrm>
          <a:prstGeom prst="rect">
            <a:avLst/>
          </a:prstGeom>
          <a:noFill/>
        </p:spPr>
        <p:txBody>
          <a:bodyPr wrap="square" rtlCol="0">
            <a:spAutoFit/>
          </a:bodyPr>
          <a:p>
            <a:r>
              <a:rPr lang="zh-CN" altLang="zh-CN">
                <a:solidFill>
                  <a:schemeClr val="accent1"/>
                </a:solidFill>
                <a:effectLst>
                  <a:outerShdw blurRad="38100" dist="25400" dir="5400000" algn="ctr" rotWithShape="0">
                    <a:srgbClr val="6E747A">
                      <a:alpha val="43000"/>
                    </a:srgbClr>
                  </a:outerShdw>
                </a:effectLst>
              </a:rPr>
              <a:t>端到端加密</a:t>
            </a:r>
            <a:endParaRPr lang="zh-CN" altLang="zh-C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4" name="文本框 3"/>
          <p:cNvSpPr txBox="1"/>
          <p:nvPr/>
        </p:nvSpPr>
        <p:spPr>
          <a:xfrm>
            <a:off x="511627" y="2403028"/>
            <a:ext cx="1981202"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目 </a:t>
            </a:r>
            <a:r>
              <a:rPr lang="en-US" altLang="zh-CN" sz="4400" b="1" dirty="0" smtClean="0">
                <a:solidFill>
                  <a:schemeClr val="bg1"/>
                </a:solidFill>
                <a:latin typeface="微软雅黑" panose="020B0503020204020204" pitchFamily="34" charset="-122"/>
                <a:ea typeface="微软雅黑" panose="020B0503020204020204" pitchFamily="34" charset="-122"/>
              </a:rPr>
              <a:t> </a:t>
            </a:r>
            <a:r>
              <a:rPr lang="zh-CN" altLang="en-US" sz="4400" b="1" dirty="0" smtClean="0">
                <a:solidFill>
                  <a:schemeClr val="bg1"/>
                </a:solidFill>
                <a:latin typeface="微软雅黑" panose="020B0503020204020204" pitchFamily="34" charset="-122"/>
                <a:ea typeface="微软雅黑" panose="020B0503020204020204" pitchFamily="34" charset="-122"/>
              </a:rPr>
              <a:t>录</a:t>
            </a:r>
            <a:endParaRPr lang="en-US" altLang="zh-CN" sz="4400" b="1" dirty="0" smtClean="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06358" y="3316031"/>
            <a:ext cx="1620765" cy="400110"/>
          </a:xfrm>
          <a:prstGeom prst="rect">
            <a:avLst/>
          </a:prstGeom>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CONTENTS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离页连接符 11"/>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6" name="文本框 15"/>
          <p:cNvSpPr txBox="1"/>
          <p:nvPr/>
        </p:nvSpPr>
        <p:spPr>
          <a:xfrm>
            <a:off x="1771067" y="138439"/>
            <a:ext cx="1710690" cy="521970"/>
          </a:xfrm>
          <a:prstGeom prst="rect">
            <a:avLst/>
          </a:prstGeom>
          <a:noFill/>
        </p:spPr>
        <p:txBody>
          <a:bodyPr wrap="none" rtlCol="0">
            <a:spAutoFit/>
          </a:bodyPr>
          <a:p>
            <a:pPr algn="l"/>
            <a:r>
              <a:rPr lang="zh-CN" altLang="en-US" sz="2800" dirty="0">
                <a:solidFill>
                  <a:schemeClr val="bg1"/>
                </a:solidFill>
                <a:latin typeface="微软雅黑" panose="020B0503020204020204" pitchFamily="34" charset="-122"/>
                <a:ea typeface="微软雅黑" panose="020B0503020204020204" pitchFamily="34" charset="-122"/>
              </a:rPr>
              <a:t>部署 管理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38300" y="1788160"/>
            <a:ext cx="9634220" cy="1753235"/>
          </a:xfrm>
          <a:prstGeom prst="rect">
            <a:avLst/>
          </a:prstGeom>
          <a:noFill/>
        </p:spPr>
        <p:txBody>
          <a:bodyPr wrap="square" rtlCol="0">
            <a:spAutoFit/>
          </a:bodyPr>
          <a:p>
            <a:pPr indent="0">
              <a:buFont typeface="Wingdings" panose="05000000000000000000" charset="0"/>
              <a:buNone/>
            </a:pPr>
            <a:endParaRPr lang="zh-CN" altLang="zh-CN"/>
          </a:p>
          <a:p>
            <a:pPr marL="285750" indent="-285750">
              <a:buFont typeface="Wingdings" panose="05000000000000000000" charset="0"/>
              <a:buChar char=""/>
            </a:pPr>
            <a:r>
              <a:rPr lang="zh-CN" altLang="en-US" sz="3600">
                <a:effectLst>
                  <a:outerShdw blurRad="38100" dist="19050" dir="2700000" algn="tl" rotWithShape="0">
                    <a:schemeClr val="dk1">
                      <a:alpha val="40000"/>
                    </a:schemeClr>
                  </a:outerShdw>
                </a:effectLst>
                <a:sym typeface="+mn-ea"/>
              </a:rPr>
              <a:t>存储分析</a:t>
            </a:r>
            <a:r>
              <a:rPr lang="en-US" altLang="zh-CN" sz="3600">
                <a:sym typeface="+mn-ea"/>
              </a:rPr>
              <a:t>: </a:t>
            </a:r>
            <a:r>
              <a:rPr lang="zh-CN" altLang="zh-CN">
                <a:solidFill>
                  <a:schemeClr val="accent1"/>
                </a:solidFill>
                <a:effectLst>
                  <a:outerShdw blurRad="38100" dist="25400" dir="5400000" algn="ctr" rotWithShape="0">
                    <a:srgbClr val="6E747A">
                      <a:alpha val="43000"/>
                    </a:srgbClr>
                  </a:outerShdw>
                </a:effectLst>
                <a:sym typeface="+mn-ea"/>
              </a:rPr>
              <a:t>数据存储，数据收集，数据分析，数据展示等。</a:t>
            </a:r>
            <a:endParaRPr lang="zh-CN" altLang="zh-CN">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zh-CN">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sz="36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6052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数据存储</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流程图: 磁盘 4"/>
          <p:cNvSpPr/>
          <p:nvPr/>
        </p:nvSpPr>
        <p:spPr>
          <a:xfrm>
            <a:off x="4780915" y="2377440"/>
            <a:ext cx="625475" cy="643890"/>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可选过程 33"/>
          <p:cNvSpPr/>
          <p:nvPr/>
        </p:nvSpPr>
        <p:spPr>
          <a:xfrm>
            <a:off x="4733925" y="3447415"/>
            <a:ext cx="709930" cy="48387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733925" y="2672080"/>
            <a:ext cx="783590" cy="213995"/>
          </a:xfrm>
          <a:prstGeom prst="rect">
            <a:avLst/>
          </a:prstGeom>
          <a:noFill/>
        </p:spPr>
        <p:txBody>
          <a:bodyPr wrap="square" rtlCol="0">
            <a:spAutoFit/>
          </a:bodyPr>
          <a:p>
            <a:r>
              <a:rPr lang="en-US" altLang="zh-CN" sz="800"/>
              <a:t>Mysql Master</a:t>
            </a:r>
            <a:endParaRPr lang="zh-CN" altLang="en-US" sz="800"/>
          </a:p>
        </p:txBody>
      </p:sp>
      <p:sp>
        <p:nvSpPr>
          <p:cNvPr id="22" name="文本框 21"/>
          <p:cNvSpPr txBox="1"/>
          <p:nvPr/>
        </p:nvSpPr>
        <p:spPr>
          <a:xfrm>
            <a:off x="4733925" y="3581400"/>
            <a:ext cx="963295" cy="213995"/>
          </a:xfrm>
          <a:prstGeom prst="rect">
            <a:avLst/>
          </a:prstGeom>
          <a:noFill/>
        </p:spPr>
        <p:txBody>
          <a:bodyPr wrap="square" rtlCol="0">
            <a:spAutoFit/>
          </a:bodyPr>
          <a:p>
            <a:r>
              <a:rPr lang="en-US" altLang="zh-CN" sz="800"/>
              <a:t>Redis-Master</a:t>
            </a:r>
            <a:endParaRPr lang="en-US" altLang="zh-CN" sz="800"/>
          </a:p>
        </p:txBody>
      </p:sp>
      <p:sp>
        <p:nvSpPr>
          <p:cNvPr id="35" name="流程图: 磁盘 34"/>
          <p:cNvSpPr/>
          <p:nvPr/>
        </p:nvSpPr>
        <p:spPr>
          <a:xfrm>
            <a:off x="6261100" y="2353945"/>
            <a:ext cx="625475" cy="643890"/>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6214110" y="2648585"/>
            <a:ext cx="783590" cy="213995"/>
          </a:xfrm>
          <a:prstGeom prst="rect">
            <a:avLst/>
          </a:prstGeom>
          <a:noFill/>
        </p:spPr>
        <p:txBody>
          <a:bodyPr wrap="square" rtlCol="0">
            <a:spAutoFit/>
          </a:bodyPr>
          <a:p>
            <a:r>
              <a:rPr lang="en-US" altLang="zh-CN" sz="800"/>
              <a:t>Mysql Slave</a:t>
            </a:r>
            <a:endParaRPr lang="zh-CN" altLang="en-US" sz="800"/>
          </a:p>
        </p:txBody>
      </p:sp>
      <p:cxnSp>
        <p:nvCxnSpPr>
          <p:cNvPr id="42" name="直接箭头连接符 41"/>
          <p:cNvCxnSpPr/>
          <p:nvPr/>
        </p:nvCxnSpPr>
        <p:spPr>
          <a:xfrm flipV="1">
            <a:off x="5423535" y="2672080"/>
            <a:ext cx="83756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图: 可选过程 44"/>
          <p:cNvSpPr/>
          <p:nvPr/>
        </p:nvSpPr>
        <p:spPr>
          <a:xfrm>
            <a:off x="6287135" y="3448685"/>
            <a:ext cx="709930" cy="48387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45"/>
          <p:cNvSpPr txBox="1"/>
          <p:nvPr/>
        </p:nvSpPr>
        <p:spPr>
          <a:xfrm>
            <a:off x="6315710" y="3582670"/>
            <a:ext cx="710565" cy="213995"/>
          </a:xfrm>
          <a:prstGeom prst="rect">
            <a:avLst/>
          </a:prstGeom>
          <a:noFill/>
        </p:spPr>
        <p:txBody>
          <a:bodyPr wrap="square" rtlCol="0">
            <a:spAutoFit/>
          </a:bodyPr>
          <a:p>
            <a:r>
              <a:rPr lang="en-US" altLang="zh-CN" sz="800"/>
              <a:t>Redis-slave</a:t>
            </a:r>
            <a:endParaRPr lang="en-US" altLang="zh-CN" sz="800"/>
          </a:p>
        </p:txBody>
      </p:sp>
      <p:cxnSp>
        <p:nvCxnSpPr>
          <p:cNvPr id="56" name="直接箭头连接符 55"/>
          <p:cNvCxnSpPr/>
          <p:nvPr/>
        </p:nvCxnSpPr>
        <p:spPr>
          <a:xfrm flipV="1">
            <a:off x="5459095" y="3649345"/>
            <a:ext cx="83756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流程图: 可选过程 56"/>
          <p:cNvSpPr/>
          <p:nvPr/>
        </p:nvSpPr>
        <p:spPr>
          <a:xfrm>
            <a:off x="3947795" y="2296160"/>
            <a:ext cx="1887220" cy="1739900"/>
          </a:xfrm>
          <a:prstGeom prst="flowChartAlternateProcess">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可选过程 72"/>
          <p:cNvSpPr/>
          <p:nvPr/>
        </p:nvSpPr>
        <p:spPr>
          <a:xfrm>
            <a:off x="5968365" y="2305685"/>
            <a:ext cx="1323975" cy="1739900"/>
          </a:xfrm>
          <a:prstGeom prst="flowChartAlternateProcess">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454785" y="4850765"/>
            <a:ext cx="94640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文件存储，使用七牛云服务器存储，按需收费。对访问地址时间戳防盗链，保证数据安全性。</a:t>
            </a:r>
            <a:endParaRPr lang="zh-CN" altLang="en-US">
              <a:solidFill>
                <a:schemeClr val="accent1"/>
              </a:solidFill>
              <a:effectLst>
                <a:outerShdw blurRad="38100" dist="25400" dir="5400000" algn="ctr" rotWithShape="0">
                  <a:srgbClr val="6E747A">
                    <a:alpha val="43000"/>
                  </a:srgbClr>
                </a:outerShdw>
              </a:effectLst>
            </a:endParaRPr>
          </a:p>
        </p:txBody>
      </p:sp>
      <p:sp>
        <p:nvSpPr>
          <p:cNvPr id="6" name="圆角矩形 5"/>
          <p:cNvSpPr/>
          <p:nvPr/>
        </p:nvSpPr>
        <p:spPr>
          <a:xfrm>
            <a:off x="1771015" y="2648585"/>
            <a:ext cx="880745" cy="1125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proxy</a:t>
            </a:r>
            <a:endParaRPr lang="en-US" altLang="zh-CN"/>
          </a:p>
        </p:txBody>
      </p:sp>
      <p:cxnSp>
        <p:nvCxnSpPr>
          <p:cNvPr id="17" name="直接箭头连接符 16"/>
          <p:cNvCxnSpPr>
            <a:stCxn id="6" idx="3"/>
            <a:endCxn id="22" idx="1"/>
          </p:cNvCxnSpPr>
          <p:nvPr/>
        </p:nvCxnSpPr>
        <p:spPr>
          <a:xfrm>
            <a:off x="2651760" y="3211830"/>
            <a:ext cx="2082165" cy="476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853055" y="3357245"/>
            <a:ext cx="1545590" cy="368300"/>
          </a:xfrm>
          <a:prstGeom prst="rect">
            <a:avLst/>
          </a:prstGeom>
          <a:noFill/>
        </p:spPr>
        <p:txBody>
          <a:bodyPr wrap="square" rtlCol="0">
            <a:spAutoFit/>
          </a:bodyPr>
          <a:p>
            <a:r>
              <a:rPr lang="zh-CN" altLang="en-US"/>
              <a:t>常量、</a:t>
            </a:r>
            <a:r>
              <a:rPr lang="en-US" altLang="zh-CN"/>
              <a:t>session</a:t>
            </a:r>
            <a:endParaRPr lang="en-US" altLang="zh-CN"/>
          </a:p>
        </p:txBody>
      </p:sp>
      <p:cxnSp>
        <p:nvCxnSpPr>
          <p:cNvPr id="26" name="直接箭头连接符 25"/>
          <p:cNvCxnSpPr>
            <a:endCxn id="20" idx="1"/>
          </p:cNvCxnSpPr>
          <p:nvPr/>
        </p:nvCxnSpPr>
        <p:spPr>
          <a:xfrm flipV="1">
            <a:off x="2654935" y="2779395"/>
            <a:ext cx="2078990" cy="423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离页连接符 11"/>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1771067" y="138439"/>
            <a:ext cx="2672080" cy="521970"/>
          </a:xfrm>
          <a:prstGeom prst="rect">
            <a:avLst/>
          </a:prstGeom>
          <a:noFill/>
        </p:spPr>
        <p:txBody>
          <a:bodyPr wrap="none" rtlCol="0">
            <a:spAutoFit/>
          </a:bodyPr>
          <a:p>
            <a:r>
              <a:rPr lang="zh-CN" altLang="en-US" sz="2800" dirty="0">
                <a:solidFill>
                  <a:schemeClr val="bg1"/>
                </a:solidFill>
                <a:latin typeface="微软雅黑" panose="020B0503020204020204" pitchFamily="34" charset="-122"/>
                <a:ea typeface="微软雅黑" panose="020B0503020204020204" pitchFamily="34" charset="-122"/>
              </a:rPr>
              <a:t>用户信息表设计</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pic>
        <p:nvPicPr>
          <p:cNvPr id="5" name="图片 4"/>
          <p:cNvPicPr>
            <a:picLocks noChangeAspect="1"/>
          </p:cNvPicPr>
          <p:nvPr/>
        </p:nvPicPr>
        <p:blipFill>
          <a:blip r:embed="rId1"/>
          <a:stretch>
            <a:fillRect/>
          </a:stretch>
        </p:blipFill>
        <p:spPr>
          <a:xfrm>
            <a:off x="1638300" y="899795"/>
            <a:ext cx="10099675" cy="5821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4" name="文本框 3"/>
          <p:cNvSpPr txBox="1"/>
          <p:nvPr/>
        </p:nvSpPr>
        <p:spPr>
          <a:xfrm>
            <a:off x="511627" y="2403028"/>
            <a:ext cx="1981202"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目 </a:t>
            </a:r>
            <a:r>
              <a:rPr lang="en-US" altLang="zh-CN" sz="4400" b="1" dirty="0" smtClean="0">
                <a:solidFill>
                  <a:schemeClr val="bg1"/>
                </a:solidFill>
                <a:latin typeface="微软雅黑" panose="020B0503020204020204" pitchFamily="34" charset="-122"/>
                <a:ea typeface="微软雅黑" panose="020B0503020204020204" pitchFamily="34" charset="-122"/>
              </a:rPr>
              <a:t> </a:t>
            </a:r>
            <a:r>
              <a:rPr lang="zh-CN" altLang="en-US" sz="4400" b="1" dirty="0" smtClean="0">
                <a:solidFill>
                  <a:schemeClr val="bg1"/>
                </a:solidFill>
                <a:latin typeface="微软雅黑" panose="020B0503020204020204" pitchFamily="34" charset="-122"/>
                <a:ea typeface="微软雅黑" panose="020B0503020204020204" pitchFamily="34" charset="-122"/>
              </a:rPr>
              <a:t>录</a:t>
            </a:r>
            <a:endParaRPr lang="en-US" altLang="zh-CN" sz="4400" b="1" dirty="0" smtClean="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06358" y="3316031"/>
            <a:ext cx="1620765" cy="400110"/>
          </a:xfrm>
          <a:prstGeom prst="rect">
            <a:avLst/>
          </a:prstGeom>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CONTENTS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离页连接符 11"/>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6" name="文本框 15"/>
          <p:cNvSpPr txBox="1"/>
          <p:nvPr/>
        </p:nvSpPr>
        <p:spPr>
          <a:xfrm>
            <a:off x="1771067" y="138439"/>
            <a:ext cx="1605280" cy="521970"/>
          </a:xfrm>
          <a:prstGeom prst="rect">
            <a:avLst/>
          </a:prstGeom>
          <a:noFill/>
        </p:spPr>
        <p:txBody>
          <a:bodyPr wrap="none" rtlCol="0">
            <a:spAutoFit/>
          </a:bodyPr>
          <a:p>
            <a:pPr algn="l"/>
            <a:r>
              <a:rPr lang="zh-CN" altLang="en-US" sz="2800" dirty="0">
                <a:solidFill>
                  <a:schemeClr val="bg1"/>
                </a:solidFill>
                <a:latin typeface="微软雅黑" panose="020B0503020204020204" pitchFamily="34" charset="-122"/>
                <a:ea typeface="微软雅黑" panose="020B0503020204020204" pitchFamily="34" charset="-122"/>
              </a:rPr>
              <a:t>技术简介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38300" y="1788160"/>
            <a:ext cx="9634220" cy="3969385"/>
          </a:xfrm>
          <a:prstGeom prst="rect">
            <a:avLst/>
          </a:prstGeom>
          <a:noFill/>
        </p:spPr>
        <p:txBody>
          <a:bodyPr wrap="square" rtlCol="0">
            <a:spAutoFit/>
          </a:bodyPr>
          <a:p>
            <a:pPr marL="285750" indent="-285750">
              <a:buFont typeface="Wingdings" panose="05000000000000000000" charset="0"/>
              <a:buChar char=""/>
            </a:pPr>
            <a:r>
              <a:rPr lang="zh-CN" altLang="en-US" sz="2800">
                <a:solidFill>
                  <a:schemeClr val="tx1"/>
                </a:solidFill>
                <a:effectLst>
                  <a:outerShdw blurRad="38100" dist="19050" dir="2700000" algn="tl" rotWithShape="0">
                    <a:schemeClr val="dk1">
                      <a:alpha val="40000"/>
                    </a:schemeClr>
                  </a:outerShdw>
                </a:effectLst>
              </a:rPr>
              <a:t>技术框架</a:t>
            </a:r>
            <a:r>
              <a:rPr lang="en-US" altLang="zh-CN" sz="3600"/>
              <a:t>:</a:t>
            </a:r>
            <a:r>
              <a:rPr lang="zh-CN" altLang="zh-CN">
                <a:solidFill>
                  <a:schemeClr val="accent1"/>
                </a:solidFill>
                <a:effectLst>
                  <a:outerShdw blurRad="38100" dist="25400" dir="5400000" algn="ctr" rotWithShape="0">
                    <a:srgbClr val="6E747A">
                      <a:alpha val="43000"/>
                    </a:srgbClr>
                  </a:outerShdw>
                </a:effectLst>
              </a:rPr>
              <a:t>框架高扩展性，可用性，可伸缩性等。</a:t>
            </a:r>
            <a:endParaRPr lang="zh-CN" altLang="zh-CN">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zh-CN">
              <a:solidFill>
                <a:srgbClr val="C00000"/>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r>
              <a:rPr lang="zh-CN" altLang="en-US" sz="2800">
                <a:solidFill>
                  <a:schemeClr val="tx1"/>
                </a:solidFill>
                <a:effectLst>
                  <a:outerShdw blurRad="38100" dist="19050" dir="2700000" algn="tl" rotWithShape="0">
                    <a:schemeClr val="dk1">
                      <a:alpha val="40000"/>
                    </a:schemeClr>
                  </a:outerShdw>
                </a:effectLst>
              </a:rPr>
              <a:t>管理部署</a:t>
            </a:r>
            <a:r>
              <a:rPr lang="en-US" altLang="zh-CN" sz="3600"/>
              <a:t>:</a:t>
            </a:r>
            <a:r>
              <a:rPr lang="zh-CN" altLang="zh-CN" sz="1800">
                <a:solidFill>
                  <a:schemeClr val="accent1"/>
                </a:solidFill>
                <a:effectLst>
                  <a:outerShdw blurRad="38100" dist="25400" dir="5400000" algn="ctr" rotWithShape="0">
                    <a:srgbClr val="6E747A">
                      <a:alpha val="43000"/>
                    </a:srgbClr>
                  </a:outerShdw>
                </a:effectLst>
              </a:rPr>
              <a:t>代码管理，接口管理，文档管理部署，日志分析等。</a:t>
            </a:r>
            <a:endParaRPr lang="zh-CN" altLang="zh-CN" sz="180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r>
              <a:rPr lang="zh-CN" altLang="en-US" sz="2800">
                <a:solidFill>
                  <a:schemeClr val="tx1"/>
                </a:solidFill>
                <a:effectLst>
                  <a:outerShdw blurRad="38100" dist="19050" dir="2700000" algn="tl" rotWithShape="0">
                    <a:schemeClr val="dk1">
                      <a:alpha val="40000"/>
                    </a:schemeClr>
                  </a:outerShdw>
                </a:effectLst>
              </a:rPr>
              <a:t>安全监控</a:t>
            </a:r>
            <a:r>
              <a:rPr lang="en-US" altLang="zh-CN" sz="3600"/>
              <a:t>:</a:t>
            </a:r>
            <a:r>
              <a:rPr lang="zh-CN" altLang="zh-CN" sz="1800">
                <a:solidFill>
                  <a:schemeClr val="accent1"/>
                </a:solidFill>
                <a:effectLst>
                  <a:outerShdw blurRad="38100" dist="25400" dir="5400000" algn="ctr" rotWithShape="0">
                    <a:srgbClr val="6E747A">
                      <a:alpha val="43000"/>
                    </a:srgbClr>
                  </a:outerShdw>
                </a:effectLst>
              </a:rPr>
              <a:t>主机监控，接口安全，服务器安全等。</a:t>
            </a:r>
            <a:endParaRPr lang="zh-CN" altLang="zh-CN" sz="180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r>
              <a:rPr lang="zh-CN" altLang="en-US" sz="2800">
                <a:effectLst>
                  <a:outerShdw blurRad="38100" dist="19050" dir="2700000" algn="tl" rotWithShape="0">
                    <a:schemeClr val="dk1">
                      <a:alpha val="40000"/>
                    </a:schemeClr>
                  </a:outerShdw>
                </a:effectLst>
              </a:rPr>
              <a:t>数据存储</a:t>
            </a:r>
            <a:r>
              <a:rPr lang="en-US" altLang="zh-CN" sz="3600"/>
              <a:t>:</a:t>
            </a:r>
            <a:r>
              <a:rPr lang="zh-CN" altLang="zh-CN" sz="1800">
                <a:solidFill>
                  <a:schemeClr val="accent1"/>
                </a:solidFill>
                <a:effectLst>
                  <a:outerShdw blurRad="38100" dist="25400" dir="5400000" algn="ctr" rotWithShape="0">
                    <a:srgbClr val="6E747A">
                      <a:alpha val="43000"/>
                    </a:srgbClr>
                  </a:outerShdw>
                </a:effectLst>
              </a:rPr>
              <a:t>数据存储，数据收集，数据分析，数据展示等。</a:t>
            </a: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endParaRPr lang="zh-CN" altLang="zh-CN" sz="180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endParaRPr lang="zh-CN" altLang="en-US" sz="36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34"/>
          <p:cNvGrpSpPr/>
          <p:nvPr/>
        </p:nvGrpSpPr>
        <p:grpSpPr>
          <a:xfrm>
            <a:off x="7903686" y="1141730"/>
            <a:ext cx="1693069" cy="4984750"/>
            <a:chOff x="8906" y="2194"/>
            <a:chExt cx="2765" cy="7236"/>
          </a:xfrm>
        </p:grpSpPr>
        <p:sp>
          <p:nvSpPr>
            <p:cNvPr id="68" name="圆角矩形 67"/>
            <p:cNvSpPr/>
            <p:nvPr/>
          </p:nvSpPr>
          <p:spPr>
            <a:xfrm>
              <a:off x="8906" y="2194"/>
              <a:ext cx="426" cy="72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a:solidFill>
                    <a:schemeClr val="tx1"/>
                  </a:solidFill>
                  <a:sym typeface="+mn-ea"/>
                </a:rPr>
                <a:t>服务总线</a:t>
              </a:r>
              <a:endParaRPr lang="zh-CN" altLang="en-US">
                <a:solidFill>
                  <a:schemeClr val="tx1"/>
                </a:solidFill>
                <a:sym typeface="+mn-ea"/>
              </a:endParaRPr>
            </a:p>
          </p:txBody>
        </p:sp>
        <p:grpSp>
          <p:nvGrpSpPr>
            <p:cNvPr id="134" name="组合 133"/>
            <p:cNvGrpSpPr/>
            <p:nvPr/>
          </p:nvGrpSpPr>
          <p:grpSpPr>
            <a:xfrm>
              <a:off x="9422" y="2602"/>
              <a:ext cx="2249" cy="6167"/>
              <a:chOff x="9422" y="2602"/>
              <a:chExt cx="2249" cy="6167"/>
            </a:xfrm>
          </p:grpSpPr>
          <p:sp>
            <p:nvSpPr>
              <p:cNvPr id="69" name="流程图: 可选过程 68"/>
              <p:cNvSpPr/>
              <p:nvPr/>
            </p:nvSpPr>
            <p:spPr>
              <a:xfrm>
                <a:off x="10256" y="4728"/>
                <a:ext cx="831" cy="1876"/>
              </a:xfrm>
              <a:prstGeom prst="flowChartAlternate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1000">
                    <a:solidFill>
                      <a:schemeClr val="tx1"/>
                    </a:solidFill>
                    <a:sym typeface="+mn-ea"/>
                  </a:rPr>
                  <a:t>配置管理中心</a:t>
                </a:r>
                <a:endParaRPr lang="zh-CN" altLang="en-US" sz="1000">
                  <a:solidFill>
                    <a:schemeClr val="tx1"/>
                  </a:solidFill>
                  <a:sym typeface="+mn-ea"/>
                </a:endParaRPr>
              </a:p>
            </p:txBody>
          </p:sp>
          <p:cxnSp>
            <p:nvCxnSpPr>
              <p:cNvPr id="72" name="直接箭头连接符 71"/>
              <p:cNvCxnSpPr/>
              <p:nvPr/>
            </p:nvCxnSpPr>
            <p:spPr>
              <a:xfrm flipH="1">
                <a:off x="9597" y="3940"/>
                <a:ext cx="456" cy="15"/>
              </a:xfrm>
              <a:prstGeom prst="straightConnector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cxnSp>
          <p:cxnSp>
            <p:nvCxnSpPr>
              <p:cNvPr id="73" name="直接箭头连接符 72"/>
              <p:cNvCxnSpPr/>
              <p:nvPr/>
            </p:nvCxnSpPr>
            <p:spPr>
              <a:xfrm flipH="1">
                <a:off x="9597" y="7292"/>
                <a:ext cx="456" cy="15"/>
              </a:xfrm>
              <a:prstGeom prst="straightConnector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cxnSp>
          <p:cxnSp>
            <p:nvCxnSpPr>
              <p:cNvPr id="74" name="直接箭头连接符 73"/>
              <p:cNvCxnSpPr/>
              <p:nvPr/>
            </p:nvCxnSpPr>
            <p:spPr>
              <a:xfrm flipH="1">
                <a:off x="9422" y="2602"/>
                <a:ext cx="2234" cy="15"/>
              </a:xfrm>
              <a:prstGeom prst="straightConnector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cxnSp>
          <p:cxnSp>
            <p:nvCxnSpPr>
              <p:cNvPr id="76" name="直接箭头连接符 75"/>
              <p:cNvCxnSpPr/>
              <p:nvPr/>
            </p:nvCxnSpPr>
            <p:spPr>
              <a:xfrm flipH="1">
                <a:off x="9437" y="8754"/>
                <a:ext cx="2234" cy="15"/>
              </a:xfrm>
              <a:prstGeom prst="straightConnector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cxnSp>
        </p:grpSp>
      </p:grpSp>
      <p:sp>
        <p:nvSpPr>
          <p:cNvPr id="118" name="圆角矩形 117"/>
          <p:cNvSpPr/>
          <p:nvPr/>
        </p:nvSpPr>
        <p:spPr>
          <a:xfrm>
            <a:off x="2087880" y="301625"/>
            <a:ext cx="8653145" cy="357505"/>
          </a:xfrm>
          <a:prstGeom prst="roundRect">
            <a:avLst/>
          </a:prstGeom>
          <a:solidFill>
            <a:schemeClr val="accent2">
              <a:lumMod val="60000"/>
              <a:lumOff val="40000"/>
            </a:schemeClr>
          </a:solidFill>
          <a:ln>
            <a:solidFill>
              <a:schemeClr val="accent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zh-CN" sz="1600">
                <a:solidFill>
                  <a:schemeClr val="tx1"/>
                </a:solidFill>
                <a:effectLst>
                  <a:outerShdw blurRad="38100" dist="19050" dir="2700000" algn="tl" rotWithShape="0">
                    <a:schemeClr val="dk1">
                      <a:alpha val="40000"/>
                    </a:schemeClr>
                  </a:outerShdw>
                </a:effectLst>
              </a:rPr>
              <a:t>应用服务层</a:t>
            </a:r>
            <a:endParaRPr lang="zh-CN" altLang="zh-CN" sz="1600">
              <a:solidFill>
                <a:schemeClr val="tx1"/>
              </a:solidFill>
              <a:effectLst>
                <a:outerShdw blurRad="38100" dist="19050" dir="2700000" algn="tl" rotWithShape="0">
                  <a:schemeClr val="dk1">
                    <a:alpha val="40000"/>
                  </a:schemeClr>
                </a:outerShdw>
              </a:effectLst>
            </a:endParaRPr>
          </a:p>
        </p:txBody>
      </p:sp>
      <p:sp>
        <p:nvSpPr>
          <p:cNvPr id="146" name="圆角矩形 145"/>
          <p:cNvSpPr/>
          <p:nvPr/>
        </p:nvSpPr>
        <p:spPr>
          <a:xfrm>
            <a:off x="3515995" y="1304925"/>
            <a:ext cx="1784350" cy="4163060"/>
          </a:xfrm>
          <a:prstGeom prst="roundRect">
            <a:avLst/>
          </a:prstGeom>
          <a:solidFill>
            <a:schemeClr val="accent2">
              <a:lumMod val="60000"/>
              <a:lumOff val="40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 name="流程图: 可选过程 84"/>
          <p:cNvSpPr/>
          <p:nvPr/>
        </p:nvSpPr>
        <p:spPr>
          <a:xfrm>
            <a:off x="3619500" y="3190240"/>
            <a:ext cx="655955" cy="320040"/>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文本框 85"/>
          <p:cNvSpPr txBox="1"/>
          <p:nvPr/>
        </p:nvSpPr>
        <p:spPr>
          <a:xfrm>
            <a:off x="3597275" y="3216910"/>
            <a:ext cx="700405" cy="245110"/>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消息服务</a:t>
            </a:r>
            <a:endParaRPr lang="zh-CN" altLang="en-US" sz="1000">
              <a:solidFill>
                <a:schemeClr val="tx1"/>
              </a:solidFill>
              <a:latin typeface="幼圆" panose="02010509060101010101" charset="-122"/>
              <a:ea typeface="幼圆" panose="02010509060101010101" charset="-122"/>
            </a:endParaRPr>
          </a:p>
        </p:txBody>
      </p:sp>
      <p:grpSp>
        <p:nvGrpSpPr>
          <p:cNvPr id="88" name="组合 87"/>
          <p:cNvGrpSpPr/>
          <p:nvPr/>
        </p:nvGrpSpPr>
        <p:grpSpPr>
          <a:xfrm>
            <a:off x="4565015" y="1537970"/>
            <a:ext cx="700405" cy="320040"/>
            <a:chOff x="13280" y="4100"/>
            <a:chExt cx="1103" cy="456"/>
          </a:xfrm>
        </p:grpSpPr>
        <p:sp>
          <p:nvSpPr>
            <p:cNvPr id="89" name="流程图: 可选过程 88"/>
            <p:cNvSpPr/>
            <p:nvPr/>
          </p:nvSpPr>
          <p:spPr>
            <a:xfrm>
              <a:off x="13280" y="4100"/>
              <a:ext cx="1033" cy="456"/>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文本框 89"/>
            <p:cNvSpPr txBox="1"/>
            <p:nvPr/>
          </p:nvSpPr>
          <p:spPr>
            <a:xfrm>
              <a:off x="13280" y="4153"/>
              <a:ext cx="1103" cy="349"/>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文件存储</a:t>
              </a:r>
              <a:endParaRPr lang="zh-CN" altLang="en-US" sz="1000">
                <a:solidFill>
                  <a:schemeClr val="tx1"/>
                </a:solidFill>
                <a:latin typeface="幼圆" panose="02010509060101010101" charset="-122"/>
                <a:ea typeface="幼圆" panose="02010509060101010101" charset="-122"/>
              </a:endParaRPr>
            </a:p>
          </p:txBody>
        </p:sp>
      </p:grpSp>
      <p:sp>
        <p:nvSpPr>
          <p:cNvPr id="92" name="流程图: 可选过程 91"/>
          <p:cNvSpPr/>
          <p:nvPr/>
        </p:nvSpPr>
        <p:spPr>
          <a:xfrm>
            <a:off x="3597275" y="4118610"/>
            <a:ext cx="655955" cy="320040"/>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文本框 92"/>
          <p:cNvSpPr txBox="1"/>
          <p:nvPr/>
        </p:nvSpPr>
        <p:spPr>
          <a:xfrm>
            <a:off x="3575050" y="4146550"/>
            <a:ext cx="700405" cy="245110"/>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数据采集</a:t>
            </a:r>
            <a:endParaRPr lang="zh-CN" altLang="en-US" sz="1000">
              <a:solidFill>
                <a:schemeClr val="tx1"/>
              </a:solidFill>
              <a:latin typeface="幼圆" panose="02010509060101010101" charset="-122"/>
              <a:ea typeface="幼圆" panose="02010509060101010101" charset="-122"/>
            </a:endParaRPr>
          </a:p>
        </p:txBody>
      </p:sp>
      <p:sp>
        <p:nvSpPr>
          <p:cNvPr id="98" name="流程图: 可选过程 97"/>
          <p:cNvSpPr/>
          <p:nvPr/>
        </p:nvSpPr>
        <p:spPr>
          <a:xfrm>
            <a:off x="4587240" y="2344420"/>
            <a:ext cx="655955" cy="320040"/>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文本框 98"/>
          <p:cNvSpPr txBox="1"/>
          <p:nvPr/>
        </p:nvSpPr>
        <p:spPr>
          <a:xfrm>
            <a:off x="4569460" y="2371090"/>
            <a:ext cx="700405" cy="245110"/>
          </a:xfrm>
          <a:prstGeom prst="rect">
            <a:avLst/>
          </a:prstGeom>
          <a:noFill/>
        </p:spPr>
        <p:txBody>
          <a:bodyPr wrap="square" rtlCol="0">
            <a:spAutoFit/>
          </a:bodyPr>
          <a:lstStyle/>
          <a:p>
            <a:r>
              <a:rPr lang="zh-CN" altLang="en-US" sz="1000">
                <a:solidFill>
                  <a:schemeClr val="tx1"/>
                </a:solidFill>
                <a:latin typeface="幼圆" panose="02010509060101010101" charset="-122"/>
                <a:ea typeface="幼圆" panose="02010509060101010101" charset="-122"/>
              </a:rPr>
              <a:t>数据报表</a:t>
            </a:r>
            <a:endParaRPr lang="zh-CN" altLang="en-US" sz="1000">
              <a:solidFill>
                <a:schemeClr val="tx1"/>
              </a:solidFill>
              <a:latin typeface="幼圆" panose="02010509060101010101" charset="-122"/>
              <a:ea typeface="幼圆" panose="02010509060101010101" charset="-122"/>
            </a:endParaRPr>
          </a:p>
        </p:txBody>
      </p:sp>
      <p:grpSp>
        <p:nvGrpSpPr>
          <p:cNvPr id="100" name="组合 99"/>
          <p:cNvGrpSpPr/>
          <p:nvPr/>
        </p:nvGrpSpPr>
        <p:grpSpPr>
          <a:xfrm>
            <a:off x="4542790" y="3188970"/>
            <a:ext cx="700405" cy="320040"/>
            <a:chOff x="13350" y="5392"/>
            <a:chExt cx="1103" cy="456"/>
          </a:xfrm>
          <a:solidFill>
            <a:schemeClr val="accent2">
              <a:lumMod val="60000"/>
              <a:lumOff val="40000"/>
            </a:schemeClr>
          </a:solidFill>
        </p:grpSpPr>
        <p:sp>
          <p:nvSpPr>
            <p:cNvPr id="101" name="流程图: 可选过程 100"/>
            <p:cNvSpPr/>
            <p:nvPr/>
          </p:nvSpPr>
          <p:spPr>
            <a:xfrm>
              <a:off x="13385" y="5392"/>
              <a:ext cx="1033" cy="456"/>
            </a:xfrm>
            <a:prstGeom prst="flowChartAlternateProcess">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文本框 101"/>
            <p:cNvSpPr txBox="1"/>
            <p:nvPr/>
          </p:nvSpPr>
          <p:spPr>
            <a:xfrm>
              <a:off x="13350" y="5432"/>
              <a:ext cx="1103" cy="349"/>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系统监控</a:t>
              </a:r>
              <a:endParaRPr lang="zh-CN" altLang="en-US" sz="1000">
                <a:solidFill>
                  <a:schemeClr val="tx1"/>
                </a:solidFill>
                <a:latin typeface="幼圆" panose="02010509060101010101" charset="-122"/>
                <a:ea typeface="幼圆" panose="02010509060101010101" charset="-122"/>
              </a:endParaRPr>
            </a:p>
          </p:txBody>
        </p:sp>
      </p:grpSp>
      <p:sp>
        <p:nvSpPr>
          <p:cNvPr id="107" name="流程图: 可选过程 106"/>
          <p:cNvSpPr/>
          <p:nvPr/>
        </p:nvSpPr>
        <p:spPr>
          <a:xfrm>
            <a:off x="3597275" y="4874895"/>
            <a:ext cx="655955" cy="320040"/>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文本框 107"/>
          <p:cNvSpPr txBox="1"/>
          <p:nvPr/>
        </p:nvSpPr>
        <p:spPr>
          <a:xfrm>
            <a:off x="3619500" y="4902835"/>
            <a:ext cx="700405" cy="245110"/>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缓存服务</a:t>
            </a:r>
            <a:endParaRPr lang="zh-CN" altLang="en-US" sz="1000">
              <a:solidFill>
                <a:schemeClr val="tx1"/>
              </a:solidFill>
              <a:latin typeface="幼圆" panose="02010509060101010101" charset="-122"/>
              <a:ea typeface="幼圆" panose="02010509060101010101" charset="-122"/>
            </a:endParaRPr>
          </a:p>
        </p:txBody>
      </p:sp>
      <p:sp>
        <p:nvSpPr>
          <p:cNvPr id="148" name="圆角矩形 147"/>
          <p:cNvSpPr/>
          <p:nvPr/>
        </p:nvSpPr>
        <p:spPr>
          <a:xfrm>
            <a:off x="5859780" y="1303655"/>
            <a:ext cx="1693545" cy="4164330"/>
          </a:xfrm>
          <a:prstGeom prst="roundRect">
            <a:avLst/>
          </a:prstGeom>
          <a:solidFill>
            <a:schemeClr val="accent2">
              <a:lumMod val="60000"/>
              <a:lumOff val="40000"/>
            </a:schemeClr>
          </a:solidFill>
          <a:ln w="12700"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9" name="圆角矩形 148"/>
          <p:cNvSpPr/>
          <p:nvPr/>
        </p:nvSpPr>
        <p:spPr>
          <a:xfrm>
            <a:off x="3995420" y="770255"/>
            <a:ext cx="821055" cy="21272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基础服务</a:t>
            </a:r>
            <a:endParaRPr lang="zh-CN" altLang="en-US" sz="1000">
              <a:solidFill>
                <a:schemeClr val="tx1"/>
              </a:solidFill>
            </a:endParaRPr>
          </a:p>
        </p:txBody>
      </p:sp>
      <p:sp>
        <p:nvSpPr>
          <p:cNvPr id="150" name="圆角矩形 149"/>
          <p:cNvSpPr/>
          <p:nvPr/>
        </p:nvSpPr>
        <p:spPr>
          <a:xfrm>
            <a:off x="6296025" y="776605"/>
            <a:ext cx="821055" cy="21272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业务服务</a:t>
            </a:r>
            <a:endParaRPr lang="zh-CN" altLang="en-US" sz="1000">
              <a:solidFill>
                <a:schemeClr val="tx1"/>
              </a:solidFill>
            </a:endParaRPr>
          </a:p>
        </p:txBody>
      </p:sp>
      <p:sp>
        <p:nvSpPr>
          <p:cNvPr id="152" name="流程图: 可选过程 151"/>
          <p:cNvSpPr/>
          <p:nvPr/>
        </p:nvSpPr>
        <p:spPr>
          <a:xfrm>
            <a:off x="4599940" y="4124325"/>
            <a:ext cx="655955" cy="320040"/>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3" name="文本框 152"/>
          <p:cNvSpPr txBox="1"/>
          <p:nvPr/>
        </p:nvSpPr>
        <p:spPr>
          <a:xfrm>
            <a:off x="4599940" y="4146550"/>
            <a:ext cx="700405" cy="245110"/>
          </a:xfrm>
          <a:prstGeom prst="rect">
            <a:avLst/>
          </a:prstGeom>
          <a:noFill/>
        </p:spPr>
        <p:txBody>
          <a:bodyPr wrap="square" rtlCol="0">
            <a:spAutoFit/>
          </a:bodyPr>
          <a:lstStyle/>
          <a:p>
            <a:r>
              <a:rPr lang="zh-CN" altLang="en-US" sz="1000">
                <a:solidFill>
                  <a:schemeClr val="tx1"/>
                </a:solidFill>
                <a:latin typeface="幼圆" panose="02010509060101010101" charset="-122"/>
                <a:ea typeface="幼圆" panose="02010509060101010101" charset="-122"/>
              </a:rPr>
              <a:t>日志管理</a:t>
            </a:r>
            <a:endParaRPr lang="zh-CN" altLang="en-US" sz="1000">
              <a:solidFill>
                <a:schemeClr val="tx1"/>
              </a:solidFill>
              <a:latin typeface="幼圆" panose="02010509060101010101" charset="-122"/>
              <a:ea typeface="幼圆" panose="02010509060101010101" charset="-122"/>
            </a:endParaRPr>
          </a:p>
        </p:txBody>
      </p:sp>
      <p:sp>
        <p:nvSpPr>
          <p:cNvPr id="160" name="流程图: 可选过程 159"/>
          <p:cNvSpPr/>
          <p:nvPr/>
        </p:nvSpPr>
        <p:spPr>
          <a:xfrm>
            <a:off x="9596755" y="1889760"/>
            <a:ext cx="527685" cy="814705"/>
          </a:xfrm>
          <a:prstGeom prst="flowChartAlternate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1000">
                <a:solidFill>
                  <a:schemeClr val="tx1"/>
                </a:solidFill>
                <a:sym typeface="+mn-ea"/>
              </a:rPr>
              <a:t>业务API</a:t>
            </a:r>
            <a:endParaRPr lang="zh-CN" altLang="en-US" sz="1000">
              <a:solidFill>
                <a:schemeClr val="tx1"/>
              </a:solidFill>
              <a:sym typeface="+mn-ea"/>
            </a:endParaRPr>
          </a:p>
        </p:txBody>
      </p:sp>
      <p:sp>
        <p:nvSpPr>
          <p:cNvPr id="161" name="流程图: 可选过程 160"/>
          <p:cNvSpPr/>
          <p:nvPr/>
        </p:nvSpPr>
        <p:spPr>
          <a:xfrm>
            <a:off x="9605010" y="4271010"/>
            <a:ext cx="527685" cy="885825"/>
          </a:xfrm>
          <a:prstGeom prst="flowChartAlternate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1000">
                <a:solidFill>
                  <a:schemeClr val="tx1"/>
                </a:solidFill>
                <a:sym typeface="+mn-ea"/>
              </a:rPr>
              <a:t>运维平台</a:t>
            </a:r>
            <a:endParaRPr lang="zh-CN" altLang="en-US" sz="1000">
              <a:solidFill>
                <a:schemeClr val="tx1"/>
              </a:solidFill>
              <a:sym typeface="+mn-ea"/>
            </a:endParaRPr>
          </a:p>
        </p:txBody>
      </p:sp>
      <p:sp>
        <p:nvSpPr>
          <p:cNvPr id="164" name="圆角矩形 163"/>
          <p:cNvSpPr/>
          <p:nvPr/>
        </p:nvSpPr>
        <p:spPr>
          <a:xfrm>
            <a:off x="254635" y="300990"/>
            <a:ext cx="1670050" cy="358140"/>
          </a:xfrm>
          <a:prstGeom prst="round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zh-CN" sz="1600">
                <a:solidFill>
                  <a:schemeClr val="tx1"/>
                </a:solidFill>
                <a:effectLst>
                  <a:outerShdw blurRad="38100" dist="19050" dir="2700000" algn="tl" rotWithShape="0">
                    <a:schemeClr val="dk1">
                      <a:alpha val="40000"/>
                    </a:schemeClr>
                  </a:outerShdw>
                </a:effectLst>
              </a:rPr>
              <a:t>内容存储层</a:t>
            </a:r>
            <a:endParaRPr lang="zh-CN" altLang="zh-CN" sz="1600">
              <a:solidFill>
                <a:schemeClr val="tx1"/>
              </a:solidFill>
              <a:effectLst>
                <a:outerShdw blurRad="38100" dist="19050" dir="2700000" algn="tl" rotWithShape="0">
                  <a:schemeClr val="dk1">
                    <a:alpha val="40000"/>
                  </a:schemeClr>
                </a:outerShdw>
              </a:effectLst>
            </a:endParaRPr>
          </a:p>
        </p:txBody>
      </p:sp>
      <p:grpSp>
        <p:nvGrpSpPr>
          <p:cNvPr id="170" name="组合 169"/>
          <p:cNvGrpSpPr/>
          <p:nvPr/>
        </p:nvGrpSpPr>
        <p:grpSpPr>
          <a:xfrm>
            <a:off x="2160270" y="1304925"/>
            <a:ext cx="1069340" cy="320040"/>
            <a:chOff x="12906" y="5392"/>
            <a:chExt cx="1524" cy="456"/>
          </a:xfrm>
        </p:grpSpPr>
        <p:sp>
          <p:nvSpPr>
            <p:cNvPr id="171" name="流程图: 可选过程 170"/>
            <p:cNvSpPr/>
            <p:nvPr/>
          </p:nvSpPr>
          <p:spPr>
            <a:xfrm>
              <a:off x="12906" y="5392"/>
              <a:ext cx="1512" cy="4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2" name="文本框 171"/>
            <p:cNvSpPr txBox="1"/>
            <p:nvPr/>
          </p:nvSpPr>
          <p:spPr>
            <a:xfrm>
              <a:off x="12917" y="5423"/>
              <a:ext cx="1513" cy="349"/>
            </a:xfrm>
            <a:prstGeom prst="rect">
              <a:avLst/>
            </a:prstGeom>
            <a:noFill/>
          </p:spPr>
          <p:txBody>
            <a:bodyPr wrap="square" rtlCol="0">
              <a:spAutoFit/>
            </a:bodyPr>
            <a:lstStyle/>
            <a:p>
              <a:r>
                <a:rPr lang="en-US" altLang="zh-CN" sz="1000">
                  <a:solidFill>
                    <a:schemeClr val="tx1"/>
                  </a:solidFill>
                  <a:latin typeface="幼圆" panose="02010509060101010101" charset="-122"/>
                  <a:ea typeface="幼圆" panose="02010509060101010101" charset="-122"/>
                </a:rPr>
                <a:t>Mybatis DAO</a:t>
              </a:r>
              <a:endParaRPr lang="en-US" altLang="zh-CN" sz="1000">
                <a:solidFill>
                  <a:schemeClr val="tx1"/>
                </a:solidFill>
                <a:latin typeface="幼圆" panose="02010509060101010101" charset="-122"/>
                <a:ea typeface="幼圆" panose="02010509060101010101" charset="-122"/>
              </a:endParaRPr>
            </a:p>
          </p:txBody>
        </p:sp>
      </p:grpSp>
      <p:grpSp>
        <p:nvGrpSpPr>
          <p:cNvPr id="173" name="组合 172"/>
          <p:cNvGrpSpPr/>
          <p:nvPr/>
        </p:nvGrpSpPr>
        <p:grpSpPr>
          <a:xfrm>
            <a:off x="2168525" y="1890395"/>
            <a:ext cx="1052195" cy="320040"/>
            <a:chOff x="12906" y="5392"/>
            <a:chExt cx="1524" cy="456"/>
          </a:xfrm>
        </p:grpSpPr>
        <p:sp>
          <p:nvSpPr>
            <p:cNvPr id="174" name="流程图: 可选过程 173"/>
            <p:cNvSpPr/>
            <p:nvPr/>
          </p:nvSpPr>
          <p:spPr>
            <a:xfrm>
              <a:off x="12906" y="5392"/>
              <a:ext cx="1512" cy="4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文本框 174"/>
            <p:cNvSpPr txBox="1"/>
            <p:nvPr/>
          </p:nvSpPr>
          <p:spPr>
            <a:xfrm>
              <a:off x="12917" y="5423"/>
              <a:ext cx="1513" cy="349"/>
            </a:xfrm>
            <a:prstGeom prst="rect">
              <a:avLst/>
            </a:prstGeom>
            <a:noFill/>
          </p:spPr>
          <p:txBody>
            <a:bodyPr wrap="square" rtlCol="0">
              <a:spAutoFit/>
            </a:bodyPr>
            <a:lstStyle/>
            <a:p>
              <a:r>
                <a:rPr lang="en-US" altLang="zh-CN" sz="1000">
                  <a:solidFill>
                    <a:schemeClr val="tx1"/>
                  </a:solidFill>
                  <a:latin typeface="幼圆" panose="02010509060101010101" charset="-122"/>
                  <a:ea typeface="幼圆" panose="02010509060101010101" charset="-122"/>
                </a:rPr>
                <a:t>Spring DAO</a:t>
              </a:r>
              <a:endParaRPr lang="en-US" altLang="zh-CN" sz="1000">
                <a:solidFill>
                  <a:schemeClr val="tx1"/>
                </a:solidFill>
                <a:latin typeface="幼圆" panose="02010509060101010101" charset="-122"/>
                <a:ea typeface="幼圆" panose="02010509060101010101" charset="-122"/>
              </a:endParaRPr>
            </a:p>
          </p:txBody>
        </p:sp>
      </p:grpSp>
      <p:grpSp>
        <p:nvGrpSpPr>
          <p:cNvPr id="176" name="组合 175"/>
          <p:cNvGrpSpPr/>
          <p:nvPr/>
        </p:nvGrpSpPr>
        <p:grpSpPr>
          <a:xfrm>
            <a:off x="2168525" y="4610735"/>
            <a:ext cx="1043940" cy="320040"/>
            <a:chOff x="12906" y="5392"/>
            <a:chExt cx="1512" cy="456"/>
          </a:xfrm>
        </p:grpSpPr>
        <p:sp>
          <p:nvSpPr>
            <p:cNvPr id="177" name="流程图: 可选过程 176"/>
            <p:cNvSpPr/>
            <p:nvPr/>
          </p:nvSpPr>
          <p:spPr>
            <a:xfrm>
              <a:off x="12906" y="5392"/>
              <a:ext cx="1512" cy="4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文本框 177"/>
            <p:cNvSpPr txBox="1"/>
            <p:nvPr/>
          </p:nvSpPr>
          <p:spPr>
            <a:xfrm>
              <a:off x="12917" y="5423"/>
              <a:ext cx="1228" cy="349"/>
            </a:xfrm>
            <a:prstGeom prst="rect">
              <a:avLst/>
            </a:prstGeom>
            <a:noFill/>
          </p:spPr>
          <p:txBody>
            <a:bodyPr wrap="square" rtlCol="0">
              <a:spAutoFit/>
            </a:bodyPr>
            <a:lstStyle/>
            <a:p>
              <a:r>
                <a:rPr lang="zh-CN" altLang="zh-CN" sz="1000">
                  <a:solidFill>
                    <a:schemeClr val="tx1"/>
                  </a:solidFill>
                  <a:latin typeface="幼圆" panose="02010509060101010101" charset="-122"/>
                  <a:ea typeface="幼圆" panose="02010509060101010101" charset="-122"/>
                </a:rPr>
                <a:t>第三方</a:t>
              </a:r>
              <a:r>
                <a:rPr lang="en-US" altLang="zh-CN" sz="1000">
                  <a:solidFill>
                    <a:schemeClr val="tx1"/>
                  </a:solidFill>
                  <a:latin typeface="幼圆" panose="02010509060101010101" charset="-122"/>
                  <a:ea typeface="幼圆" panose="02010509060101010101" charset="-122"/>
                </a:rPr>
                <a:t>API</a:t>
              </a:r>
              <a:endParaRPr lang="en-US" altLang="zh-CN" sz="1000">
                <a:solidFill>
                  <a:schemeClr val="tx1"/>
                </a:solidFill>
                <a:latin typeface="幼圆" panose="02010509060101010101" charset="-122"/>
                <a:ea typeface="幼圆" panose="02010509060101010101" charset="-122"/>
              </a:endParaRPr>
            </a:p>
          </p:txBody>
        </p:sp>
      </p:grpSp>
      <p:grpSp>
        <p:nvGrpSpPr>
          <p:cNvPr id="179" name="组合 178"/>
          <p:cNvGrpSpPr/>
          <p:nvPr/>
        </p:nvGrpSpPr>
        <p:grpSpPr>
          <a:xfrm>
            <a:off x="2168525" y="2766695"/>
            <a:ext cx="1043940" cy="320040"/>
            <a:chOff x="12906" y="5392"/>
            <a:chExt cx="1512" cy="456"/>
          </a:xfrm>
        </p:grpSpPr>
        <p:sp>
          <p:nvSpPr>
            <p:cNvPr id="180" name="流程图: 可选过程 179"/>
            <p:cNvSpPr/>
            <p:nvPr/>
          </p:nvSpPr>
          <p:spPr>
            <a:xfrm>
              <a:off x="12906" y="5392"/>
              <a:ext cx="1512" cy="456"/>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文本框 180"/>
            <p:cNvSpPr txBox="1"/>
            <p:nvPr/>
          </p:nvSpPr>
          <p:spPr>
            <a:xfrm>
              <a:off x="12917" y="5423"/>
              <a:ext cx="1228" cy="349"/>
            </a:xfrm>
            <a:prstGeom prst="rect">
              <a:avLst/>
            </a:prstGeom>
            <a:noFill/>
          </p:spPr>
          <p:txBody>
            <a:bodyPr wrap="square" rtlCol="0">
              <a:spAutoFit/>
            </a:bodyPr>
            <a:lstStyle/>
            <a:p>
              <a:r>
                <a:rPr lang="zh-CN" altLang="en-US" sz="1000">
                  <a:solidFill>
                    <a:schemeClr val="tx1"/>
                  </a:solidFill>
                  <a:latin typeface="幼圆" panose="02010509060101010101" charset="-122"/>
                  <a:ea typeface="幼圆" panose="02010509060101010101" charset="-122"/>
                </a:rPr>
                <a:t>文件读写</a:t>
              </a:r>
              <a:endParaRPr lang="zh-CN" altLang="en-US" sz="1000">
                <a:solidFill>
                  <a:schemeClr val="tx1"/>
                </a:solidFill>
                <a:latin typeface="幼圆" panose="02010509060101010101" charset="-122"/>
                <a:ea typeface="幼圆" panose="02010509060101010101" charset="-122"/>
              </a:endParaRPr>
            </a:p>
          </p:txBody>
        </p:sp>
      </p:grpSp>
      <p:grpSp>
        <p:nvGrpSpPr>
          <p:cNvPr id="216" name="组合 215"/>
          <p:cNvGrpSpPr/>
          <p:nvPr/>
        </p:nvGrpSpPr>
        <p:grpSpPr>
          <a:xfrm>
            <a:off x="254635" y="1085850"/>
            <a:ext cx="1645920" cy="1258570"/>
            <a:chOff x="1210" y="2240"/>
            <a:chExt cx="1777" cy="1982"/>
          </a:xfrm>
          <a:solidFill>
            <a:schemeClr val="accent6">
              <a:lumMod val="60000"/>
              <a:lumOff val="40000"/>
            </a:schemeClr>
          </a:solidFill>
        </p:grpSpPr>
        <p:sp>
          <p:nvSpPr>
            <p:cNvPr id="182" name="圆角矩形 181"/>
            <p:cNvSpPr/>
            <p:nvPr/>
          </p:nvSpPr>
          <p:spPr>
            <a:xfrm>
              <a:off x="1210" y="2240"/>
              <a:ext cx="1777" cy="1982"/>
            </a:xfrm>
            <a:prstGeom prst="roundRect">
              <a:avLst/>
            </a:prstGeom>
            <a:grp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92" name="组合 191"/>
            <p:cNvGrpSpPr/>
            <p:nvPr/>
          </p:nvGrpSpPr>
          <p:grpSpPr>
            <a:xfrm>
              <a:off x="1313" y="2726"/>
              <a:ext cx="1591" cy="1327"/>
              <a:chOff x="233" y="2531"/>
              <a:chExt cx="1591" cy="1327"/>
            </a:xfrm>
            <a:grpFill/>
          </p:grpSpPr>
          <p:grpSp>
            <p:nvGrpSpPr>
              <p:cNvPr id="183" name="组合 182"/>
              <p:cNvGrpSpPr/>
              <p:nvPr/>
            </p:nvGrpSpPr>
            <p:grpSpPr>
              <a:xfrm>
                <a:off x="233" y="2531"/>
                <a:ext cx="760" cy="563"/>
                <a:chOff x="12542" y="5392"/>
                <a:chExt cx="1069" cy="509"/>
              </a:xfrm>
              <a:grpFill/>
            </p:grpSpPr>
            <p:sp>
              <p:nvSpPr>
                <p:cNvPr id="184" name="流程图: 可选过程 183"/>
                <p:cNvSpPr/>
                <p:nvPr/>
              </p:nvSpPr>
              <p:spPr>
                <a:xfrm>
                  <a:off x="12542" y="5392"/>
                  <a:ext cx="1069" cy="509"/>
                </a:xfrm>
                <a:prstGeom prst="flowChartAlternateProcess">
                  <a:avLst/>
                </a:prstGeom>
                <a:grp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5" name="文本框 184"/>
                <p:cNvSpPr txBox="1"/>
                <p:nvPr/>
              </p:nvSpPr>
              <p:spPr>
                <a:xfrm>
                  <a:off x="12581" y="5448"/>
                  <a:ext cx="964" cy="349"/>
                </a:xfrm>
                <a:prstGeom prst="rect">
                  <a:avLst/>
                </a:prstGeom>
                <a:grpFill/>
                <a:ln>
                  <a:noFill/>
                  <a:prstDash val="sysDot"/>
                </a:ln>
              </p:spPr>
              <p:txBody>
                <a:bodyPr wrap="square" rtlCol="0">
                  <a:spAutoFit/>
                </a:bodyPr>
                <a:lstStyle/>
                <a:p>
                  <a:r>
                    <a:rPr lang="en-US" altLang="zh-CN" sz="1000">
                      <a:solidFill>
                        <a:schemeClr val="tx1"/>
                      </a:solidFill>
                      <a:latin typeface="幼圆" panose="02010509060101010101" charset="-122"/>
                      <a:ea typeface="幼圆" panose="02010509060101010101" charset="-122"/>
                    </a:rPr>
                    <a:t>Mongodb</a:t>
                  </a:r>
                  <a:endParaRPr lang="en-US" altLang="zh-CN" sz="1000">
                    <a:solidFill>
                      <a:schemeClr val="tx1"/>
                    </a:solidFill>
                    <a:latin typeface="幼圆" panose="02010509060101010101" charset="-122"/>
                    <a:ea typeface="幼圆" panose="02010509060101010101" charset="-122"/>
                  </a:endParaRPr>
                </a:p>
              </p:txBody>
            </p:sp>
          </p:grpSp>
          <p:grpSp>
            <p:nvGrpSpPr>
              <p:cNvPr id="186" name="组合 185"/>
              <p:cNvGrpSpPr/>
              <p:nvPr/>
            </p:nvGrpSpPr>
            <p:grpSpPr>
              <a:xfrm>
                <a:off x="1073" y="2549"/>
                <a:ext cx="751" cy="545"/>
                <a:chOff x="13718" y="4609"/>
                <a:chExt cx="1054" cy="493"/>
              </a:xfrm>
              <a:grpFill/>
            </p:grpSpPr>
            <p:sp>
              <p:nvSpPr>
                <p:cNvPr id="187" name="流程图: 可选过程 186"/>
                <p:cNvSpPr/>
                <p:nvPr/>
              </p:nvSpPr>
              <p:spPr>
                <a:xfrm>
                  <a:off x="13718" y="4609"/>
                  <a:ext cx="1054" cy="493"/>
                </a:xfrm>
                <a:prstGeom prst="flowChartAlternateProcess">
                  <a:avLst/>
                </a:prstGeom>
                <a:grp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8" name="文本框 187"/>
                <p:cNvSpPr txBox="1"/>
                <p:nvPr/>
              </p:nvSpPr>
              <p:spPr>
                <a:xfrm>
                  <a:off x="13846" y="4661"/>
                  <a:ext cx="867" cy="349"/>
                </a:xfrm>
                <a:prstGeom prst="rect">
                  <a:avLst/>
                </a:prstGeom>
                <a:grpFill/>
                <a:ln>
                  <a:noFill/>
                  <a:prstDash val="sysDot"/>
                </a:ln>
              </p:spPr>
              <p:txBody>
                <a:bodyPr wrap="square" rtlCol="0">
                  <a:spAutoFit/>
                </a:bodyPr>
                <a:lstStyle/>
                <a:p>
                  <a:r>
                    <a:rPr lang="en-US" altLang="zh-CN" sz="1000">
                      <a:solidFill>
                        <a:schemeClr val="tx1"/>
                      </a:solidFill>
                      <a:latin typeface="幼圆" panose="02010509060101010101" charset="-122"/>
                      <a:ea typeface="幼圆" panose="02010509060101010101" charset="-122"/>
                    </a:rPr>
                    <a:t>Mysql</a:t>
                  </a:r>
                  <a:endParaRPr lang="en-US" altLang="zh-CN" sz="1000">
                    <a:solidFill>
                      <a:schemeClr val="tx1"/>
                    </a:solidFill>
                    <a:latin typeface="幼圆" panose="02010509060101010101" charset="-122"/>
                    <a:ea typeface="幼圆" panose="02010509060101010101" charset="-122"/>
                  </a:endParaRPr>
                </a:p>
              </p:txBody>
            </p:sp>
          </p:grpSp>
          <p:grpSp>
            <p:nvGrpSpPr>
              <p:cNvPr id="189" name="组合 188"/>
              <p:cNvGrpSpPr/>
              <p:nvPr/>
            </p:nvGrpSpPr>
            <p:grpSpPr>
              <a:xfrm>
                <a:off x="284" y="3294"/>
                <a:ext cx="988" cy="564"/>
                <a:chOff x="12598" y="4498"/>
                <a:chExt cx="1422" cy="510"/>
              </a:xfrm>
              <a:grpFill/>
            </p:grpSpPr>
            <p:sp>
              <p:nvSpPr>
                <p:cNvPr id="190" name="流程图: 可选过程 189"/>
                <p:cNvSpPr/>
                <p:nvPr/>
              </p:nvSpPr>
              <p:spPr>
                <a:xfrm>
                  <a:off x="12895" y="4498"/>
                  <a:ext cx="1125" cy="510"/>
                </a:xfrm>
                <a:prstGeom prst="flowChartAlternateProcess">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1" name="文本框 190"/>
                <p:cNvSpPr txBox="1"/>
                <p:nvPr/>
              </p:nvSpPr>
              <p:spPr>
                <a:xfrm>
                  <a:off x="12598" y="4641"/>
                  <a:ext cx="782" cy="349"/>
                </a:xfrm>
                <a:prstGeom prst="rect">
                  <a:avLst/>
                </a:prstGeom>
                <a:grpFill/>
                <a:ln>
                  <a:noFill/>
                  <a:prstDash val="sysDot"/>
                </a:ln>
              </p:spPr>
              <p:txBody>
                <a:bodyPr wrap="square" rtlCol="0">
                  <a:spAutoFit/>
                </a:bodyPr>
                <a:lstStyle/>
                <a:p>
                  <a:r>
                    <a:rPr lang="en-US" altLang="zh-CN" sz="1000">
                      <a:solidFill>
                        <a:schemeClr val="tx1"/>
                      </a:solidFill>
                      <a:latin typeface="幼圆" panose="02010509060101010101" charset="-122"/>
                      <a:ea typeface="幼圆" panose="02010509060101010101" charset="-122"/>
                    </a:rPr>
                    <a:t>Redis</a:t>
                  </a:r>
                  <a:endParaRPr lang="en-US" altLang="zh-CN" sz="1000">
                    <a:solidFill>
                      <a:schemeClr val="tx1"/>
                    </a:solidFill>
                    <a:latin typeface="幼圆" panose="02010509060101010101" charset="-122"/>
                    <a:ea typeface="幼圆" panose="02010509060101010101" charset="-122"/>
                  </a:endParaRPr>
                </a:p>
              </p:txBody>
            </p:sp>
          </p:grpSp>
        </p:grpSp>
      </p:grpSp>
      <p:sp>
        <p:nvSpPr>
          <p:cNvPr id="193" name="圆角矩形 192"/>
          <p:cNvSpPr/>
          <p:nvPr/>
        </p:nvSpPr>
        <p:spPr>
          <a:xfrm>
            <a:off x="254635" y="2420620"/>
            <a:ext cx="1646555" cy="700405"/>
          </a:xfrm>
          <a:prstGeom prst="roundRect">
            <a:avLst/>
          </a:prstGeom>
          <a:solidFill>
            <a:schemeClr val="accent6">
              <a:lumMod val="60000"/>
              <a:lumOff val="40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95" name="组合 194"/>
          <p:cNvGrpSpPr/>
          <p:nvPr/>
        </p:nvGrpSpPr>
        <p:grpSpPr>
          <a:xfrm>
            <a:off x="311628" y="2760345"/>
            <a:ext cx="741778" cy="320040"/>
            <a:chOff x="12985" y="5449"/>
            <a:chExt cx="1519" cy="456"/>
          </a:xfrm>
        </p:grpSpPr>
        <p:sp>
          <p:nvSpPr>
            <p:cNvPr id="196" name="流程图: 可选过程 195"/>
            <p:cNvSpPr/>
            <p:nvPr/>
          </p:nvSpPr>
          <p:spPr>
            <a:xfrm>
              <a:off x="12985" y="5449"/>
              <a:ext cx="1512" cy="45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7" name="文本框 196"/>
            <p:cNvSpPr txBox="1"/>
            <p:nvPr/>
          </p:nvSpPr>
          <p:spPr>
            <a:xfrm>
              <a:off x="12991" y="5503"/>
              <a:ext cx="1513" cy="349"/>
            </a:xfrm>
            <a:prstGeom prst="rect">
              <a:avLst/>
            </a:prstGeom>
            <a:noFill/>
          </p:spPr>
          <p:txBody>
            <a:bodyPr wrap="square" rtlCol="0">
              <a:spAutoFit/>
            </a:bodyPr>
            <a:lstStyle/>
            <a:p>
              <a:r>
                <a:rPr lang="en-US" altLang="zh-CN" sz="1000">
                  <a:solidFill>
                    <a:schemeClr val="tx1"/>
                  </a:solidFill>
                  <a:latin typeface="幼圆" panose="02010509060101010101" charset="-122"/>
                  <a:ea typeface="幼圆" panose="02010509060101010101" charset="-122"/>
                </a:rPr>
                <a:t>FastDFS</a:t>
              </a:r>
              <a:endParaRPr lang="en-US" altLang="zh-CN" sz="1000">
                <a:solidFill>
                  <a:schemeClr val="tx1"/>
                </a:solidFill>
                <a:latin typeface="幼圆" panose="02010509060101010101" charset="-122"/>
                <a:ea typeface="幼圆" panose="02010509060101010101" charset="-122"/>
              </a:endParaRPr>
            </a:p>
          </p:txBody>
        </p:sp>
      </p:grpSp>
      <p:sp>
        <p:nvSpPr>
          <p:cNvPr id="205" name="圆角矩形 204"/>
          <p:cNvSpPr/>
          <p:nvPr/>
        </p:nvSpPr>
        <p:spPr>
          <a:xfrm>
            <a:off x="278130" y="3278505"/>
            <a:ext cx="1646555" cy="3114675"/>
          </a:xfrm>
          <a:prstGeom prst="roundRect">
            <a:avLst/>
          </a:prstGeom>
          <a:solidFill>
            <a:schemeClr val="accent6">
              <a:lumMod val="60000"/>
              <a:lumOff val="40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48" name="组合 247"/>
          <p:cNvGrpSpPr/>
          <p:nvPr/>
        </p:nvGrpSpPr>
        <p:grpSpPr>
          <a:xfrm>
            <a:off x="349885" y="3535045"/>
            <a:ext cx="645795" cy="612727"/>
            <a:chOff x="520" y="5767"/>
            <a:chExt cx="1566" cy="1043"/>
          </a:xfrm>
        </p:grpSpPr>
        <p:grpSp>
          <p:nvGrpSpPr>
            <p:cNvPr id="207" name="组合 206"/>
            <p:cNvGrpSpPr/>
            <p:nvPr/>
          </p:nvGrpSpPr>
          <p:grpSpPr>
            <a:xfrm>
              <a:off x="520" y="5767"/>
              <a:ext cx="1566" cy="1043"/>
              <a:chOff x="12878" y="5246"/>
              <a:chExt cx="1100" cy="944"/>
            </a:xfrm>
          </p:grpSpPr>
          <p:sp>
            <p:nvSpPr>
              <p:cNvPr id="208" name="流程图: 可选过程 207"/>
              <p:cNvSpPr/>
              <p:nvPr/>
            </p:nvSpPr>
            <p:spPr>
              <a:xfrm>
                <a:off x="12906" y="5392"/>
                <a:ext cx="1072" cy="7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9" name="文本框 208"/>
              <p:cNvSpPr txBox="1"/>
              <p:nvPr/>
            </p:nvSpPr>
            <p:spPr>
              <a:xfrm>
                <a:off x="12878" y="5246"/>
                <a:ext cx="1062" cy="378"/>
              </a:xfrm>
              <a:prstGeom prst="rect">
                <a:avLst/>
              </a:prstGeom>
              <a:noFill/>
            </p:spPr>
            <p:txBody>
              <a:bodyPr wrap="square" rtlCol="0">
                <a:spAutoFit/>
              </a:bodyPr>
              <a:lstStyle/>
              <a:p>
                <a:pPr algn="ctr"/>
                <a:r>
                  <a:rPr lang="zh-CN" altLang="en-US" sz="1000" dirty="0">
                    <a:solidFill>
                      <a:schemeClr val="tx1"/>
                    </a:solidFill>
                    <a:latin typeface="幼圆" panose="02010509060101010101" charset="-122"/>
                    <a:ea typeface="幼圆" panose="02010509060101010101" charset="-122"/>
                  </a:rPr>
                  <a:t>音乐</a:t>
                </a:r>
                <a:endParaRPr lang="zh-CN" altLang="en-US" sz="1000" dirty="0">
                  <a:solidFill>
                    <a:schemeClr val="tx1"/>
                  </a:solidFill>
                  <a:latin typeface="幼圆" panose="02010509060101010101" charset="-122"/>
                  <a:ea typeface="幼圆" panose="02010509060101010101" charset="-122"/>
                </a:endParaRPr>
              </a:p>
            </p:txBody>
          </p:sp>
        </p:grpSp>
        <p:grpSp>
          <p:nvGrpSpPr>
            <p:cNvPr id="247" name="组合 246"/>
            <p:cNvGrpSpPr/>
            <p:nvPr/>
          </p:nvGrpSpPr>
          <p:grpSpPr>
            <a:xfrm>
              <a:off x="612" y="6182"/>
              <a:ext cx="1336" cy="550"/>
              <a:chOff x="612" y="6182"/>
              <a:chExt cx="1336" cy="550"/>
            </a:xfrm>
          </p:grpSpPr>
          <p:sp>
            <p:nvSpPr>
              <p:cNvPr id="217" name="圆角矩形 216"/>
              <p:cNvSpPr/>
              <p:nvPr/>
            </p:nvSpPr>
            <p:spPr>
              <a:xfrm>
                <a:off x="612" y="6183"/>
                <a:ext cx="285" cy="54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QQ</a:t>
                </a:r>
                <a:endParaRPr lang="en-US" altLang="zh-CN" sz="800">
                  <a:solidFill>
                    <a:schemeClr val="tx1"/>
                  </a:solidFill>
                </a:endParaRPr>
              </a:p>
            </p:txBody>
          </p:sp>
          <p:sp>
            <p:nvSpPr>
              <p:cNvPr id="218" name="圆角矩形 217"/>
              <p:cNvSpPr/>
              <p:nvPr/>
            </p:nvSpPr>
            <p:spPr>
              <a:xfrm>
                <a:off x="1063" y="6183"/>
                <a:ext cx="331"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百度</a:t>
                </a:r>
                <a:endParaRPr lang="zh-CN" altLang="en-US" sz="800">
                  <a:solidFill>
                    <a:schemeClr val="tx1"/>
                  </a:solidFill>
                </a:endParaRPr>
              </a:p>
            </p:txBody>
          </p:sp>
          <p:sp>
            <p:nvSpPr>
              <p:cNvPr id="219" name="圆角矩形 218"/>
              <p:cNvSpPr/>
              <p:nvPr/>
            </p:nvSpPr>
            <p:spPr>
              <a:xfrm>
                <a:off x="1636" y="6182"/>
                <a:ext cx="312" cy="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酷狗</a:t>
                </a:r>
                <a:endParaRPr lang="zh-CN" altLang="en-US" sz="800">
                  <a:solidFill>
                    <a:schemeClr val="tx1"/>
                  </a:solidFill>
                </a:endParaRPr>
              </a:p>
            </p:txBody>
          </p:sp>
        </p:grpSp>
      </p:grpSp>
      <p:sp>
        <p:nvSpPr>
          <p:cNvPr id="242" name="文本框 241"/>
          <p:cNvSpPr txBox="1"/>
          <p:nvPr/>
        </p:nvSpPr>
        <p:spPr>
          <a:xfrm>
            <a:off x="328295" y="1064260"/>
            <a:ext cx="984885" cy="245110"/>
          </a:xfrm>
          <a:prstGeom prst="rect">
            <a:avLst/>
          </a:prstGeom>
          <a:noFill/>
        </p:spPr>
        <p:txBody>
          <a:bodyPr wrap="square" rtlCol="0">
            <a:spAutoFit/>
          </a:bodyPr>
          <a:lstStyle/>
          <a:p>
            <a:r>
              <a:rPr lang="zh-CN" altLang="en-US" sz="1000">
                <a:solidFill>
                  <a:schemeClr val="tx1"/>
                </a:solidFill>
              </a:rPr>
              <a:t>数据存储</a:t>
            </a:r>
            <a:endParaRPr lang="zh-CN" altLang="en-US" sz="1000">
              <a:solidFill>
                <a:schemeClr val="tx1"/>
              </a:solidFill>
            </a:endParaRPr>
          </a:p>
        </p:txBody>
      </p:sp>
      <p:sp>
        <p:nvSpPr>
          <p:cNvPr id="243" name="文本框 242"/>
          <p:cNvSpPr txBox="1"/>
          <p:nvPr/>
        </p:nvSpPr>
        <p:spPr>
          <a:xfrm>
            <a:off x="328295" y="2420620"/>
            <a:ext cx="984885" cy="245110"/>
          </a:xfrm>
          <a:prstGeom prst="rect">
            <a:avLst/>
          </a:prstGeom>
          <a:noFill/>
        </p:spPr>
        <p:txBody>
          <a:bodyPr wrap="square" rtlCol="0">
            <a:spAutoFit/>
          </a:bodyPr>
          <a:lstStyle/>
          <a:p>
            <a:r>
              <a:rPr lang="zh-CN" altLang="en-US" sz="1000">
                <a:solidFill>
                  <a:schemeClr val="tx1"/>
                </a:solidFill>
              </a:rPr>
              <a:t>文件存储</a:t>
            </a:r>
            <a:endParaRPr lang="zh-CN" altLang="en-US" sz="1000">
              <a:solidFill>
                <a:schemeClr val="tx1"/>
              </a:solidFill>
            </a:endParaRPr>
          </a:p>
        </p:txBody>
      </p:sp>
      <p:grpSp>
        <p:nvGrpSpPr>
          <p:cNvPr id="249" name="组合 248"/>
          <p:cNvGrpSpPr/>
          <p:nvPr/>
        </p:nvGrpSpPr>
        <p:grpSpPr>
          <a:xfrm>
            <a:off x="1122680" y="3533775"/>
            <a:ext cx="645795" cy="612727"/>
            <a:chOff x="520" y="5767"/>
            <a:chExt cx="1566" cy="1043"/>
          </a:xfrm>
        </p:grpSpPr>
        <p:grpSp>
          <p:nvGrpSpPr>
            <p:cNvPr id="250" name="组合 249"/>
            <p:cNvGrpSpPr/>
            <p:nvPr/>
          </p:nvGrpSpPr>
          <p:grpSpPr>
            <a:xfrm>
              <a:off x="520" y="5767"/>
              <a:ext cx="1566" cy="1043"/>
              <a:chOff x="12878" y="5246"/>
              <a:chExt cx="1100" cy="944"/>
            </a:xfrm>
          </p:grpSpPr>
          <p:sp>
            <p:nvSpPr>
              <p:cNvPr id="251" name="流程图: 可选过程 250"/>
              <p:cNvSpPr/>
              <p:nvPr/>
            </p:nvSpPr>
            <p:spPr>
              <a:xfrm>
                <a:off x="12906" y="5392"/>
                <a:ext cx="1072" cy="7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2" name="文本框 251"/>
              <p:cNvSpPr txBox="1"/>
              <p:nvPr/>
            </p:nvSpPr>
            <p:spPr>
              <a:xfrm>
                <a:off x="12878" y="5246"/>
                <a:ext cx="1062" cy="378"/>
              </a:xfrm>
              <a:prstGeom prst="rect">
                <a:avLst/>
              </a:prstGeom>
              <a:noFill/>
            </p:spPr>
            <p:txBody>
              <a:bodyPr wrap="square" rtlCol="0">
                <a:spAutoFit/>
              </a:bodyPr>
              <a:lstStyle/>
              <a:p>
                <a:pPr algn="ctr"/>
                <a:r>
                  <a:rPr lang="zh-CN" altLang="en-US" sz="1000" dirty="0">
                    <a:solidFill>
                      <a:schemeClr val="tx1"/>
                    </a:solidFill>
                    <a:latin typeface="幼圆" panose="02010509060101010101" charset="-122"/>
                    <a:ea typeface="幼圆" panose="02010509060101010101" charset="-122"/>
                  </a:rPr>
                  <a:t>新闻</a:t>
                </a:r>
                <a:endParaRPr lang="zh-CN" altLang="en-US" sz="1000" dirty="0">
                  <a:solidFill>
                    <a:schemeClr val="tx1"/>
                  </a:solidFill>
                  <a:latin typeface="幼圆" panose="02010509060101010101" charset="-122"/>
                  <a:ea typeface="幼圆" panose="02010509060101010101" charset="-122"/>
                </a:endParaRPr>
              </a:p>
            </p:txBody>
          </p:sp>
        </p:grpSp>
        <p:grpSp>
          <p:nvGrpSpPr>
            <p:cNvPr id="253" name="组合 252"/>
            <p:cNvGrpSpPr/>
            <p:nvPr/>
          </p:nvGrpSpPr>
          <p:grpSpPr>
            <a:xfrm>
              <a:off x="678" y="6182"/>
              <a:ext cx="1248" cy="550"/>
              <a:chOff x="678" y="6182"/>
              <a:chExt cx="1248" cy="550"/>
            </a:xfrm>
          </p:grpSpPr>
          <p:sp>
            <p:nvSpPr>
              <p:cNvPr id="254" name="圆角矩形 253"/>
              <p:cNvSpPr/>
              <p:nvPr/>
            </p:nvSpPr>
            <p:spPr>
              <a:xfrm>
                <a:off x="678" y="6183"/>
                <a:ext cx="285"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今日</a:t>
                </a:r>
                <a:endParaRPr lang="zh-CN" altLang="en-US" sz="800">
                  <a:solidFill>
                    <a:schemeClr val="tx1"/>
                  </a:solidFill>
                </a:endParaRPr>
              </a:p>
            </p:txBody>
          </p:sp>
          <p:sp>
            <p:nvSpPr>
              <p:cNvPr id="255" name="圆角矩形 254"/>
              <p:cNvSpPr/>
              <p:nvPr/>
            </p:nvSpPr>
            <p:spPr>
              <a:xfrm>
                <a:off x="1129" y="6183"/>
                <a:ext cx="331"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腾讯</a:t>
                </a:r>
                <a:endParaRPr lang="zh-CN" altLang="en-US" sz="800">
                  <a:solidFill>
                    <a:schemeClr val="tx1"/>
                  </a:solidFill>
                </a:endParaRPr>
              </a:p>
            </p:txBody>
          </p:sp>
          <p:sp>
            <p:nvSpPr>
              <p:cNvPr id="256" name="圆角矩形 255"/>
              <p:cNvSpPr/>
              <p:nvPr/>
            </p:nvSpPr>
            <p:spPr>
              <a:xfrm>
                <a:off x="1614" y="6182"/>
                <a:ext cx="312" cy="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新浪</a:t>
                </a:r>
                <a:endParaRPr lang="zh-CN" altLang="en-US" sz="800">
                  <a:solidFill>
                    <a:schemeClr val="tx1"/>
                  </a:solidFill>
                </a:endParaRPr>
              </a:p>
            </p:txBody>
          </p:sp>
        </p:grpSp>
      </p:grpSp>
      <p:grpSp>
        <p:nvGrpSpPr>
          <p:cNvPr id="258" name="组合 257"/>
          <p:cNvGrpSpPr/>
          <p:nvPr/>
        </p:nvGrpSpPr>
        <p:grpSpPr>
          <a:xfrm>
            <a:off x="335915" y="4334510"/>
            <a:ext cx="645795" cy="612727"/>
            <a:chOff x="520" y="5767"/>
            <a:chExt cx="1566" cy="1043"/>
          </a:xfrm>
        </p:grpSpPr>
        <p:grpSp>
          <p:nvGrpSpPr>
            <p:cNvPr id="259" name="组合 258"/>
            <p:cNvGrpSpPr/>
            <p:nvPr/>
          </p:nvGrpSpPr>
          <p:grpSpPr>
            <a:xfrm>
              <a:off x="520" y="5767"/>
              <a:ext cx="1566" cy="1043"/>
              <a:chOff x="12878" y="5246"/>
              <a:chExt cx="1100" cy="944"/>
            </a:xfrm>
          </p:grpSpPr>
          <p:sp>
            <p:nvSpPr>
              <p:cNvPr id="260" name="流程图: 可选过程 259"/>
              <p:cNvSpPr/>
              <p:nvPr/>
            </p:nvSpPr>
            <p:spPr>
              <a:xfrm>
                <a:off x="12906" y="5392"/>
                <a:ext cx="1072" cy="7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1" name="文本框 260"/>
              <p:cNvSpPr txBox="1"/>
              <p:nvPr/>
            </p:nvSpPr>
            <p:spPr>
              <a:xfrm>
                <a:off x="12878" y="5246"/>
                <a:ext cx="1062" cy="378"/>
              </a:xfrm>
              <a:prstGeom prst="rect">
                <a:avLst/>
              </a:prstGeom>
              <a:noFill/>
            </p:spPr>
            <p:txBody>
              <a:bodyPr wrap="square" rtlCol="0">
                <a:spAutoFit/>
              </a:bodyPr>
              <a:lstStyle/>
              <a:p>
                <a:pPr algn="ctr"/>
                <a:r>
                  <a:rPr lang="zh-CN" altLang="en-US" sz="1000" dirty="0">
                    <a:solidFill>
                      <a:schemeClr val="tx1"/>
                    </a:solidFill>
                    <a:latin typeface="幼圆" panose="02010509060101010101" charset="-122"/>
                    <a:ea typeface="幼圆" panose="02010509060101010101" charset="-122"/>
                  </a:rPr>
                  <a:t>出行</a:t>
                </a:r>
                <a:endParaRPr lang="zh-CN" altLang="en-US" sz="1000" dirty="0">
                  <a:solidFill>
                    <a:schemeClr val="tx1"/>
                  </a:solidFill>
                  <a:latin typeface="幼圆" panose="02010509060101010101" charset="-122"/>
                  <a:ea typeface="幼圆" panose="02010509060101010101" charset="-122"/>
                </a:endParaRPr>
              </a:p>
            </p:txBody>
          </p:sp>
        </p:grpSp>
        <p:grpSp>
          <p:nvGrpSpPr>
            <p:cNvPr id="262" name="组合 261"/>
            <p:cNvGrpSpPr/>
            <p:nvPr/>
          </p:nvGrpSpPr>
          <p:grpSpPr>
            <a:xfrm>
              <a:off x="656" y="6182"/>
              <a:ext cx="1314" cy="550"/>
              <a:chOff x="656" y="6182"/>
              <a:chExt cx="1314" cy="550"/>
            </a:xfrm>
          </p:grpSpPr>
          <p:sp>
            <p:nvSpPr>
              <p:cNvPr id="263" name="圆角矩形 262"/>
              <p:cNvSpPr/>
              <p:nvPr/>
            </p:nvSpPr>
            <p:spPr>
              <a:xfrm>
                <a:off x="656" y="6183"/>
                <a:ext cx="285"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携程</a:t>
                </a:r>
                <a:endParaRPr lang="zh-CN" altLang="en-US" sz="800">
                  <a:solidFill>
                    <a:schemeClr val="tx1"/>
                  </a:solidFill>
                </a:endParaRPr>
              </a:p>
            </p:txBody>
          </p:sp>
          <p:sp>
            <p:nvSpPr>
              <p:cNvPr id="264" name="圆角矩形 263"/>
              <p:cNvSpPr/>
              <p:nvPr/>
            </p:nvSpPr>
            <p:spPr>
              <a:xfrm>
                <a:off x="1085" y="6183"/>
                <a:ext cx="331"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去哪儿</a:t>
                </a:r>
                <a:endParaRPr lang="zh-CN" altLang="en-US" sz="800">
                  <a:solidFill>
                    <a:schemeClr val="tx1"/>
                  </a:solidFill>
                </a:endParaRPr>
              </a:p>
            </p:txBody>
          </p:sp>
          <p:sp>
            <p:nvSpPr>
              <p:cNvPr id="265" name="圆角矩形 264"/>
              <p:cNvSpPr/>
              <p:nvPr/>
            </p:nvSpPr>
            <p:spPr>
              <a:xfrm>
                <a:off x="1658" y="6182"/>
                <a:ext cx="312" cy="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滴滴</a:t>
                </a:r>
                <a:endParaRPr lang="zh-CN" altLang="en-US" sz="800">
                  <a:solidFill>
                    <a:schemeClr val="tx1"/>
                  </a:solidFill>
                </a:endParaRPr>
              </a:p>
            </p:txBody>
          </p:sp>
        </p:grpSp>
      </p:grpSp>
      <p:grpSp>
        <p:nvGrpSpPr>
          <p:cNvPr id="267" name="组合 266"/>
          <p:cNvGrpSpPr/>
          <p:nvPr/>
        </p:nvGrpSpPr>
        <p:grpSpPr>
          <a:xfrm>
            <a:off x="1106805" y="4334510"/>
            <a:ext cx="645795" cy="612727"/>
            <a:chOff x="520" y="5767"/>
            <a:chExt cx="1566" cy="1043"/>
          </a:xfrm>
        </p:grpSpPr>
        <p:grpSp>
          <p:nvGrpSpPr>
            <p:cNvPr id="268" name="组合 267"/>
            <p:cNvGrpSpPr/>
            <p:nvPr/>
          </p:nvGrpSpPr>
          <p:grpSpPr>
            <a:xfrm>
              <a:off x="520" y="5767"/>
              <a:ext cx="1566" cy="1043"/>
              <a:chOff x="12878" y="5246"/>
              <a:chExt cx="1100" cy="944"/>
            </a:xfrm>
          </p:grpSpPr>
          <p:sp>
            <p:nvSpPr>
              <p:cNvPr id="269" name="流程图: 可选过程 268"/>
              <p:cNvSpPr/>
              <p:nvPr/>
            </p:nvSpPr>
            <p:spPr>
              <a:xfrm>
                <a:off x="12906" y="5392"/>
                <a:ext cx="1072" cy="7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0" name="文本框 269"/>
              <p:cNvSpPr txBox="1"/>
              <p:nvPr/>
            </p:nvSpPr>
            <p:spPr>
              <a:xfrm>
                <a:off x="12878" y="5246"/>
                <a:ext cx="1062" cy="378"/>
              </a:xfrm>
              <a:prstGeom prst="rect">
                <a:avLst/>
              </a:prstGeom>
              <a:noFill/>
            </p:spPr>
            <p:txBody>
              <a:bodyPr wrap="square" rtlCol="0">
                <a:spAutoFit/>
              </a:bodyPr>
              <a:lstStyle/>
              <a:p>
                <a:pPr algn="ctr"/>
                <a:r>
                  <a:rPr lang="zh-CN" altLang="en-US" sz="1000" dirty="0">
                    <a:solidFill>
                      <a:schemeClr val="tx1"/>
                    </a:solidFill>
                    <a:latin typeface="幼圆" panose="02010509060101010101" charset="-122"/>
                    <a:ea typeface="幼圆" panose="02010509060101010101" charset="-122"/>
                  </a:rPr>
                  <a:t>社区</a:t>
                </a:r>
                <a:endParaRPr lang="zh-CN" altLang="en-US" sz="1000" dirty="0">
                  <a:solidFill>
                    <a:schemeClr val="tx1"/>
                  </a:solidFill>
                  <a:latin typeface="幼圆" panose="02010509060101010101" charset="-122"/>
                  <a:ea typeface="幼圆" panose="02010509060101010101" charset="-122"/>
                </a:endParaRPr>
              </a:p>
            </p:txBody>
          </p:sp>
        </p:grpSp>
        <p:grpSp>
          <p:nvGrpSpPr>
            <p:cNvPr id="271" name="组合 270"/>
            <p:cNvGrpSpPr/>
            <p:nvPr/>
          </p:nvGrpSpPr>
          <p:grpSpPr>
            <a:xfrm>
              <a:off x="656" y="6199"/>
              <a:ext cx="1229" cy="533"/>
              <a:chOff x="656" y="6199"/>
              <a:chExt cx="1229" cy="533"/>
            </a:xfrm>
          </p:grpSpPr>
          <p:sp>
            <p:nvSpPr>
              <p:cNvPr id="272" name="圆角矩形 271"/>
              <p:cNvSpPr/>
              <p:nvPr/>
            </p:nvSpPr>
            <p:spPr>
              <a:xfrm>
                <a:off x="656" y="6199"/>
                <a:ext cx="513" cy="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物业</a:t>
                </a:r>
                <a:endParaRPr lang="zh-CN" altLang="en-US" sz="800">
                  <a:solidFill>
                    <a:schemeClr val="tx1"/>
                  </a:solidFill>
                </a:endParaRPr>
              </a:p>
            </p:txBody>
          </p:sp>
          <p:sp>
            <p:nvSpPr>
              <p:cNvPr id="273" name="圆角矩形 272"/>
              <p:cNvSpPr/>
              <p:nvPr/>
            </p:nvSpPr>
            <p:spPr>
              <a:xfrm>
                <a:off x="1412" y="6220"/>
                <a:ext cx="473" cy="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家政</a:t>
                </a:r>
                <a:endParaRPr lang="zh-CN" altLang="en-US" sz="800">
                  <a:solidFill>
                    <a:schemeClr val="tx1"/>
                  </a:solidFill>
                </a:endParaRPr>
              </a:p>
            </p:txBody>
          </p:sp>
        </p:grpSp>
      </p:grpSp>
      <p:grpSp>
        <p:nvGrpSpPr>
          <p:cNvPr id="276" name="组合 275"/>
          <p:cNvGrpSpPr/>
          <p:nvPr/>
        </p:nvGrpSpPr>
        <p:grpSpPr>
          <a:xfrm>
            <a:off x="355600" y="5241925"/>
            <a:ext cx="645795" cy="612727"/>
            <a:chOff x="520" y="5767"/>
            <a:chExt cx="1566" cy="1043"/>
          </a:xfrm>
        </p:grpSpPr>
        <p:grpSp>
          <p:nvGrpSpPr>
            <p:cNvPr id="277" name="组合 276"/>
            <p:cNvGrpSpPr/>
            <p:nvPr/>
          </p:nvGrpSpPr>
          <p:grpSpPr>
            <a:xfrm>
              <a:off x="520" y="5767"/>
              <a:ext cx="1566" cy="1043"/>
              <a:chOff x="12878" y="5246"/>
              <a:chExt cx="1100" cy="944"/>
            </a:xfrm>
          </p:grpSpPr>
          <p:sp>
            <p:nvSpPr>
              <p:cNvPr id="278" name="流程图: 可选过程 277"/>
              <p:cNvSpPr/>
              <p:nvPr/>
            </p:nvSpPr>
            <p:spPr>
              <a:xfrm>
                <a:off x="12906" y="5392"/>
                <a:ext cx="1072" cy="7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9" name="文本框 278"/>
              <p:cNvSpPr txBox="1"/>
              <p:nvPr/>
            </p:nvSpPr>
            <p:spPr>
              <a:xfrm>
                <a:off x="12878" y="5246"/>
                <a:ext cx="1062" cy="378"/>
              </a:xfrm>
              <a:prstGeom prst="rect">
                <a:avLst/>
              </a:prstGeom>
              <a:noFill/>
            </p:spPr>
            <p:txBody>
              <a:bodyPr wrap="square" rtlCol="0">
                <a:spAutoFit/>
              </a:bodyPr>
              <a:lstStyle/>
              <a:p>
                <a:pPr algn="ctr"/>
                <a:r>
                  <a:rPr lang="zh-CN" altLang="en-US" sz="1000" dirty="0">
                    <a:solidFill>
                      <a:schemeClr val="tx1"/>
                    </a:solidFill>
                    <a:latin typeface="幼圆" panose="02010509060101010101" charset="-122"/>
                    <a:ea typeface="幼圆" panose="02010509060101010101" charset="-122"/>
                  </a:rPr>
                  <a:t>餐饮</a:t>
                </a:r>
                <a:endParaRPr lang="zh-CN" altLang="en-US" sz="1000" dirty="0">
                  <a:solidFill>
                    <a:schemeClr val="tx1"/>
                  </a:solidFill>
                  <a:latin typeface="幼圆" panose="02010509060101010101" charset="-122"/>
                  <a:ea typeface="幼圆" panose="02010509060101010101" charset="-122"/>
                </a:endParaRPr>
              </a:p>
            </p:txBody>
          </p:sp>
        </p:grpSp>
        <p:grpSp>
          <p:nvGrpSpPr>
            <p:cNvPr id="280" name="组合 279"/>
            <p:cNvGrpSpPr/>
            <p:nvPr/>
          </p:nvGrpSpPr>
          <p:grpSpPr>
            <a:xfrm>
              <a:off x="612" y="6182"/>
              <a:ext cx="1306" cy="550"/>
              <a:chOff x="612" y="6182"/>
              <a:chExt cx="1306" cy="550"/>
            </a:xfrm>
          </p:grpSpPr>
          <p:sp>
            <p:nvSpPr>
              <p:cNvPr id="281" name="圆角矩形 280"/>
              <p:cNvSpPr/>
              <p:nvPr/>
            </p:nvSpPr>
            <p:spPr>
              <a:xfrm>
                <a:off x="612" y="6183"/>
                <a:ext cx="285"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美团</a:t>
                </a:r>
                <a:endParaRPr lang="zh-CN" altLang="en-US" sz="800">
                  <a:solidFill>
                    <a:schemeClr val="tx1"/>
                  </a:solidFill>
                </a:endParaRPr>
              </a:p>
            </p:txBody>
          </p:sp>
          <p:sp>
            <p:nvSpPr>
              <p:cNvPr id="282" name="圆角矩形 281"/>
              <p:cNvSpPr/>
              <p:nvPr/>
            </p:nvSpPr>
            <p:spPr>
              <a:xfrm>
                <a:off x="1085" y="6183"/>
                <a:ext cx="331"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大众点</a:t>
                </a:r>
                <a:endParaRPr lang="zh-CN" altLang="en-US" sz="800">
                  <a:solidFill>
                    <a:schemeClr val="tx1"/>
                  </a:solidFill>
                </a:endParaRPr>
              </a:p>
            </p:txBody>
          </p:sp>
          <p:sp>
            <p:nvSpPr>
              <p:cNvPr id="283" name="圆角矩形 282"/>
              <p:cNvSpPr/>
              <p:nvPr/>
            </p:nvSpPr>
            <p:spPr>
              <a:xfrm>
                <a:off x="1606" y="6182"/>
                <a:ext cx="312" cy="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饿了吗</a:t>
                </a:r>
                <a:endParaRPr lang="zh-CN" altLang="en-US" sz="800">
                  <a:solidFill>
                    <a:schemeClr val="tx1"/>
                  </a:solidFill>
                </a:endParaRPr>
              </a:p>
            </p:txBody>
          </p:sp>
        </p:grpSp>
      </p:grpSp>
      <p:grpSp>
        <p:nvGrpSpPr>
          <p:cNvPr id="285" name="组合 284"/>
          <p:cNvGrpSpPr/>
          <p:nvPr/>
        </p:nvGrpSpPr>
        <p:grpSpPr>
          <a:xfrm>
            <a:off x="1100455" y="5236210"/>
            <a:ext cx="645795" cy="612727"/>
            <a:chOff x="520" y="5767"/>
            <a:chExt cx="1566" cy="1043"/>
          </a:xfrm>
        </p:grpSpPr>
        <p:grpSp>
          <p:nvGrpSpPr>
            <p:cNvPr id="286" name="组合 285"/>
            <p:cNvGrpSpPr/>
            <p:nvPr/>
          </p:nvGrpSpPr>
          <p:grpSpPr>
            <a:xfrm>
              <a:off x="520" y="5767"/>
              <a:ext cx="1566" cy="1043"/>
              <a:chOff x="12878" y="5246"/>
              <a:chExt cx="1100" cy="944"/>
            </a:xfrm>
          </p:grpSpPr>
          <p:sp>
            <p:nvSpPr>
              <p:cNvPr id="287" name="流程图: 可选过程 286"/>
              <p:cNvSpPr/>
              <p:nvPr/>
            </p:nvSpPr>
            <p:spPr>
              <a:xfrm>
                <a:off x="12906" y="5392"/>
                <a:ext cx="1072" cy="7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8" name="文本框 287"/>
              <p:cNvSpPr txBox="1"/>
              <p:nvPr/>
            </p:nvSpPr>
            <p:spPr>
              <a:xfrm>
                <a:off x="12878" y="5246"/>
                <a:ext cx="1062" cy="378"/>
              </a:xfrm>
              <a:prstGeom prst="rect">
                <a:avLst/>
              </a:prstGeom>
              <a:noFill/>
            </p:spPr>
            <p:txBody>
              <a:bodyPr wrap="square" rtlCol="0">
                <a:spAutoFit/>
              </a:bodyPr>
              <a:lstStyle/>
              <a:p>
                <a:pPr algn="ctr"/>
                <a:r>
                  <a:rPr lang="zh-CN" altLang="en-US" sz="1000" dirty="0">
                    <a:solidFill>
                      <a:schemeClr val="tx1"/>
                    </a:solidFill>
                    <a:latin typeface="幼圆" panose="02010509060101010101" charset="-122"/>
                    <a:ea typeface="幼圆" panose="02010509060101010101" charset="-122"/>
                  </a:rPr>
                  <a:t>课程</a:t>
                </a:r>
                <a:endParaRPr lang="zh-CN" altLang="en-US" sz="1000" dirty="0">
                  <a:solidFill>
                    <a:schemeClr val="tx1"/>
                  </a:solidFill>
                  <a:latin typeface="幼圆" panose="02010509060101010101" charset="-122"/>
                  <a:ea typeface="幼圆" panose="02010509060101010101" charset="-122"/>
                </a:endParaRPr>
              </a:p>
            </p:txBody>
          </p:sp>
        </p:grpSp>
        <p:grpSp>
          <p:nvGrpSpPr>
            <p:cNvPr id="289" name="组合 288"/>
            <p:cNvGrpSpPr/>
            <p:nvPr/>
          </p:nvGrpSpPr>
          <p:grpSpPr>
            <a:xfrm>
              <a:off x="656" y="6161"/>
              <a:ext cx="1324" cy="570"/>
              <a:chOff x="656" y="6161"/>
              <a:chExt cx="1324" cy="570"/>
            </a:xfrm>
          </p:grpSpPr>
          <p:sp>
            <p:nvSpPr>
              <p:cNvPr id="290" name="圆角矩形 289"/>
              <p:cNvSpPr/>
              <p:nvPr/>
            </p:nvSpPr>
            <p:spPr>
              <a:xfrm>
                <a:off x="656" y="6183"/>
                <a:ext cx="285"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腾讯</a:t>
                </a:r>
                <a:endParaRPr lang="zh-CN" altLang="en-US" sz="800">
                  <a:solidFill>
                    <a:schemeClr val="tx1"/>
                  </a:solidFill>
                </a:endParaRPr>
              </a:p>
            </p:txBody>
          </p:sp>
          <p:sp>
            <p:nvSpPr>
              <p:cNvPr id="291" name="圆角矩形 290"/>
              <p:cNvSpPr/>
              <p:nvPr/>
            </p:nvSpPr>
            <p:spPr>
              <a:xfrm>
                <a:off x="1129" y="6183"/>
                <a:ext cx="331" cy="5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网易</a:t>
                </a:r>
                <a:endParaRPr lang="zh-CN" altLang="en-US" sz="800">
                  <a:solidFill>
                    <a:schemeClr val="tx1"/>
                  </a:solidFill>
                </a:endParaRPr>
              </a:p>
            </p:txBody>
          </p:sp>
          <p:sp>
            <p:nvSpPr>
              <p:cNvPr id="292" name="圆角矩形 291"/>
              <p:cNvSpPr/>
              <p:nvPr/>
            </p:nvSpPr>
            <p:spPr>
              <a:xfrm>
                <a:off x="1668" y="6161"/>
                <a:ext cx="312" cy="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chemeClr val="tx1"/>
                    </a:solidFill>
                  </a:rPr>
                  <a:t>百度</a:t>
                </a:r>
                <a:endParaRPr lang="zh-CN" altLang="en-US" sz="800">
                  <a:solidFill>
                    <a:schemeClr val="tx1"/>
                  </a:solidFill>
                </a:endParaRPr>
              </a:p>
            </p:txBody>
          </p:sp>
        </p:grpSp>
      </p:grpSp>
      <p:cxnSp>
        <p:nvCxnSpPr>
          <p:cNvPr id="295" name="直接箭头连接符 294"/>
          <p:cNvCxnSpPr/>
          <p:nvPr/>
        </p:nvCxnSpPr>
        <p:spPr>
          <a:xfrm flipH="1">
            <a:off x="1900555" y="1767205"/>
            <a:ext cx="279400" cy="1016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96" name="直接箭头连接符 295"/>
          <p:cNvCxnSpPr/>
          <p:nvPr/>
        </p:nvCxnSpPr>
        <p:spPr>
          <a:xfrm flipH="1">
            <a:off x="1919605" y="2949575"/>
            <a:ext cx="279400" cy="1016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p:nvPr/>
        </p:nvCxnSpPr>
        <p:spPr>
          <a:xfrm flipH="1">
            <a:off x="1919605" y="4734560"/>
            <a:ext cx="279400" cy="1016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98" name="直接箭头连接符 297"/>
          <p:cNvCxnSpPr/>
          <p:nvPr/>
        </p:nvCxnSpPr>
        <p:spPr>
          <a:xfrm flipH="1">
            <a:off x="3072765" y="1751965"/>
            <a:ext cx="279400" cy="1016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98"/>
          <p:cNvCxnSpPr/>
          <p:nvPr/>
        </p:nvCxnSpPr>
        <p:spPr>
          <a:xfrm flipH="1">
            <a:off x="3063240" y="5106035"/>
            <a:ext cx="279400" cy="1016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303" name="文本框 302"/>
          <p:cNvSpPr txBox="1"/>
          <p:nvPr/>
        </p:nvSpPr>
        <p:spPr>
          <a:xfrm>
            <a:off x="354965" y="3294380"/>
            <a:ext cx="984885" cy="245110"/>
          </a:xfrm>
          <a:prstGeom prst="rect">
            <a:avLst/>
          </a:prstGeom>
          <a:noFill/>
        </p:spPr>
        <p:txBody>
          <a:bodyPr wrap="square" rtlCol="0">
            <a:spAutoFit/>
          </a:bodyPr>
          <a:lstStyle/>
          <a:p>
            <a:r>
              <a:rPr lang="zh-CN" altLang="en-US" sz="1000">
                <a:solidFill>
                  <a:schemeClr val="tx1"/>
                </a:solidFill>
              </a:rPr>
              <a:t>第三方服务</a:t>
            </a:r>
            <a:endParaRPr lang="zh-CN" altLang="en-US" sz="1000">
              <a:solidFill>
                <a:schemeClr val="tx1"/>
              </a:solidFill>
            </a:endParaRPr>
          </a:p>
        </p:txBody>
      </p:sp>
      <p:sp>
        <p:nvSpPr>
          <p:cNvPr id="304" name="圆角矩形 303"/>
          <p:cNvSpPr/>
          <p:nvPr/>
        </p:nvSpPr>
        <p:spPr>
          <a:xfrm>
            <a:off x="10415270" y="1365250"/>
            <a:ext cx="250825" cy="425577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a:solidFill>
                  <a:schemeClr val="tx1"/>
                </a:solidFill>
                <a:sym typeface="+mn-ea"/>
              </a:rPr>
              <a:t>代理服务器</a:t>
            </a:r>
            <a:endParaRPr lang="zh-CN" altLang="en-US">
              <a:solidFill>
                <a:schemeClr val="tx1"/>
              </a:solidFill>
              <a:sym typeface="+mn-ea"/>
            </a:endParaRPr>
          </a:p>
        </p:txBody>
      </p:sp>
      <p:cxnSp>
        <p:nvCxnSpPr>
          <p:cNvPr id="305" name="直接箭头连接符 304"/>
          <p:cNvCxnSpPr/>
          <p:nvPr/>
        </p:nvCxnSpPr>
        <p:spPr>
          <a:xfrm>
            <a:off x="10123805" y="2204085"/>
            <a:ext cx="308610" cy="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06" name="文本框 305"/>
          <p:cNvSpPr txBox="1"/>
          <p:nvPr/>
        </p:nvSpPr>
        <p:spPr>
          <a:xfrm>
            <a:off x="10047605" y="2096770"/>
            <a:ext cx="502920" cy="213995"/>
          </a:xfrm>
          <a:prstGeom prst="rect">
            <a:avLst/>
          </a:prstGeom>
          <a:noFill/>
        </p:spPr>
        <p:txBody>
          <a:bodyPr wrap="square" rtlCol="0">
            <a:spAutoFit/>
          </a:bodyPr>
          <a:lstStyle/>
          <a:p>
            <a:r>
              <a:rPr lang="en-US" altLang="zh-CN" sz="800">
                <a:solidFill>
                  <a:schemeClr val="tx1"/>
                </a:solidFill>
              </a:rPr>
              <a:t>proxy</a:t>
            </a:r>
            <a:endParaRPr lang="en-US" altLang="zh-CN" sz="800">
              <a:solidFill>
                <a:schemeClr val="tx1"/>
              </a:solidFill>
            </a:endParaRPr>
          </a:p>
        </p:txBody>
      </p:sp>
      <p:cxnSp>
        <p:nvCxnSpPr>
          <p:cNvPr id="307" name="直接箭头连接符 306"/>
          <p:cNvCxnSpPr/>
          <p:nvPr/>
        </p:nvCxnSpPr>
        <p:spPr>
          <a:xfrm>
            <a:off x="10132060" y="4686300"/>
            <a:ext cx="308610" cy="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08" name="文本框 307"/>
          <p:cNvSpPr txBox="1"/>
          <p:nvPr/>
        </p:nvSpPr>
        <p:spPr>
          <a:xfrm>
            <a:off x="10047605" y="4552315"/>
            <a:ext cx="502920" cy="213995"/>
          </a:xfrm>
          <a:prstGeom prst="rect">
            <a:avLst/>
          </a:prstGeom>
          <a:noFill/>
        </p:spPr>
        <p:txBody>
          <a:bodyPr wrap="square" rtlCol="0">
            <a:spAutoFit/>
          </a:bodyPr>
          <a:lstStyle/>
          <a:p>
            <a:r>
              <a:rPr lang="en-US" altLang="zh-CN" sz="800">
                <a:solidFill>
                  <a:schemeClr val="tx1"/>
                </a:solidFill>
              </a:rPr>
              <a:t>proxy</a:t>
            </a:r>
            <a:endParaRPr lang="en-US" altLang="zh-CN" sz="800">
              <a:solidFill>
                <a:schemeClr val="tx1"/>
              </a:solidFill>
            </a:endParaRPr>
          </a:p>
        </p:txBody>
      </p:sp>
      <p:graphicFrame>
        <p:nvGraphicFramePr>
          <p:cNvPr id="309" name="对象 308"/>
          <p:cNvGraphicFramePr/>
          <p:nvPr/>
        </p:nvGraphicFramePr>
        <p:xfrm>
          <a:off x="11133455" y="1878965"/>
          <a:ext cx="678815" cy="786765"/>
        </p:xfrm>
        <a:graphic>
          <a:graphicData uri="http://schemas.openxmlformats.org/presentationml/2006/ole">
            <mc:AlternateContent xmlns:mc="http://schemas.openxmlformats.org/markup-compatibility/2006">
              <mc:Choice xmlns:v="urn:schemas-microsoft-com:vml" Requires="v">
                <p:oleObj spid="_x0000_s2061" name="" r:id="rId1" imgW="1231900" imgH="1244600" progId="Visio.Drawing.15">
                  <p:embed/>
                </p:oleObj>
              </mc:Choice>
              <mc:Fallback>
                <p:oleObj name="" r:id="rId1" imgW="1231900" imgH="1244600" progId="Visio.Drawing.15">
                  <p:embed/>
                  <p:pic>
                    <p:nvPicPr>
                      <p:cNvPr id="0" name="图片 309"/>
                      <p:cNvPicPr/>
                      <p:nvPr/>
                    </p:nvPicPr>
                    <p:blipFill>
                      <a:blip r:embed="rId2"/>
                      <a:stretch>
                        <a:fillRect/>
                      </a:stretch>
                    </p:blipFill>
                    <p:spPr>
                      <a:xfrm>
                        <a:off x="11133455" y="1878965"/>
                        <a:ext cx="678815" cy="786765"/>
                      </a:xfrm>
                      <a:prstGeom prst="rect">
                        <a:avLst/>
                      </a:prstGeom>
                    </p:spPr>
                  </p:pic>
                </p:oleObj>
              </mc:Fallback>
            </mc:AlternateContent>
          </a:graphicData>
        </a:graphic>
      </p:graphicFrame>
      <p:graphicFrame>
        <p:nvGraphicFramePr>
          <p:cNvPr id="311" name="对象 310"/>
          <p:cNvGraphicFramePr/>
          <p:nvPr/>
        </p:nvGraphicFramePr>
        <p:xfrm>
          <a:off x="11223625" y="3080385"/>
          <a:ext cx="560070" cy="746760"/>
        </p:xfrm>
        <a:graphic>
          <a:graphicData uri="http://schemas.openxmlformats.org/presentationml/2006/ole">
            <mc:AlternateContent xmlns:mc="http://schemas.openxmlformats.org/markup-compatibility/2006">
              <mc:Choice xmlns:v="urn:schemas-microsoft-com:vml" Requires="v">
                <p:oleObj spid="_x0000_s2062" name="" r:id="rId3" imgW="1244600" imgH="1574800" progId="Visio.Drawing.15">
                  <p:embed/>
                </p:oleObj>
              </mc:Choice>
              <mc:Fallback>
                <p:oleObj name="" r:id="rId3" imgW="1244600" imgH="1574800" progId="Visio.Drawing.15">
                  <p:embed/>
                  <p:pic>
                    <p:nvPicPr>
                      <p:cNvPr id="0" name="图片 311"/>
                      <p:cNvPicPr/>
                      <p:nvPr/>
                    </p:nvPicPr>
                    <p:blipFill>
                      <a:blip r:embed="rId4"/>
                      <a:stretch>
                        <a:fillRect/>
                      </a:stretch>
                    </p:blipFill>
                    <p:spPr>
                      <a:xfrm>
                        <a:off x="11223625" y="3080385"/>
                        <a:ext cx="560070" cy="746760"/>
                      </a:xfrm>
                      <a:prstGeom prst="rect">
                        <a:avLst/>
                      </a:prstGeom>
                    </p:spPr>
                  </p:pic>
                </p:oleObj>
              </mc:Fallback>
            </mc:AlternateContent>
          </a:graphicData>
        </a:graphic>
      </p:graphicFrame>
      <p:pic>
        <p:nvPicPr>
          <p:cNvPr id="314" name="图片 313"/>
          <p:cNvPicPr>
            <a:picLocks noChangeAspect="1"/>
          </p:cNvPicPr>
          <p:nvPr/>
        </p:nvPicPr>
        <p:blipFill>
          <a:blip r:embed="rId5"/>
          <a:stretch>
            <a:fillRect/>
          </a:stretch>
        </p:blipFill>
        <p:spPr>
          <a:xfrm>
            <a:off x="11267440" y="4366895"/>
            <a:ext cx="544830" cy="558165"/>
          </a:xfrm>
          <a:prstGeom prst="rect">
            <a:avLst/>
          </a:prstGeom>
        </p:spPr>
      </p:pic>
      <p:cxnSp>
        <p:nvCxnSpPr>
          <p:cNvPr id="317" name="直接箭头连接符 316"/>
          <p:cNvCxnSpPr/>
          <p:nvPr/>
        </p:nvCxnSpPr>
        <p:spPr>
          <a:xfrm flipH="1">
            <a:off x="10732770" y="4606925"/>
            <a:ext cx="413385" cy="381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18" name="文本框 317"/>
          <p:cNvSpPr txBox="1"/>
          <p:nvPr/>
        </p:nvSpPr>
        <p:spPr>
          <a:xfrm>
            <a:off x="10847070" y="4510405"/>
            <a:ext cx="404495" cy="213995"/>
          </a:xfrm>
          <a:prstGeom prst="rect">
            <a:avLst/>
          </a:prstGeom>
          <a:noFill/>
        </p:spPr>
        <p:txBody>
          <a:bodyPr wrap="square" rtlCol="0">
            <a:spAutoFit/>
          </a:bodyPr>
          <a:lstStyle/>
          <a:p>
            <a:r>
              <a:rPr lang="en-US" altLang="zh-CN" sz="800">
                <a:solidFill>
                  <a:schemeClr val="tx1"/>
                </a:solidFill>
              </a:rPr>
              <a:t>https</a:t>
            </a:r>
            <a:endParaRPr lang="en-US" altLang="zh-CN" sz="800">
              <a:solidFill>
                <a:schemeClr val="tx1"/>
              </a:solidFill>
            </a:endParaRPr>
          </a:p>
        </p:txBody>
      </p:sp>
      <p:cxnSp>
        <p:nvCxnSpPr>
          <p:cNvPr id="319" name="直接箭头连接符 318"/>
          <p:cNvCxnSpPr/>
          <p:nvPr/>
        </p:nvCxnSpPr>
        <p:spPr>
          <a:xfrm flipH="1">
            <a:off x="10666095" y="3415030"/>
            <a:ext cx="413385" cy="381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20" name="直接箭头连接符 319"/>
          <p:cNvCxnSpPr/>
          <p:nvPr/>
        </p:nvCxnSpPr>
        <p:spPr>
          <a:xfrm flipH="1">
            <a:off x="10666095" y="2306955"/>
            <a:ext cx="413385" cy="381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1" name="文本框 320"/>
          <p:cNvSpPr txBox="1"/>
          <p:nvPr/>
        </p:nvSpPr>
        <p:spPr>
          <a:xfrm>
            <a:off x="10741660" y="2204085"/>
            <a:ext cx="404495" cy="213995"/>
          </a:xfrm>
          <a:prstGeom prst="rect">
            <a:avLst/>
          </a:prstGeom>
          <a:noFill/>
        </p:spPr>
        <p:txBody>
          <a:bodyPr wrap="square" rtlCol="0">
            <a:spAutoFit/>
          </a:bodyPr>
          <a:lstStyle/>
          <a:p>
            <a:r>
              <a:rPr lang="en-US" altLang="zh-CN" sz="800">
                <a:solidFill>
                  <a:schemeClr val="tx1"/>
                </a:solidFill>
              </a:rPr>
              <a:t>https</a:t>
            </a:r>
            <a:endParaRPr lang="en-US" altLang="zh-CN" sz="800">
              <a:solidFill>
                <a:schemeClr val="tx1"/>
              </a:solidFill>
            </a:endParaRPr>
          </a:p>
        </p:txBody>
      </p:sp>
      <p:sp>
        <p:nvSpPr>
          <p:cNvPr id="322" name="文本框 321"/>
          <p:cNvSpPr txBox="1"/>
          <p:nvPr/>
        </p:nvSpPr>
        <p:spPr>
          <a:xfrm>
            <a:off x="10741660" y="3296285"/>
            <a:ext cx="404495" cy="213995"/>
          </a:xfrm>
          <a:prstGeom prst="rect">
            <a:avLst/>
          </a:prstGeom>
          <a:noFill/>
        </p:spPr>
        <p:txBody>
          <a:bodyPr wrap="square" rtlCol="0">
            <a:spAutoFit/>
          </a:bodyPr>
          <a:lstStyle/>
          <a:p>
            <a:r>
              <a:rPr lang="en-US" altLang="zh-CN" sz="800">
                <a:solidFill>
                  <a:schemeClr val="tx1"/>
                </a:solidFill>
              </a:rPr>
              <a:t>https</a:t>
            </a:r>
            <a:endParaRPr lang="en-US" altLang="zh-CN" sz="800">
              <a:solidFill>
                <a:schemeClr val="tx1"/>
              </a:solidFill>
            </a:endParaRPr>
          </a:p>
        </p:txBody>
      </p:sp>
      <p:sp>
        <p:nvSpPr>
          <p:cNvPr id="326" name="圆角矩形 325"/>
          <p:cNvSpPr/>
          <p:nvPr/>
        </p:nvSpPr>
        <p:spPr>
          <a:xfrm>
            <a:off x="2181225" y="774065"/>
            <a:ext cx="1048385" cy="212725"/>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数据持久框架</a:t>
            </a:r>
            <a:endParaRPr lang="zh-CN" altLang="en-US" sz="1000">
              <a:solidFill>
                <a:schemeClr val="tx1"/>
              </a:solidFill>
            </a:endParaRPr>
          </a:p>
        </p:txBody>
      </p:sp>
      <p:sp>
        <p:nvSpPr>
          <p:cNvPr id="328" name="流程图: 过程 327"/>
          <p:cNvSpPr/>
          <p:nvPr/>
        </p:nvSpPr>
        <p:spPr>
          <a:xfrm>
            <a:off x="254635" y="6467475"/>
            <a:ext cx="1670050" cy="271780"/>
          </a:xfrm>
          <a:prstGeom prst="flowChartProcess">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a:solidFill>
                  <a:schemeClr val="tx1"/>
                </a:solidFill>
                <a:effectLst>
                  <a:outerShdw blurRad="38100" dist="19050" dir="2700000" algn="tl" rotWithShape="0">
                    <a:schemeClr val="dk1">
                      <a:alpha val="40000"/>
                    </a:schemeClr>
                  </a:outerShdw>
                </a:effectLst>
              </a:rPr>
              <a:t>Linux</a:t>
            </a:r>
            <a:r>
              <a:rPr lang="zh-CN" altLang="en-US" sz="1600">
                <a:solidFill>
                  <a:schemeClr val="tx1"/>
                </a:solidFill>
                <a:effectLst>
                  <a:outerShdw blurRad="38100" dist="19050" dir="2700000" algn="tl" rotWithShape="0">
                    <a:schemeClr val="dk1">
                      <a:alpha val="40000"/>
                    </a:schemeClr>
                  </a:outerShdw>
                </a:effectLst>
              </a:rPr>
              <a:t>环境</a:t>
            </a:r>
            <a:endParaRPr lang="zh-CN" altLang="en-US" sz="1600">
              <a:solidFill>
                <a:schemeClr val="tx1"/>
              </a:solidFill>
              <a:effectLst>
                <a:outerShdw blurRad="38100" dist="19050" dir="2700000" algn="tl" rotWithShape="0">
                  <a:schemeClr val="dk1">
                    <a:alpha val="40000"/>
                  </a:schemeClr>
                </a:outerShdw>
              </a:effectLst>
            </a:endParaRPr>
          </a:p>
        </p:txBody>
      </p:sp>
      <p:sp>
        <p:nvSpPr>
          <p:cNvPr id="329" name="流程图: 过程 328"/>
          <p:cNvSpPr/>
          <p:nvPr/>
        </p:nvSpPr>
        <p:spPr>
          <a:xfrm>
            <a:off x="2088515" y="6467475"/>
            <a:ext cx="5595620" cy="271780"/>
          </a:xfrm>
          <a:prstGeom prst="flowChartProcess">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a:solidFill>
                  <a:schemeClr val="tx1"/>
                </a:solidFill>
                <a:effectLst>
                  <a:outerShdw blurRad="38100" dist="19050" dir="2700000" algn="tl" rotWithShape="0">
                    <a:schemeClr val="dk1">
                      <a:alpha val="40000"/>
                    </a:schemeClr>
                  </a:outerShdw>
                </a:effectLst>
              </a:rPr>
              <a:t>Spring</a:t>
            </a:r>
            <a:r>
              <a:rPr lang="zh-CN" altLang="en-US" sz="1600">
                <a:solidFill>
                  <a:schemeClr val="tx1"/>
                </a:solidFill>
                <a:effectLst>
                  <a:outerShdw blurRad="38100" dist="19050" dir="2700000" algn="tl" rotWithShape="0">
                    <a:schemeClr val="dk1">
                      <a:alpha val="40000"/>
                    </a:schemeClr>
                  </a:outerShdw>
                </a:effectLst>
              </a:rPr>
              <a:t>容器</a:t>
            </a:r>
            <a:endParaRPr lang="zh-CN" altLang="en-US" sz="1600">
              <a:solidFill>
                <a:schemeClr val="tx1"/>
              </a:solidFill>
              <a:effectLst>
                <a:outerShdw blurRad="38100" dist="19050" dir="2700000" algn="tl" rotWithShape="0">
                  <a:schemeClr val="dk1">
                    <a:alpha val="40000"/>
                  </a:schemeClr>
                </a:outerShdw>
              </a:effectLst>
            </a:endParaRPr>
          </a:p>
        </p:txBody>
      </p:sp>
      <p:sp>
        <p:nvSpPr>
          <p:cNvPr id="330" name="流程图: 过程 329"/>
          <p:cNvSpPr/>
          <p:nvPr/>
        </p:nvSpPr>
        <p:spPr>
          <a:xfrm>
            <a:off x="7960360" y="6459855"/>
            <a:ext cx="1386840" cy="282575"/>
          </a:xfrm>
          <a:prstGeom prst="flowChartProcess">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a:solidFill>
                  <a:schemeClr val="tx1"/>
                </a:solidFill>
                <a:effectLst>
                  <a:outerShdw blurRad="38100" dist="19050" dir="2700000" algn="tl" rotWithShape="0">
                    <a:schemeClr val="dk1">
                      <a:alpha val="40000"/>
                    </a:schemeClr>
                  </a:outerShdw>
                </a:effectLst>
              </a:rPr>
              <a:t>Linux</a:t>
            </a:r>
            <a:endParaRPr lang="en-US" altLang="zh-CN" sz="1600">
              <a:solidFill>
                <a:schemeClr val="tx1"/>
              </a:solidFill>
              <a:effectLst>
                <a:outerShdw blurRad="38100" dist="19050" dir="2700000" algn="tl" rotWithShape="0">
                  <a:schemeClr val="dk1">
                    <a:alpha val="40000"/>
                  </a:schemeClr>
                </a:outerShdw>
              </a:effectLst>
            </a:endParaRPr>
          </a:p>
        </p:txBody>
      </p:sp>
      <p:sp>
        <p:nvSpPr>
          <p:cNvPr id="331" name="流程图: 过程 330"/>
          <p:cNvSpPr/>
          <p:nvPr/>
        </p:nvSpPr>
        <p:spPr>
          <a:xfrm>
            <a:off x="9596755" y="6470650"/>
            <a:ext cx="1069340" cy="271780"/>
          </a:xfrm>
          <a:prstGeom prst="flowChartProcess">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a:solidFill>
                  <a:schemeClr val="tx1"/>
                </a:solidFill>
                <a:effectLst>
                  <a:outerShdw blurRad="38100" dist="19050" dir="2700000" algn="tl" rotWithShape="0">
                    <a:schemeClr val="dk1">
                      <a:alpha val="40000"/>
                    </a:schemeClr>
                  </a:outerShdw>
                </a:effectLst>
              </a:rPr>
              <a:t>Tomcat</a:t>
            </a:r>
            <a:endParaRPr lang="en-US" altLang="zh-CN" sz="1600">
              <a:solidFill>
                <a:schemeClr val="tx1"/>
              </a:solidFill>
              <a:effectLst>
                <a:outerShdw blurRad="38100" dist="19050" dir="2700000" algn="tl" rotWithShape="0">
                  <a:schemeClr val="dk1">
                    <a:alpha val="40000"/>
                  </a:schemeClr>
                </a:outerShdw>
              </a:effectLst>
            </a:endParaRPr>
          </a:p>
        </p:txBody>
      </p:sp>
      <p:sp>
        <p:nvSpPr>
          <p:cNvPr id="332" name="流程图: 过程 331"/>
          <p:cNvSpPr/>
          <p:nvPr/>
        </p:nvSpPr>
        <p:spPr>
          <a:xfrm>
            <a:off x="10930890" y="6470650"/>
            <a:ext cx="1029970" cy="271780"/>
          </a:xfrm>
          <a:prstGeom prst="flowChartProcess">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a:solidFill>
                  <a:schemeClr val="tx1"/>
                </a:solidFill>
                <a:effectLst>
                  <a:outerShdw blurRad="38100" dist="19050" dir="2700000" algn="tl" rotWithShape="0">
                    <a:schemeClr val="dk1">
                      <a:alpha val="40000"/>
                    </a:schemeClr>
                  </a:outerShdw>
                </a:effectLst>
              </a:rPr>
              <a:t>APP </a:t>
            </a:r>
            <a:r>
              <a:rPr lang="zh-CN" altLang="zh-CN" sz="1600">
                <a:solidFill>
                  <a:schemeClr val="tx1"/>
                </a:solidFill>
                <a:effectLst>
                  <a:outerShdw blurRad="38100" dist="19050" dir="2700000" algn="tl" rotWithShape="0">
                    <a:schemeClr val="dk1">
                      <a:alpha val="40000"/>
                    </a:schemeClr>
                  </a:outerShdw>
                </a:effectLst>
              </a:rPr>
              <a:t>、</a:t>
            </a:r>
            <a:r>
              <a:rPr lang="en-US" altLang="zh-CN" sz="1600">
                <a:solidFill>
                  <a:schemeClr val="tx1"/>
                </a:solidFill>
                <a:effectLst>
                  <a:outerShdw blurRad="38100" dist="19050" dir="2700000" algn="tl" rotWithShape="0">
                    <a:schemeClr val="dk1">
                      <a:alpha val="40000"/>
                    </a:schemeClr>
                  </a:outerShdw>
                </a:effectLst>
              </a:rPr>
              <a:t>PC</a:t>
            </a:r>
            <a:endParaRPr lang="en-US" altLang="zh-CN" sz="1600">
              <a:solidFill>
                <a:schemeClr val="tx1"/>
              </a:solidFill>
              <a:effectLst>
                <a:outerShdw blurRad="38100" dist="19050" dir="2700000" algn="tl" rotWithShape="0">
                  <a:schemeClr val="dk1">
                    <a:alpha val="40000"/>
                  </a:schemeClr>
                </a:outerShdw>
              </a:effectLst>
            </a:endParaRPr>
          </a:p>
        </p:txBody>
      </p:sp>
      <p:cxnSp>
        <p:nvCxnSpPr>
          <p:cNvPr id="334" name="直接箭头连接符 333"/>
          <p:cNvCxnSpPr/>
          <p:nvPr/>
        </p:nvCxnSpPr>
        <p:spPr>
          <a:xfrm flipV="1">
            <a:off x="7676515" y="2137410"/>
            <a:ext cx="283845" cy="635"/>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5" name="直接箭头连接符 334"/>
          <p:cNvCxnSpPr/>
          <p:nvPr/>
        </p:nvCxnSpPr>
        <p:spPr>
          <a:xfrm flipV="1">
            <a:off x="7684135" y="4218305"/>
            <a:ext cx="283845" cy="635"/>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81610" y="286385"/>
            <a:ext cx="0" cy="6466840"/>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2035175" y="300990"/>
            <a:ext cx="9525" cy="6431915"/>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35223" y="2767330"/>
            <a:ext cx="764730" cy="320040"/>
            <a:chOff x="12985" y="5449"/>
            <a:chExt cx="1566" cy="456"/>
          </a:xfrm>
        </p:grpSpPr>
        <p:sp>
          <p:nvSpPr>
            <p:cNvPr id="6" name="流程图: 可选过程 5"/>
            <p:cNvSpPr/>
            <p:nvPr/>
          </p:nvSpPr>
          <p:spPr>
            <a:xfrm>
              <a:off x="12985" y="5449"/>
              <a:ext cx="1512" cy="45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p:nvSpPr>
          <p:spPr>
            <a:xfrm>
              <a:off x="13038" y="5504"/>
              <a:ext cx="1513" cy="349"/>
            </a:xfrm>
            <a:prstGeom prst="rect">
              <a:avLst/>
            </a:prstGeom>
            <a:noFill/>
          </p:spPr>
          <p:txBody>
            <a:bodyPr wrap="square" rtlCol="0">
              <a:spAutoFit/>
            </a:bodyPr>
            <a:lstStyle/>
            <a:p>
              <a:r>
                <a:rPr lang="zh-CN" altLang="en-US" sz="1000">
                  <a:solidFill>
                    <a:schemeClr val="tx1"/>
                  </a:solidFill>
                  <a:latin typeface="幼圆" panose="02010509060101010101" charset="-122"/>
                  <a:ea typeface="幼圆" panose="02010509060101010101" charset="-122"/>
                </a:rPr>
                <a:t>七牛云</a:t>
              </a:r>
              <a:endParaRPr lang="zh-CN" altLang="en-US" sz="1000">
                <a:solidFill>
                  <a:schemeClr val="tx1"/>
                </a:solidFill>
                <a:latin typeface="幼圆" panose="02010509060101010101" charset="-122"/>
                <a:ea typeface="幼圆" panose="02010509060101010101" charset="-122"/>
              </a:endParaRPr>
            </a:p>
          </p:txBody>
        </p:sp>
      </p:grpSp>
      <p:sp>
        <p:nvSpPr>
          <p:cNvPr id="10" name="流程图: 可选过程 9"/>
          <p:cNvSpPr/>
          <p:nvPr/>
        </p:nvSpPr>
        <p:spPr>
          <a:xfrm>
            <a:off x="339163" y="1911985"/>
            <a:ext cx="695210" cy="346075"/>
          </a:xfrm>
          <a:prstGeom prst="flowChartAlternateProcess">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 name="直接连接符 12"/>
          <p:cNvCxnSpPr/>
          <p:nvPr/>
        </p:nvCxnSpPr>
        <p:spPr>
          <a:xfrm flipH="1">
            <a:off x="3321685" y="688975"/>
            <a:ext cx="19050" cy="5772785"/>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82880" y="1022350"/>
            <a:ext cx="11783060" cy="8890"/>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600065" y="682625"/>
            <a:ext cx="19050" cy="5772785"/>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007100" y="1574800"/>
            <a:ext cx="1503680" cy="9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6351905" y="1678940"/>
            <a:ext cx="352425" cy="626745"/>
          </a:xfrm>
          <a:prstGeom prst="roundRect">
            <a:avLst/>
          </a:prstGeom>
          <a:solidFill>
            <a:schemeClr val="accent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语音语义</a:t>
            </a:r>
            <a:endParaRPr lang="zh-CN" altLang="en-US" sz="1000">
              <a:solidFill>
                <a:schemeClr val="tx1"/>
              </a:solidFill>
            </a:endParaRPr>
          </a:p>
        </p:txBody>
      </p:sp>
      <p:sp>
        <p:nvSpPr>
          <p:cNvPr id="41" name="圆角矩形 40"/>
          <p:cNvSpPr/>
          <p:nvPr/>
        </p:nvSpPr>
        <p:spPr>
          <a:xfrm>
            <a:off x="6830695" y="1694815"/>
            <a:ext cx="352425" cy="626745"/>
          </a:xfrm>
          <a:prstGeom prst="roundRect">
            <a:avLst/>
          </a:prstGeom>
          <a:solidFill>
            <a:schemeClr val="accent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机器视觉</a:t>
            </a:r>
            <a:endParaRPr lang="zh-CN" altLang="en-US" sz="1000">
              <a:solidFill>
                <a:schemeClr val="tx1"/>
              </a:solidFill>
            </a:endParaRPr>
          </a:p>
        </p:txBody>
      </p:sp>
      <p:grpSp>
        <p:nvGrpSpPr>
          <p:cNvPr id="46" name="组合 45"/>
          <p:cNvGrpSpPr/>
          <p:nvPr/>
        </p:nvGrpSpPr>
        <p:grpSpPr>
          <a:xfrm>
            <a:off x="6308090" y="2617470"/>
            <a:ext cx="700405" cy="320040"/>
            <a:chOff x="13350" y="5392"/>
            <a:chExt cx="1103" cy="456"/>
          </a:xfrm>
        </p:grpSpPr>
        <p:sp>
          <p:nvSpPr>
            <p:cNvPr id="48" name="流程图: 可选过程 47"/>
            <p:cNvSpPr/>
            <p:nvPr/>
          </p:nvSpPr>
          <p:spPr>
            <a:xfrm>
              <a:off x="13385" y="5392"/>
              <a:ext cx="1033" cy="456"/>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文本框 54"/>
            <p:cNvSpPr txBox="1"/>
            <p:nvPr/>
          </p:nvSpPr>
          <p:spPr>
            <a:xfrm>
              <a:off x="13350" y="5445"/>
              <a:ext cx="1103" cy="349"/>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室内监控</a:t>
              </a:r>
              <a:endParaRPr lang="zh-CN" altLang="en-US" sz="1000">
                <a:solidFill>
                  <a:schemeClr val="tx1"/>
                </a:solidFill>
                <a:latin typeface="幼圆" panose="02010509060101010101" charset="-122"/>
                <a:ea typeface="幼圆" panose="02010509060101010101" charset="-122"/>
              </a:endParaRPr>
            </a:p>
          </p:txBody>
        </p:sp>
      </p:grpSp>
      <p:grpSp>
        <p:nvGrpSpPr>
          <p:cNvPr id="56" name="组合 55"/>
          <p:cNvGrpSpPr/>
          <p:nvPr/>
        </p:nvGrpSpPr>
        <p:grpSpPr>
          <a:xfrm>
            <a:off x="6290310" y="3396615"/>
            <a:ext cx="700405" cy="320040"/>
            <a:chOff x="13350" y="5392"/>
            <a:chExt cx="1103" cy="456"/>
          </a:xfrm>
        </p:grpSpPr>
        <p:sp>
          <p:nvSpPr>
            <p:cNvPr id="57" name="流程图: 可选过程 56"/>
            <p:cNvSpPr/>
            <p:nvPr/>
          </p:nvSpPr>
          <p:spPr>
            <a:xfrm>
              <a:off x="13385" y="5392"/>
              <a:ext cx="1033" cy="456"/>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文本框 60"/>
            <p:cNvSpPr txBox="1"/>
            <p:nvPr/>
          </p:nvSpPr>
          <p:spPr>
            <a:xfrm>
              <a:off x="13350" y="5445"/>
              <a:ext cx="1103" cy="349"/>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记录家庭</a:t>
              </a:r>
              <a:endParaRPr lang="zh-CN" altLang="en-US" sz="1000">
                <a:solidFill>
                  <a:schemeClr val="tx1"/>
                </a:solidFill>
                <a:latin typeface="幼圆" panose="02010509060101010101" charset="-122"/>
                <a:ea typeface="幼圆" panose="02010509060101010101" charset="-122"/>
              </a:endParaRPr>
            </a:p>
          </p:txBody>
        </p:sp>
      </p:grpSp>
      <p:grpSp>
        <p:nvGrpSpPr>
          <p:cNvPr id="65" name="组合 64"/>
          <p:cNvGrpSpPr/>
          <p:nvPr/>
        </p:nvGrpSpPr>
        <p:grpSpPr>
          <a:xfrm>
            <a:off x="6276975" y="3815080"/>
            <a:ext cx="700405" cy="320040"/>
            <a:chOff x="13350" y="5392"/>
            <a:chExt cx="1103" cy="456"/>
          </a:xfrm>
        </p:grpSpPr>
        <p:sp>
          <p:nvSpPr>
            <p:cNvPr id="66" name="流程图: 可选过程 65"/>
            <p:cNvSpPr/>
            <p:nvPr/>
          </p:nvSpPr>
          <p:spPr>
            <a:xfrm>
              <a:off x="13385" y="5392"/>
              <a:ext cx="1033" cy="456"/>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文本框 66"/>
            <p:cNvSpPr txBox="1"/>
            <p:nvPr/>
          </p:nvSpPr>
          <p:spPr>
            <a:xfrm>
              <a:off x="13350" y="5445"/>
              <a:ext cx="1103" cy="349"/>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应用商店</a:t>
              </a:r>
              <a:endParaRPr lang="zh-CN" altLang="en-US" sz="1000">
                <a:solidFill>
                  <a:schemeClr val="tx1"/>
                </a:solidFill>
                <a:latin typeface="幼圆" panose="02010509060101010101" charset="-122"/>
                <a:ea typeface="幼圆" panose="02010509060101010101" charset="-122"/>
              </a:endParaRPr>
            </a:p>
          </p:txBody>
        </p:sp>
      </p:grpSp>
      <p:sp>
        <p:nvSpPr>
          <p:cNvPr id="71" name="圆角矩形 70"/>
          <p:cNvSpPr/>
          <p:nvPr/>
        </p:nvSpPr>
        <p:spPr>
          <a:xfrm>
            <a:off x="6006465" y="4271010"/>
            <a:ext cx="1504315" cy="970915"/>
          </a:xfrm>
          <a:prstGeom prst="round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a:off x="6193155" y="4494530"/>
            <a:ext cx="352425" cy="626745"/>
          </a:xfrm>
          <a:prstGeom prst="roundRect">
            <a:avLst/>
          </a:prstGeom>
          <a:solidFill>
            <a:schemeClr val="accent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腾讯</a:t>
            </a:r>
            <a:endParaRPr lang="en-US" altLang="zh-CN" sz="1000">
              <a:solidFill>
                <a:schemeClr val="tx1"/>
              </a:solidFill>
            </a:endParaRPr>
          </a:p>
        </p:txBody>
      </p:sp>
      <p:sp>
        <p:nvSpPr>
          <p:cNvPr id="77" name="圆角矩形 76"/>
          <p:cNvSpPr/>
          <p:nvPr/>
        </p:nvSpPr>
        <p:spPr>
          <a:xfrm>
            <a:off x="6586220" y="4479290"/>
            <a:ext cx="352425" cy="626745"/>
          </a:xfrm>
          <a:prstGeom prst="roundRect">
            <a:avLst/>
          </a:prstGeom>
          <a:solidFill>
            <a:schemeClr val="accent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亚马逊</a:t>
            </a:r>
            <a:endParaRPr lang="zh-CN" altLang="en-US" sz="1000">
              <a:solidFill>
                <a:schemeClr val="tx1"/>
              </a:solidFill>
            </a:endParaRPr>
          </a:p>
        </p:txBody>
      </p:sp>
      <p:sp>
        <p:nvSpPr>
          <p:cNvPr id="87" name="圆角矩形 86"/>
          <p:cNvSpPr/>
          <p:nvPr/>
        </p:nvSpPr>
        <p:spPr>
          <a:xfrm>
            <a:off x="6980555" y="4457700"/>
            <a:ext cx="352425" cy="626745"/>
          </a:xfrm>
          <a:prstGeom prst="roundRect">
            <a:avLst/>
          </a:prstGeom>
          <a:solidFill>
            <a:schemeClr val="accent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动作</a:t>
            </a:r>
            <a:endParaRPr lang="zh-CN" altLang="en-US" sz="1000">
              <a:solidFill>
                <a:schemeClr val="tx1"/>
              </a:solidFill>
            </a:endParaRPr>
          </a:p>
        </p:txBody>
      </p:sp>
      <p:sp>
        <p:nvSpPr>
          <p:cNvPr id="103" name="文本框 102"/>
          <p:cNvSpPr txBox="1"/>
          <p:nvPr/>
        </p:nvSpPr>
        <p:spPr>
          <a:xfrm>
            <a:off x="6074410" y="4236720"/>
            <a:ext cx="756285" cy="275590"/>
          </a:xfrm>
          <a:prstGeom prst="rect">
            <a:avLst/>
          </a:prstGeom>
          <a:noFill/>
        </p:spPr>
        <p:txBody>
          <a:bodyPr wrap="square" rtlCol="0">
            <a:spAutoFit/>
          </a:bodyPr>
          <a:lstStyle/>
          <a:p>
            <a:r>
              <a:rPr lang="en-US" altLang="zh-CN" sz="1200"/>
              <a:t>Skill</a:t>
            </a:r>
            <a:r>
              <a:rPr lang="zh-CN" altLang="en-US" sz="1200"/>
              <a:t>管理</a:t>
            </a:r>
            <a:endParaRPr lang="zh-CN" altLang="en-US" sz="1200"/>
          </a:p>
        </p:txBody>
      </p:sp>
      <p:sp>
        <p:nvSpPr>
          <p:cNvPr id="104" name="文本框 103"/>
          <p:cNvSpPr txBox="1"/>
          <p:nvPr/>
        </p:nvSpPr>
        <p:spPr>
          <a:xfrm>
            <a:off x="6003290" y="1820545"/>
            <a:ext cx="812165" cy="275590"/>
          </a:xfrm>
          <a:prstGeom prst="rect">
            <a:avLst/>
          </a:prstGeom>
          <a:noFill/>
        </p:spPr>
        <p:txBody>
          <a:bodyPr wrap="square" rtlCol="0">
            <a:spAutoFit/>
          </a:bodyPr>
          <a:lstStyle/>
          <a:p>
            <a:r>
              <a:rPr lang="en-US" altLang="zh-CN" sz="1200"/>
              <a:t>Ai</a:t>
            </a:r>
            <a:endParaRPr lang="zh-CN" altLang="en-US" sz="1200"/>
          </a:p>
        </p:txBody>
      </p:sp>
      <p:grpSp>
        <p:nvGrpSpPr>
          <p:cNvPr id="105" name="组合 104"/>
          <p:cNvGrpSpPr/>
          <p:nvPr/>
        </p:nvGrpSpPr>
        <p:grpSpPr>
          <a:xfrm>
            <a:off x="6268085" y="3013710"/>
            <a:ext cx="704850" cy="320040"/>
            <a:chOff x="13308" y="5392"/>
            <a:chExt cx="1110" cy="456"/>
          </a:xfrm>
        </p:grpSpPr>
        <p:sp>
          <p:nvSpPr>
            <p:cNvPr id="109" name="流程图: 可选过程 108"/>
            <p:cNvSpPr/>
            <p:nvPr/>
          </p:nvSpPr>
          <p:spPr>
            <a:xfrm>
              <a:off x="13385" y="5392"/>
              <a:ext cx="1033" cy="456"/>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文本框 109"/>
            <p:cNvSpPr txBox="1"/>
            <p:nvPr/>
          </p:nvSpPr>
          <p:spPr>
            <a:xfrm>
              <a:off x="13308" y="5445"/>
              <a:ext cx="1103" cy="349"/>
            </a:xfrm>
            <a:prstGeom prst="rect">
              <a:avLst/>
            </a:prstGeom>
            <a:noFill/>
            <a:ln>
              <a:noFill/>
            </a:ln>
          </p:spPr>
          <p:txBody>
            <a:bodyPr wrap="square" rtlCol="0">
              <a:spAutoFit/>
            </a:bodyPr>
            <a:lstStyle/>
            <a:p>
              <a:r>
                <a:rPr lang="zh-CN" altLang="zh-CN" sz="1000">
                  <a:solidFill>
                    <a:schemeClr val="tx1"/>
                  </a:solidFill>
                  <a:latin typeface="幼圆" panose="02010509060101010101" charset="-122"/>
                  <a:ea typeface="幼圆" panose="02010509060101010101" charset="-122"/>
                </a:rPr>
                <a:t>推荐服务</a:t>
              </a:r>
              <a:endParaRPr lang="zh-CN" altLang="zh-CN" sz="1000">
                <a:solidFill>
                  <a:schemeClr val="tx1"/>
                </a:solidFill>
                <a:latin typeface="幼圆" panose="02010509060101010101" charset="-122"/>
                <a:ea typeface="幼圆" panose="02010509060101010101" charset="-122"/>
              </a:endParaRPr>
            </a:p>
          </p:txBody>
        </p:sp>
      </p:grpSp>
      <p:cxnSp>
        <p:nvCxnSpPr>
          <p:cNvPr id="113" name="直接连接符 112"/>
          <p:cNvCxnSpPr/>
          <p:nvPr/>
        </p:nvCxnSpPr>
        <p:spPr>
          <a:xfrm flipH="1">
            <a:off x="7806055" y="746125"/>
            <a:ext cx="4445" cy="6000750"/>
          </a:xfrm>
          <a:prstGeom prst="line">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8331835" y="776605"/>
            <a:ext cx="821055" cy="21272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服务中心</a:t>
            </a:r>
            <a:endParaRPr lang="zh-CN" altLang="en-US" sz="1000">
              <a:solidFill>
                <a:schemeClr val="tx1"/>
              </a:solidFill>
            </a:endParaRPr>
          </a:p>
        </p:txBody>
      </p:sp>
      <p:cxnSp>
        <p:nvCxnSpPr>
          <p:cNvPr id="119" name="直接连接符 118"/>
          <p:cNvCxnSpPr/>
          <p:nvPr/>
        </p:nvCxnSpPr>
        <p:spPr>
          <a:xfrm flipH="1">
            <a:off x="9489440" y="730885"/>
            <a:ext cx="9525" cy="5988050"/>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20" name="圆角矩形 119"/>
          <p:cNvSpPr/>
          <p:nvPr/>
        </p:nvSpPr>
        <p:spPr>
          <a:xfrm>
            <a:off x="9619615" y="776605"/>
            <a:ext cx="821055" cy="21272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rPr>
              <a:t>应用层</a:t>
            </a:r>
            <a:endParaRPr lang="zh-CN" altLang="en-US" sz="1000">
              <a:solidFill>
                <a:schemeClr val="tx1"/>
              </a:solidFill>
            </a:endParaRPr>
          </a:p>
        </p:txBody>
      </p:sp>
      <p:sp>
        <p:nvSpPr>
          <p:cNvPr id="121" name="圆角矩形 120"/>
          <p:cNvSpPr/>
          <p:nvPr/>
        </p:nvSpPr>
        <p:spPr>
          <a:xfrm>
            <a:off x="10847070" y="324485"/>
            <a:ext cx="1176655" cy="358140"/>
          </a:xfrm>
          <a:prstGeom prst="round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solidFill>
                  <a:schemeClr val="tx1"/>
                </a:solidFill>
                <a:effectLst>
                  <a:outerShdw blurRad="38100" dist="19050" dir="2700000" algn="tl" rotWithShape="0">
                    <a:schemeClr val="dk1">
                      <a:alpha val="40000"/>
                    </a:schemeClr>
                  </a:outerShdw>
                </a:effectLst>
              </a:rPr>
              <a:t>接入</a:t>
            </a:r>
            <a:r>
              <a:rPr lang="zh-CN" altLang="zh-CN" sz="1600" dirty="0" smtClean="0">
                <a:solidFill>
                  <a:schemeClr val="tx1"/>
                </a:solidFill>
                <a:effectLst>
                  <a:outerShdw blurRad="38100" dist="19050" dir="2700000" algn="tl" rotWithShape="0">
                    <a:schemeClr val="dk1">
                      <a:alpha val="40000"/>
                    </a:schemeClr>
                  </a:outerShdw>
                </a:effectLst>
              </a:rPr>
              <a:t>层</a:t>
            </a:r>
            <a:endParaRPr lang="zh-CN" altLang="zh-CN" sz="1600" dirty="0">
              <a:solidFill>
                <a:schemeClr val="tx1"/>
              </a:solidFill>
              <a:effectLst>
                <a:outerShdw blurRad="38100" dist="19050" dir="2700000" algn="tl" rotWithShape="0">
                  <a:schemeClr val="dk1">
                    <a:alpha val="40000"/>
                  </a:schemeClr>
                </a:outerShdw>
              </a:effectLst>
            </a:endParaRPr>
          </a:p>
        </p:txBody>
      </p:sp>
      <p:cxnSp>
        <p:nvCxnSpPr>
          <p:cNvPr id="122" name="直接连接符 121"/>
          <p:cNvCxnSpPr/>
          <p:nvPr/>
        </p:nvCxnSpPr>
        <p:spPr>
          <a:xfrm flipH="1">
            <a:off x="10812780" y="286385"/>
            <a:ext cx="9525" cy="6431915"/>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160" idx="2"/>
          </p:cNvCxnSpPr>
          <p:nvPr/>
        </p:nvCxnSpPr>
        <p:spPr>
          <a:xfrm rot="5400000">
            <a:off x="9370695" y="2614295"/>
            <a:ext cx="400050" cy="579755"/>
          </a:xfrm>
          <a:prstGeom prst="bentConnector2">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161" idx="0"/>
          </p:cNvCxnSpPr>
          <p:nvPr/>
        </p:nvCxnSpPr>
        <p:spPr>
          <a:xfrm rot="16200000" flipV="1">
            <a:off x="9371965" y="3773805"/>
            <a:ext cx="405130" cy="589280"/>
          </a:xfrm>
          <a:prstGeom prst="bentConnector2">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5" name="肘形连接符 124"/>
          <p:cNvCxnSpPr>
            <a:stCxn id="160" idx="1"/>
          </p:cNvCxnSpPr>
          <p:nvPr/>
        </p:nvCxnSpPr>
        <p:spPr>
          <a:xfrm rot="10800000">
            <a:off x="8253095" y="1772920"/>
            <a:ext cx="1343660" cy="523875"/>
          </a:xfrm>
          <a:prstGeom prst="bentConnector3">
            <a:avLst>
              <a:gd name="adj1" fmla="val 49953"/>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161" idx="1"/>
          </p:cNvCxnSpPr>
          <p:nvPr/>
        </p:nvCxnSpPr>
        <p:spPr>
          <a:xfrm rot="10800000" flipV="1">
            <a:off x="8290560" y="4713605"/>
            <a:ext cx="1314450" cy="454025"/>
          </a:xfrm>
          <a:prstGeom prst="bentConnector3">
            <a:avLst>
              <a:gd name="adj1" fmla="val 49952"/>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9" name="肘形连接符 128"/>
          <p:cNvCxnSpPr>
            <a:stCxn id="160" idx="0"/>
          </p:cNvCxnSpPr>
          <p:nvPr/>
        </p:nvCxnSpPr>
        <p:spPr>
          <a:xfrm rot="16200000" flipV="1">
            <a:off x="8561070" y="589915"/>
            <a:ext cx="430530" cy="2169160"/>
          </a:xfrm>
          <a:prstGeom prst="bentConnector2">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0" name="肘形连接符 129"/>
          <p:cNvCxnSpPr>
            <a:stCxn id="161" idx="2"/>
          </p:cNvCxnSpPr>
          <p:nvPr/>
        </p:nvCxnSpPr>
        <p:spPr>
          <a:xfrm rot="5400000">
            <a:off x="8646160" y="4163695"/>
            <a:ext cx="230505" cy="2215515"/>
          </a:xfrm>
          <a:prstGeom prst="bentConnector2">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12066270" y="299720"/>
            <a:ext cx="0" cy="6466840"/>
          </a:xfrm>
          <a:prstGeom prst="line">
            <a:avLst/>
          </a:prstGeom>
          <a:ln w="19050"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159" name="组合 158"/>
          <p:cNvGrpSpPr/>
          <p:nvPr/>
        </p:nvGrpSpPr>
        <p:grpSpPr>
          <a:xfrm>
            <a:off x="3597275" y="1519555"/>
            <a:ext cx="721995" cy="1141730"/>
            <a:chOff x="5665" y="2393"/>
            <a:chExt cx="1137" cy="1798"/>
          </a:xfrm>
        </p:grpSpPr>
        <p:grpSp>
          <p:nvGrpSpPr>
            <p:cNvPr id="78" name="组合 77"/>
            <p:cNvGrpSpPr/>
            <p:nvPr/>
          </p:nvGrpSpPr>
          <p:grpSpPr>
            <a:xfrm>
              <a:off x="5700" y="3687"/>
              <a:ext cx="1103" cy="504"/>
              <a:chOff x="13385" y="5392"/>
              <a:chExt cx="1103" cy="456"/>
            </a:xfrm>
            <a:solidFill>
              <a:schemeClr val="accent2">
                <a:lumMod val="60000"/>
                <a:lumOff val="40000"/>
              </a:schemeClr>
            </a:solidFill>
          </p:grpSpPr>
          <p:sp>
            <p:nvSpPr>
              <p:cNvPr id="79" name="流程图: 可选过程 78"/>
              <p:cNvSpPr/>
              <p:nvPr/>
            </p:nvSpPr>
            <p:spPr>
              <a:xfrm>
                <a:off x="13385" y="5392"/>
                <a:ext cx="1033" cy="456"/>
              </a:xfrm>
              <a:prstGeom prst="flowChartAlternateProcess">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文本框 79"/>
              <p:cNvSpPr txBox="1"/>
              <p:nvPr/>
            </p:nvSpPr>
            <p:spPr>
              <a:xfrm>
                <a:off x="13385" y="5452"/>
                <a:ext cx="1103" cy="349"/>
              </a:xfrm>
              <a:prstGeom prst="rect">
                <a:avLst/>
              </a:prstGeom>
              <a:noFill/>
              <a:ln>
                <a:noFill/>
              </a:ln>
            </p:spPr>
            <p:txBody>
              <a:bodyPr wrap="square" rtlCol="0">
                <a:spAutoFit/>
              </a:bodyPr>
              <a:lstStyle/>
              <a:p>
                <a:r>
                  <a:rPr lang="en-US" altLang="zh-CN" sz="1000">
                    <a:solidFill>
                      <a:schemeClr val="tx1"/>
                    </a:solidFill>
                    <a:latin typeface="幼圆" panose="02010509060101010101" charset="-122"/>
                    <a:ea typeface="幼圆" panose="02010509060101010101" charset="-122"/>
                  </a:rPr>
                  <a:t>OTA</a:t>
                </a:r>
                <a:r>
                  <a:rPr lang="zh-CN" altLang="en-US" sz="1000">
                    <a:solidFill>
                      <a:schemeClr val="tx1"/>
                    </a:solidFill>
                    <a:latin typeface="幼圆" panose="02010509060101010101" charset="-122"/>
                    <a:ea typeface="幼圆" panose="02010509060101010101" charset="-122"/>
                  </a:rPr>
                  <a:t>升级</a:t>
                </a:r>
                <a:endParaRPr lang="zh-CN" altLang="en-US" sz="1000">
                  <a:solidFill>
                    <a:schemeClr val="tx1"/>
                  </a:solidFill>
                  <a:latin typeface="幼圆" panose="02010509060101010101" charset="-122"/>
                  <a:ea typeface="幼圆" panose="02010509060101010101" charset="-122"/>
                </a:endParaRPr>
              </a:p>
            </p:txBody>
          </p:sp>
        </p:grpSp>
        <p:grpSp>
          <p:nvGrpSpPr>
            <p:cNvPr id="81" name="组合 80"/>
            <p:cNvGrpSpPr/>
            <p:nvPr/>
          </p:nvGrpSpPr>
          <p:grpSpPr>
            <a:xfrm>
              <a:off x="5665" y="2393"/>
              <a:ext cx="1103" cy="504"/>
              <a:chOff x="13350" y="5392"/>
              <a:chExt cx="1103" cy="456"/>
            </a:xfrm>
          </p:grpSpPr>
          <p:sp>
            <p:nvSpPr>
              <p:cNvPr id="82" name="流程图: 可选过程 81"/>
              <p:cNvSpPr/>
              <p:nvPr/>
            </p:nvSpPr>
            <p:spPr>
              <a:xfrm>
                <a:off x="13385" y="5392"/>
                <a:ext cx="1033" cy="456"/>
              </a:xfrm>
              <a:prstGeom prst="flowChartAlternateProcess">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文本框 82"/>
              <p:cNvSpPr txBox="1"/>
              <p:nvPr/>
            </p:nvSpPr>
            <p:spPr>
              <a:xfrm>
                <a:off x="13350" y="5445"/>
                <a:ext cx="1103" cy="349"/>
              </a:xfrm>
              <a:prstGeom prst="rect">
                <a:avLst/>
              </a:prstGeom>
              <a:noFill/>
              <a:ln>
                <a:noFill/>
              </a:ln>
            </p:spPr>
            <p:txBody>
              <a:bodyPr wrap="square" rtlCol="0">
                <a:spAutoFit/>
              </a:bodyPr>
              <a:lstStyle/>
              <a:p>
                <a:r>
                  <a:rPr lang="zh-CN" altLang="en-US" sz="1000">
                    <a:solidFill>
                      <a:schemeClr val="tx1"/>
                    </a:solidFill>
                    <a:latin typeface="幼圆" panose="02010509060101010101" charset="-122"/>
                    <a:ea typeface="幼圆" panose="02010509060101010101" charset="-122"/>
                  </a:rPr>
                  <a:t>账号管理</a:t>
                </a:r>
                <a:endParaRPr lang="zh-CN" altLang="en-US" sz="1000">
                  <a:solidFill>
                    <a:schemeClr val="tx1"/>
                  </a:solidFill>
                  <a:latin typeface="幼圆" panose="02010509060101010101" charset="-122"/>
                  <a:ea typeface="幼圆" panose="02010509060101010101" charset="-122"/>
                </a:endParaRPr>
              </a:p>
            </p:txBody>
          </p:sp>
        </p:grpSp>
      </p:grpSp>
      <p:sp>
        <p:nvSpPr>
          <p:cNvPr id="166" name="圆角矩形 165"/>
          <p:cNvSpPr/>
          <p:nvPr/>
        </p:nvSpPr>
        <p:spPr>
          <a:xfrm>
            <a:off x="3408680" y="1141730"/>
            <a:ext cx="4271645" cy="4558665"/>
          </a:xfrm>
          <a:prstGeom prst="roundRect">
            <a:avLst/>
          </a:prstGeom>
          <a:noFill/>
          <a:ln w="12700"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肘形连接符 166"/>
          <p:cNvCxnSpPr/>
          <p:nvPr/>
        </p:nvCxnSpPr>
        <p:spPr>
          <a:xfrm flipV="1">
            <a:off x="7722235" y="3989070"/>
            <a:ext cx="995045" cy="777240"/>
          </a:xfrm>
          <a:prstGeom prst="bentConnector3">
            <a:avLst>
              <a:gd name="adj1" fmla="val 50032"/>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p:nvPr/>
        </p:nvCxnSpPr>
        <p:spPr>
          <a:xfrm>
            <a:off x="7722235" y="2341245"/>
            <a:ext cx="1008380" cy="760730"/>
          </a:xfrm>
          <a:prstGeom prst="bentConnector3">
            <a:avLst>
              <a:gd name="adj1" fmla="val 50063"/>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6052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技术分布</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638300" y="843280"/>
            <a:ext cx="6019800" cy="6000750"/>
          </a:xfrm>
          <a:prstGeom prst="rect">
            <a:avLst/>
          </a:prstGeom>
        </p:spPr>
      </p:pic>
      <p:sp>
        <p:nvSpPr>
          <p:cNvPr id="4" name="线形标注 2(带强调线) 3"/>
          <p:cNvSpPr/>
          <p:nvPr/>
        </p:nvSpPr>
        <p:spPr>
          <a:xfrm>
            <a:off x="8557895" y="843280"/>
            <a:ext cx="3486150" cy="611505"/>
          </a:xfrm>
          <a:prstGeom prst="accentCallout2">
            <a:avLst>
              <a:gd name="adj1" fmla="val 18750"/>
              <a:gd name="adj2" fmla="val -8333"/>
              <a:gd name="adj3" fmla="val 18750"/>
              <a:gd name="adj4" fmla="val -16667"/>
              <a:gd name="adj5" fmla="val 106126"/>
              <a:gd name="adj6" fmla="val -2420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531225" y="838835"/>
            <a:ext cx="3500120" cy="645160"/>
          </a:xfrm>
          <a:prstGeom prst="rect">
            <a:avLst/>
          </a:prstGeom>
          <a:noFill/>
        </p:spPr>
        <p:txBody>
          <a:bodyPr wrap="square" rtlCol="0">
            <a:spAutoFit/>
          </a:bodyPr>
          <a:p>
            <a:r>
              <a:rPr lang="en-US" altLang="zh-CN" sz="900"/>
              <a:t>Web</a:t>
            </a:r>
            <a:r>
              <a:rPr lang="zh-CN" altLang="en-US" sz="900"/>
              <a:t>前端：</a:t>
            </a:r>
            <a:r>
              <a:rPr lang="en-US" altLang="zh-CN" sz="900"/>
              <a:t>Html5  Jquery  bootstrap  blockly  echart  CSS3.0       </a:t>
            </a:r>
            <a:endParaRPr lang="en-US" altLang="zh-CN" sz="900"/>
          </a:p>
          <a:p>
            <a:r>
              <a:rPr lang="en-US" altLang="zh-CN" sz="900"/>
              <a:t>APP</a:t>
            </a:r>
            <a:r>
              <a:rPr lang="zh-CN" altLang="en-US" sz="900"/>
              <a:t>前端：</a:t>
            </a:r>
            <a:r>
              <a:rPr lang="en-US" altLang="zh-CN" sz="900"/>
              <a:t>iOS  Android</a:t>
            </a:r>
            <a:endParaRPr lang="en-US" altLang="zh-CN" sz="900"/>
          </a:p>
          <a:p>
            <a:r>
              <a:rPr lang="zh-CN" altLang="en-US" sz="900"/>
              <a:t>内容动态加速：</a:t>
            </a:r>
            <a:r>
              <a:rPr lang="en-US" altLang="zh-CN" sz="900"/>
              <a:t>CDN</a:t>
            </a:r>
            <a:endParaRPr lang="en-US" altLang="zh-CN" sz="900"/>
          </a:p>
          <a:p>
            <a:r>
              <a:rPr lang="zh-CN" altLang="en-US" sz="900"/>
              <a:t>反向代理</a:t>
            </a:r>
            <a:r>
              <a:rPr lang="en-US" altLang="zh-CN" sz="900"/>
              <a:t>+</a:t>
            </a:r>
            <a:r>
              <a:rPr lang="zh-CN" altLang="en-US" sz="900"/>
              <a:t>负载均衡：</a:t>
            </a:r>
            <a:r>
              <a:rPr lang="en-US" altLang="zh-CN" sz="900"/>
              <a:t>nginx</a:t>
            </a:r>
            <a:endParaRPr lang="en-US" altLang="zh-CN" sz="900"/>
          </a:p>
        </p:txBody>
      </p:sp>
      <p:sp>
        <p:nvSpPr>
          <p:cNvPr id="11" name="线形标注 2(带强调线) 10"/>
          <p:cNvSpPr/>
          <p:nvPr/>
        </p:nvSpPr>
        <p:spPr>
          <a:xfrm>
            <a:off x="8566785" y="2372360"/>
            <a:ext cx="3486150" cy="420370"/>
          </a:xfrm>
          <a:prstGeom prst="accentCallout2">
            <a:avLst>
              <a:gd name="adj1" fmla="val 18750"/>
              <a:gd name="adj2" fmla="val -8333"/>
              <a:gd name="adj3" fmla="val 18750"/>
              <a:gd name="adj4" fmla="val -16667"/>
              <a:gd name="adj5" fmla="val 106126"/>
              <a:gd name="adj6" fmla="val -2420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541385" y="2324735"/>
            <a:ext cx="3500120" cy="645160"/>
          </a:xfrm>
          <a:prstGeom prst="rect">
            <a:avLst/>
          </a:prstGeom>
          <a:noFill/>
        </p:spPr>
        <p:txBody>
          <a:bodyPr wrap="square" rtlCol="0">
            <a:spAutoFit/>
          </a:bodyPr>
          <a:p>
            <a:r>
              <a:rPr lang="en-US" altLang="zh-CN" sz="900">
                <a:sym typeface="+mn-ea"/>
              </a:rPr>
              <a:t>Web</a:t>
            </a:r>
            <a:r>
              <a:rPr lang="zh-CN" altLang="en-US" sz="900">
                <a:sym typeface="+mn-ea"/>
              </a:rPr>
              <a:t>技术：</a:t>
            </a:r>
            <a:r>
              <a:rPr lang="en-US" altLang="zh-CN" sz="900">
                <a:sym typeface="+mn-ea"/>
              </a:rPr>
              <a:t>SrpingMVC</a:t>
            </a:r>
            <a:r>
              <a:rPr lang="zh-CN" altLang="en-US" sz="900">
                <a:sym typeface="+mn-ea"/>
              </a:rPr>
              <a:t>，</a:t>
            </a:r>
            <a:r>
              <a:rPr lang="en-US" altLang="zh-CN" sz="900">
                <a:sym typeface="+mn-ea"/>
              </a:rPr>
              <a:t>SpringBoot  </a:t>
            </a:r>
            <a:endParaRPr lang="en-US" altLang="zh-CN" sz="900"/>
          </a:p>
          <a:p>
            <a:r>
              <a:rPr lang="en-US" altLang="zh-CN" sz="900">
                <a:sym typeface="+mn-ea"/>
              </a:rPr>
              <a:t>Web</a:t>
            </a:r>
            <a:r>
              <a:rPr lang="zh-CN" altLang="en-US" sz="900">
                <a:sym typeface="+mn-ea"/>
              </a:rPr>
              <a:t>容器：</a:t>
            </a:r>
            <a:r>
              <a:rPr lang="en-US" altLang="zh-CN" sz="900">
                <a:sym typeface="+mn-ea"/>
              </a:rPr>
              <a:t>Tomcat</a:t>
            </a:r>
            <a:r>
              <a:rPr lang="zh-CN" altLang="en-US" sz="900">
                <a:sym typeface="+mn-ea"/>
              </a:rPr>
              <a:t>，</a:t>
            </a:r>
            <a:r>
              <a:rPr lang="en-US" altLang="zh-CN" sz="900">
                <a:sym typeface="+mn-ea"/>
              </a:rPr>
              <a:t>Jetty</a:t>
            </a:r>
            <a:endParaRPr lang="en-US" altLang="zh-CN" sz="900">
              <a:sym typeface="+mn-ea"/>
            </a:endParaRPr>
          </a:p>
          <a:p>
            <a:r>
              <a:rPr lang="zh-CN" altLang="en-US" sz="900">
                <a:sym typeface="+mn-ea"/>
              </a:rPr>
              <a:t>数据交换格式：</a:t>
            </a:r>
            <a:r>
              <a:rPr lang="en-US" altLang="zh-CN" sz="900">
                <a:sym typeface="+mn-ea"/>
              </a:rPr>
              <a:t>json</a:t>
            </a:r>
            <a:r>
              <a:rPr lang="zh-CN" altLang="en-US" sz="900">
                <a:sym typeface="+mn-ea"/>
              </a:rPr>
              <a:t>，</a:t>
            </a:r>
            <a:r>
              <a:rPr lang="en-US" altLang="zh-CN" sz="900">
                <a:sym typeface="+mn-ea"/>
              </a:rPr>
              <a:t>XML</a:t>
            </a:r>
            <a:r>
              <a:rPr lang="en-US" altLang="zh-CN" sz="900"/>
              <a:t> </a:t>
            </a:r>
            <a:endParaRPr lang="en-US" altLang="zh-CN" sz="900"/>
          </a:p>
          <a:p>
            <a:r>
              <a:rPr lang="en-US" altLang="zh-CN" sz="900"/>
              <a:t> </a:t>
            </a:r>
            <a:endParaRPr lang="en-US" altLang="zh-CN" sz="900"/>
          </a:p>
        </p:txBody>
      </p:sp>
      <p:sp>
        <p:nvSpPr>
          <p:cNvPr id="14" name="线形标注 2(带强调线) 13"/>
          <p:cNvSpPr/>
          <p:nvPr/>
        </p:nvSpPr>
        <p:spPr>
          <a:xfrm>
            <a:off x="8573770" y="3475990"/>
            <a:ext cx="3486150" cy="420370"/>
          </a:xfrm>
          <a:prstGeom prst="accentCallout2">
            <a:avLst>
              <a:gd name="adj1" fmla="val 18750"/>
              <a:gd name="adj2" fmla="val -8333"/>
              <a:gd name="adj3" fmla="val 18750"/>
              <a:gd name="adj4" fmla="val -16667"/>
              <a:gd name="adj5" fmla="val 106126"/>
              <a:gd name="adj6" fmla="val -2420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522335" y="3437890"/>
            <a:ext cx="3500120" cy="645160"/>
          </a:xfrm>
          <a:prstGeom prst="rect">
            <a:avLst/>
          </a:prstGeom>
          <a:noFill/>
        </p:spPr>
        <p:txBody>
          <a:bodyPr wrap="square" rtlCol="0">
            <a:spAutoFit/>
          </a:bodyPr>
          <a:p>
            <a:r>
              <a:rPr lang="en-US" altLang="zh-CN" sz="900"/>
              <a:t>ZooKeeper</a:t>
            </a:r>
            <a:r>
              <a:rPr lang="zh-CN" altLang="en-US" sz="900"/>
              <a:t>：服务注册与发现</a:t>
            </a:r>
            <a:endParaRPr lang="zh-CN" altLang="en-US" sz="900"/>
          </a:p>
          <a:p>
            <a:r>
              <a:rPr lang="en-US" altLang="zh-CN" sz="900"/>
              <a:t>RPC</a:t>
            </a:r>
            <a:r>
              <a:rPr lang="zh-CN" altLang="en-US" sz="900"/>
              <a:t>调用：</a:t>
            </a:r>
            <a:r>
              <a:rPr lang="en-US" altLang="zh-CN" sz="900"/>
              <a:t>TCP</a:t>
            </a:r>
            <a:r>
              <a:rPr lang="zh-CN" altLang="en-US" sz="900"/>
              <a:t>协议</a:t>
            </a:r>
            <a:r>
              <a:rPr lang="en-US" altLang="zh-CN" sz="900"/>
              <a:t>+NIO2.0</a:t>
            </a:r>
            <a:endParaRPr lang="en-US" altLang="zh-CN" sz="900"/>
          </a:p>
          <a:p>
            <a:r>
              <a:rPr lang="en-US" altLang="zh-CN" sz="900"/>
              <a:t>RPC</a:t>
            </a:r>
            <a:r>
              <a:rPr lang="zh-CN" altLang="en-US" sz="900"/>
              <a:t>框架：</a:t>
            </a:r>
            <a:r>
              <a:rPr lang="en-US" altLang="zh-CN" sz="900"/>
              <a:t>dubbo</a:t>
            </a:r>
            <a:endParaRPr lang="en-US" altLang="zh-CN" sz="900"/>
          </a:p>
          <a:p>
            <a:r>
              <a:rPr lang="en-US" altLang="zh-CN" sz="900"/>
              <a:t> </a:t>
            </a:r>
            <a:endParaRPr lang="en-US" altLang="zh-CN" sz="900"/>
          </a:p>
        </p:txBody>
      </p:sp>
      <p:sp>
        <p:nvSpPr>
          <p:cNvPr id="16" name="线形标注 2(带强调线) 15"/>
          <p:cNvSpPr/>
          <p:nvPr/>
        </p:nvSpPr>
        <p:spPr>
          <a:xfrm>
            <a:off x="8559800" y="4598670"/>
            <a:ext cx="3486150" cy="700405"/>
          </a:xfrm>
          <a:prstGeom prst="accentCallout2">
            <a:avLst>
              <a:gd name="adj1" fmla="val 18750"/>
              <a:gd name="adj2" fmla="val -8333"/>
              <a:gd name="adj3" fmla="val 18750"/>
              <a:gd name="adj4" fmla="val -16667"/>
              <a:gd name="adj5" fmla="val 106126"/>
              <a:gd name="adj6" fmla="val -2420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8573770" y="4598670"/>
            <a:ext cx="3199130" cy="922020"/>
          </a:xfrm>
          <a:prstGeom prst="rect">
            <a:avLst/>
          </a:prstGeom>
          <a:noFill/>
        </p:spPr>
        <p:txBody>
          <a:bodyPr wrap="square" rtlCol="0">
            <a:spAutoFit/>
          </a:bodyPr>
          <a:p>
            <a:r>
              <a:rPr lang="zh-CN" altLang="en-US" sz="900">
                <a:sym typeface="+mn-ea"/>
              </a:rPr>
              <a:t>第三方</a:t>
            </a:r>
            <a:r>
              <a:rPr lang="en-US" altLang="zh-CN" sz="900">
                <a:sym typeface="+mn-ea"/>
              </a:rPr>
              <a:t>API  </a:t>
            </a:r>
            <a:r>
              <a:rPr lang="zh-CN" altLang="zh-CN" sz="900">
                <a:sym typeface="+mn-ea"/>
              </a:rPr>
              <a:t>：腾讯</a:t>
            </a:r>
            <a:r>
              <a:rPr lang="en-US" altLang="zh-CN" sz="900">
                <a:sym typeface="+mn-ea"/>
              </a:rPr>
              <a:t>SDK  </a:t>
            </a:r>
            <a:r>
              <a:rPr lang="zh-CN" altLang="en-US" sz="900">
                <a:sym typeface="+mn-ea"/>
              </a:rPr>
              <a:t>七牛</a:t>
            </a:r>
            <a:r>
              <a:rPr lang="en-US" altLang="zh-CN" sz="900">
                <a:sym typeface="+mn-ea"/>
              </a:rPr>
              <a:t>SDK  </a:t>
            </a:r>
            <a:r>
              <a:rPr lang="zh-CN" altLang="en-US" sz="900">
                <a:sym typeface="+mn-ea"/>
              </a:rPr>
              <a:t>短信</a:t>
            </a:r>
            <a:r>
              <a:rPr lang="en-US" altLang="zh-CN" sz="900">
                <a:sym typeface="+mn-ea"/>
              </a:rPr>
              <a:t>API  </a:t>
            </a:r>
            <a:r>
              <a:rPr lang="zh-CN" altLang="en-US" sz="900">
                <a:sym typeface="+mn-ea"/>
              </a:rPr>
              <a:t>服务</a:t>
            </a:r>
            <a:r>
              <a:rPr lang="en-US" altLang="zh-CN" sz="900">
                <a:sym typeface="+mn-ea"/>
              </a:rPr>
              <a:t>API </a:t>
            </a:r>
            <a:r>
              <a:rPr lang="zh-CN" altLang="en-US" sz="900">
                <a:sym typeface="+mn-ea"/>
              </a:rPr>
              <a:t>支持不同语言调用</a:t>
            </a:r>
            <a:endParaRPr lang="zh-CN" altLang="en-US" sz="900">
              <a:sym typeface="+mn-ea"/>
            </a:endParaRPr>
          </a:p>
          <a:p>
            <a:endParaRPr lang="en-US" altLang="zh-CN" sz="900">
              <a:sym typeface="+mn-ea"/>
            </a:endParaRPr>
          </a:p>
          <a:p>
            <a:r>
              <a:rPr lang="zh-CN" altLang="en-US" sz="900">
                <a:sym typeface="+mn-ea"/>
              </a:rPr>
              <a:t>业务</a:t>
            </a:r>
            <a:r>
              <a:rPr lang="en-US" altLang="zh-CN" sz="900">
                <a:sym typeface="+mn-ea"/>
              </a:rPr>
              <a:t>Services </a:t>
            </a:r>
            <a:r>
              <a:rPr lang="zh-CN" altLang="en-US" sz="900">
                <a:sym typeface="+mn-ea"/>
              </a:rPr>
              <a:t>：</a:t>
            </a:r>
            <a:r>
              <a:rPr lang="en-US" altLang="zh-CN" sz="900">
                <a:sym typeface="+mn-ea"/>
              </a:rPr>
              <a:t>JDBC  </a:t>
            </a:r>
            <a:r>
              <a:rPr lang="zh-CN" altLang="en-US" sz="900">
                <a:sym typeface="+mn-ea"/>
              </a:rPr>
              <a:t>多线程</a:t>
            </a:r>
            <a:r>
              <a:rPr lang="en-US" altLang="zh-CN" sz="900">
                <a:sym typeface="+mn-ea"/>
              </a:rPr>
              <a:t>(</a:t>
            </a:r>
            <a:r>
              <a:rPr lang="zh-CN" altLang="en-US" sz="900">
                <a:sym typeface="+mn-ea"/>
              </a:rPr>
              <a:t>线程池</a:t>
            </a:r>
            <a:r>
              <a:rPr lang="en-US" altLang="zh-CN" sz="900">
                <a:sym typeface="+mn-ea"/>
              </a:rPr>
              <a:t>)</a:t>
            </a:r>
            <a:r>
              <a:rPr lang="zh-CN" altLang="en-US" sz="900">
                <a:sym typeface="+mn-ea"/>
              </a:rPr>
              <a:t>  </a:t>
            </a:r>
            <a:r>
              <a:rPr lang="en-US" altLang="zh-CN" sz="900">
                <a:sym typeface="+mn-ea"/>
              </a:rPr>
              <a:t>Spring boot Dubbo</a:t>
            </a:r>
            <a:endParaRPr lang="en-US" altLang="zh-CN" sz="900">
              <a:sym typeface="+mn-ea"/>
            </a:endParaRPr>
          </a:p>
          <a:p>
            <a:r>
              <a:rPr lang="en-US" altLang="zh-CN" sz="900">
                <a:sym typeface="+mn-ea"/>
              </a:rPr>
              <a:t>  </a:t>
            </a:r>
            <a:endParaRPr lang="zh-CN" altLang="en-US" sz="900"/>
          </a:p>
          <a:p>
            <a:r>
              <a:rPr lang="en-US" altLang="zh-CN" sz="900"/>
              <a:t> </a:t>
            </a:r>
            <a:endParaRPr lang="en-US" altLang="zh-CN" sz="900"/>
          </a:p>
        </p:txBody>
      </p:sp>
      <p:sp>
        <p:nvSpPr>
          <p:cNvPr id="20" name="线形标注 2(带强调线) 19"/>
          <p:cNvSpPr/>
          <p:nvPr/>
        </p:nvSpPr>
        <p:spPr>
          <a:xfrm>
            <a:off x="8573770" y="5808345"/>
            <a:ext cx="3486150" cy="700405"/>
          </a:xfrm>
          <a:prstGeom prst="accentCallout2">
            <a:avLst>
              <a:gd name="adj1" fmla="val 18750"/>
              <a:gd name="adj2" fmla="val -8333"/>
              <a:gd name="adj3" fmla="val 18750"/>
              <a:gd name="adj4" fmla="val -16667"/>
              <a:gd name="adj5" fmla="val 106126"/>
              <a:gd name="adj6" fmla="val -24207"/>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573770" y="5783580"/>
            <a:ext cx="3500120" cy="922020"/>
          </a:xfrm>
          <a:prstGeom prst="rect">
            <a:avLst/>
          </a:prstGeom>
          <a:noFill/>
        </p:spPr>
        <p:txBody>
          <a:bodyPr wrap="square" rtlCol="0">
            <a:spAutoFit/>
          </a:bodyPr>
          <a:p>
            <a:r>
              <a:rPr lang="zh-CN" altLang="en-US" sz="900">
                <a:sym typeface="+mn-ea"/>
              </a:rPr>
              <a:t>关系型数据库：</a:t>
            </a:r>
            <a:r>
              <a:rPr lang="en-US" altLang="zh-CN" sz="900">
                <a:sym typeface="+mn-ea"/>
              </a:rPr>
              <a:t>Mysql</a:t>
            </a:r>
            <a:endParaRPr lang="en-US" altLang="zh-CN" sz="900">
              <a:sym typeface="+mn-ea"/>
            </a:endParaRPr>
          </a:p>
          <a:p>
            <a:r>
              <a:rPr lang="en-US" altLang="zh-CN" sz="900">
                <a:sym typeface="+mn-ea"/>
              </a:rPr>
              <a:t>NoSQL</a:t>
            </a:r>
            <a:r>
              <a:rPr lang="zh-CN" altLang="en-US" sz="900">
                <a:sym typeface="+mn-ea"/>
              </a:rPr>
              <a:t>数据库：</a:t>
            </a:r>
            <a:r>
              <a:rPr lang="en-US" altLang="zh-CN" sz="900">
                <a:sym typeface="+mn-ea"/>
              </a:rPr>
              <a:t>mongodb,elsaticsearch</a:t>
            </a:r>
            <a:endParaRPr lang="en-US" altLang="zh-CN" sz="900">
              <a:sym typeface="+mn-ea"/>
            </a:endParaRPr>
          </a:p>
          <a:p>
            <a:r>
              <a:rPr lang="zh-CN" altLang="en-US" sz="900">
                <a:sym typeface="+mn-ea"/>
              </a:rPr>
              <a:t>缓存中间件：</a:t>
            </a:r>
            <a:r>
              <a:rPr lang="en-US" altLang="zh-CN" sz="900">
                <a:sym typeface="+mn-ea"/>
              </a:rPr>
              <a:t>redis</a:t>
            </a:r>
            <a:endParaRPr lang="en-US" altLang="zh-CN" sz="900">
              <a:sym typeface="+mn-ea"/>
            </a:endParaRPr>
          </a:p>
          <a:p>
            <a:r>
              <a:rPr lang="zh-CN" altLang="en-US" sz="900">
                <a:sym typeface="+mn-ea"/>
              </a:rPr>
              <a:t>云存储服务：七牛云存储</a:t>
            </a:r>
            <a:r>
              <a:rPr lang="en-US" altLang="zh-CN" sz="900">
                <a:sym typeface="+mn-ea"/>
              </a:rPr>
              <a:t>|</a:t>
            </a:r>
            <a:r>
              <a:rPr lang="zh-CN" altLang="en-US" sz="900">
                <a:sym typeface="+mn-ea"/>
              </a:rPr>
              <a:t>阿里云存储</a:t>
            </a:r>
            <a:endParaRPr lang="zh-CN" altLang="en-US" sz="900">
              <a:sym typeface="+mn-ea"/>
            </a:endParaRPr>
          </a:p>
          <a:p>
            <a:r>
              <a:rPr lang="en-US" altLang="zh-CN" sz="900">
                <a:sym typeface="+mn-ea"/>
              </a:rPr>
              <a:t>  </a:t>
            </a:r>
            <a:endParaRPr lang="zh-CN" altLang="en-US" sz="900"/>
          </a:p>
          <a:p>
            <a:r>
              <a:rPr lang="en-US" altLang="zh-CN" sz="900"/>
              <a:t> </a:t>
            </a:r>
            <a:endParaRPr lang="en-US" altLang="zh-CN" sz="9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4" name="文本框 3"/>
          <p:cNvSpPr txBox="1"/>
          <p:nvPr/>
        </p:nvSpPr>
        <p:spPr>
          <a:xfrm>
            <a:off x="511627" y="2403028"/>
            <a:ext cx="1981202"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目 </a:t>
            </a:r>
            <a:r>
              <a:rPr lang="en-US" altLang="zh-CN" sz="4400" b="1" dirty="0" smtClean="0">
                <a:solidFill>
                  <a:schemeClr val="bg1"/>
                </a:solidFill>
                <a:latin typeface="微软雅黑" panose="020B0503020204020204" pitchFamily="34" charset="-122"/>
                <a:ea typeface="微软雅黑" panose="020B0503020204020204" pitchFamily="34" charset="-122"/>
              </a:rPr>
              <a:t> </a:t>
            </a:r>
            <a:r>
              <a:rPr lang="zh-CN" altLang="en-US" sz="4400" b="1" dirty="0" smtClean="0">
                <a:solidFill>
                  <a:schemeClr val="bg1"/>
                </a:solidFill>
                <a:latin typeface="微软雅黑" panose="020B0503020204020204" pitchFamily="34" charset="-122"/>
                <a:ea typeface="微软雅黑" panose="020B0503020204020204" pitchFamily="34" charset="-122"/>
              </a:rPr>
              <a:t>录</a:t>
            </a:r>
            <a:endParaRPr lang="en-US" altLang="zh-CN" sz="4400" b="1" dirty="0" smtClean="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06358" y="3316031"/>
            <a:ext cx="1620765" cy="400110"/>
          </a:xfrm>
          <a:prstGeom prst="rect">
            <a:avLst/>
          </a:prstGeom>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CONTENTS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离页连接符 11"/>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6" name="文本框 15"/>
          <p:cNvSpPr txBox="1"/>
          <p:nvPr/>
        </p:nvSpPr>
        <p:spPr>
          <a:xfrm>
            <a:off x="1771067" y="138439"/>
            <a:ext cx="1710690" cy="521970"/>
          </a:xfrm>
          <a:prstGeom prst="rect">
            <a:avLst/>
          </a:prstGeom>
          <a:noFill/>
        </p:spPr>
        <p:txBody>
          <a:bodyPr wrap="none" rtlCol="0">
            <a:spAutoFit/>
          </a:bodyPr>
          <a:p>
            <a:pPr algn="l"/>
            <a:r>
              <a:rPr lang="zh-CN" altLang="en-US" sz="2800" dirty="0">
                <a:solidFill>
                  <a:schemeClr val="bg1"/>
                </a:solidFill>
                <a:latin typeface="微软雅黑" panose="020B0503020204020204" pitchFamily="34" charset="-122"/>
                <a:ea typeface="微软雅黑" panose="020B0503020204020204" pitchFamily="34" charset="-122"/>
              </a:rPr>
              <a:t>部署 管理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38300" y="1788160"/>
            <a:ext cx="9634220" cy="1753235"/>
          </a:xfrm>
          <a:prstGeom prst="rect">
            <a:avLst/>
          </a:prstGeom>
          <a:noFill/>
        </p:spPr>
        <p:txBody>
          <a:bodyPr wrap="square" rtlCol="0">
            <a:spAutoFit/>
          </a:bodyPr>
          <a:p>
            <a:pPr indent="0">
              <a:buFont typeface="Wingdings" panose="05000000000000000000" charset="0"/>
              <a:buNone/>
            </a:pPr>
            <a:endParaRPr lang="zh-CN" altLang="zh-CN"/>
          </a:p>
          <a:p>
            <a:pPr marL="285750" indent="-285750">
              <a:buFont typeface="Wingdings" panose="05000000000000000000" charset="0"/>
              <a:buChar char=""/>
            </a:pPr>
            <a:r>
              <a:rPr lang="zh-CN" altLang="en-US" sz="2800">
                <a:solidFill>
                  <a:schemeClr val="tx1"/>
                </a:solidFill>
                <a:effectLst>
                  <a:outerShdw blurRad="38100" dist="19050" dir="2700000" algn="tl" rotWithShape="0">
                    <a:schemeClr val="dk1">
                      <a:alpha val="40000"/>
                    </a:schemeClr>
                  </a:outerShdw>
                </a:effectLst>
              </a:rPr>
              <a:t>管理部署</a:t>
            </a:r>
            <a:r>
              <a:rPr lang="en-US" altLang="zh-CN" sz="3600"/>
              <a:t>:</a:t>
            </a:r>
            <a:r>
              <a:rPr lang="zh-CN" altLang="zh-CN" sz="1800">
                <a:solidFill>
                  <a:schemeClr val="accent1"/>
                </a:solidFill>
                <a:effectLst>
                  <a:outerShdw blurRad="38100" dist="25400" dir="5400000" algn="ctr" rotWithShape="0">
                    <a:srgbClr val="6E747A">
                      <a:alpha val="43000"/>
                    </a:srgbClr>
                  </a:outerShdw>
                </a:effectLst>
              </a:rPr>
              <a:t>代码管理，接口管理，环境部署，日志管理等。</a:t>
            </a:r>
            <a:endParaRPr lang="zh-CN" altLang="zh-CN" sz="180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zh-CN" sz="180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sz="36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6052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文档管理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1736725" y="2753995"/>
            <a:ext cx="443865" cy="839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项目</a:t>
            </a:r>
            <a:endParaRPr lang="zh-CN" altLang="en-US"/>
          </a:p>
        </p:txBody>
      </p:sp>
      <p:sp>
        <p:nvSpPr>
          <p:cNvPr id="9" name="左大括号 8"/>
          <p:cNvSpPr/>
          <p:nvPr/>
        </p:nvSpPr>
        <p:spPr>
          <a:xfrm>
            <a:off x="2180590" y="1685925"/>
            <a:ext cx="683260" cy="28536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圆角矩形 10"/>
          <p:cNvSpPr/>
          <p:nvPr/>
        </p:nvSpPr>
        <p:spPr>
          <a:xfrm>
            <a:off x="3105150" y="2217420"/>
            <a:ext cx="964565" cy="30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02</a:t>
            </a:r>
            <a:r>
              <a:rPr lang="zh-CN" altLang="en-US" sz="1000"/>
              <a:t>需求文档</a:t>
            </a:r>
            <a:endParaRPr lang="zh-CN" altLang="en-US" sz="1000"/>
          </a:p>
        </p:txBody>
      </p:sp>
      <p:sp>
        <p:nvSpPr>
          <p:cNvPr id="12" name="圆角矩形 11"/>
          <p:cNvSpPr/>
          <p:nvPr/>
        </p:nvSpPr>
        <p:spPr>
          <a:xfrm>
            <a:off x="3105150" y="2748915"/>
            <a:ext cx="964565" cy="30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03</a:t>
            </a:r>
            <a:r>
              <a:rPr lang="zh-CN" altLang="en-US" sz="1000"/>
              <a:t>分析设计</a:t>
            </a:r>
            <a:endParaRPr lang="zh-CN" altLang="en-US" sz="1000"/>
          </a:p>
        </p:txBody>
      </p:sp>
      <p:sp>
        <p:nvSpPr>
          <p:cNvPr id="14" name="圆角矩形 13"/>
          <p:cNvSpPr/>
          <p:nvPr/>
        </p:nvSpPr>
        <p:spPr>
          <a:xfrm>
            <a:off x="3105150" y="1685925"/>
            <a:ext cx="964565" cy="30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01</a:t>
            </a:r>
            <a:r>
              <a:rPr lang="zh-CN" altLang="en-US" sz="1000"/>
              <a:t>立项文档</a:t>
            </a:r>
            <a:endParaRPr lang="zh-CN" altLang="en-US" sz="1000"/>
          </a:p>
        </p:txBody>
      </p:sp>
      <p:sp>
        <p:nvSpPr>
          <p:cNvPr id="15" name="圆角矩形 14"/>
          <p:cNvSpPr/>
          <p:nvPr/>
        </p:nvSpPr>
        <p:spPr>
          <a:xfrm>
            <a:off x="3105150" y="3280410"/>
            <a:ext cx="964565" cy="30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04</a:t>
            </a:r>
            <a:r>
              <a:rPr lang="zh-CN" altLang="en-US" sz="1000"/>
              <a:t>开发</a:t>
            </a:r>
            <a:endParaRPr lang="zh-CN" altLang="en-US" sz="1000"/>
          </a:p>
        </p:txBody>
      </p:sp>
      <p:sp>
        <p:nvSpPr>
          <p:cNvPr id="16" name="圆角矩形 15"/>
          <p:cNvSpPr/>
          <p:nvPr/>
        </p:nvSpPr>
        <p:spPr>
          <a:xfrm>
            <a:off x="3105150" y="3811905"/>
            <a:ext cx="964565" cy="30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05</a:t>
            </a:r>
            <a:r>
              <a:rPr lang="zh-CN" altLang="en-US" sz="1000"/>
              <a:t>测试文档</a:t>
            </a:r>
            <a:endParaRPr lang="zh-CN" altLang="en-US" sz="1000"/>
          </a:p>
        </p:txBody>
      </p:sp>
      <p:pic>
        <p:nvPicPr>
          <p:cNvPr id="17" name="图片 16"/>
          <p:cNvPicPr>
            <a:picLocks noChangeAspect="1"/>
          </p:cNvPicPr>
          <p:nvPr/>
        </p:nvPicPr>
        <p:blipFill>
          <a:blip r:embed="rId1"/>
          <a:stretch>
            <a:fillRect/>
          </a:stretch>
        </p:blipFill>
        <p:spPr>
          <a:xfrm>
            <a:off x="5083810" y="1596390"/>
            <a:ext cx="5885815" cy="3056255"/>
          </a:xfrm>
          <a:prstGeom prst="rect">
            <a:avLst/>
          </a:prstGeom>
        </p:spPr>
      </p:pic>
      <p:sp>
        <p:nvSpPr>
          <p:cNvPr id="20" name="文本框 19"/>
          <p:cNvSpPr txBox="1"/>
          <p:nvPr/>
        </p:nvSpPr>
        <p:spPr>
          <a:xfrm>
            <a:off x="1692275" y="4722495"/>
            <a:ext cx="945007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SVN</a:t>
            </a:r>
            <a:r>
              <a:rPr lang="zh-CN" altLang="en-US">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rPr>
              <a:t>文档路径：https://10.10.1.13/svn/项目工作目录/0003_公共数据平台/</a:t>
            </a:r>
            <a:endParaRPr lang="zh-CN" altLang="en-US">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endParaRPr>
          </a:p>
        </p:txBody>
      </p:sp>
      <p:sp>
        <p:nvSpPr>
          <p:cNvPr id="21" name="圆角矩形 20"/>
          <p:cNvSpPr/>
          <p:nvPr/>
        </p:nvSpPr>
        <p:spPr>
          <a:xfrm>
            <a:off x="3105150" y="4343400"/>
            <a:ext cx="964565" cy="30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06</a:t>
            </a:r>
            <a:r>
              <a:rPr lang="zh-CN" altLang="en-US" sz="1000"/>
              <a:t>结项总计</a:t>
            </a:r>
            <a:endParaRPr lang="zh-CN" altLang="en-US" sz="100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23164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持续集成发布</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笑脸 1"/>
          <p:cNvSpPr/>
          <p:nvPr/>
        </p:nvSpPr>
        <p:spPr>
          <a:xfrm>
            <a:off x="1445260" y="1920240"/>
            <a:ext cx="518160" cy="4603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笑脸 2"/>
          <p:cNvSpPr/>
          <p:nvPr/>
        </p:nvSpPr>
        <p:spPr>
          <a:xfrm>
            <a:off x="1445260" y="3488690"/>
            <a:ext cx="518160" cy="4603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磁盘 4"/>
          <p:cNvSpPr/>
          <p:nvPr/>
        </p:nvSpPr>
        <p:spPr>
          <a:xfrm>
            <a:off x="3300095" y="2484120"/>
            <a:ext cx="638175" cy="918845"/>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300095" y="2879090"/>
            <a:ext cx="695325" cy="245110"/>
          </a:xfrm>
          <a:prstGeom prst="rect">
            <a:avLst/>
          </a:prstGeom>
          <a:noFill/>
        </p:spPr>
        <p:txBody>
          <a:bodyPr wrap="square" rtlCol="0">
            <a:spAutoFit/>
          </a:bodyPr>
          <a:p>
            <a:r>
              <a:rPr lang="en-US" altLang="zh-CN" sz="1000"/>
              <a:t>Git/Svn</a:t>
            </a:r>
            <a:endParaRPr lang="zh-CN" altLang="en-US" sz="1000"/>
          </a:p>
        </p:txBody>
      </p:sp>
      <p:cxnSp>
        <p:nvCxnSpPr>
          <p:cNvPr id="13" name="直接箭头连接符 12"/>
          <p:cNvCxnSpPr>
            <a:stCxn id="2" idx="6"/>
          </p:cNvCxnSpPr>
          <p:nvPr/>
        </p:nvCxnSpPr>
        <p:spPr>
          <a:xfrm>
            <a:off x="1963420" y="2150745"/>
            <a:ext cx="1336675" cy="834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6"/>
          </p:cNvCxnSpPr>
          <p:nvPr/>
        </p:nvCxnSpPr>
        <p:spPr>
          <a:xfrm flipV="1">
            <a:off x="1963420" y="2974975"/>
            <a:ext cx="1336675" cy="744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362200" y="2355850"/>
            <a:ext cx="396875" cy="213995"/>
          </a:xfrm>
          <a:prstGeom prst="rect">
            <a:avLst/>
          </a:prstGeom>
          <a:noFill/>
        </p:spPr>
        <p:txBody>
          <a:bodyPr wrap="square" rtlCol="0">
            <a:spAutoFit/>
            <a:scene3d>
              <a:camera prst="orthographicFront"/>
              <a:lightRig rig="threePt" dir="t"/>
            </a:scene3d>
          </a:bodyPr>
          <a:p>
            <a:r>
              <a:rPr lang="en-US" altLang="zh-CN" sz="800">
                <a:solidFill>
                  <a:schemeClr val="accent1"/>
                </a:solidFill>
                <a:effectLst>
                  <a:outerShdw blurRad="38100" dist="25400" dir="5400000" algn="ctr" rotWithShape="0">
                    <a:srgbClr val="6E747A">
                      <a:alpha val="43000"/>
                    </a:srgbClr>
                  </a:outerShdw>
                </a:effectLst>
              </a:rPr>
              <a:t>push</a:t>
            </a:r>
            <a:endParaRPr lang="en-US" altLang="zh-CN" sz="800">
              <a:solidFill>
                <a:schemeClr val="accent1"/>
              </a:solidFill>
              <a:effectLst>
                <a:outerShdw blurRad="38100" dist="25400" dir="5400000" algn="ctr" rotWithShape="0">
                  <a:srgbClr val="6E747A">
                    <a:alpha val="43000"/>
                  </a:srgbClr>
                </a:outerShdw>
              </a:effectLst>
            </a:endParaRPr>
          </a:p>
        </p:txBody>
      </p:sp>
      <p:sp>
        <p:nvSpPr>
          <p:cNvPr id="26" name="文本框 25"/>
          <p:cNvSpPr txBox="1"/>
          <p:nvPr/>
        </p:nvSpPr>
        <p:spPr>
          <a:xfrm>
            <a:off x="2357120" y="3321685"/>
            <a:ext cx="396875" cy="213995"/>
          </a:xfrm>
          <a:prstGeom prst="rect">
            <a:avLst/>
          </a:prstGeom>
          <a:noFill/>
        </p:spPr>
        <p:txBody>
          <a:bodyPr wrap="square" rtlCol="0">
            <a:spAutoFit/>
            <a:scene3d>
              <a:camera prst="orthographicFront"/>
              <a:lightRig rig="threePt" dir="t"/>
            </a:scene3d>
          </a:bodyPr>
          <a:p>
            <a:r>
              <a:rPr lang="en-US" altLang="zh-CN" sz="800">
                <a:solidFill>
                  <a:schemeClr val="accent1"/>
                </a:solidFill>
                <a:effectLst>
                  <a:outerShdw blurRad="38100" dist="25400" dir="5400000" algn="ctr" rotWithShape="0">
                    <a:srgbClr val="6E747A">
                      <a:alpha val="43000"/>
                    </a:srgbClr>
                  </a:outerShdw>
                </a:effectLst>
              </a:rPr>
              <a:t>push</a:t>
            </a:r>
            <a:endParaRPr lang="en-US" altLang="zh-CN" sz="800">
              <a:solidFill>
                <a:schemeClr val="accent1"/>
              </a:solidFill>
              <a:effectLst>
                <a:outerShdw blurRad="38100" dist="25400" dir="5400000" algn="ctr" rotWithShape="0">
                  <a:srgbClr val="6E747A">
                    <a:alpha val="43000"/>
                  </a:srgbClr>
                </a:outerShdw>
              </a:effectLst>
            </a:endParaRPr>
          </a:p>
        </p:txBody>
      </p:sp>
      <p:sp>
        <p:nvSpPr>
          <p:cNvPr id="27" name="流程图: 可选过程 26"/>
          <p:cNvSpPr/>
          <p:nvPr/>
        </p:nvSpPr>
        <p:spPr>
          <a:xfrm>
            <a:off x="4514850" y="1920240"/>
            <a:ext cx="3161665" cy="1885315"/>
          </a:xfrm>
          <a:prstGeom prst="flowChartAlternateProcess">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可选过程 27"/>
          <p:cNvSpPr/>
          <p:nvPr/>
        </p:nvSpPr>
        <p:spPr>
          <a:xfrm>
            <a:off x="4857115" y="2760980"/>
            <a:ext cx="782955" cy="4838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可选过程 28"/>
          <p:cNvSpPr/>
          <p:nvPr/>
        </p:nvSpPr>
        <p:spPr>
          <a:xfrm>
            <a:off x="6308725" y="2758440"/>
            <a:ext cx="782955" cy="4838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4857115" y="2831465"/>
            <a:ext cx="783590" cy="337185"/>
          </a:xfrm>
          <a:prstGeom prst="rect">
            <a:avLst/>
          </a:prstGeom>
          <a:noFill/>
        </p:spPr>
        <p:txBody>
          <a:bodyPr wrap="square" rtlCol="0">
            <a:spAutoFit/>
          </a:bodyPr>
          <a:p>
            <a:r>
              <a:rPr lang="zh-CN" altLang="en-US" sz="800"/>
              <a:t>自动构建</a:t>
            </a:r>
            <a:endParaRPr lang="zh-CN" altLang="en-US" sz="800"/>
          </a:p>
          <a:p>
            <a:r>
              <a:rPr lang="en-US" altLang="zh-CN" sz="800"/>
              <a:t>maven build</a:t>
            </a:r>
            <a:endParaRPr lang="en-US" altLang="zh-CN" sz="800"/>
          </a:p>
        </p:txBody>
      </p:sp>
      <p:cxnSp>
        <p:nvCxnSpPr>
          <p:cNvPr id="31" name="直接箭头连接符 30"/>
          <p:cNvCxnSpPr/>
          <p:nvPr/>
        </p:nvCxnSpPr>
        <p:spPr>
          <a:xfrm>
            <a:off x="3966845" y="3001645"/>
            <a:ext cx="86169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442710" y="2893060"/>
            <a:ext cx="725170" cy="213995"/>
          </a:xfrm>
          <a:prstGeom prst="rect">
            <a:avLst/>
          </a:prstGeom>
          <a:noFill/>
        </p:spPr>
        <p:txBody>
          <a:bodyPr wrap="square" rtlCol="0">
            <a:spAutoFit/>
          </a:bodyPr>
          <a:p>
            <a:r>
              <a:rPr lang="zh-CN" altLang="en-US" sz="800"/>
              <a:t>代码包</a:t>
            </a:r>
            <a:endParaRPr lang="zh-CN" altLang="en-US" sz="800"/>
          </a:p>
        </p:txBody>
      </p:sp>
      <p:cxnSp>
        <p:nvCxnSpPr>
          <p:cNvPr id="33" name="直接箭头连接符 32"/>
          <p:cNvCxnSpPr/>
          <p:nvPr/>
        </p:nvCxnSpPr>
        <p:spPr>
          <a:xfrm>
            <a:off x="5447030" y="3002915"/>
            <a:ext cx="86169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流程图: 可选过程 33"/>
          <p:cNvSpPr/>
          <p:nvPr/>
        </p:nvSpPr>
        <p:spPr>
          <a:xfrm>
            <a:off x="8195310" y="2761615"/>
            <a:ext cx="782955" cy="4838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8213725" y="2880995"/>
            <a:ext cx="783590" cy="213995"/>
          </a:xfrm>
          <a:prstGeom prst="rect">
            <a:avLst/>
          </a:prstGeom>
          <a:noFill/>
        </p:spPr>
        <p:txBody>
          <a:bodyPr wrap="square" rtlCol="0">
            <a:spAutoFit/>
          </a:bodyPr>
          <a:p>
            <a:r>
              <a:rPr lang="en-US" altLang="zh-CN" sz="800"/>
              <a:t>dockerfile</a:t>
            </a:r>
            <a:endParaRPr lang="zh-CN" altLang="en-US" sz="800"/>
          </a:p>
        </p:txBody>
      </p:sp>
      <p:cxnSp>
        <p:nvCxnSpPr>
          <p:cNvPr id="37" name="直接箭头连接符 36"/>
          <p:cNvCxnSpPr>
            <a:endCxn id="36" idx="1"/>
          </p:cNvCxnSpPr>
          <p:nvPr/>
        </p:nvCxnSpPr>
        <p:spPr>
          <a:xfrm flipV="1">
            <a:off x="7091680" y="2988310"/>
            <a:ext cx="1122045"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流程图: 可选过程 37"/>
          <p:cNvSpPr/>
          <p:nvPr/>
        </p:nvSpPr>
        <p:spPr>
          <a:xfrm>
            <a:off x="9434195" y="2761615"/>
            <a:ext cx="782955" cy="4838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9434195" y="2819400"/>
            <a:ext cx="783590" cy="337185"/>
          </a:xfrm>
          <a:prstGeom prst="rect">
            <a:avLst/>
          </a:prstGeom>
          <a:noFill/>
        </p:spPr>
        <p:txBody>
          <a:bodyPr wrap="square" rtlCol="0">
            <a:spAutoFit/>
          </a:bodyPr>
          <a:p>
            <a:r>
              <a:rPr lang="en-US" altLang="zh-CN" sz="800"/>
              <a:t>docker</a:t>
            </a:r>
            <a:r>
              <a:rPr lang="zh-CN" altLang="en-US" sz="800"/>
              <a:t>镜像仓库</a:t>
            </a:r>
            <a:endParaRPr lang="zh-CN" altLang="en-US" sz="800"/>
          </a:p>
        </p:txBody>
      </p:sp>
      <p:cxnSp>
        <p:nvCxnSpPr>
          <p:cNvPr id="40" name="直接箭头连接符 39"/>
          <p:cNvCxnSpPr/>
          <p:nvPr/>
        </p:nvCxnSpPr>
        <p:spPr>
          <a:xfrm flipV="1">
            <a:off x="8997315" y="2964815"/>
            <a:ext cx="39116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流程图: 可选过程 42"/>
          <p:cNvSpPr/>
          <p:nvPr/>
        </p:nvSpPr>
        <p:spPr>
          <a:xfrm>
            <a:off x="9434195" y="1210310"/>
            <a:ext cx="782955" cy="48387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9433560" y="1345565"/>
            <a:ext cx="783590" cy="213995"/>
          </a:xfrm>
          <a:prstGeom prst="rect">
            <a:avLst/>
          </a:prstGeom>
          <a:noFill/>
        </p:spPr>
        <p:txBody>
          <a:bodyPr wrap="square" rtlCol="0">
            <a:spAutoFit/>
          </a:bodyPr>
          <a:p>
            <a:r>
              <a:rPr lang="en-US" altLang="zh-CN" sz="800"/>
              <a:t>    </a:t>
            </a:r>
            <a:r>
              <a:rPr lang="zh-CN" altLang="en-US" sz="800"/>
              <a:t>测试环境</a:t>
            </a:r>
            <a:endParaRPr lang="zh-CN" altLang="en-US" sz="800"/>
          </a:p>
        </p:txBody>
      </p:sp>
      <p:cxnSp>
        <p:nvCxnSpPr>
          <p:cNvPr id="47" name="直接连接符 46"/>
          <p:cNvCxnSpPr/>
          <p:nvPr/>
        </p:nvCxnSpPr>
        <p:spPr>
          <a:xfrm>
            <a:off x="6091555" y="1436370"/>
            <a:ext cx="9525" cy="46545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44" idx="1"/>
          </p:cNvCxnSpPr>
          <p:nvPr/>
        </p:nvCxnSpPr>
        <p:spPr>
          <a:xfrm>
            <a:off x="6101080" y="1447165"/>
            <a:ext cx="3332480" cy="5715"/>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167880" y="1343025"/>
            <a:ext cx="946785" cy="213995"/>
          </a:xfrm>
          <a:prstGeom prst="rect">
            <a:avLst/>
          </a:prstGeom>
          <a:noFill/>
        </p:spPr>
        <p:txBody>
          <a:bodyPr wrap="square" rtlCol="0">
            <a:spAutoFit/>
            <a:scene3d>
              <a:camera prst="orthographicFront"/>
              <a:lightRig rig="threePt" dir="t"/>
            </a:scene3d>
          </a:bodyPr>
          <a:p>
            <a:r>
              <a:rPr lang="zh-CN" altLang="en-US" sz="800">
                <a:solidFill>
                  <a:schemeClr val="accent1"/>
                </a:solidFill>
                <a:effectLst>
                  <a:outerShdw blurRad="38100" dist="25400" dir="5400000" algn="ctr" rotWithShape="0">
                    <a:srgbClr val="6E747A">
                      <a:alpha val="43000"/>
                    </a:srgbClr>
                  </a:outerShdw>
                </a:effectLst>
              </a:rPr>
              <a:t>自动化测试</a:t>
            </a:r>
            <a:endParaRPr lang="zh-CN" altLang="en-US" sz="800">
              <a:solidFill>
                <a:schemeClr val="accent1"/>
              </a:solidFill>
              <a:effectLst>
                <a:outerShdw blurRad="38100" dist="25400" dir="5400000" algn="ctr" rotWithShape="0">
                  <a:srgbClr val="6E747A">
                    <a:alpha val="43000"/>
                  </a:srgbClr>
                </a:outerShdw>
              </a:effectLst>
            </a:endParaRPr>
          </a:p>
        </p:txBody>
      </p:sp>
      <p:sp>
        <p:nvSpPr>
          <p:cNvPr id="50" name="文本框 49"/>
          <p:cNvSpPr txBox="1"/>
          <p:nvPr/>
        </p:nvSpPr>
        <p:spPr>
          <a:xfrm>
            <a:off x="4781550" y="2012315"/>
            <a:ext cx="131000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Jenkins</a:t>
            </a:r>
            <a:endParaRPr lang="en-US" altLang="zh-CN">
              <a:ln w="22225">
                <a:solidFill>
                  <a:schemeClr val="accent2"/>
                </a:solidFill>
                <a:prstDash val="solid"/>
              </a:ln>
              <a:solidFill>
                <a:schemeClr val="accent2">
                  <a:lumMod val="40000"/>
                  <a:lumOff val="60000"/>
                </a:schemeClr>
              </a:solidFill>
              <a:effectLst/>
            </a:endParaRPr>
          </a:p>
        </p:txBody>
      </p:sp>
      <p:sp>
        <p:nvSpPr>
          <p:cNvPr id="51" name="流程图: 可选过程 50"/>
          <p:cNvSpPr/>
          <p:nvPr/>
        </p:nvSpPr>
        <p:spPr>
          <a:xfrm>
            <a:off x="9434830" y="4402455"/>
            <a:ext cx="782955" cy="48387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9434830" y="4537710"/>
            <a:ext cx="783590" cy="213995"/>
          </a:xfrm>
          <a:prstGeom prst="rect">
            <a:avLst/>
          </a:prstGeom>
          <a:noFill/>
        </p:spPr>
        <p:txBody>
          <a:bodyPr wrap="square" rtlCol="0">
            <a:spAutoFit/>
          </a:bodyPr>
          <a:p>
            <a:r>
              <a:rPr lang="en-US" altLang="zh-CN" sz="800"/>
              <a:t>    </a:t>
            </a:r>
            <a:r>
              <a:rPr lang="zh-CN" altLang="en-US" sz="800"/>
              <a:t>正式环境</a:t>
            </a:r>
            <a:endParaRPr lang="zh-CN" altLang="en-US" sz="800"/>
          </a:p>
        </p:txBody>
      </p:sp>
      <p:cxnSp>
        <p:nvCxnSpPr>
          <p:cNvPr id="53" name="直接箭头连接符 52"/>
          <p:cNvCxnSpPr>
            <a:stCxn id="38" idx="0"/>
            <a:endCxn id="43" idx="2"/>
          </p:cNvCxnSpPr>
          <p:nvPr/>
        </p:nvCxnSpPr>
        <p:spPr>
          <a:xfrm flipV="1">
            <a:off x="9825990" y="1694180"/>
            <a:ext cx="0" cy="1067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8" idx="2"/>
            <a:endCxn id="51" idx="0"/>
          </p:cNvCxnSpPr>
          <p:nvPr/>
        </p:nvCxnSpPr>
        <p:spPr>
          <a:xfrm>
            <a:off x="9825990" y="3245485"/>
            <a:ext cx="635" cy="115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9434830" y="3805555"/>
            <a:ext cx="1072515" cy="213995"/>
          </a:xfrm>
          <a:prstGeom prst="rect">
            <a:avLst/>
          </a:prstGeom>
          <a:noFill/>
        </p:spPr>
        <p:txBody>
          <a:bodyPr wrap="square" rtlCol="0">
            <a:spAutoFit/>
            <a:scene3d>
              <a:camera prst="orthographicFront"/>
              <a:lightRig rig="threePt" dir="t"/>
            </a:scene3d>
          </a:bodyPr>
          <a:p>
            <a:r>
              <a:rPr lang="zh-CN" altLang="en-US" sz="800">
                <a:solidFill>
                  <a:schemeClr val="accent1"/>
                </a:solidFill>
                <a:effectLst>
                  <a:outerShdw blurRad="38100" dist="25400" dir="5400000" algn="ctr" rotWithShape="0">
                    <a:srgbClr val="6E747A">
                      <a:alpha val="43000"/>
                    </a:srgbClr>
                  </a:outerShdw>
                </a:effectLst>
              </a:rPr>
              <a:t>测试通过</a:t>
            </a:r>
            <a:r>
              <a:rPr lang="en-US" altLang="zh-CN" sz="800">
                <a:solidFill>
                  <a:schemeClr val="accent1"/>
                </a:solidFill>
                <a:effectLst>
                  <a:outerShdw blurRad="38100" dist="25400" dir="5400000" algn="ctr" rotWithShape="0">
                    <a:srgbClr val="6E747A">
                      <a:alpha val="43000"/>
                    </a:srgbClr>
                  </a:outerShdw>
                </a:effectLst>
              </a:rPr>
              <a:t>Pull</a:t>
            </a:r>
            <a:r>
              <a:rPr lang="zh-CN" altLang="en-US" sz="800">
                <a:solidFill>
                  <a:schemeClr val="accent1"/>
                </a:solidFill>
                <a:effectLst>
                  <a:outerShdw blurRad="38100" dist="25400" dir="5400000" algn="ctr" rotWithShape="0">
                    <a:srgbClr val="6E747A">
                      <a:alpha val="43000"/>
                    </a:srgbClr>
                  </a:outerShdw>
                </a:effectLst>
              </a:rPr>
              <a:t>升级</a:t>
            </a:r>
            <a:endParaRPr lang="zh-CN" altLang="en-US" sz="800">
              <a:solidFill>
                <a:schemeClr val="accent1"/>
              </a:solidFill>
              <a:effectLst>
                <a:outerShdw blurRad="38100" dist="25400" dir="5400000" algn="ctr" rotWithShape="0">
                  <a:srgbClr val="6E747A">
                    <a:alpha val="43000"/>
                  </a:srgbClr>
                </a:outerShdw>
              </a:effectLst>
            </a:endParaRPr>
          </a:p>
        </p:txBody>
      </p:sp>
      <p:sp>
        <p:nvSpPr>
          <p:cNvPr id="58" name="文本框 57"/>
          <p:cNvSpPr txBox="1"/>
          <p:nvPr/>
        </p:nvSpPr>
        <p:spPr>
          <a:xfrm>
            <a:off x="9434830" y="2166620"/>
            <a:ext cx="1072515" cy="213995"/>
          </a:xfrm>
          <a:prstGeom prst="rect">
            <a:avLst/>
          </a:prstGeom>
          <a:noFill/>
        </p:spPr>
        <p:txBody>
          <a:bodyPr wrap="square" rtlCol="0">
            <a:spAutoFit/>
            <a:scene3d>
              <a:camera prst="orthographicFront"/>
              <a:lightRig rig="threePt" dir="t"/>
            </a:scene3d>
          </a:bodyPr>
          <a:p>
            <a:r>
              <a:rPr lang="en-US" altLang="zh-CN" sz="800">
                <a:solidFill>
                  <a:schemeClr val="accent1"/>
                </a:solidFill>
                <a:effectLst>
                  <a:outerShdw blurRad="38100" dist="25400" dir="5400000" algn="ctr" rotWithShape="0">
                    <a:srgbClr val="6E747A">
                      <a:alpha val="43000"/>
                    </a:srgbClr>
                  </a:outerShdw>
                </a:effectLst>
              </a:rPr>
              <a:t>Pull</a:t>
            </a:r>
            <a:r>
              <a:rPr lang="zh-CN" altLang="en-US" sz="800">
                <a:solidFill>
                  <a:schemeClr val="accent1"/>
                </a:solidFill>
                <a:effectLst>
                  <a:outerShdw blurRad="38100" dist="25400" dir="5400000" algn="ctr" rotWithShape="0">
                    <a:srgbClr val="6E747A">
                      <a:alpha val="43000"/>
                    </a:srgbClr>
                  </a:outerShdw>
                </a:effectLst>
              </a:rPr>
              <a:t>测试环境</a:t>
            </a:r>
            <a:endParaRPr lang="zh-CN" altLang="en-US" sz="800">
              <a:solidFill>
                <a:schemeClr val="accent1"/>
              </a:solidFill>
              <a:effectLst>
                <a:outerShdw blurRad="38100" dist="25400" dir="5400000" algn="ctr" rotWithShape="0">
                  <a:srgbClr val="6E747A">
                    <a:alpha val="43000"/>
                  </a:srgbClr>
                </a:outerShdw>
              </a:effectLst>
            </a:endParaRPr>
          </a:p>
        </p:txBody>
      </p:sp>
      <p:sp>
        <p:nvSpPr>
          <p:cNvPr id="59" name="流程图: 可选过程 58"/>
          <p:cNvSpPr/>
          <p:nvPr/>
        </p:nvSpPr>
        <p:spPr>
          <a:xfrm>
            <a:off x="7987665" y="1920240"/>
            <a:ext cx="3161665" cy="1885315"/>
          </a:xfrm>
          <a:prstGeom prst="flowChartAlternateProcess">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8275955" y="2012315"/>
            <a:ext cx="131000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Docker</a:t>
            </a:r>
            <a:endParaRPr lang="en-US" altLang="zh-CN">
              <a:ln w="22225">
                <a:solidFill>
                  <a:schemeClr val="accent2"/>
                </a:solidFill>
                <a:prstDash val="solid"/>
              </a:ln>
              <a:solidFill>
                <a:schemeClr val="accent2">
                  <a:lumMod val="40000"/>
                  <a:lumOff val="60000"/>
                </a:schemeClr>
              </a:solidFill>
              <a:effectLst/>
            </a:endParaRPr>
          </a:p>
        </p:txBody>
      </p:sp>
      <p:sp>
        <p:nvSpPr>
          <p:cNvPr id="61" name="文本框 60"/>
          <p:cNvSpPr txBox="1"/>
          <p:nvPr/>
        </p:nvSpPr>
        <p:spPr>
          <a:xfrm>
            <a:off x="4183380" y="2787650"/>
            <a:ext cx="427990" cy="213995"/>
          </a:xfrm>
          <a:prstGeom prst="rect">
            <a:avLst/>
          </a:prstGeom>
          <a:noFill/>
        </p:spPr>
        <p:txBody>
          <a:bodyPr wrap="square" rtlCol="0">
            <a:spAutoFit/>
            <a:scene3d>
              <a:camera prst="orthographicFront"/>
              <a:lightRig rig="threePt" dir="t"/>
            </a:scene3d>
          </a:bodyPr>
          <a:p>
            <a:r>
              <a:rPr lang="zh-CN" altLang="en-US" sz="800">
                <a:solidFill>
                  <a:schemeClr val="accent1"/>
                </a:solidFill>
                <a:effectLst>
                  <a:outerShdw blurRad="38100" dist="25400" dir="5400000" algn="ctr" rotWithShape="0">
                    <a:srgbClr val="6E747A">
                      <a:alpha val="43000"/>
                    </a:srgbClr>
                  </a:outerShdw>
                </a:effectLst>
              </a:rPr>
              <a:t>触发</a:t>
            </a:r>
            <a:endParaRPr lang="zh-CN" altLang="en-US" sz="800">
              <a:solidFill>
                <a:schemeClr val="accent1"/>
              </a:solidFill>
              <a:effectLst>
                <a:outerShdw blurRad="38100" dist="25400" dir="5400000" algn="ctr" rotWithShape="0">
                  <a:srgbClr val="6E747A">
                    <a:alpha val="43000"/>
                  </a:srgbClr>
                </a:outerShdw>
              </a:effectLst>
            </a:endParaRPr>
          </a:p>
        </p:txBody>
      </p:sp>
      <p:graphicFrame>
        <p:nvGraphicFramePr>
          <p:cNvPr id="62" name="对象 61"/>
          <p:cNvGraphicFramePr/>
          <p:nvPr/>
        </p:nvGraphicFramePr>
        <p:xfrm>
          <a:off x="9388475" y="5216525"/>
          <a:ext cx="325120" cy="863600"/>
        </p:xfrm>
        <a:graphic>
          <a:graphicData uri="http://schemas.openxmlformats.org/presentationml/2006/ole">
            <mc:AlternateContent xmlns:mc="http://schemas.openxmlformats.org/markup-compatibility/2006">
              <mc:Choice xmlns:v="urn:schemas-microsoft-com:vml" Requires="v">
                <p:oleObj spid="_x0000_s63" name="" r:id="rId1" imgW="723900" imgH="1346200" progId="Visio.Drawing.15">
                  <p:embed/>
                </p:oleObj>
              </mc:Choice>
              <mc:Fallback>
                <p:oleObj name="" r:id="rId1" imgW="723900" imgH="1346200" progId="Visio.Drawing.15">
                  <p:embed/>
                  <p:pic>
                    <p:nvPicPr>
                      <p:cNvPr id="0" name="图片 62"/>
                      <p:cNvPicPr/>
                      <p:nvPr/>
                    </p:nvPicPr>
                    <p:blipFill>
                      <a:blip r:embed="rId2"/>
                      <a:stretch>
                        <a:fillRect/>
                      </a:stretch>
                    </p:blipFill>
                    <p:spPr>
                      <a:xfrm>
                        <a:off x="9388475" y="5216525"/>
                        <a:ext cx="325120" cy="863600"/>
                      </a:xfrm>
                      <a:prstGeom prst="rect">
                        <a:avLst/>
                      </a:prstGeom>
                    </p:spPr>
                  </p:pic>
                </p:oleObj>
              </mc:Fallback>
            </mc:AlternateContent>
          </a:graphicData>
        </a:graphic>
      </p:graphicFrame>
      <p:graphicFrame>
        <p:nvGraphicFramePr>
          <p:cNvPr id="64" name="对象 63"/>
          <p:cNvGraphicFramePr/>
          <p:nvPr/>
        </p:nvGraphicFramePr>
        <p:xfrm>
          <a:off x="9960610" y="5216525"/>
          <a:ext cx="325120" cy="863600"/>
        </p:xfrm>
        <a:graphic>
          <a:graphicData uri="http://schemas.openxmlformats.org/presentationml/2006/ole">
            <mc:AlternateContent xmlns:mc="http://schemas.openxmlformats.org/markup-compatibility/2006">
              <mc:Choice xmlns:v="urn:schemas-microsoft-com:vml" Requires="v">
                <p:oleObj spid="_x0000_s65" name="" r:id="rId3" imgW="723900" imgH="1346200" progId="Visio.Drawing.15">
                  <p:embed/>
                </p:oleObj>
              </mc:Choice>
              <mc:Fallback>
                <p:oleObj name="" r:id="rId3" imgW="723900" imgH="1346200" progId="Visio.Drawing.15">
                  <p:embed/>
                  <p:pic>
                    <p:nvPicPr>
                      <p:cNvPr id="0" name="图片 62"/>
                      <p:cNvPicPr/>
                      <p:nvPr/>
                    </p:nvPicPr>
                    <p:blipFill>
                      <a:blip r:embed="rId2"/>
                      <a:stretch>
                        <a:fillRect/>
                      </a:stretch>
                    </p:blipFill>
                    <p:spPr>
                      <a:xfrm>
                        <a:off x="9960610" y="5216525"/>
                        <a:ext cx="325120" cy="863600"/>
                      </a:xfrm>
                      <a:prstGeom prst="rect">
                        <a:avLst/>
                      </a:prstGeom>
                    </p:spPr>
                  </p:pic>
                </p:oleObj>
              </mc:Fallback>
            </mc:AlternateContent>
          </a:graphicData>
        </a:graphic>
      </p:graphicFrame>
      <p:sp>
        <p:nvSpPr>
          <p:cNvPr id="66" name="上箭头 65"/>
          <p:cNvSpPr/>
          <p:nvPr/>
        </p:nvSpPr>
        <p:spPr>
          <a:xfrm>
            <a:off x="9748520" y="4895215"/>
            <a:ext cx="156845" cy="3213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66"/>
          <p:cNvSpPr txBox="1"/>
          <p:nvPr/>
        </p:nvSpPr>
        <p:spPr>
          <a:xfrm>
            <a:off x="5781675" y="2790190"/>
            <a:ext cx="427990" cy="213995"/>
          </a:xfrm>
          <a:prstGeom prst="rect">
            <a:avLst/>
          </a:prstGeom>
          <a:noFill/>
        </p:spPr>
        <p:txBody>
          <a:bodyPr wrap="square" rtlCol="0">
            <a:spAutoFit/>
            <a:scene3d>
              <a:camera prst="orthographicFront"/>
              <a:lightRig rig="threePt" dir="t"/>
            </a:scene3d>
          </a:bodyPr>
          <a:p>
            <a:r>
              <a:rPr lang="zh-CN" altLang="en-US" sz="800">
                <a:solidFill>
                  <a:schemeClr val="accent1"/>
                </a:solidFill>
                <a:effectLst>
                  <a:outerShdw blurRad="38100" dist="25400" dir="5400000" algn="ctr" rotWithShape="0">
                    <a:srgbClr val="6E747A">
                      <a:alpha val="43000"/>
                    </a:srgbClr>
                  </a:outerShdw>
                </a:effectLst>
              </a:rPr>
              <a:t>生成</a:t>
            </a:r>
            <a:endParaRPr lang="zh-CN" altLang="en-US" sz="800">
              <a:solidFill>
                <a:schemeClr val="accent1"/>
              </a:solidFill>
              <a:effectLst>
                <a:outerShdw blurRad="38100" dist="25400" dir="5400000" algn="ctr" rotWithShape="0">
                  <a:srgbClr val="6E747A">
                    <a:alpha val="43000"/>
                  </a:srgbClr>
                </a:outerShdw>
              </a:effectLst>
            </a:endParaRPr>
          </a:p>
        </p:txBody>
      </p:sp>
      <p:sp>
        <p:nvSpPr>
          <p:cNvPr id="68" name="文本框 67"/>
          <p:cNvSpPr txBox="1"/>
          <p:nvPr/>
        </p:nvSpPr>
        <p:spPr>
          <a:xfrm>
            <a:off x="7167880" y="2771140"/>
            <a:ext cx="946785" cy="213995"/>
          </a:xfrm>
          <a:prstGeom prst="rect">
            <a:avLst/>
          </a:prstGeom>
          <a:noFill/>
        </p:spPr>
        <p:txBody>
          <a:bodyPr wrap="square" rtlCol="0">
            <a:spAutoFit/>
            <a:scene3d>
              <a:camera prst="orthographicFront"/>
              <a:lightRig rig="threePt" dir="t"/>
            </a:scene3d>
          </a:bodyPr>
          <a:p>
            <a:r>
              <a:rPr lang="zh-CN" altLang="en-US" sz="800">
                <a:solidFill>
                  <a:schemeClr val="accent1"/>
                </a:solidFill>
                <a:effectLst>
                  <a:outerShdw blurRad="38100" dist="25400" dir="5400000" algn="ctr" rotWithShape="0">
                    <a:srgbClr val="6E747A">
                      <a:alpha val="43000"/>
                    </a:srgbClr>
                  </a:outerShdw>
                </a:effectLst>
              </a:rPr>
              <a:t>构建</a:t>
            </a:r>
            <a:r>
              <a:rPr lang="en-US" altLang="zh-CN" sz="800">
                <a:solidFill>
                  <a:schemeClr val="accent1"/>
                </a:solidFill>
                <a:effectLst>
                  <a:outerShdw blurRad="38100" dist="25400" dir="5400000" algn="ctr" rotWithShape="0">
                    <a:srgbClr val="6E747A">
                      <a:alpha val="43000"/>
                    </a:srgbClr>
                  </a:outerShdw>
                </a:effectLst>
              </a:rPr>
              <a:t>Docker</a:t>
            </a:r>
            <a:r>
              <a:rPr lang="zh-CN" altLang="en-US" sz="800">
                <a:solidFill>
                  <a:schemeClr val="accent1"/>
                </a:solidFill>
                <a:effectLst>
                  <a:outerShdw blurRad="38100" dist="25400" dir="5400000" algn="ctr" rotWithShape="0">
                    <a:srgbClr val="6E747A">
                      <a:alpha val="43000"/>
                    </a:srgbClr>
                  </a:outerShdw>
                </a:effectLst>
              </a:rPr>
              <a:t>镜像</a:t>
            </a:r>
            <a:endParaRPr lang="zh-CN" altLang="en-US" sz="800">
              <a:solidFill>
                <a:schemeClr val="accent1"/>
              </a:solidFill>
              <a:effectLst>
                <a:outerShdw blurRad="38100" dist="25400" dir="5400000" algn="ctr" rotWithShape="0">
                  <a:srgbClr val="6E747A">
                    <a:alpha val="43000"/>
                  </a:srgbClr>
                </a:outerShdw>
              </a:effectLst>
            </a:endParaRPr>
          </a:p>
        </p:txBody>
      </p:sp>
      <p:sp>
        <p:nvSpPr>
          <p:cNvPr id="69" name="文本框 68"/>
          <p:cNvSpPr txBox="1"/>
          <p:nvPr/>
        </p:nvSpPr>
        <p:spPr>
          <a:xfrm>
            <a:off x="9005570" y="2771140"/>
            <a:ext cx="427990" cy="213995"/>
          </a:xfrm>
          <a:prstGeom prst="rect">
            <a:avLst/>
          </a:prstGeom>
          <a:noFill/>
        </p:spPr>
        <p:txBody>
          <a:bodyPr wrap="square" rtlCol="0">
            <a:spAutoFit/>
            <a:scene3d>
              <a:camera prst="orthographicFront"/>
              <a:lightRig rig="threePt" dir="t"/>
            </a:scene3d>
          </a:bodyPr>
          <a:p>
            <a:r>
              <a:rPr lang="en-US" altLang="zh-CN" sz="800">
                <a:solidFill>
                  <a:schemeClr val="accent1"/>
                </a:solidFill>
                <a:effectLst>
                  <a:outerShdw blurRad="38100" dist="25400" dir="5400000" algn="ctr" rotWithShape="0">
                    <a:srgbClr val="6E747A">
                      <a:alpha val="43000"/>
                    </a:srgbClr>
                  </a:outerShdw>
                </a:effectLst>
              </a:rPr>
              <a:t>Push</a:t>
            </a:r>
            <a:endParaRPr lang="en-US" altLang="zh-CN" sz="800">
              <a:solidFill>
                <a:schemeClr val="accent1"/>
              </a:solidFill>
              <a:effectLst>
                <a:outerShdw blurRad="38100" dist="25400" dir="5400000" algn="ctr" rotWithShape="0">
                  <a:srgbClr val="6E747A">
                    <a:alpha val="43000"/>
                  </a:srgbClr>
                </a:outerShdw>
              </a:effectLst>
            </a:endParaRPr>
          </a:p>
        </p:txBody>
      </p:sp>
      <p:sp>
        <p:nvSpPr>
          <p:cNvPr id="70" name="流程图: 可选过程 69"/>
          <p:cNvSpPr/>
          <p:nvPr/>
        </p:nvSpPr>
        <p:spPr>
          <a:xfrm>
            <a:off x="7783195" y="1273810"/>
            <a:ext cx="744855" cy="357505"/>
          </a:xfrm>
          <a:prstGeom prst="flowChartAlternateProcess">
            <a:avLst/>
          </a:prstGeom>
          <a:solidFill>
            <a:schemeClr val="tx2">
              <a:lumMod val="20000"/>
              <a:lumOff val="80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文本框 70"/>
          <p:cNvSpPr txBox="1"/>
          <p:nvPr/>
        </p:nvSpPr>
        <p:spPr>
          <a:xfrm>
            <a:off x="7870825" y="1345565"/>
            <a:ext cx="657225" cy="213995"/>
          </a:xfrm>
          <a:prstGeom prst="rect">
            <a:avLst/>
          </a:prstGeom>
          <a:noFill/>
        </p:spPr>
        <p:txBody>
          <a:bodyPr wrap="square" rtlCol="0">
            <a:spAutoFit/>
          </a:bodyPr>
          <a:p>
            <a:r>
              <a:rPr lang="zh-CN" altLang="en-US" sz="800"/>
              <a:t>测试用例</a:t>
            </a:r>
            <a:endParaRPr lang="zh-CN" altLang="en-US" sz="800"/>
          </a:p>
        </p:txBody>
      </p:sp>
      <p:sp>
        <p:nvSpPr>
          <p:cNvPr id="72" name="文本框 71"/>
          <p:cNvSpPr txBox="1"/>
          <p:nvPr/>
        </p:nvSpPr>
        <p:spPr>
          <a:xfrm>
            <a:off x="739140" y="4886325"/>
            <a:ext cx="8479155" cy="1322070"/>
          </a:xfrm>
          <a:prstGeom prst="rect">
            <a:avLst/>
          </a:prstGeom>
          <a:noFill/>
        </p:spPr>
        <p:txBody>
          <a:bodyPr wrap="square" rtlCol="0">
            <a:spAutoFit/>
          </a:bodyPr>
          <a:p>
            <a:r>
              <a:rPr lang="zh-CN" altLang="en-US" sz="1600">
                <a:solidFill>
                  <a:schemeClr val="accent1"/>
                </a:solidFill>
                <a:effectLst>
                  <a:outerShdw blurRad="38100" dist="25400" dir="5400000" algn="ctr" rotWithShape="0">
                    <a:srgbClr val="6E747A">
                      <a:alpha val="43000"/>
                    </a:srgbClr>
                  </a:outerShdw>
                </a:effectLst>
              </a:rPr>
              <a:t>使用Docker容器云平台，实现从代码编写完成推送到git/svn后，自动触发后端将代码下载、编译并构建成测试Docker镜像，再替换测试环境容器服务，自动在Jenkins中运行单元/集成测试，最后测试通过后，马上就能自动将新版本镜像更新到线上，完成服务升级。整个过程全自动化，一气呵成，最大程度地简化了运维成本，而且保证线上、线下环境完全一致，线上服务版本与git/svn发布分支也实现统一。</a:t>
            </a:r>
            <a:endParaRPr lang="zh-CN" altLang="en-US" sz="16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26720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接口可视化管理</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43" name="流程图: 可选过程 42"/>
          <p:cNvSpPr/>
          <p:nvPr/>
        </p:nvSpPr>
        <p:spPr>
          <a:xfrm>
            <a:off x="9434195" y="1210310"/>
            <a:ext cx="782955" cy="483870"/>
          </a:xfrm>
          <a:prstGeom prst="flowChartAlternate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3" name="图片 72"/>
          <p:cNvPicPr>
            <a:picLocks noChangeAspect="1"/>
          </p:cNvPicPr>
          <p:nvPr/>
        </p:nvPicPr>
        <p:blipFill>
          <a:blip r:embed="rId1"/>
          <a:stretch>
            <a:fillRect/>
          </a:stretch>
        </p:blipFill>
        <p:spPr>
          <a:xfrm>
            <a:off x="485140" y="923290"/>
            <a:ext cx="5862320" cy="3573145"/>
          </a:xfrm>
          <a:prstGeom prst="rect">
            <a:avLst/>
          </a:prstGeom>
        </p:spPr>
      </p:pic>
      <p:pic>
        <p:nvPicPr>
          <p:cNvPr id="74" name="图片 73"/>
          <p:cNvPicPr>
            <a:picLocks noChangeAspect="1"/>
          </p:cNvPicPr>
          <p:nvPr/>
        </p:nvPicPr>
        <p:blipFill>
          <a:blip r:embed="rId2"/>
          <a:stretch>
            <a:fillRect/>
          </a:stretch>
        </p:blipFill>
        <p:spPr>
          <a:xfrm>
            <a:off x="6425565" y="923290"/>
            <a:ext cx="5772785" cy="3573145"/>
          </a:xfrm>
          <a:prstGeom prst="rect">
            <a:avLst/>
          </a:prstGeom>
        </p:spPr>
      </p:pic>
      <p:sp>
        <p:nvSpPr>
          <p:cNvPr id="75" name="文本框 74"/>
          <p:cNvSpPr txBox="1"/>
          <p:nvPr/>
        </p:nvSpPr>
        <p:spPr>
          <a:xfrm>
            <a:off x="2229485" y="4496435"/>
            <a:ext cx="1547495"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Swagger</a:t>
            </a:r>
            <a:endParaRPr lang="en-US" altLang="zh-CN">
              <a:solidFill>
                <a:schemeClr val="accent1"/>
              </a:solidFill>
              <a:effectLst>
                <a:outerShdw blurRad="38100" dist="25400" dir="5400000" algn="ctr" rotWithShape="0">
                  <a:srgbClr val="6E747A">
                    <a:alpha val="43000"/>
                  </a:srgbClr>
                </a:outerShdw>
              </a:effectLst>
            </a:endParaRPr>
          </a:p>
        </p:txBody>
      </p:sp>
      <p:sp>
        <p:nvSpPr>
          <p:cNvPr id="76" name="文本框 75"/>
          <p:cNvSpPr txBox="1"/>
          <p:nvPr/>
        </p:nvSpPr>
        <p:spPr>
          <a:xfrm>
            <a:off x="9051925" y="4496435"/>
            <a:ext cx="1547495"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RAP</a:t>
            </a:r>
            <a:endParaRPr lang="en-US" altLang="zh-CN">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546100" y="4896485"/>
            <a:ext cx="11229340" cy="1630045"/>
          </a:xfrm>
          <a:prstGeom prst="rect">
            <a:avLst/>
          </a:prstGeom>
          <a:noFill/>
        </p:spPr>
        <p:txBody>
          <a:bodyPr wrap="square" rtlCol="0">
            <a:spAutoFit/>
          </a:bodyPr>
          <a:p>
            <a:r>
              <a:rPr lang="zh-CN" altLang="en-US" sz="1000"/>
              <a:t>文件同步服务：http://10.10.23.79:8001/swagger-ui.html</a:t>
            </a:r>
            <a:endParaRPr lang="zh-CN" altLang="en-US" sz="1000"/>
          </a:p>
          <a:p>
            <a:r>
              <a:rPr lang="zh-CN" altLang="en-US" sz="1000"/>
              <a:t>统一账号：http://10.10.1.52:8010/swagger-ui.html</a:t>
            </a:r>
            <a:endParaRPr lang="zh-CN" altLang="en-US" sz="1000"/>
          </a:p>
          <a:p>
            <a:r>
              <a:rPr lang="zh-CN" altLang="en-US" sz="1000"/>
              <a:t>课程 ：http://10.10.20.30:8030/swagger-ui.html</a:t>
            </a:r>
            <a:endParaRPr lang="zh-CN" altLang="en-US" sz="1000"/>
          </a:p>
          <a:p>
            <a:r>
              <a:rPr lang="zh-CN" altLang="en-US" sz="1000"/>
              <a:t>客服服务：http://10.10.20.30:8085/swagger-ui.html</a:t>
            </a:r>
            <a:endParaRPr lang="zh-CN" altLang="en-US" sz="1000"/>
          </a:p>
          <a:p>
            <a:r>
              <a:rPr lang="zh-CN" altLang="en-US" sz="1000"/>
              <a:t>信鸽推送： http://10.10.23.79:8010/swagger-ui.html</a:t>
            </a:r>
            <a:endParaRPr lang="zh-CN" altLang="en-US" sz="1000"/>
          </a:p>
          <a:p>
            <a:r>
              <a:rPr lang="zh-CN" altLang="en-US" sz="1000"/>
              <a:t>白冰接口： http://10.10.1.52:8090/swagger-ui.html</a:t>
            </a:r>
            <a:endParaRPr lang="zh-CN" altLang="en-US" sz="1000"/>
          </a:p>
          <a:p>
            <a:r>
              <a:rPr lang="zh-CN" altLang="en-US" sz="1000"/>
              <a:t>群组功能：http://10.10.1.52:8000/swagger-ui.html</a:t>
            </a:r>
            <a:endParaRPr lang="zh-CN" altLang="en-US" sz="1000"/>
          </a:p>
          <a:p>
            <a:r>
              <a:rPr lang="zh-CN" altLang="en-US" sz="1000"/>
              <a:t>固件更新接口地址：http://10.10.20.30/doku.php?id=%E7%BB%9F%E4%B8%80%E5%90%8E%E5%8F%B0:%E6%96%87%E6%A1%A3%E8%AF%B4%E6%98%8E:%E5%9B%BA%E4%BB%B6%E6%9B%B4%E6%96%B0</a:t>
            </a:r>
            <a:endParaRPr lang="zh-CN" altLang="en-US" sz="1000"/>
          </a:p>
          <a:p>
            <a:r>
              <a:rPr lang="zh-CN" altLang="en-US" sz="1000"/>
              <a:t>动作管理：暂未部署。</a:t>
            </a:r>
            <a:endParaRPr lang="zh-CN" altLang="en-US" sz="1000"/>
          </a:p>
          <a:p>
            <a:r>
              <a:rPr lang="zh-CN" altLang="en-US" sz="1000"/>
              <a:t>数据采集组件：暂未部署</a:t>
            </a:r>
            <a:endParaRPr lang="zh-CN" altLang="en-US" sz="1000"/>
          </a:p>
        </p:txBody>
      </p:sp>
    </p:spTree>
  </p:cSld>
  <p:clrMapOvr>
    <a:masterClrMapping/>
  </p:clrMapOvr>
  <p:transition>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5715" y="-10795"/>
            <a:ext cx="1220400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46100" y="-12700"/>
            <a:ext cx="1092200" cy="1003300"/>
          </a:xfrm>
          <a:prstGeom prst="flowChartOffpageConnector">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8"/>
          <p:cNvSpPr>
            <a:spLocks noEditPoints="1"/>
          </p:cNvSpPr>
          <p:nvPr/>
        </p:nvSpPr>
        <p:spPr bwMode="auto">
          <a:xfrm>
            <a:off x="870245" y="195380"/>
            <a:ext cx="388347" cy="409339"/>
          </a:xfrm>
          <a:custGeom>
            <a:avLst/>
            <a:gdLst>
              <a:gd name="T0" fmla="*/ 194 w 222"/>
              <a:gd name="T1" fmla="*/ 25 h 233"/>
              <a:gd name="T2" fmla="*/ 134 w 222"/>
              <a:gd name="T3" fmla="*/ 21 h 233"/>
              <a:gd name="T4" fmla="*/ 130 w 222"/>
              <a:gd name="T5" fmla="*/ 7 h 233"/>
              <a:gd name="T6" fmla="*/ 99 w 222"/>
              <a:gd name="T7" fmla="*/ 0 h 233"/>
              <a:gd name="T8" fmla="*/ 92 w 222"/>
              <a:gd name="T9" fmla="*/ 17 h 233"/>
              <a:gd name="T10" fmla="*/ 84 w 222"/>
              <a:gd name="T11" fmla="*/ 32 h 233"/>
              <a:gd name="T12" fmla="*/ 89 w 222"/>
              <a:gd name="T13" fmla="*/ 84 h 233"/>
              <a:gd name="T14" fmla="*/ 92 w 222"/>
              <a:gd name="T15" fmla="*/ 95 h 233"/>
              <a:gd name="T16" fmla="*/ 41 w 222"/>
              <a:gd name="T17" fmla="*/ 97 h 233"/>
              <a:gd name="T18" fmla="*/ 4 w 222"/>
              <a:gd name="T19" fmla="*/ 121 h 233"/>
              <a:gd name="T20" fmla="*/ 5 w 222"/>
              <a:gd name="T21" fmla="*/ 137 h 233"/>
              <a:gd name="T22" fmla="*/ 43 w 222"/>
              <a:gd name="T23" fmla="*/ 161 h 233"/>
              <a:gd name="T24" fmla="*/ 92 w 222"/>
              <a:gd name="T25" fmla="*/ 164 h 233"/>
              <a:gd name="T26" fmla="*/ 85 w 222"/>
              <a:gd name="T27" fmla="*/ 207 h 233"/>
              <a:gd name="T28" fmla="*/ 51 w 222"/>
              <a:gd name="T29" fmla="*/ 213 h 233"/>
              <a:gd name="T30" fmla="*/ 49 w 222"/>
              <a:gd name="T31" fmla="*/ 233 h 233"/>
              <a:gd name="T32" fmla="*/ 177 w 222"/>
              <a:gd name="T33" fmla="*/ 227 h 233"/>
              <a:gd name="T34" fmla="*/ 160 w 222"/>
              <a:gd name="T35" fmla="*/ 207 h 233"/>
              <a:gd name="T36" fmla="*/ 130 w 222"/>
              <a:gd name="T37" fmla="*/ 200 h 233"/>
              <a:gd name="T38" fmla="*/ 133 w 222"/>
              <a:gd name="T39" fmla="*/ 160 h 233"/>
              <a:gd name="T40" fmla="*/ 139 w 222"/>
              <a:gd name="T41" fmla="*/ 107 h 233"/>
              <a:gd name="T42" fmla="*/ 130 w 222"/>
              <a:gd name="T43" fmla="*/ 95 h 233"/>
              <a:gd name="T44" fmla="*/ 133 w 222"/>
              <a:gd name="T45" fmla="*/ 85 h 233"/>
              <a:gd name="T46" fmla="*/ 191 w 222"/>
              <a:gd name="T47" fmla="*/ 81 h 233"/>
              <a:gd name="T48" fmla="*/ 222 w 222"/>
              <a:gd name="T49" fmla="*/ 53 h 233"/>
              <a:gd name="T50" fmla="*/ 39 w 222"/>
              <a:gd name="T51" fmla="*/ 147 h 233"/>
              <a:gd name="T52" fmla="*/ 18 w 222"/>
              <a:gd name="T53" fmla="*/ 126 h 233"/>
              <a:gd name="T54" fmla="*/ 41 w 222"/>
              <a:gd name="T55" fmla="*/ 109 h 233"/>
              <a:gd name="T56" fmla="*/ 127 w 222"/>
              <a:gd name="T57" fmla="*/ 112 h 233"/>
              <a:gd name="T58" fmla="*/ 123 w 222"/>
              <a:gd name="T59" fmla="*/ 148 h 233"/>
              <a:gd name="T60" fmla="*/ 39 w 222"/>
              <a:gd name="T61" fmla="*/ 147 h 233"/>
              <a:gd name="T62" fmla="*/ 179 w 222"/>
              <a:gd name="T63" fmla="*/ 73 h 233"/>
              <a:gd name="T64" fmla="*/ 96 w 222"/>
              <a:gd name="T65" fmla="*/ 69 h 233"/>
              <a:gd name="T66" fmla="*/ 101 w 222"/>
              <a:gd name="T67" fmla="*/ 33 h 233"/>
              <a:gd name="T68" fmla="*/ 186 w 222"/>
              <a:gd name="T69" fmla="*/ 35 h 233"/>
              <a:gd name="T70" fmla="*/ 206 w 222"/>
              <a:gd name="T71" fmla="*/ 5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233">
                <a:moveTo>
                  <a:pt x="218" y="46"/>
                </a:moveTo>
                <a:cubicBezTo>
                  <a:pt x="194" y="25"/>
                  <a:pt x="194" y="25"/>
                  <a:pt x="194" y="25"/>
                </a:cubicBezTo>
                <a:cubicBezTo>
                  <a:pt x="191" y="23"/>
                  <a:pt x="186" y="21"/>
                  <a:pt x="182" y="21"/>
                </a:cubicBezTo>
                <a:cubicBezTo>
                  <a:pt x="134" y="21"/>
                  <a:pt x="134" y="21"/>
                  <a:pt x="134" y="21"/>
                </a:cubicBezTo>
                <a:cubicBezTo>
                  <a:pt x="134" y="21"/>
                  <a:pt x="130" y="21"/>
                  <a:pt x="130" y="17"/>
                </a:cubicBezTo>
                <a:cubicBezTo>
                  <a:pt x="130" y="14"/>
                  <a:pt x="130" y="7"/>
                  <a:pt x="130" y="7"/>
                </a:cubicBezTo>
                <a:cubicBezTo>
                  <a:pt x="130" y="3"/>
                  <a:pt x="127" y="0"/>
                  <a:pt x="123" y="0"/>
                </a:cubicBezTo>
                <a:cubicBezTo>
                  <a:pt x="99" y="0"/>
                  <a:pt x="99" y="0"/>
                  <a:pt x="99" y="0"/>
                </a:cubicBezTo>
                <a:cubicBezTo>
                  <a:pt x="95" y="0"/>
                  <a:pt x="92" y="3"/>
                  <a:pt x="92" y="7"/>
                </a:cubicBezTo>
                <a:cubicBezTo>
                  <a:pt x="92" y="17"/>
                  <a:pt x="92" y="17"/>
                  <a:pt x="92" y="17"/>
                </a:cubicBezTo>
                <a:cubicBezTo>
                  <a:pt x="92" y="21"/>
                  <a:pt x="90" y="22"/>
                  <a:pt x="89" y="22"/>
                </a:cubicBezTo>
                <a:cubicBezTo>
                  <a:pt x="86" y="24"/>
                  <a:pt x="84" y="28"/>
                  <a:pt x="84" y="32"/>
                </a:cubicBezTo>
                <a:cubicBezTo>
                  <a:pt x="84" y="74"/>
                  <a:pt x="84" y="74"/>
                  <a:pt x="84" y="74"/>
                </a:cubicBezTo>
                <a:cubicBezTo>
                  <a:pt x="84" y="78"/>
                  <a:pt x="86" y="82"/>
                  <a:pt x="89" y="84"/>
                </a:cubicBezTo>
                <a:cubicBezTo>
                  <a:pt x="90" y="84"/>
                  <a:pt x="92" y="85"/>
                  <a:pt x="92" y="87"/>
                </a:cubicBezTo>
                <a:cubicBezTo>
                  <a:pt x="92" y="87"/>
                  <a:pt x="92" y="93"/>
                  <a:pt x="92" y="95"/>
                </a:cubicBezTo>
                <a:cubicBezTo>
                  <a:pt x="92" y="97"/>
                  <a:pt x="90" y="97"/>
                  <a:pt x="90" y="97"/>
                </a:cubicBezTo>
                <a:cubicBezTo>
                  <a:pt x="41" y="97"/>
                  <a:pt x="41" y="97"/>
                  <a:pt x="41" y="97"/>
                </a:cubicBezTo>
                <a:cubicBezTo>
                  <a:pt x="37" y="97"/>
                  <a:pt x="32" y="99"/>
                  <a:pt x="29" y="101"/>
                </a:cubicBezTo>
                <a:cubicBezTo>
                  <a:pt x="4" y="121"/>
                  <a:pt x="4" y="121"/>
                  <a:pt x="4" y="121"/>
                </a:cubicBezTo>
                <a:cubicBezTo>
                  <a:pt x="2" y="123"/>
                  <a:pt x="0" y="126"/>
                  <a:pt x="1" y="129"/>
                </a:cubicBezTo>
                <a:cubicBezTo>
                  <a:pt x="1" y="132"/>
                  <a:pt x="2" y="135"/>
                  <a:pt x="5" y="137"/>
                </a:cubicBezTo>
                <a:cubicBezTo>
                  <a:pt x="31" y="157"/>
                  <a:pt x="31" y="157"/>
                  <a:pt x="31" y="157"/>
                </a:cubicBezTo>
                <a:cubicBezTo>
                  <a:pt x="34" y="159"/>
                  <a:pt x="39" y="161"/>
                  <a:pt x="43" y="161"/>
                </a:cubicBezTo>
                <a:cubicBezTo>
                  <a:pt x="89" y="161"/>
                  <a:pt x="89" y="161"/>
                  <a:pt x="89" y="161"/>
                </a:cubicBezTo>
                <a:cubicBezTo>
                  <a:pt x="89" y="161"/>
                  <a:pt x="92" y="161"/>
                  <a:pt x="92" y="164"/>
                </a:cubicBezTo>
                <a:cubicBezTo>
                  <a:pt x="92" y="173"/>
                  <a:pt x="92" y="200"/>
                  <a:pt x="92" y="200"/>
                </a:cubicBezTo>
                <a:cubicBezTo>
                  <a:pt x="92" y="204"/>
                  <a:pt x="89" y="207"/>
                  <a:pt x="85" y="207"/>
                </a:cubicBezTo>
                <a:cubicBezTo>
                  <a:pt x="61" y="207"/>
                  <a:pt x="61" y="207"/>
                  <a:pt x="61" y="207"/>
                </a:cubicBezTo>
                <a:cubicBezTo>
                  <a:pt x="58" y="207"/>
                  <a:pt x="53" y="210"/>
                  <a:pt x="51" y="213"/>
                </a:cubicBezTo>
                <a:cubicBezTo>
                  <a:pt x="45" y="227"/>
                  <a:pt x="45" y="227"/>
                  <a:pt x="45" y="227"/>
                </a:cubicBezTo>
                <a:cubicBezTo>
                  <a:pt x="43" y="230"/>
                  <a:pt x="45" y="233"/>
                  <a:pt x="49" y="233"/>
                </a:cubicBezTo>
                <a:cubicBezTo>
                  <a:pt x="173" y="233"/>
                  <a:pt x="173" y="233"/>
                  <a:pt x="173" y="233"/>
                </a:cubicBezTo>
                <a:cubicBezTo>
                  <a:pt x="177" y="233"/>
                  <a:pt x="179" y="230"/>
                  <a:pt x="177" y="227"/>
                </a:cubicBezTo>
                <a:cubicBezTo>
                  <a:pt x="170" y="213"/>
                  <a:pt x="170" y="213"/>
                  <a:pt x="170" y="213"/>
                </a:cubicBezTo>
                <a:cubicBezTo>
                  <a:pt x="169" y="210"/>
                  <a:pt x="164" y="207"/>
                  <a:pt x="160" y="207"/>
                </a:cubicBezTo>
                <a:cubicBezTo>
                  <a:pt x="137" y="207"/>
                  <a:pt x="137" y="207"/>
                  <a:pt x="137" y="207"/>
                </a:cubicBezTo>
                <a:cubicBezTo>
                  <a:pt x="133" y="207"/>
                  <a:pt x="130" y="204"/>
                  <a:pt x="130" y="200"/>
                </a:cubicBezTo>
                <a:cubicBezTo>
                  <a:pt x="130" y="163"/>
                  <a:pt x="130" y="163"/>
                  <a:pt x="130" y="163"/>
                </a:cubicBezTo>
                <a:cubicBezTo>
                  <a:pt x="130" y="160"/>
                  <a:pt x="132" y="160"/>
                  <a:pt x="133" y="160"/>
                </a:cubicBezTo>
                <a:cubicBezTo>
                  <a:pt x="136" y="158"/>
                  <a:pt x="139" y="154"/>
                  <a:pt x="139" y="150"/>
                </a:cubicBezTo>
                <a:cubicBezTo>
                  <a:pt x="139" y="107"/>
                  <a:pt x="139" y="107"/>
                  <a:pt x="139" y="107"/>
                </a:cubicBezTo>
                <a:cubicBezTo>
                  <a:pt x="139" y="103"/>
                  <a:pt x="136" y="99"/>
                  <a:pt x="132" y="98"/>
                </a:cubicBezTo>
                <a:cubicBezTo>
                  <a:pt x="132" y="97"/>
                  <a:pt x="130" y="97"/>
                  <a:pt x="130" y="95"/>
                </a:cubicBezTo>
                <a:cubicBezTo>
                  <a:pt x="130" y="95"/>
                  <a:pt x="130" y="90"/>
                  <a:pt x="130" y="87"/>
                </a:cubicBezTo>
                <a:cubicBezTo>
                  <a:pt x="130" y="85"/>
                  <a:pt x="133" y="85"/>
                  <a:pt x="133" y="85"/>
                </a:cubicBezTo>
                <a:cubicBezTo>
                  <a:pt x="179" y="85"/>
                  <a:pt x="179" y="85"/>
                  <a:pt x="179" y="85"/>
                </a:cubicBezTo>
                <a:cubicBezTo>
                  <a:pt x="183" y="85"/>
                  <a:pt x="188" y="83"/>
                  <a:pt x="191" y="81"/>
                </a:cubicBezTo>
                <a:cubicBezTo>
                  <a:pt x="218" y="61"/>
                  <a:pt x="218" y="61"/>
                  <a:pt x="218" y="61"/>
                </a:cubicBezTo>
                <a:cubicBezTo>
                  <a:pt x="220" y="59"/>
                  <a:pt x="222" y="56"/>
                  <a:pt x="222" y="53"/>
                </a:cubicBezTo>
                <a:cubicBezTo>
                  <a:pt x="222" y="51"/>
                  <a:pt x="221" y="48"/>
                  <a:pt x="218" y="46"/>
                </a:cubicBezTo>
                <a:close/>
                <a:moveTo>
                  <a:pt x="39" y="147"/>
                </a:moveTo>
                <a:cubicBezTo>
                  <a:pt x="17" y="131"/>
                  <a:pt x="17" y="131"/>
                  <a:pt x="17" y="131"/>
                </a:cubicBezTo>
                <a:cubicBezTo>
                  <a:pt x="17" y="131"/>
                  <a:pt x="15" y="129"/>
                  <a:pt x="18" y="126"/>
                </a:cubicBezTo>
                <a:cubicBezTo>
                  <a:pt x="22" y="122"/>
                  <a:pt x="37" y="111"/>
                  <a:pt x="37" y="111"/>
                </a:cubicBezTo>
                <a:cubicBezTo>
                  <a:pt x="37" y="110"/>
                  <a:pt x="40" y="109"/>
                  <a:pt x="41" y="109"/>
                </a:cubicBezTo>
                <a:cubicBezTo>
                  <a:pt x="124" y="109"/>
                  <a:pt x="124" y="109"/>
                  <a:pt x="124" y="109"/>
                </a:cubicBezTo>
                <a:cubicBezTo>
                  <a:pt x="124" y="109"/>
                  <a:pt x="127" y="109"/>
                  <a:pt x="127" y="112"/>
                </a:cubicBezTo>
                <a:cubicBezTo>
                  <a:pt x="127" y="121"/>
                  <a:pt x="127" y="137"/>
                  <a:pt x="127" y="146"/>
                </a:cubicBezTo>
                <a:cubicBezTo>
                  <a:pt x="127" y="149"/>
                  <a:pt x="123" y="148"/>
                  <a:pt x="123" y="148"/>
                </a:cubicBezTo>
                <a:cubicBezTo>
                  <a:pt x="43" y="148"/>
                  <a:pt x="43" y="148"/>
                  <a:pt x="43" y="148"/>
                </a:cubicBezTo>
                <a:cubicBezTo>
                  <a:pt x="42" y="148"/>
                  <a:pt x="40" y="148"/>
                  <a:pt x="39" y="147"/>
                </a:cubicBezTo>
                <a:close/>
                <a:moveTo>
                  <a:pt x="184" y="71"/>
                </a:moveTo>
                <a:cubicBezTo>
                  <a:pt x="183" y="72"/>
                  <a:pt x="180" y="73"/>
                  <a:pt x="179" y="73"/>
                </a:cubicBezTo>
                <a:cubicBezTo>
                  <a:pt x="101" y="73"/>
                  <a:pt x="101" y="73"/>
                  <a:pt x="101" y="73"/>
                </a:cubicBezTo>
                <a:cubicBezTo>
                  <a:pt x="101" y="73"/>
                  <a:pt x="96" y="73"/>
                  <a:pt x="96" y="69"/>
                </a:cubicBezTo>
                <a:cubicBezTo>
                  <a:pt x="96" y="61"/>
                  <a:pt x="96" y="47"/>
                  <a:pt x="96" y="38"/>
                </a:cubicBezTo>
                <a:cubicBezTo>
                  <a:pt x="96" y="33"/>
                  <a:pt x="101" y="33"/>
                  <a:pt x="101" y="33"/>
                </a:cubicBezTo>
                <a:cubicBezTo>
                  <a:pt x="182" y="33"/>
                  <a:pt x="182" y="33"/>
                  <a:pt x="182" y="33"/>
                </a:cubicBezTo>
                <a:cubicBezTo>
                  <a:pt x="183" y="33"/>
                  <a:pt x="185" y="34"/>
                  <a:pt x="186" y="35"/>
                </a:cubicBezTo>
                <a:cubicBezTo>
                  <a:pt x="186" y="35"/>
                  <a:pt x="200" y="47"/>
                  <a:pt x="206" y="52"/>
                </a:cubicBezTo>
                <a:cubicBezTo>
                  <a:pt x="208" y="53"/>
                  <a:pt x="206" y="55"/>
                  <a:pt x="206" y="55"/>
                </a:cubicBezTo>
                <a:lnTo>
                  <a:pt x="184" y="71"/>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a:solidFill>
                <a:schemeClr val="tx1">
                  <a:lumMod val="50000"/>
                  <a:lumOff val="50000"/>
                </a:schemeClr>
              </a:solidFill>
            </a:endParaRPr>
          </a:p>
        </p:txBody>
      </p:sp>
      <p:sp>
        <p:nvSpPr>
          <p:cNvPr id="19" name="文本框 18"/>
          <p:cNvSpPr txBox="1"/>
          <p:nvPr/>
        </p:nvSpPr>
        <p:spPr>
          <a:xfrm>
            <a:off x="1771067" y="138439"/>
            <a:ext cx="1605280" cy="521970"/>
          </a:xfrm>
          <a:prstGeom prst="rect">
            <a:avLst/>
          </a:prstGeom>
          <a:noFill/>
        </p:spPr>
        <p:txBody>
          <a:bodyPr wrap="none" rtlCol="0">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日志分析</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46100" y="1201420"/>
            <a:ext cx="10786110" cy="7570470"/>
          </a:xfrm>
          <a:prstGeom prst="rect">
            <a:avLst/>
          </a:prstGeom>
          <a:noFill/>
        </p:spPr>
        <p:txBody>
          <a:bodyPr wrap="square" rtlCol="0">
            <a:spAutoFit/>
          </a:bodyPr>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日志记录是应用程序运行中必不可少的一部分。具有良好格式和完备信息的日志记录可以在程序出现问题时帮助开发人员迅速地定位错误的根源。</a:t>
            </a:r>
            <a:endParaRPr lang="en-US" altLang="zh-CN">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
            </a:pPr>
            <a:endParaRPr lang="en-US" altLang="zh-CN"/>
          </a:p>
          <a:p>
            <a:pPr marL="285750" indent="-285750">
              <a:buFont typeface="Wingdings" panose="05000000000000000000" charset="0"/>
              <a:buChar char=""/>
            </a:pPr>
            <a:r>
              <a:rPr lang="en-US" altLang="zh-CN"/>
              <a:t>Log4J: </a:t>
            </a:r>
            <a:r>
              <a:rPr lang="zh-CN" altLang="en-US"/>
              <a:t>设定不同级别日志 ERROR、WARN、INFO 和 DEBUG。</a:t>
            </a:r>
            <a:endParaRPr lang="zh-CN" altLang="en-US"/>
          </a:p>
          <a:p>
            <a:pPr indent="0">
              <a:buFont typeface="Wingdings" panose="05000000000000000000" charset="0"/>
              <a:buNone/>
            </a:pPr>
            <a:r>
              <a:rPr lang="zh-CN" altLang="en-US"/>
              <a:t>     记录器（Logger）：日志 API 的使用者通过记录器来发出日志记录请求，并提供日志的内容。在记录日志时，需要指定日志的严重性级别。</a:t>
            </a:r>
            <a:endParaRPr lang="zh-CN" altLang="en-US"/>
          </a:p>
          <a:p>
            <a:pPr indent="0">
              <a:buFont typeface="Wingdings" panose="05000000000000000000" charset="0"/>
              <a:buNone/>
            </a:pPr>
            <a:r>
              <a:rPr lang="zh-CN" altLang="en-US"/>
              <a:t>     格式化器（Formatter）：对记录器所记录的文本进行格式化，并添加额外的元数据。</a:t>
            </a:r>
            <a:endParaRPr lang="zh-CN" altLang="en-US"/>
          </a:p>
          <a:p>
            <a:pPr indent="0">
              <a:buFont typeface="Wingdings" panose="05000000000000000000" charset="0"/>
              <a:buNone/>
            </a:pPr>
            <a:r>
              <a:rPr lang="zh-CN" altLang="en-US"/>
              <a:t>    处理器（Handler）：把经过格式化之后的日志记录输出到不同的地方。常见的日志输出目标包括控制台、文件和数据库等</a:t>
            </a:r>
            <a:endParaRPr lang="zh-CN" altLang="en-US"/>
          </a:p>
          <a:p>
            <a:pPr indent="0">
              <a:buFont typeface="Wingdings" panose="05000000000000000000" charset="0"/>
              <a:buNone/>
            </a:pPr>
            <a:endParaRPr lang="zh-CN" altLang="en-US"/>
          </a:p>
          <a:p>
            <a:pPr marL="285750" indent="-285750">
              <a:buFont typeface="Wingdings" panose="05000000000000000000" charset="0"/>
              <a:buChar char=""/>
            </a:pPr>
            <a:r>
              <a:rPr lang="en-US" altLang="zh-CN">
                <a:sym typeface="+mn-ea"/>
              </a:rPr>
              <a:t>请求日志：使用Spring Aop记录每次访问的接口和状态，时长</a:t>
            </a:r>
            <a:r>
              <a:rPr lang="zh-CN" altLang="en-US">
                <a:sym typeface="+mn-ea"/>
              </a:rPr>
              <a:t>。</a:t>
            </a:r>
            <a:endParaRPr lang="zh-CN" altLang="en-US">
              <a:sym typeface="+mn-ea"/>
            </a:endParaRPr>
          </a:p>
          <a:p>
            <a:pPr marL="285750" indent="-285750">
              <a:buFont typeface="Wingdings" panose="05000000000000000000" charset="0"/>
              <a:buChar char=""/>
            </a:pPr>
            <a:endParaRPr lang="zh-CN" altLang="en-US">
              <a:sym typeface="+mn-ea"/>
            </a:endParaRPr>
          </a:p>
          <a:p>
            <a:pPr marL="285750" indent="-285750">
              <a:buFont typeface="Wingdings" panose="05000000000000000000" charset="0"/>
              <a:buChar char=""/>
            </a:pPr>
            <a:endParaRPr lang="zh-CN" altLang="en-US">
              <a:sym typeface="+mn-ea"/>
            </a:endParaRPr>
          </a:p>
          <a:p>
            <a:pPr marL="285750" indent="-285750">
              <a:buFont typeface="Wingdings" panose="05000000000000000000" charset="0"/>
              <a:buChar char=""/>
            </a:pPr>
            <a:endParaRPr lang="zh-CN" altLang="en-US">
              <a:sym typeface="+mn-ea"/>
            </a:endParaRPr>
          </a:p>
          <a:p>
            <a:pPr marL="285750" indent="-285750">
              <a:buFont typeface="Wingdings" panose="05000000000000000000" charset="0"/>
              <a:buChar char=""/>
            </a:pPr>
            <a:endParaRPr lang="zh-CN" altLang="en-US">
              <a:sym typeface="+mn-ea"/>
            </a:endParaRPr>
          </a:p>
          <a:p>
            <a:pPr marL="285750" indent="-285750">
              <a:buFont typeface="Wingdings" panose="05000000000000000000" charset="0"/>
              <a:buChar char=""/>
            </a:pPr>
            <a:endParaRPr lang="zh-CN" altLang="en-US">
              <a:sym typeface="+mn-ea"/>
            </a:endParaRPr>
          </a:p>
          <a:p>
            <a:pPr marL="285750" indent="-285750">
              <a:buFont typeface="Wingdings" panose="05000000000000000000" charset="0"/>
              <a:buChar char=""/>
            </a:pPr>
            <a:endParaRPr lang="zh-CN" altLang="en-US">
              <a:sym typeface="+mn-ea"/>
            </a:endParaRPr>
          </a:p>
          <a:p>
            <a:pPr marL="285750" indent="-285750">
              <a:buFont typeface="Wingdings" panose="05000000000000000000" charset="0"/>
              <a:buChar char=""/>
            </a:pPr>
            <a:r>
              <a:rPr lang="zh-CN" altLang="en-US">
                <a:sym typeface="+mn-ea"/>
              </a:rPr>
              <a:t>错误查询：报表形式查询错误接口出现频率，时间段等。</a:t>
            </a:r>
            <a:endParaRPr lang="zh-CN" altLang="en-US">
              <a:sym typeface="+mn-ea"/>
            </a:endParaRP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flipV="1">
            <a:off x="869950" y="4265930"/>
            <a:ext cx="8997315" cy="1442085"/>
          </a:xfrm>
          <a:prstGeom prst="rect">
            <a:avLst/>
          </a:prstGeom>
        </p:spPr>
      </p:pic>
    </p:spTree>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5519</Words>
  <Application>WPS 演示</Application>
  <PresentationFormat>自定义</PresentationFormat>
  <Paragraphs>534</Paragraphs>
  <Slides>17</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17</vt:i4>
      </vt:variant>
    </vt:vector>
  </HeadingPairs>
  <TitlesOfParts>
    <vt:vector size="35" baseType="lpstr">
      <vt:lpstr>Arial</vt:lpstr>
      <vt:lpstr>宋体</vt:lpstr>
      <vt:lpstr>Wingdings</vt:lpstr>
      <vt:lpstr>微软雅黑</vt:lpstr>
      <vt:lpstr>Wingdings</vt:lpstr>
      <vt:lpstr>幼圆</vt:lpstr>
      <vt:lpstr>Arial Narrow</vt:lpstr>
      <vt:lpstr>Calibri</vt:lpstr>
      <vt:lpstr>仿宋</vt:lpstr>
      <vt:lpstr>Arial Unicode MS</vt:lpstr>
      <vt:lpstr>Calibri Light</vt:lpstr>
      <vt:lpstr>第一PPT模板网-WWW.1PPT.COM</vt:lpstr>
      <vt:lpstr>Visio.Drawing.15</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qipeng yu</dc:creator>
  <cp:lastModifiedBy>Administrator</cp:lastModifiedBy>
  <cp:revision>996</cp:revision>
  <dcterms:created xsi:type="dcterms:W3CDTF">2015-08-12T09:15:00Z</dcterms:created>
  <dcterms:modified xsi:type="dcterms:W3CDTF">2017-08-04T04:07:30Z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