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p:scale>
          <a:sx n="123" d="100"/>
          <a:sy n="12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04302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5854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4494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2"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88811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77718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769993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34943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4504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6824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02503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39228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53896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0247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3/27/2024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35030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2F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cite_ref-2" TargetMode="External"/><Relationship Id="rId9" Type="http://schemas.openxmlformats.org/officeDocument/2006/relationships/hyperlink" Target="https://doi.org/10.1007%2Fs40593-021-00268-w" TargetMode="External"/><Relationship Id="rId10" Type="http://schemas.openxmlformats.org/officeDocument/2006/relationships/hyperlink" Target="https://en.wikipedia.org/wiki/Doi_(identifier)" TargetMode="External"/><Relationship Id="rId11" Type="http://schemas.openxmlformats.org/officeDocument/2006/relationships/hyperlink" Target="https://doi.org/10.1007%2Fs40593-021-00268-w" TargetMode="External"/><Relationship Id="rId12" Type="http://schemas.openxmlformats.org/officeDocument/2006/relationships/hyperlink" Target="https://en.wikipedia.org/wiki/Hdl_(identifier)" TargetMode="External"/><Relationship Id="rId13" Type="http://schemas.openxmlformats.org/officeDocument/2006/relationships/hyperlink" Target="https://hdl.handle.net/10067%2F1801420151162165141" TargetMode="External"/><Relationship Id="rId14" Type="http://schemas.openxmlformats.org/officeDocument/2006/relationships/hyperlink" Target="https://en.wikipedia.org/wiki/ISSN_(identifier)" TargetMode="External"/><Relationship Id="rId15" Type="http://schemas.openxmlformats.org/officeDocument/2006/relationships/hyperlink" Target="https://www.worldcat.org/issn/1560-4292" TargetMode="External"/><Relationship Id="rId16" Type="http://schemas.openxmlformats.org/officeDocument/2006/relationships/hyperlink" Target="https://en.wikipedia.org/wiki/S2CID_(identifier)" TargetMode="External"/><Relationship Id="rId17" Type="http://schemas.openxmlformats.org/officeDocument/2006/relationships/hyperlink" Target="https://api.semanticscholar.org/CorpusID:238703970" TargetMode="External"/><Relationship Id="rId18" Type="http://schemas.openxmlformats.org/officeDocument/2006/relationships/hyperlink" Target="https://en.wikipedia.org/wiki/Keystroke_logging#cite_ref-3" TargetMode="External"/><Relationship Id="rId19" Type="http://schemas.openxmlformats.org/officeDocument/2006/relationships/hyperlink" Target="https://www.keylogger.org/keylogger.html#h_8" TargetMode="External"/><Relationship Id="rId20" Type="http://schemas.openxmlformats.org/officeDocument/2006/relationships/hyperlink" Target="https://en.wikipedia.org/wiki/Keystroke_logging#cite_ref-4" TargetMode="External"/><Relationship Id="rId21" Type="http://schemas.openxmlformats.org/officeDocument/2006/relationships/hyperlink" Target="https://web.archive.org/web/20130911175015/http:/oxforddictionaries.com/definition/english/keylogger" TargetMode="External"/><Relationship Id="rId22" Type="http://schemas.openxmlformats.org/officeDocument/2006/relationships/hyperlink" Target="http://oxforddictionaries.com/definition/english/keylogger" TargetMode="External"/><Relationship Id="rId23" Type="http://schemas.openxmlformats.org/officeDocument/2006/relationships/hyperlink" Target="https://en.wikipedia.org/wiki/Keystroke_logging#cite_ref-5" TargetMode="External"/><Relationship Id="rId24" Type="http://schemas.openxmlformats.org/officeDocument/2006/relationships/hyperlink" Target="https://securelist.com/keyloggers-how-they-work-and-how-to-detect-them-part-1/36138/" TargetMode="External"/><Relationship Id="rId25"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128347" y="-571500"/>
            <a:ext cx="9143999"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5000" b="0" i="0" u="none" strike="noStrike" kern="1200" cap="none" spc="0" baseline="0">
                <a:solidFill>
                  <a:schemeClr val="tx1"/>
                </a:solidFill>
                <a:latin typeface="Arial Black" pitchFamily="34" charset="0"/>
                <a:ea typeface="等线 Light" pitchFamily="0" charset="0"/>
                <a:cs typeface="Lucida Sans"/>
              </a:rPr>
              <a:t>CAPSTONE PROJECT</a:t>
            </a:r>
            <a:endParaRPr lang="zh-CN" altLang="en-US" sz="5000" b="0" i="0" u="none" strike="noStrike" kern="1200" cap="none" spc="0" baseline="0">
              <a:solidFill>
                <a:schemeClr val="tx1"/>
              </a:solidFill>
              <a:latin typeface="Arial Black" pitchFamily="34" charset="0"/>
              <a:ea typeface="等线 Light" pitchFamily="0" charset="0"/>
              <a:cs typeface="Lucida Sans"/>
            </a:endParaRPr>
          </a:p>
        </p:txBody>
      </p:sp>
      <p:sp>
        <p:nvSpPr>
          <p:cNvPr id="13" name="文本框"/>
          <p:cNvSpPr>
            <a:spLocks noGrp="1"/>
          </p:cNvSpPr>
          <p:nvPr>
            <p:ph type="subTitle" idx="1"/>
          </p:nvPr>
        </p:nvSpPr>
        <p:spPr>
          <a:xfrm rot="0">
            <a:off x="931985" y="2353530"/>
            <a:ext cx="97536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3500" b="1" i="0" u="none" strike="noStrike" kern="1200" cap="none" spc="0" baseline="0">
                <a:solidFill>
                  <a:schemeClr val="tx1"/>
                </a:solidFill>
                <a:latin typeface="Calibri" pitchFamily="0" charset="0"/>
                <a:ea typeface="等线" pitchFamily="0" charset="0"/>
                <a:cs typeface="Lucida Sans"/>
              </a:rPr>
              <a:t> KEYLOGGERS </a:t>
            </a:r>
            <a:r>
              <a:rPr lang="en-US" altLang="zh-CN" sz="3500" b="1" i="0" u="none" strike="noStrike" kern="1200" cap="none" spc="0" baseline="0">
                <a:solidFill>
                  <a:schemeClr val="tx1"/>
                </a:solidFill>
                <a:latin typeface="Calibri" pitchFamily="0" charset="0"/>
                <a:ea typeface="等线" pitchFamily="0" charset="0"/>
                <a:cs typeface="Lucida Sans"/>
              </a:rPr>
              <a:t>AND IT’S SECURITY</a:t>
            </a:r>
            <a:endParaRPr lang="zh-CN" altLang="en-US" sz="4000" b="1" i="0" u="none" strike="noStrike" kern="1200" cap="none" spc="0" baseline="0">
              <a:solidFill>
                <a:schemeClr val="tx1"/>
              </a:solidFill>
              <a:latin typeface="Arial Black" pitchFamily="34" charset="0"/>
              <a:ea typeface="等线" pitchFamily="0" charset="0"/>
              <a:cs typeface="Lucida Sans"/>
            </a:endParaRPr>
          </a:p>
        </p:txBody>
      </p:sp>
      <p:sp>
        <p:nvSpPr>
          <p:cNvPr id="14" name="矩形"/>
          <p:cNvSpPr>
            <a:spLocks/>
          </p:cNvSpPr>
          <p:nvPr/>
        </p:nvSpPr>
        <p:spPr>
          <a:xfrm rot="0">
            <a:off x="3097069" y="2902949"/>
            <a:ext cx="8352693"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ERAIYANBU.J– MADHA ENGINEERING COLLEGE – INFORMATION TECNOLOGY</a:t>
            </a:r>
            <a:endParaRPr lang="zh-CN" altLang="en-US" sz="1800" b="1" i="0" u="none" strike="noStrike" kern="1200" cap="none" spc="0" baseline="0">
              <a:solidFill>
                <a:schemeClr val="tx1"/>
              </a:solidFill>
              <a:latin typeface="Calibri" pitchFamily="0" charset="0"/>
              <a:ea typeface="等线" pitchFamily="0" charset="0"/>
              <a:cs typeface="Calibri" pitchFamily="0" charset="0"/>
            </a:endParaRPr>
          </a:p>
        </p:txBody>
      </p:sp>
      <p:sp>
        <p:nvSpPr>
          <p:cNvPr id="46" name="文本框"/>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OGESH K</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354330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FUTURE SCOPE</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4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Enhanced Stealth</a:t>
            </a:r>
            <a:r>
              <a:rPr lang="en-US" altLang="zh-CN" sz="2000" b="0" i="0" u="none" strike="noStrike" kern="1200" cap="none" spc="0" baseline="0">
                <a:solidFill>
                  <a:schemeClr val="tx1"/>
                </a:solidFill>
                <a:latin typeface="Arial" pitchFamily="34" charset="0"/>
                <a:ea typeface="等线" pitchFamily="0" charset="0"/>
                <a:cs typeface="Arial" pitchFamily="34" charset="0"/>
              </a:rPr>
              <a:t>: Develop techniques to make the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more covert and harder to detect by antivirus software and anti-malware programs.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Remote </a:t>
            </a:r>
            <a:r>
              <a:rPr lang="en-US" altLang="zh-CN" sz="2000" b="1" i="0" u="none" strike="noStrike" kern="1200" cap="none" spc="0" baseline="0">
                <a:solidFill>
                  <a:schemeClr val="tx1"/>
                </a:solidFill>
                <a:latin typeface="Arial" pitchFamily="34" charset="0"/>
                <a:ea typeface="等线" pitchFamily="0" charset="0"/>
                <a:cs typeface="Arial" pitchFamily="34" charset="0"/>
              </a:rPr>
              <a:t>Monitoring</a:t>
            </a:r>
            <a:r>
              <a:rPr lang="en-US" altLang="zh-CN" sz="2000" b="0" i="0" u="none" strike="noStrike" kern="1200" cap="none" spc="0" baseline="0">
                <a:solidFill>
                  <a:schemeClr val="tx1"/>
                </a:solidFill>
                <a:latin typeface="Arial" pitchFamily="34" charset="0"/>
                <a:ea typeface="等线" pitchFamily="0" charset="0"/>
                <a:cs typeface="Arial" pitchFamily="34" charset="0"/>
              </a:rPr>
              <a:t>: Implement features to allow remote access to the captured keystrokes and system </a:t>
            </a:r>
            <a:r>
              <a:rPr lang="en-US" altLang="zh-CN" sz="2000" b="0" i="0" u="none" strike="noStrike" kern="1200" cap="none" spc="0" baseline="0">
                <a:solidFill>
                  <a:schemeClr val="tx1"/>
                </a:solidFill>
                <a:latin typeface="Arial" pitchFamily="34" charset="0"/>
                <a:ea typeface="等线" pitchFamily="0" charset="0"/>
                <a:cs typeface="Arial" pitchFamily="34" charset="0"/>
              </a:rPr>
              <a:t>logs.</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Advanced </a:t>
            </a:r>
            <a:r>
              <a:rPr lang="en-US" altLang="zh-CN" sz="2000" b="1" i="0" u="none" strike="noStrike" kern="1200" cap="none" spc="0" baseline="0">
                <a:solidFill>
                  <a:schemeClr val="tx1"/>
                </a:solidFill>
                <a:latin typeface="Arial" pitchFamily="34" charset="0"/>
                <a:ea typeface="等线" pitchFamily="0" charset="0"/>
                <a:cs typeface="Arial" pitchFamily="34" charset="0"/>
              </a:rPr>
              <a:t>Logging</a:t>
            </a:r>
            <a:r>
              <a:rPr lang="en-US" altLang="zh-CN" sz="2000" b="0" i="0" u="none" strike="noStrike" kern="1200" cap="none" spc="0" baseline="0">
                <a:solidFill>
                  <a:schemeClr val="tx1"/>
                </a:solidFill>
                <a:latin typeface="Arial" pitchFamily="34" charset="0"/>
                <a:ea typeface="等线" pitchFamily="0" charset="0"/>
                <a:cs typeface="Arial" pitchFamily="34" charset="0"/>
              </a:rPr>
              <a:t>: Extend logging capabilities to capture more than just keystrokes. </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4475196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REFERENCES</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44" name="文本框"/>
          <p:cNvSpPr>
            <a:spLocks noGrp="1"/>
          </p:cNvSpPr>
          <p:nvPr>
            <p:ph type="body" idx="1"/>
          </p:nvPr>
        </p:nvSpPr>
        <p:spPr>
          <a:xfrm rot="0">
            <a:off x="899746" y="1579440"/>
            <a:ext cx="10515600" cy="435133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000" b="0" i="0" u="none" strike="noStrike" kern="1200" cap="none" spc="0" baseline="0">
                <a:solidFill>
                  <a:srgbClr val="0F0F0F"/>
                </a:solidFill>
                <a:latin typeface="Arial" pitchFamily="34" charset="0"/>
                <a:ea typeface="Calibri"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Nyang</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DaeHun</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Mohaisen</a:t>
            </a:r>
            <a:r>
              <a:rPr lang="en-US" altLang="zh-CN" sz="2000" b="0" i="1" u="none" strike="noStrike" kern="1200" cap="none" spc="0" baseline="0">
                <a:solidFill>
                  <a:schemeClr val="tx1"/>
                </a:solidFill>
                <a:latin typeface="Arial" pitchFamily="34" charset="0"/>
                <a:ea typeface="等线" pitchFamily="0" charset="0"/>
                <a:cs typeface="Arial" pitchFamily="34" charset="0"/>
              </a:rPr>
              <a:t>, Aziz; Kang, </a:t>
            </a:r>
            <a:r>
              <a:rPr lang="en-US" altLang="zh-CN" sz="2000" b="0" i="1" u="none" strike="noStrike" kern="1200" cap="none" spc="0" baseline="0">
                <a:solidFill>
                  <a:schemeClr val="tx1"/>
                </a:solidFill>
                <a:latin typeface="Arial" pitchFamily="34" charset="0"/>
                <a:ea typeface="等线" pitchFamily="0" charset="0"/>
                <a:cs typeface="Arial" pitchFamily="34" charset="0"/>
              </a:rPr>
              <a:t>Jeonil</a:t>
            </a:r>
            <a:r>
              <a:rPr lang="en-US" altLang="zh-CN" sz="2000" b="0" i="1" u="none" strike="noStrike" kern="1200" cap="none" spc="0" baseline="0">
                <a:solidFill>
                  <a:schemeClr val="tx1"/>
                </a:solidFill>
                <a:latin typeface="Arial" pitchFamily="34" charset="0"/>
                <a:ea typeface="等线" pitchFamily="0" charset="0"/>
                <a:cs typeface="Arial" pitchFamily="34" charset="0"/>
              </a:rPr>
              <a:t> (2014-11-01).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
              </a:rPr>
              <a:t>"Keylogging-Resistant Visual Authentication Protocols"</a:t>
            </a:r>
            <a:r>
              <a:rPr lang="en-US" altLang="zh-CN" sz="2000" b="0" i="1" u="none" strike="noStrike" kern="1200" cap="none" spc="0" baseline="0">
                <a:solidFill>
                  <a:schemeClr val="tx1"/>
                </a:solidFill>
                <a:latin typeface="Arial" pitchFamily="34" charset="0"/>
                <a:ea typeface="等线" pitchFamily="0" charset="0"/>
                <a:cs typeface="Arial" pitchFamily="34" charset="0"/>
              </a:rPr>
              <a:t>. IEEE Transactions on Mobile Computing. </a:t>
            </a:r>
            <a:r>
              <a:rPr lang="en-US" altLang="zh-CN" sz="2000" b="1" i="1" u="none" strike="noStrike" kern="1200" cap="none" spc="0" baseline="0">
                <a:solidFill>
                  <a:schemeClr val="tx1"/>
                </a:solidFill>
                <a:latin typeface="Arial" pitchFamily="34" charset="0"/>
                <a:ea typeface="等线" pitchFamily="0" charset="0"/>
                <a:cs typeface="Arial" pitchFamily="34" charset="0"/>
              </a:rPr>
              <a:t>13</a:t>
            </a:r>
            <a:r>
              <a:rPr lang="en-US" altLang="zh-CN" sz="2000" b="0" i="1" u="none" strike="noStrike" kern="1200" cap="none" spc="0" baseline="0">
                <a:solidFill>
                  <a:schemeClr val="tx1"/>
                </a:solidFill>
                <a:latin typeface="Arial" pitchFamily="34" charset="0"/>
                <a:ea typeface="等线" pitchFamily="0" charset="0"/>
                <a:cs typeface="Arial" pitchFamily="34" charset="0"/>
              </a:rPr>
              <a:t> (11): 2566–2579.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2"/>
              </a:rPr>
              <a:t>doi</a:t>
            </a:r>
            <a:r>
              <a:rPr lang="en-US" altLang="zh-CN" sz="2000" b="0" i="1" u="none" strike="noStrike" kern="1200" cap="none" spc="0" baseline="0">
                <a:solidFill>
                  <a:schemeClr val="tx1"/>
                </a:solidFill>
                <a:latin typeface="Arial" pitchFamily="34" charset="0"/>
                <a:ea typeface="等线" pitchFamily="0" charset="0"/>
                <a:cs typeface="Arial" pitchFamily="34" charset="0"/>
              </a:rPr>
              <a:t>:</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3"/>
              </a:rPr>
              <a:t>10.1109/TMC.2014.2307331</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4"/>
              </a:rPr>
              <a:t>ISSN</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5"/>
              </a:rPr>
              <a:t>1536-1233</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6"/>
              </a:rPr>
              <a:t>S2CID</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7"/>
              </a:rPr>
              <a:t>8161528</a:t>
            </a:r>
            <a:r>
              <a:rPr lang="en-US" altLang="zh-CN" sz="2000" b="0" i="1" u="none" strike="noStrike" kern="1200" cap="none" spc="0" baseline="0">
                <a:solidFill>
                  <a:schemeClr val="tx1"/>
                </a:solidFill>
                <a:latin typeface="Arial" pitchFamily="34" charset="0"/>
                <a:ea typeface="等线" pitchFamily="0" charset="0"/>
                <a:cs typeface="Arial" pitchFamily="34" charset="0"/>
              </a:rPr>
              <a: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79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hlinkClick r:id="rId8"/>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Conijn</a:t>
            </a:r>
            <a:r>
              <a:rPr lang="en-US" altLang="zh-CN" sz="2000" b="0" i="1" u="none" strike="noStrike" kern="1200" cap="none" spc="0" baseline="0">
                <a:solidFill>
                  <a:schemeClr val="tx1"/>
                </a:solidFill>
                <a:latin typeface="Arial" pitchFamily="34" charset="0"/>
                <a:ea typeface="等线" pitchFamily="0" charset="0"/>
                <a:cs typeface="Arial" pitchFamily="34" charset="0"/>
              </a:rPr>
              <a:t>, Rianne; Cook, Christine; van </a:t>
            </a:r>
            <a:r>
              <a:rPr lang="en-US" altLang="zh-CN" sz="2000" b="0" i="1" u="none" strike="noStrike" kern="1200" cap="none" spc="0" baseline="0">
                <a:solidFill>
                  <a:schemeClr val="tx1"/>
                </a:solidFill>
                <a:latin typeface="Arial" pitchFamily="34" charset="0"/>
                <a:ea typeface="等线" pitchFamily="0" charset="0"/>
                <a:cs typeface="Arial" pitchFamily="34" charset="0"/>
              </a:rPr>
              <a:t>Zaanen</a:t>
            </a:r>
            <a:r>
              <a:rPr lang="en-US" altLang="zh-CN" sz="2000" b="0" i="1" u="none" strike="noStrike" kern="1200" cap="none" spc="0" baseline="0">
                <a:solidFill>
                  <a:schemeClr val="tx1"/>
                </a:solidFill>
                <a:latin typeface="Arial" pitchFamily="34" charset="0"/>
                <a:ea typeface="等线" pitchFamily="0" charset="0"/>
                <a:cs typeface="Arial" pitchFamily="34" charset="0"/>
              </a:rPr>
              <a:t>, Menno; Van </a:t>
            </a:r>
            <a:r>
              <a:rPr lang="en-US" altLang="zh-CN" sz="2000" b="0" i="1" u="none" strike="noStrike" kern="1200" cap="none" spc="0" baseline="0">
                <a:solidFill>
                  <a:schemeClr val="tx1"/>
                </a:solidFill>
                <a:latin typeface="Arial" pitchFamily="34" charset="0"/>
                <a:ea typeface="等线" pitchFamily="0" charset="0"/>
                <a:cs typeface="Arial" pitchFamily="34" charset="0"/>
              </a:rPr>
              <a:t>Waes</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Luuk</a:t>
            </a:r>
            <a:r>
              <a:rPr lang="en-US" altLang="zh-CN" sz="2000" b="0" i="1" u="none" strike="noStrike" kern="1200" cap="none" spc="0" baseline="0">
                <a:solidFill>
                  <a:schemeClr val="tx1"/>
                </a:solidFill>
                <a:latin typeface="Arial" pitchFamily="34" charset="0"/>
                <a:ea typeface="等线" pitchFamily="0" charset="0"/>
                <a:cs typeface="Arial" pitchFamily="34" charset="0"/>
              </a:rPr>
              <a:t> (2021-08-24).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9"/>
              </a:rPr>
              <a:t>"Early prediction of writing quality using keystroke logging"</a:t>
            </a:r>
            <a:r>
              <a:rPr lang="en-US" altLang="zh-CN" sz="2000" b="0" i="1" u="none" strike="noStrike" kern="1200" cap="none" spc="0" baseline="0">
                <a:solidFill>
                  <a:schemeClr val="tx1"/>
                </a:solidFill>
                <a:latin typeface="Arial" pitchFamily="34" charset="0"/>
                <a:ea typeface="等线" pitchFamily="0" charset="0"/>
                <a:cs typeface="Arial" pitchFamily="34" charset="0"/>
              </a:rPr>
              <a:t>. International Journal of Artificial Intelligence in Education. </a:t>
            </a:r>
            <a:r>
              <a:rPr lang="en-US" altLang="zh-CN" sz="2000" b="1" i="1" u="none" strike="noStrike" kern="1200" cap="none" spc="0" baseline="0">
                <a:solidFill>
                  <a:schemeClr val="tx1"/>
                </a:solidFill>
                <a:latin typeface="Arial" pitchFamily="34" charset="0"/>
                <a:ea typeface="等线" pitchFamily="0" charset="0"/>
                <a:cs typeface="Arial" pitchFamily="34" charset="0"/>
              </a:rPr>
              <a:t>32</a:t>
            </a:r>
            <a:r>
              <a:rPr lang="en-US" altLang="zh-CN" sz="2000" b="0" i="1" u="none" strike="noStrike" kern="1200" cap="none" spc="0" baseline="0">
                <a:solidFill>
                  <a:schemeClr val="tx1"/>
                </a:solidFill>
                <a:latin typeface="Arial" pitchFamily="34" charset="0"/>
                <a:ea typeface="等线" pitchFamily="0" charset="0"/>
                <a:cs typeface="Arial" pitchFamily="34" charset="0"/>
              </a:rPr>
              <a:t> (4): 835–866.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0"/>
              </a:rPr>
              <a:t>doi</a:t>
            </a:r>
            <a:r>
              <a:rPr lang="en-US" altLang="zh-CN" sz="2000" b="0" i="1" u="none" strike="noStrike" kern="1200" cap="none" spc="0" baseline="0">
                <a:solidFill>
                  <a:schemeClr val="tx1"/>
                </a:solidFill>
                <a:latin typeface="Arial" pitchFamily="34" charset="0"/>
                <a:ea typeface="等线" pitchFamily="0" charset="0"/>
                <a:cs typeface="Arial" pitchFamily="34" charset="0"/>
              </a:rPr>
              <a:t>:</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1"/>
              </a:rPr>
              <a:t>10.1007/s40593-021-00268-w</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2"/>
              </a:rPr>
              <a:t>hdl</a:t>
            </a:r>
            <a:r>
              <a:rPr lang="en-US" altLang="zh-CN" sz="2000" b="0" i="1" u="none" strike="noStrike" kern="1200" cap="none" spc="0" baseline="0">
                <a:solidFill>
                  <a:schemeClr val="tx1"/>
                </a:solidFill>
                <a:latin typeface="Arial" pitchFamily="34" charset="0"/>
                <a:ea typeface="等线" pitchFamily="0" charset="0"/>
                <a:cs typeface="Arial" pitchFamily="34" charset="0"/>
              </a:rPr>
              <a:t>:</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3"/>
              </a:rPr>
              <a:t>10067/1801420151162165141</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4"/>
              </a:rPr>
              <a:t>ISSN</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5"/>
              </a:rPr>
              <a:t>1560-4292</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6"/>
              </a:rPr>
              <a:t>S2CID</a:t>
            </a:r>
            <a:r>
              <a:rPr lang="en-US" altLang="zh-CN" sz="2000" b="0" i="1"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17"/>
              </a:rPr>
              <a:t>238703970</a:t>
            </a:r>
            <a:r>
              <a:rPr lang="en-US" altLang="zh-CN" sz="2000" b="0" i="1" u="none" strike="noStrike" kern="1200" cap="none" spc="0" baseline="0">
                <a:solidFill>
                  <a:schemeClr val="tx1"/>
                </a:solidFill>
                <a:latin typeface="Arial" pitchFamily="34" charset="0"/>
                <a:ea typeface="等线" pitchFamily="0" charset="0"/>
                <a:cs typeface="Arial" pitchFamily="34" charset="0"/>
              </a:rPr>
              <a: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79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hlinkClick r:id="rId18"/>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hlinkClick r:id="rId19"/>
              </a:rPr>
              <a:t>Use of legal software products for computer monitoring</a:t>
            </a:r>
            <a:r>
              <a:rPr lang="en-US" altLang="zh-CN" sz="2000" b="0" i="0" u="none" strike="noStrike" kern="1200" cap="none" spc="0" baseline="0">
                <a:solidFill>
                  <a:schemeClr val="tx1"/>
                </a:solidFill>
                <a:latin typeface="Arial" pitchFamily="34" charset="0"/>
                <a:ea typeface="等线" pitchFamily="0" charset="0"/>
                <a:cs typeface="Arial" pitchFamily="34" charset="0"/>
              </a:rPr>
              <a:t>, keylogger.org</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79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hlinkClick r:id="rId20"/>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21"/>
              </a:rPr>
              <a:t>"Keylogger"</a:t>
            </a:r>
            <a:r>
              <a:rPr lang="en-US" altLang="zh-CN" sz="2000" b="0" i="1" u="none" strike="noStrike" kern="1200" cap="none" spc="0" baseline="0">
                <a:solidFill>
                  <a:schemeClr val="tx1"/>
                </a:solidFill>
                <a:latin typeface="Arial" pitchFamily="34" charset="0"/>
                <a:ea typeface="等线" pitchFamily="0" charset="0"/>
                <a:cs typeface="Arial" pitchFamily="34" charset="0"/>
              </a:rPr>
              <a:t>. Oxford dictionaries. Archived from </a:t>
            </a:r>
            <a:r>
              <a:rPr lang="en-US" altLang="zh-CN" sz="2000" b="0" i="1" u="none" strike="noStrike" kern="1200" cap="none" spc="0" baseline="0">
                <a:solidFill>
                  <a:schemeClr val="tx1"/>
                </a:solidFill>
                <a:latin typeface="Arial" pitchFamily="34" charset="0"/>
                <a:ea typeface="等线" pitchFamily="0" charset="0"/>
                <a:cs typeface="Arial" pitchFamily="34" charset="0"/>
                <a:hlinkClick r:id="rId22"/>
              </a:rPr>
              <a:t>the original</a:t>
            </a:r>
            <a:r>
              <a:rPr lang="en-US" altLang="zh-CN" sz="2000" b="0" i="1" u="none" strike="noStrike" kern="1200" cap="none" spc="0" baseline="0">
                <a:solidFill>
                  <a:schemeClr val="tx1"/>
                </a:solidFill>
                <a:latin typeface="Arial" pitchFamily="34" charset="0"/>
                <a:ea typeface="等线" pitchFamily="0" charset="0"/>
                <a:cs typeface="Arial" pitchFamily="34" charset="0"/>
              </a:rPr>
              <a:t> on 2013-09-11. Retrieved 2013-08-03.</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79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hlinkClick r:id="rId23"/>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hlinkClick r:id="rId24"/>
              </a:rPr>
              <a:t>Keyloggers: How they work and how to detect them (Part 1)</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1" u="none" strike="noStrike" kern="1200" cap="none" spc="0" baseline="0">
                <a:solidFill>
                  <a:schemeClr val="tx1"/>
                </a:solidFill>
                <a:latin typeface="Arial" pitchFamily="34" charset="0"/>
                <a:ea typeface="等线" pitchFamily="0" charset="0"/>
                <a:cs typeface="Arial" pitchFamily="34" charset="0"/>
              </a:rPr>
              <a:t>Secure List</a:t>
            </a:r>
            <a:r>
              <a:rPr lang="en-US" altLang="zh-CN" sz="2000" b="0" i="0" u="none" strike="noStrike" kern="1200" cap="none" spc="0" baseline="0">
                <a:solidFill>
                  <a:schemeClr val="tx1"/>
                </a:solidFill>
                <a:latin typeface="Arial" pitchFamily="34" charset="0"/>
                <a:ea typeface="等线" pitchFamily="0" charset="0"/>
                <a:cs typeface="Arial" pitchFamily="34" charset="0"/>
              </a:rPr>
              <a:t>, "Today,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keyloggers</a:t>
            </a:r>
            <a:r>
              <a:rPr lang="en-US" altLang="zh-CN" sz="2000" b="0" i="0" u="none" strike="noStrike" kern="1200" cap="none" spc="0" baseline="0">
                <a:solidFill>
                  <a:schemeClr val="tx1"/>
                </a:solidFill>
                <a:latin typeface="Arial" pitchFamily="34" charset="0"/>
                <a:ea typeface="等线" pitchFamily="0" charset="0"/>
                <a:cs typeface="Arial" pitchFamily="34" charset="0"/>
              </a:rPr>
              <a:t> are mainly used to steal user data relating to various online payment systems, and virus writers are constantly writing new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Trojans for this very purpose."</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79000"/>
              </a:lnSpc>
              <a:spcBef>
                <a:spcPts val="1000"/>
              </a:spcBef>
              <a:spcAft>
                <a:spcPts val="0"/>
              </a:spcAft>
              <a:buNone/>
            </a:pP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70998687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矩形"/>
          <p:cNvSpPr>
            <a:spLocks/>
          </p:cNvSpPr>
          <p:nvPr/>
        </p:nvSpPr>
        <p:spPr>
          <a:xfrm rot="0">
            <a:off x="3578469" y="2162908"/>
            <a:ext cx="5353004" cy="1015662"/>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Arial Black" pitchFamily="34" charset="0"/>
                <a:ea typeface="等线" pitchFamily="0" charset="0"/>
                <a:cs typeface="Calibri" pitchFamily="0" charset="0"/>
              </a:rPr>
              <a:t>THANK YOU</a:t>
            </a:r>
            <a:endParaRPr lang="zh-CN" altLang="en-US" sz="6000" b="0" i="0" u="none" strike="noStrike" kern="1200" cap="none" spc="0" baseline="0">
              <a:solidFill>
                <a:schemeClr val="tx1"/>
              </a:solidFill>
              <a:latin typeface="Arial Black" pitchFamily="34" charset="0"/>
              <a:ea typeface="等线" pitchFamily="0" charset="0"/>
              <a:cs typeface="Calibri" pitchFamily="0" charset="0"/>
            </a:endParaRPr>
          </a:p>
        </p:txBody>
      </p:sp>
    </p:spTree>
    <p:extLst>
      <p:ext uri="{BB962C8B-B14F-4D97-AF65-F5344CB8AC3E}">
        <p14:creationId xmlns:p14="http://schemas.microsoft.com/office/powerpoint/2010/main" val="5344810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ctrTitle"/>
          </p:nvPr>
        </p:nvSpPr>
        <p:spPr>
          <a:xfrm rot="0">
            <a:off x="-1729154" y="-970206"/>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rial Black" pitchFamily="34" charset="0"/>
                <a:ea typeface="等线 Light" pitchFamily="0" charset="0"/>
                <a:cs typeface="Lucida Sans"/>
              </a:rPr>
              <a:t>O</a:t>
            </a:r>
            <a:r>
              <a:rPr lang="en-US" altLang="zh-CN" sz="6000" b="0" i="0" u="none" strike="noStrike" kern="1200" cap="none" spc="0" baseline="0">
                <a:solidFill>
                  <a:schemeClr val="tx1"/>
                </a:solidFill>
                <a:latin typeface="Arial Black" pitchFamily="34" charset="0"/>
                <a:ea typeface="等线 Light" pitchFamily="0" charset="0"/>
                <a:cs typeface="Lucida Sans"/>
              </a:rPr>
              <a:t>UTLINE</a:t>
            </a:r>
            <a:endParaRPr lang="zh-CN" altLang="en-US" sz="6000" b="0" i="0" u="none" strike="noStrike" kern="1200" cap="none" spc="0" baseline="0">
              <a:solidFill>
                <a:schemeClr val="tx1"/>
              </a:solidFill>
              <a:latin typeface="Arial Black" pitchFamily="34" charset="0"/>
              <a:ea typeface="等线 Light" pitchFamily="0" charset="0"/>
              <a:cs typeface="Lucida Sans"/>
            </a:endParaRPr>
          </a:p>
        </p:txBody>
      </p:sp>
      <p:sp>
        <p:nvSpPr>
          <p:cNvPr id="16" name="文本框"/>
          <p:cNvSpPr>
            <a:spLocks noGrp="1"/>
          </p:cNvSpPr>
          <p:nvPr>
            <p:ph type="subTitle" idx="1"/>
          </p:nvPr>
        </p:nvSpPr>
        <p:spPr>
          <a:xfrm rot="0">
            <a:off x="1093177" y="1949085"/>
            <a:ext cx="5588977" cy="424949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Problem Statement</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Proposed System/Solution</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System Development Approach</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Algorithm and deployment</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Results</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Conclusion</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Future Scope</a:t>
            </a:r>
            <a:endParaRPr lang="en-US" altLang="zh-CN" sz="2400" b="0"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Reference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0369946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ctrTitle"/>
          </p:nvPr>
        </p:nvSpPr>
        <p:spPr>
          <a:xfrm rot="0">
            <a:off x="-709245" y="-1066922"/>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PROBLEM STATEMENT</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18" name="文本框"/>
          <p:cNvSpPr>
            <a:spLocks noGrp="1"/>
          </p:cNvSpPr>
          <p:nvPr>
            <p:ph type="subTitle" idx="1"/>
          </p:nvPr>
        </p:nvSpPr>
        <p:spPr>
          <a:xfrm rot="0">
            <a:off x="759070" y="1698747"/>
            <a:ext cx="9144000" cy="2122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The proliferation of </a:t>
            </a:r>
            <a:r>
              <a:rPr lang="en-US" altLang="zh-CN" sz="2400" b="0" i="0" u="none" strike="noStrike" kern="1200" cap="none" spc="0" baseline="0">
                <a:solidFill>
                  <a:schemeClr val="tx1"/>
                </a:solidFill>
                <a:latin typeface="Calibri" pitchFamily="0" charset="0"/>
                <a:ea typeface="等线" pitchFamily="0" charset="0"/>
                <a:cs typeface="Lucida Sans"/>
              </a:rPr>
              <a:t>keyloggers</a:t>
            </a:r>
            <a:r>
              <a:rPr lang="en-US" altLang="zh-CN" sz="2400" b="0" i="0" u="none" strike="noStrike" kern="1200" cap="none" spc="0" baseline="0">
                <a:solidFill>
                  <a:schemeClr val="tx1"/>
                </a:solidFill>
                <a:latin typeface="Calibri" pitchFamily="0" charset="0"/>
                <a:ea typeface="等线" pitchFamily="0" charset="0"/>
                <a:cs typeface="Lucida Sans"/>
              </a:rPr>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altLang="zh-CN" sz="2400" b="0" i="0" u="none" strike="noStrike" kern="1200" cap="none" spc="0" baseline="0">
                <a:solidFill>
                  <a:schemeClr val="tx1"/>
                </a:solidFill>
                <a:latin typeface="Calibri" pitchFamily="0" charset="0"/>
                <a:ea typeface="等线" pitchFamily="0" charset="0"/>
                <a:cs typeface="Lucida Sans"/>
              </a:rPr>
              <a:t>keyloggers</a:t>
            </a:r>
            <a:r>
              <a:rPr lang="en-US" altLang="zh-CN" sz="2400" b="0" i="0" u="none" strike="noStrike" kern="1200" cap="none" spc="0" baseline="0">
                <a:solidFill>
                  <a:schemeClr val="tx1"/>
                </a:solidFill>
                <a:latin typeface="Calibri" pitchFamily="0" charset="0"/>
                <a:ea typeface="等线" pitchFamily="0" charset="0"/>
                <a:cs typeface="Lucida Sans"/>
              </a:rPr>
              <a:t> </a:t>
            </a:r>
            <a:r>
              <a:rPr lang="en-US" altLang="zh-CN" sz="2400" b="0" i="0" u="none" strike="noStrike" kern="1200" cap="none" spc="0" baseline="0">
                <a:solidFill>
                  <a:schemeClr val="tx1"/>
                </a:solidFill>
                <a:latin typeface="Calibri" pitchFamily="0" charset="0"/>
                <a:ea typeface="等线" pitchFamily="0" charset="0"/>
                <a:cs typeface="Lucida Sans"/>
              </a:rPr>
              <a:t>continue to evolve, employing sophisticated techniques to evade detection and persist within systems</a:t>
            </a:r>
            <a:r>
              <a:rPr lang="en-US" altLang="zh-CN" sz="2400" b="0" i="0" u="none" strike="noStrike" kern="1200" cap="none" spc="0" baseline="0">
                <a:solidFill>
                  <a:schemeClr val="tx1"/>
                </a:solidFill>
                <a:latin typeface="Calibri" pitchFamily="0" charset="0"/>
                <a:ea typeface="等线" pitchFamily="0" charset="0"/>
                <a:cs typeface="Lucida Sans"/>
              </a:rPr>
              <a:t>.</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7114575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266700" y="-1193800"/>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PROPOSED SYSTEM/SOLUTION</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20" name="文本框"/>
          <p:cNvSpPr>
            <a:spLocks noGrp="1"/>
          </p:cNvSpPr>
          <p:nvPr>
            <p:ph type="subTitle" idx="1"/>
          </p:nvPr>
        </p:nvSpPr>
        <p:spPr>
          <a:xfrm rot="0">
            <a:off x="600807" y="1403961"/>
            <a:ext cx="9589476" cy="3156314"/>
          </a:xfrm>
          <a:prstGeom prst="rect"/>
          <a:noFill/>
          <a:ln w="12700" cmpd="sng" cap="flat">
            <a:solidFill>
              <a:srgbClr val="FFFFFF"/>
            </a:solidFill>
            <a:prstDash val="solid"/>
            <a:round/>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Lucida Sans"/>
              </a:rPr>
              <a:t>Our proposed system entails the development of a </a:t>
            </a:r>
            <a:r>
              <a:rPr lang="en-US" altLang="zh-CN" sz="2000" b="0" i="0" u="none" strike="noStrike" kern="1200" cap="none" spc="0" baseline="0">
                <a:solidFill>
                  <a:schemeClr val="tx1"/>
                </a:solidFill>
                <a:latin typeface="Arial" pitchFamily="34" charset="0"/>
                <a:ea typeface="等线" pitchFamily="0" charset="0"/>
                <a:cs typeface="Lucida Sans"/>
              </a:rPr>
              <a:t>keylogger</a:t>
            </a:r>
            <a:r>
              <a:rPr lang="en-US" altLang="zh-CN" sz="2000" b="0" i="0" u="none" strike="noStrike" kern="1200" cap="none" spc="0" baseline="0">
                <a:solidFill>
                  <a:schemeClr val="tx1"/>
                </a:solidFill>
                <a:latin typeface="Arial" pitchFamily="34" charset="0"/>
                <a:ea typeface="等线" pitchFamily="0" charset="0"/>
                <a:cs typeface="Lucida Sans"/>
              </a:rPr>
              <a:t> using Python's </a:t>
            </a:r>
            <a:r>
              <a:rPr lang="en-US" altLang="zh-CN" sz="2000" b="0" i="0" u="none" strike="noStrike" kern="1200" cap="none" spc="0" baseline="0">
                <a:solidFill>
                  <a:schemeClr val="tx1"/>
                </a:solidFill>
                <a:latin typeface="Arial" pitchFamily="34" charset="0"/>
                <a:ea typeface="等线" pitchFamily="0" charset="0"/>
                <a:cs typeface="Lucida Sans"/>
              </a:rPr>
              <a:t>Tkinter</a:t>
            </a:r>
            <a:r>
              <a:rPr lang="en-US" altLang="zh-CN" sz="2000" b="0" i="0" u="none" strike="noStrike" kern="1200" cap="none" spc="0" baseline="0">
                <a:solidFill>
                  <a:schemeClr val="tx1"/>
                </a:solidFill>
                <a:latin typeface="Arial" pitchFamily="34" charset="0"/>
                <a:ea typeface="等线" pitchFamily="0" charset="0"/>
                <a:cs typeface="Lucida Sans"/>
              </a:rPr>
              <a:t> library for the GUI, alongside the </a:t>
            </a:r>
            <a:r>
              <a:rPr lang="en-US" altLang="zh-CN" sz="2000" b="0" i="0" u="none" strike="noStrike" kern="1200" cap="none" spc="0" baseline="0">
                <a:solidFill>
                  <a:schemeClr val="tx1"/>
                </a:solidFill>
                <a:latin typeface="Arial" pitchFamily="34" charset="0"/>
                <a:ea typeface="等线" pitchFamily="0" charset="0"/>
                <a:cs typeface="Lucida Sans"/>
              </a:rPr>
              <a:t>pynput</a:t>
            </a:r>
            <a:r>
              <a:rPr lang="en-US" altLang="zh-CN" sz="2000" b="0" i="0" u="none" strike="noStrike" kern="1200" cap="none" spc="0" baseline="0">
                <a:solidFill>
                  <a:schemeClr val="tx1"/>
                </a:solidFill>
                <a:latin typeface="Arial" pitchFamily="34" charset="0"/>
                <a:ea typeface="等线" pitchFamily="0" charset="0"/>
                <a:cs typeface="Lucida Sans"/>
              </a:rPr>
              <a:t> library for capturing keyboard inputs. The </a:t>
            </a:r>
            <a:r>
              <a:rPr lang="en-US" altLang="zh-CN" sz="2000" b="0" i="0" u="none" strike="noStrike" kern="1200" cap="none" spc="0" baseline="0">
                <a:solidFill>
                  <a:schemeClr val="tx1"/>
                </a:solidFill>
                <a:latin typeface="Arial" pitchFamily="34" charset="0"/>
                <a:ea typeface="等线" pitchFamily="0" charset="0"/>
                <a:cs typeface="Lucida Sans"/>
              </a:rPr>
              <a:t>keylogger</a:t>
            </a:r>
            <a:r>
              <a:rPr lang="en-US" altLang="zh-CN" sz="2000" b="0" i="0" u="none" strike="noStrike" kern="1200" cap="none" spc="0" baseline="0">
                <a:solidFill>
                  <a:schemeClr val="tx1"/>
                </a:solidFill>
                <a:latin typeface="Arial" pitchFamily="34" charset="0"/>
                <a:ea typeface="等线" pitchFamily="0" charset="0"/>
                <a:cs typeface="Lucida Sans"/>
              </a:rPr>
              <a:t> records keystrokes and saves them in both text and JSON formats for comprehensive </a:t>
            </a:r>
            <a:r>
              <a:rPr lang="en-US" altLang="zh-CN" sz="2000" b="0" i="0" u="none" strike="noStrike" kern="1200" cap="none" spc="0" baseline="0">
                <a:solidFill>
                  <a:schemeClr val="tx1"/>
                </a:solidFill>
                <a:latin typeface="Arial" pitchFamily="34" charset="0"/>
                <a:ea typeface="等线" pitchFamily="0" charset="0"/>
                <a:cs typeface="Lucida Sans"/>
              </a:rPr>
              <a:t>analysis.</a:t>
            </a:r>
            <a:endParaRPr lang="zh-CN" altLang="en-US" sz="2000" b="0" i="0" u="none" strike="noStrike" kern="1200" cap="none" spc="0" baseline="0">
              <a:solidFill>
                <a:srgbClr val="404040"/>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8431662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SYSTEM DEVELOPMENT APPROACH</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27"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rgbClr val="0F0F0F"/>
                </a:solidFill>
                <a:latin typeface="Arial" pitchFamily="34" charset="0"/>
                <a:ea typeface="Calibri" pitchFamily="0" charset="0"/>
                <a:cs typeface="Arial" pitchFamily="34" charset="0"/>
              </a:rPr>
              <a:t>The "System Approach" section outlines the overall strategy and methodology for developing and implementing the </a:t>
            </a:r>
            <a:r>
              <a:rPr lang="en-US" altLang="zh-CN" sz="2000" b="0" i="0" u="none" strike="noStrike" kern="1200" cap="none" spc="0" baseline="0">
                <a:solidFill>
                  <a:srgbClr val="0F0F0F"/>
                </a:solidFill>
                <a:latin typeface="Arial" pitchFamily="34" charset="0"/>
                <a:ea typeface="Calibri" pitchFamily="0" charset="0"/>
                <a:cs typeface="Arial" pitchFamily="34" charset="0"/>
              </a:rPr>
              <a:t>phishing attack. </a:t>
            </a:r>
            <a:r>
              <a:rPr lang="en-US" altLang="zh-CN" sz="2000" b="0" i="0" u="none" strike="noStrike" kern="1200" cap="none" spc="0" baseline="0">
                <a:solidFill>
                  <a:srgbClr val="0F0F0F"/>
                </a:solidFill>
                <a:latin typeface="Arial" pitchFamily="34" charset="0"/>
                <a:ea typeface="Calibri" pitchFamily="0" charset="0"/>
                <a:cs typeface="Arial" pitchFamily="34" charset="0"/>
              </a:rPr>
              <a:t>Here's a suggested structure for this section:</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107000"/>
              </a:lnSpc>
              <a:spcBef>
                <a:spcPts val="1000"/>
              </a:spcBef>
              <a:spcAft>
                <a:spcPts val="800"/>
              </a:spcAft>
              <a:buFont typeface="Arial" pitchFamily="34" charset="0"/>
              <a:buChar char="•"/>
            </a:pPr>
            <a:r>
              <a:rPr lang="en-US" altLang="zh-CN" sz="2000" b="0" i="0" u="none" strike="noStrike" kern="100" cap="none" spc="0" baseline="0">
                <a:solidFill>
                  <a:schemeClr val="tx1"/>
                </a:solidFill>
                <a:latin typeface="Arial" pitchFamily="34" charset="0"/>
                <a:ea typeface="Calibri" pitchFamily="0" charset="0"/>
                <a:cs typeface="Arial" pitchFamily="34" charset="0"/>
              </a:rPr>
              <a:t>Python: For programming the </a:t>
            </a:r>
            <a:r>
              <a:rPr lang="en-US" altLang="zh-CN" sz="2000" b="0" i="0" u="none" strike="noStrike" kern="100" cap="none" spc="0" baseline="0">
                <a:solidFill>
                  <a:schemeClr val="tx1"/>
                </a:solidFill>
                <a:latin typeface="Arial" pitchFamily="34" charset="0"/>
                <a:ea typeface="Calibri" pitchFamily="0" charset="0"/>
                <a:cs typeface="Arial" pitchFamily="34" charset="0"/>
              </a:rPr>
              <a:t>keylogger</a:t>
            </a:r>
            <a:r>
              <a:rPr lang="en-US" altLang="zh-CN" sz="2000" b="0" i="0" u="none" strike="noStrike" kern="100" cap="none" spc="0" baseline="0">
                <a:solidFill>
                  <a:schemeClr val="tx1"/>
                </a:solidFill>
                <a:latin typeface="Arial" pitchFamily="34" charset="0"/>
                <a:ea typeface="Calibri" pitchFamily="0" charset="0"/>
                <a:cs typeface="Arial" pitchFamily="34" charset="0"/>
              </a:rPr>
              <a:t> functionality.</a:t>
            </a:r>
            <a:endParaRPr lang="en-US" altLang="zh-CN" sz="2000" b="0" i="0" u="none" strike="noStrike" kern="100" cap="none" spc="0" baseline="0">
              <a:solidFill>
                <a:schemeClr val="tx1"/>
              </a:solidFill>
              <a:latin typeface="Arial" pitchFamily="34" charset="0"/>
              <a:ea typeface="Calibri" pitchFamily="0" charset="0"/>
              <a:cs typeface="Arial" pitchFamily="34" charset="0"/>
            </a:endParaRPr>
          </a:p>
          <a:p>
            <a:pPr marL="228600" indent="-228600" algn="l">
              <a:lnSpc>
                <a:spcPct val="107000"/>
              </a:lnSpc>
              <a:spcBef>
                <a:spcPts val="1000"/>
              </a:spcBef>
              <a:spcAft>
                <a:spcPts val="800"/>
              </a:spcAft>
              <a:buFont typeface="Arial" pitchFamily="34" charset="0"/>
              <a:buChar char="•"/>
            </a:pPr>
            <a:r>
              <a:rPr lang="en-US" altLang="zh-CN" sz="2000" b="0" i="0" u="none" strike="noStrike" kern="100" cap="none" spc="0" baseline="0">
                <a:solidFill>
                  <a:schemeClr val="tx1"/>
                </a:solidFill>
                <a:latin typeface="Arial" pitchFamily="34" charset="0"/>
                <a:ea typeface="Calibri" pitchFamily="0" charset="0"/>
                <a:cs typeface="Arial" pitchFamily="34" charset="0"/>
              </a:rPr>
              <a:t>Tkinter</a:t>
            </a:r>
            <a:r>
              <a:rPr lang="en-US" altLang="zh-CN" sz="2000" b="0" i="0" u="none" strike="noStrike" kern="100" cap="none" spc="0" baseline="0">
                <a:solidFill>
                  <a:schemeClr val="tx1"/>
                </a:solidFill>
                <a:latin typeface="Arial" pitchFamily="34" charset="0"/>
                <a:ea typeface="Calibri" pitchFamily="0" charset="0"/>
                <a:cs typeface="Arial" pitchFamily="34" charset="0"/>
              </a:rPr>
              <a:t>: For building the graphical user interface (GUI).</a:t>
            </a:r>
            <a:endParaRPr lang="en-US" altLang="zh-CN" sz="2000" b="0" i="0" u="none" strike="noStrike" kern="100" cap="none" spc="0" baseline="0">
              <a:solidFill>
                <a:schemeClr val="tx1"/>
              </a:solidFill>
              <a:latin typeface="Arial" pitchFamily="34" charset="0"/>
              <a:ea typeface="Calibri" pitchFamily="0" charset="0"/>
              <a:cs typeface="Arial" pitchFamily="34" charset="0"/>
            </a:endParaRPr>
          </a:p>
          <a:p>
            <a:pPr marL="228600" indent="-228600" algn="l">
              <a:lnSpc>
                <a:spcPct val="107000"/>
              </a:lnSpc>
              <a:spcBef>
                <a:spcPts val="1000"/>
              </a:spcBef>
              <a:spcAft>
                <a:spcPts val="800"/>
              </a:spcAft>
              <a:buFont typeface="Arial" pitchFamily="34" charset="0"/>
              <a:buChar char="•"/>
            </a:pPr>
            <a:r>
              <a:rPr lang="en-US" altLang="zh-CN" sz="2000" b="0" i="0" u="none" strike="noStrike" kern="100" cap="none" spc="0" baseline="0">
                <a:solidFill>
                  <a:schemeClr val="tx1"/>
                </a:solidFill>
                <a:latin typeface="Arial" pitchFamily="34" charset="0"/>
                <a:ea typeface="Calibri" pitchFamily="0" charset="0"/>
                <a:cs typeface="Arial" pitchFamily="34" charset="0"/>
              </a:rPr>
              <a:t>pynput</a:t>
            </a:r>
            <a:r>
              <a:rPr lang="en-US" altLang="zh-CN" sz="2000" b="0" i="0" u="none" strike="noStrike" kern="100" cap="none" spc="0" baseline="0">
                <a:solidFill>
                  <a:schemeClr val="tx1"/>
                </a:solidFill>
                <a:latin typeface="Arial" pitchFamily="34" charset="0"/>
                <a:ea typeface="Calibri" pitchFamily="0" charset="0"/>
                <a:cs typeface="Arial" pitchFamily="34" charset="0"/>
              </a:rPr>
              <a:t>: For capturing keyboard inputs.</a:t>
            </a:r>
            <a:endParaRPr lang="en-US" altLang="zh-CN" sz="2000" b="0" i="0" u="none" strike="noStrike" kern="100" cap="none" spc="0" baseline="0">
              <a:solidFill>
                <a:schemeClr val="tx1"/>
              </a:solidFill>
              <a:latin typeface="Arial" pitchFamily="34" charset="0"/>
              <a:ea typeface="Calibri" pitchFamily="0" charset="0"/>
              <a:cs typeface="Arial" pitchFamily="34" charset="0"/>
            </a:endParaRPr>
          </a:p>
          <a:p>
            <a:pPr marL="228600" indent="-228600" algn="l">
              <a:lnSpc>
                <a:spcPct val="107000"/>
              </a:lnSpc>
              <a:spcBef>
                <a:spcPts val="1000"/>
              </a:spcBef>
              <a:spcAft>
                <a:spcPts val="800"/>
              </a:spcAft>
              <a:buFont typeface="Arial" pitchFamily="34" charset="0"/>
              <a:buChar char="•"/>
            </a:pPr>
            <a:r>
              <a:rPr lang="en-US" altLang="zh-CN" sz="2000" b="0" i="0" u="none" strike="noStrike" kern="100" cap="none" spc="0" baseline="0">
                <a:solidFill>
                  <a:schemeClr val="tx1"/>
                </a:solidFill>
                <a:latin typeface="Arial" pitchFamily="34" charset="0"/>
                <a:ea typeface="Calibri" pitchFamily="0" charset="0"/>
                <a:cs typeface="Arial" pitchFamily="34" charset="0"/>
              </a:rPr>
              <a:t>JSON: For storing keystroke data in a structured format.</a:t>
            </a:r>
            <a:endParaRPr lang="en-US" altLang="zh-CN" sz="1800" b="0" i="0" u="none" strike="noStrike" kern="100" cap="none" spc="0" baseline="0">
              <a:solidFill>
                <a:schemeClr val="tx1"/>
              </a:solidFill>
              <a:latin typeface="Arial" pitchFamily="34" charset="0"/>
              <a:ea typeface="Calibri" pitchFamily="0" charset="0"/>
              <a:cs typeface="Arial" pitchFamily="34" charset="0"/>
            </a:endParaRPr>
          </a:p>
          <a:p>
            <a:pPr marL="305435" indent="-305435" algn="l">
              <a:lnSpc>
                <a:spcPct val="90000"/>
              </a:lnSpc>
              <a:spcBef>
                <a:spcPts val="1000"/>
              </a:spcBef>
              <a:spcAft>
                <a:spcPts val="0"/>
              </a:spcAft>
              <a:buFont typeface="Arial" pitchFamily="34" charset="0"/>
              <a:buChar char="•"/>
            </a:pPr>
            <a:endParaRPr lang="zh-CN" altLang="en-US" sz="2000" b="0" i="0" u="none" strike="noStrike" kern="1200" cap="none" spc="0" baseline="0">
              <a:solidFill>
                <a:srgbClr val="0F0F0F"/>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5256892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539261" y="42861"/>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ALGORITHM AND DEPLOYMENT</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29" name="文本框"/>
          <p:cNvSpPr>
            <a:spLocks noGrp="1"/>
          </p:cNvSpPr>
          <p:nvPr>
            <p:ph type="body" idx="1"/>
          </p:nvPr>
        </p:nvSpPr>
        <p:spPr>
          <a:xfrm rot="0">
            <a:off x="465992" y="1107832"/>
            <a:ext cx="10887808" cy="55831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Below is an algorithm that outlines the functionality of the provided Python program, which is a basic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implemented using the </a:t>
            </a:r>
            <a:r>
              <a:rPr lang="en-US" altLang="zh-CN" sz="2000" b="0" i="0" u="none" strike="noStrike" kern="1200" cap="none" spc="0" baseline="0">
                <a:solidFill>
                  <a:schemeClr val="tx1"/>
                </a:solidFill>
                <a:latin typeface="Arial" pitchFamily="34" charset="0"/>
                <a:ea typeface="等线" pitchFamily="0" charset="0"/>
                <a:cs typeface="Arial" pitchFamily="34" charset="0"/>
              </a:rPr>
              <a:t>Tkinter</a:t>
            </a:r>
            <a:r>
              <a:rPr lang="en-US" altLang="zh-CN" sz="2000" b="0" i="0" u="none" strike="noStrike" kern="1200" cap="none" spc="0" baseline="0">
                <a:solidFill>
                  <a:schemeClr val="tx1"/>
                </a:solidFill>
                <a:latin typeface="Arial" pitchFamily="34" charset="0"/>
                <a:ea typeface="等线" pitchFamily="0" charset="0"/>
                <a:cs typeface="Arial" pitchFamily="34" charset="0"/>
              </a:rPr>
              <a:t> GUI toolkit and the </a:t>
            </a:r>
            <a:r>
              <a:rPr lang="en-US" altLang="zh-CN" sz="2000" b="0" i="0" u="none" strike="noStrike" kern="1200" cap="none" spc="0" baseline="0">
                <a:solidFill>
                  <a:schemeClr val="tx1"/>
                </a:solidFill>
                <a:latin typeface="Arial" pitchFamily="34" charset="0"/>
                <a:ea typeface="等线" pitchFamily="0" charset="0"/>
                <a:cs typeface="Arial" pitchFamily="34" charset="0"/>
              </a:rPr>
              <a:t>pynput</a:t>
            </a:r>
            <a:r>
              <a:rPr lang="en-US" altLang="zh-CN" sz="2000" b="0" i="0" u="none" strike="noStrike" kern="1200" cap="none" spc="0" baseline="0">
                <a:solidFill>
                  <a:schemeClr val="tx1"/>
                </a:solidFill>
                <a:latin typeface="Arial" pitchFamily="34" charset="0"/>
                <a:ea typeface="等线" pitchFamily="0" charset="0"/>
                <a:cs typeface="Arial" pitchFamily="34" charset="0"/>
              </a:rPr>
              <a:t> library</a:t>
            </a:r>
            <a:r>
              <a:rPr lang="en-US" altLang="zh-CN" sz="2000" b="0" i="0" u="none" strike="noStrike" kern="1200" cap="none" spc="0" baseline="0">
                <a:solidFill>
                  <a:schemeClr val="tx1"/>
                </a:solidFill>
                <a:latin typeface="Arial" pitchFamily="34" charset="0"/>
                <a:ea typeface="等线" pitchFamily="0" charset="0"/>
                <a:cs typeface="Arial" pitchFamily="34" charset="0"/>
              </a:rPr>
              <a: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1" i="0" u="none" strike="noStrike" kern="1200" cap="none" spc="0" baseline="0">
                <a:solidFill>
                  <a:schemeClr val="tx1"/>
                </a:solidFill>
                <a:latin typeface="Arial" pitchFamily="34" charset="0"/>
                <a:ea typeface="等线" pitchFamily="0" charset="0"/>
                <a:cs typeface="Arial" pitchFamily="34" charset="0"/>
              </a:rPr>
              <a:t>ALGORITHM:</a:t>
            </a:r>
            <a:endParaRPr lang="en-US" altLang="zh-CN" sz="2800" b="1" i="0" u="none" strike="noStrike" kern="1200" cap="none" spc="0" baseline="0">
              <a:solidFill>
                <a:schemeClr val="tx1"/>
              </a:solidFill>
              <a:latin typeface="Calibri" pitchFamily="0" charset="0"/>
              <a:ea typeface="等线" pitchFamily="0" charset="0"/>
              <a:cs typeface="Lucida Sans"/>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1.Import </a:t>
            </a:r>
            <a:r>
              <a:rPr lang="en-US" altLang="zh-CN" sz="2000" b="0" i="0" u="none" strike="noStrike" kern="1200" cap="none" spc="0" baseline="0">
                <a:solidFill>
                  <a:schemeClr val="tx1"/>
                </a:solidFill>
                <a:latin typeface="Arial" pitchFamily="34" charset="0"/>
                <a:ea typeface="等线" pitchFamily="0" charset="0"/>
                <a:cs typeface="Arial" pitchFamily="34" charset="0"/>
              </a:rPr>
              <a:t>Necessary </a:t>
            </a:r>
            <a:r>
              <a:rPr lang="en-US" altLang="zh-CN" sz="2000" b="0" i="0" u="none" strike="noStrike" kern="1200" cap="none" spc="0" baseline="0">
                <a:solidFill>
                  <a:schemeClr val="tx1"/>
                </a:solidFill>
                <a:latin typeface="Arial" pitchFamily="34" charset="0"/>
                <a:ea typeface="等线" pitchFamily="0" charset="0"/>
                <a:cs typeface="Arial" pitchFamily="34" charset="0"/>
              </a:rPr>
              <a:t>Libraries:</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2.Global Variables:</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3.Define Functions:</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4.Define </a:t>
            </a:r>
            <a:r>
              <a:rPr lang="en-US" altLang="zh-CN" sz="2000" b="0" i="0" u="none" strike="noStrike" kern="1200" cap="none" spc="0" baseline="0">
                <a:solidFill>
                  <a:schemeClr val="tx1"/>
                </a:solidFill>
                <a:latin typeface="Arial" pitchFamily="34" charset="0"/>
                <a:ea typeface="等线" pitchFamily="0" charset="0"/>
                <a:cs typeface="Arial" pitchFamily="34" charset="0"/>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on_press</a:t>
            </a:r>
            <a:r>
              <a:rPr lang="en-US" altLang="zh-CN" sz="2000" b="0" i="0" u="none" strike="noStrike" kern="1200" cap="none" spc="0" baseline="0">
                <a:solidFill>
                  <a:schemeClr val="tx1"/>
                </a:solidFill>
                <a:latin typeface="Arial" pitchFamily="34" charset="0"/>
                <a:ea typeface="等线" pitchFamily="0" charset="0"/>
                <a:cs typeface="Arial" pitchFamily="34" charset="0"/>
              </a:rPr>
              <a:t>` Function:</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5.Define </a:t>
            </a:r>
            <a:r>
              <a:rPr lang="en-US" altLang="zh-CN" sz="2000" b="0" i="0" u="none" strike="noStrike" kern="1200" cap="none" spc="0" baseline="0">
                <a:solidFill>
                  <a:schemeClr val="tx1"/>
                </a:solidFill>
                <a:latin typeface="Arial" pitchFamily="34" charset="0"/>
                <a:ea typeface="等线" pitchFamily="0" charset="0"/>
                <a:cs typeface="Arial" pitchFamily="34" charset="0"/>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on_release</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rPr>
              <a:t>Function:</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6.Define </a:t>
            </a:r>
            <a:r>
              <a:rPr lang="en-US" altLang="zh-CN" sz="2000" b="0" i="0" u="none" strike="noStrike" kern="1200" cap="none" spc="0" baseline="0">
                <a:solidFill>
                  <a:schemeClr val="tx1"/>
                </a:solidFill>
                <a:latin typeface="Arial" pitchFamily="34" charset="0"/>
                <a:ea typeface="等线" pitchFamily="0" charset="0"/>
                <a:cs typeface="Arial" pitchFamily="34" charset="0"/>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start_keylogger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rPr>
              <a:t>Function:</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7.Define </a:t>
            </a:r>
            <a:r>
              <a:rPr lang="en-US" altLang="zh-CN" sz="2000" b="0" i="0" u="none" strike="noStrike" kern="1200" cap="none" spc="0" baseline="0">
                <a:solidFill>
                  <a:schemeClr val="tx1"/>
                </a:solidFill>
                <a:latin typeface="Arial" pitchFamily="34" charset="0"/>
                <a:ea typeface="等线" pitchFamily="0" charset="0"/>
                <a:cs typeface="Arial" pitchFamily="34" charset="0"/>
              </a:rPr>
              <a:t>`</a:t>
            </a:r>
            <a:r>
              <a:rPr lang="en-US" altLang="zh-CN" sz="2000" b="0" i="0" u="none" strike="noStrike" kern="1200" cap="none" spc="0" baseline="0">
                <a:solidFill>
                  <a:schemeClr val="tx1"/>
                </a:solidFill>
                <a:latin typeface="Arial" pitchFamily="34" charset="0"/>
                <a:ea typeface="等线" pitchFamily="0" charset="0"/>
                <a:cs typeface="Arial" pitchFamily="34" charset="0"/>
              </a:rPr>
              <a:t>stop_keylogger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a:t>
            </a:r>
            <a:r>
              <a:rPr lang="en-US" altLang="zh-CN" sz="2000" b="0" i="0" u="none" strike="noStrike" kern="1200" cap="none" spc="0" baseline="0">
                <a:solidFill>
                  <a:schemeClr val="tx1"/>
                </a:solidFill>
                <a:latin typeface="Arial" pitchFamily="34" charset="0"/>
                <a:ea typeface="等线" pitchFamily="0" charset="0"/>
                <a:cs typeface="Arial" pitchFamily="34" charset="0"/>
              </a:rPr>
              <a:t>Function:</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8. </a:t>
            </a:r>
            <a:r>
              <a:rPr lang="en-US" altLang="zh-CN" sz="2000" b="0" i="0" u="none" strike="noStrike" kern="1200" cap="none" spc="0" baseline="0">
                <a:solidFill>
                  <a:schemeClr val="tx1"/>
                </a:solidFill>
                <a:latin typeface="Arial" pitchFamily="34" charset="0"/>
                <a:ea typeface="等线" pitchFamily="0" charset="0"/>
                <a:cs typeface="Arial" pitchFamily="34" charset="0"/>
              </a:rPr>
              <a:t>GUI Setup:</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1" i="0" u="none" strike="noStrike" kern="1200" cap="none" spc="0" baseline="0">
              <a:solidFill>
                <a:schemeClr val="tx1"/>
              </a:solidFill>
              <a:latin typeface="Calibri" pitchFamily="0" charset="0"/>
              <a:ea typeface="等线" pitchFamily="0" charset="0"/>
              <a:cs typeface="Lucida Sans"/>
            </a:endParaRPr>
          </a:p>
        </p:txBody>
      </p:sp>
    </p:spTree>
    <p:extLst>
      <p:ext uri="{BB962C8B-B14F-4D97-AF65-F5344CB8AC3E}">
        <p14:creationId xmlns:p14="http://schemas.microsoft.com/office/powerpoint/2010/main" val="118045435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ctrTitle"/>
          </p:nvPr>
        </p:nvSpPr>
        <p:spPr>
          <a:xfrm rot="0">
            <a:off x="-553916" y="445594"/>
            <a:ext cx="6272196" cy="83718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RESULT</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31" name="文本框"/>
          <p:cNvSpPr>
            <a:spLocks noGrp="1"/>
          </p:cNvSpPr>
          <p:nvPr>
            <p:ph type="subTitle" idx="1"/>
          </p:nvPr>
        </p:nvSpPr>
        <p:spPr>
          <a:xfrm rot="0">
            <a:off x="1321777" y="1502787"/>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	The </a:t>
            </a:r>
            <a:r>
              <a:rPr lang="en-US" altLang="zh-CN" sz="2000" b="0" i="0" u="none" strike="noStrike" kern="1200" cap="none" spc="0" baseline="0">
                <a:solidFill>
                  <a:schemeClr val="tx1"/>
                </a:solidFill>
                <a:latin typeface="Arial" pitchFamily="34" charset="0"/>
                <a:ea typeface="等线" pitchFamily="0" charset="0"/>
                <a:cs typeface="Arial" pitchFamily="34" charset="0"/>
              </a:rPr>
              <a:t>GUI presents "Start" and "Stop" buttons to control the keylogging process. Upon starting, the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captures keystrokes and saves them in designated files. Stopping the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halts the logging process.</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pic>
        <p:nvPicPr>
          <p:cNvPr id="32" name="图片"/>
          <p:cNvPicPr>
            <a:picLocks noChangeAspect="1"/>
          </p:cNvPicPr>
          <p:nvPr/>
        </p:nvPicPr>
        <p:blipFill>
          <a:blip r:embed="rId1" cstate="print"/>
          <a:stretch>
            <a:fillRect/>
          </a:stretch>
        </p:blipFill>
        <p:spPr>
          <a:xfrm rot="0">
            <a:off x="1613937" y="2716821"/>
            <a:ext cx="8013637" cy="3930161"/>
          </a:xfrm>
          <a:prstGeom prst="rect"/>
          <a:noFill/>
          <a:ln w="12700" cmpd="sng" cap="flat">
            <a:noFill/>
            <a:prstDash val="solid"/>
            <a:miter/>
          </a:ln>
        </p:spPr>
      </p:pic>
    </p:spTree>
    <p:extLst>
      <p:ext uri="{BB962C8B-B14F-4D97-AF65-F5344CB8AC3E}">
        <p14:creationId xmlns:p14="http://schemas.microsoft.com/office/powerpoint/2010/main" val="5713964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378070" y="1353192"/>
            <a:ext cx="5148417" cy="4212339"/>
          </a:xfrm>
          <a:prstGeom prst="rect"/>
          <a:noFill/>
          <a:ln w="12700" cmpd="sng" cap="flat">
            <a:noFill/>
            <a:prstDash val="solid"/>
            <a:miter/>
          </a:ln>
        </p:spPr>
      </p:pic>
      <p:sp>
        <p:nvSpPr>
          <p:cNvPr id="37" name="矩形"/>
          <p:cNvSpPr>
            <a:spLocks/>
          </p:cNvSpPr>
          <p:nvPr/>
        </p:nvSpPr>
        <p:spPr>
          <a:xfrm rot="0">
            <a:off x="589084" y="562707"/>
            <a:ext cx="3305907"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pitchFamily="0" charset="0"/>
                <a:cs typeface="Calibri" pitchFamily="0" charset="0"/>
              </a:rPr>
              <a:t>OUTPUT</a:t>
            </a:r>
            <a:endParaRPr lang="zh-CN" altLang="en-US" sz="4000" b="0" i="0" u="none" strike="noStrike" kern="1200" cap="none" spc="0" baseline="0">
              <a:solidFill>
                <a:schemeClr val="tx1"/>
              </a:solidFill>
              <a:latin typeface="Arial Black" pitchFamily="34" charset="0"/>
              <a:ea typeface="等线" pitchFamily="0" charset="0"/>
              <a:cs typeface="Calibri" pitchFamily="0" charset="0"/>
            </a:endParaRPr>
          </a:p>
        </p:txBody>
      </p:sp>
      <p:pic>
        <p:nvPicPr>
          <p:cNvPr id="38" name="图片"/>
          <p:cNvPicPr>
            <a:picLocks noChangeAspect="1"/>
          </p:cNvPicPr>
          <p:nvPr/>
        </p:nvPicPr>
        <p:blipFill>
          <a:blip r:embed="rId2" cstate="print"/>
          <a:stretch>
            <a:fillRect/>
          </a:stretch>
        </p:blipFill>
        <p:spPr>
          <a:xfrm rot="0">
            <a:off x="6049107" y="1415561"/>
            <a:ext cx="5421923" cy="4149971"/>
          </a:xfrm>
          <a:prstGeom prst="rect"/>
          <a:noFill/>
          <a:ln w="12700" cmpd="sng" cap="flat">
            <a:noFill/>
            <a:prstDash val="solid"/>
            <a:miter/>
          </a:ln>
        </p:spPr>
      </p:pic>
    </p:spTree>
    <p:extLst>
      <p:ext uri="{BB962C8B-B14F-4D97-AF65-F5344CB8AC3E}">
        <p14:creationId xmlns:p14="http://schemas.microsoft.com/office/powerpoint/2010/main" val="17002031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Arial Black" pitchFamily="34" charset="0"/>
                <a:ea typeface="等线 Light" pitchFamily="0" charset="0"/>
                <a:cs typeface="Lucida Sans"/>
              </a:rPr>
              <a:t>CONCLUSION</a:t>
            </a:r>
            <a:endParaRPr lang="zh-CN" altLang="en-US" sz="4000" b="0" i="0" u="none" strike="noStrike" kern="1200" cap="none" spc="0" baseline="0">
              <a:solidFill>
                <a:schemeClr val="tx1"/>
              </a:solidFill>
              <a:latin typeface="Arial Black" pitchFamily="34" charset="0"/>
              <a:ea typeface="等线 Light" pitchFamily="0" charset="0"/>
              <a:cs typeface="Lucida Sans"/>
            </a:endParaRPr>
          </a:p>
        </p:txBody>
      </p:sp>
      <p:sp>
        <p:nvSpPr>
          <p:cNvPr id="4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7000"/>
              </a:lnSpc>
              <a:spcBef>
                <a:spcPts val="1000"/>
              </a:spcBef>
              <a:spcAft>
                <a:spcPts val="800"/>
              </a:spcAft>
              <a:buNone/>
            </a:pPr>
            <a:r>
              <a:rPr lang="en-US" altLang="zh-CN" sz="2000" b="0" i="0" u="none" strike="noStrike" kern="1200" cap="none" spc="0" baseline="0">
                <a:solidFill>
                  <a:schemeClr val="tx1"/>
                </a:solidFill>
                <a:latin typeface="Arial" pitchFamily="34" charset="0"/>
                <a:ea typeface="等线" pitchFamily="0" charset="0"/>
                <a:cs typeface="Arial" pitchFamily="34" charset="0"/>
              </a:rPr>
              <a:t>	Implementing </a:t>
            </a:r>
            <a:r>
              <a:rPr lang="en-US" altLang="zh-CN" sz="2000" b="0" i="0" u="none" strike="noStrike" kern="1200" cap="none" spc="0" baseline="0">
                <a:solidFill>
                  <a:schemeClr val="tx1"/>
                </a:solidFill>
                <a:latin typeface="Arial" pitchFamily="34" charset="0"/>
                <a:ea typeface="等线" pitchFamily="0" charset="0"/>
                <a:cs typeface="Arial" pitchFamily="34" charset="0"/>
              </a:rPr>
              <a:t>a </a:t>
            </a:r>
            <a:r>
              <a:rPr lang="en-US" altLang="zh-CN" sz="2000" b="0" i="0" u="none" strike="noStrike" kern="1200" cap="none" spc="0" baseline="0">
                <a:solidFill>
                  <a:schemeClr val="tx1"/>
                </a:solidFill>
                <a:latin typeface="Arial" pitchFamily="34" charset="0"/>
                <a:ea typeface="等线" pitchFamily="0" charset="0"/>
                <a:cs typeface="Arial" pitchFamily="34" charset="0"/>
              </a:rPr>
              <a:t>keylogger</a:t>
            </a:r>
            <a:r>
              <a:rPr lang="en-US" altLang="zh-CN" sz="2000" b="0" i="0" u="none" strike="noStrike" kern="1200" cap="none" spc="0" baseline="0">
                <a:solidFill>
                  <a:schemeClr val="tx1"/>
                </a:solidFill>
                <a:latin typeface="Arial" pitchFamily="34" charset="0"/>
                <a:ea typeface="等线" pitchFamily="0" charset="0"/>
                <a:cs typeface="Arial"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Tree>
    <p:extLst>
      <p:ext uri="{BB962C8B-B14F-4D97-AF65-F5344CB8AC3E}">
        <p14:creationId xmlns:p14="http://schemas.microsoft.com/office/powerpoint/2010/main" val="13021647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root</cp:lastModifiedBy>
  <cp:revision>18</cp:revision>
  <dcterms:created xsi:type="dcterms:W3CDTF">2024-03-25T04:46:37Z</dcterms:created>
  <dcterms:modified xsi:type="dcterms:W3CDTF">2024-03-27T06:20:27Z</dcterms:modified>
</cp:coreProperties>
</file>