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1A49A-5C80-4073-A05B-42229233C615}" v="129" dt="2024-09-02T05:42:48.4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1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550" y="3694938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450" y="0"/>
                </a:moveTo>
                <a:lnTo>
                  <a:pt x="0" y="31630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241" y="818514"/>
            <a:ext cx="10713516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10" y="6853170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550" y="3694938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450" y="0"/>
                </a:moveTo>
                <a:lnTo>
                  <a:pt x="0" y="31630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9"/>
                </a:lnTo>
                <a:lnTo>
                  <a:pt x="3257550" y="3809999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4"/>
                </a:lnTo>
                <a:lnTo>
                  <a:pt x="1819275" y="3267074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5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594" y="351231"/>
            <a:ext cx="10706811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24175" y="2365374"/>
            <a:ext cx="7343648" cy="1682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8869" y="6472857"/>
            <a:ext cx="2260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2995" y="3809"/>
            <a:ext cx="6325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3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" dirty="0">
                <a:solidFill>
                  <a:srgbClr val="0E0E0E"/>
                </a:solidFill>
              </a:rPr>
              <a:t> 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3598" y="3328161"/>
            <a:ext cx="7509509" cy="14901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STUDENT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lang="en-US" sz="2400" spc="-20" dirty="0">
                <a:latin typeface="Calibri"/>
                <a:cs typeface="Calibri"/>
              </a:rPr>
              <a:t>ELIYARAJA A</a:t>
            </a:r>
            <a:endParaRPr lang="en-US" sz="2400" spc="-20" dirty="0">
              <a:latin typeface="Calibri"/>
              <a:ea typeface="Calibri"/>
              <a:cs typeface="Calibri"/>
            </a:endParaRPr>
          </a:p>
          <a:p>
            <a:pPr marL="12700" marR="5080">
              <a:tabLst>
                <a:tab pos="3331845" algn="l"/>
              </a:tabLst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lang="en-US" sz="2400" spc="-5" dirty="0">
                <a:latin typeface="Calibri"/>
                <a:cs typeface="Calibri"/>
              </a:rPr>
              <a:t>312207144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12700" marR="5080">
              <a:tabLst>
                <a:tab pos="3331845" algn="l"/>
              </a:tabLst>
            </a:pPr>
            <a:r>
              <a:rPr lang="en-US" sz="2400" dirty="0">
                <a:latin typeface="Calibri"/>
                <a:cs typeface="Calibri"/>
              </a:rPr>
              <a:t> </a:t>
            </a:r>
            <a:r>
              <a:rPr sz="2400" spc="-40" dirty="0">
                <a:latin typeface="Calibri"/>
                <a:cs typeface="Calibri"/>
              </a:rPr>
              <a:t>DEPARTMENT: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B.COM </a:t>
            </a:r>
            <a:r>
              <a:rPr lang="en-US" sz="2400" spc="-20" dirty="0">
                <a:latin typeface="Calibri"/>
                <a:cs typeface="Calibri"/>
              </a:rPr>
              <a:t>MARKETING MANAGEMENT</a:t>
            </a:r>
            <a:endParaRPr sz="2400" spc="-10" dirty="0">
              <a:latin typeface="Calibri"/>
              <a:ea typeface="Calibri"/>
              <a:cs typeface="Calibri"/>
            </a:endParaRPr>
          </a:p>
          <a:p>
            <a:pPr marL="12700">
              <a:tabLst>
                <a:tab pos="1335405" algn="l"/>
              </a:tabLst>
            </a:pPr>
            <a:r>
              <a:rPr sz="2400" spc="-10" dirty="0">
                <a:latin typeface="Calibri"/>
                <a:cs typeface="Calibri"/>
              </a:rPr>
              <a:t>COLLEGE: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10" dirty="0">
                <a:ea typeface="+mn-lt"/>
                <a:cs typeface="+mn-lt"/>
              </a:rPr>
              <a:t>AGURCHAND MANMULL JAIN COLLEGE</a:t>
            </a:r>
            <a:endParaRPr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241" y="273811"/>
            <a:ext cx="32975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9241" y="1771599"/>
            <a:ext cx="5102225" cy="480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Data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Collected:</a:t>
            </a:r>
            <a:endParaRPr sz="2400">
              <a:latin typeface="Trebuchet MS"/>
              <a:cs typeface="Trebuchet MS"/>
            </a:endParaRPr>
          </a:p>
          <a:p>
            <a:pPr marR="38544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From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EDUNET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Dashboard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rebuchet MS"/>
              <a:cs typeface="Trebuchet MS"/>
            </a:endParaRPr>
          </a:p>
          <a:p>
            <a:pPr marL="12700">
              <a:lnSpc>
                <a:spcPts val="2875"/>
              </a:lnSpc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Feature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Collection:</a:t>
            </a:r>
            <a:endParaRPr sz="2400">
              <a:latin typeface="Trebuchet MS"/>
              <a:cs typeface="Trebuchet MS"/>
            </a:endParaRPr>
          </a:p>
          <a:p>
            <a:pPr marL="737235" indent="-383540" algn="just">
              <a:lnSpc>
                <a:spcPts val="2875"/>
              </a:lnSpc>
              <a:buAutoNum type="arabicParenR"/>
              <a:tabLst>
                <a:tab pos="737870" algn="l"/>
              </a:tabLst>
            </a:pPr>
            <a:r>
              <a:rPr sz="2400" spc="-5" dirty="0">
                <a:latin typeface="Calibri"/>
                <a:cs typeface="Calibri"/>
              </a:rPr>
              <a:t>Emp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Numerical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831215" marR="2922270" indent="-477520" algn="just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737870" algn="l"/>
              </a:tabLst>
            </a:pPr>
            <a:r>
              <a:rPr sz="2400" spc="-5" dirty="0">
                <a:latin typeface="Calibri"/>
                <a:cs typeface="Calibri"/>
              </a:rPr>
              <a:t>Empl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s- 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737235" indent="-383540">
              <a:lnSpc>
                <a:spcPct val="100000"/>
              </a:lnSpc>
              <a:buAutoNum type="arabicParenR"/>
              <a:tabLst>
                <a:tab pos="737235" algn="l"/>
                <a:tab pos="737870" algn="l"/>
              </a:tabLst>
            </a:pP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737235" indent="-383540">
              <a:lnSpc>
                <a:spcPct val="100000"/>
              </a:lnSpc>
              <a:buAutoNum type="arabicParenR"/>
              <a:tabLst>
                <a:tab pos="737235" algn="l"/>
                <a:tab pos="737870" algn="l"/>
              </a:tabLst>
            </a:pP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Unit</a:t>
            </a:r>
            <a:endParaRPr sz="2400">
              <a:latin typeface="Calibri"/>
              <a:cs typeface="Calibri"/>
            </a:endParaRPr>
          </a:p>
          <a:p>
            <a:pPr marL="668020" indent="-314325">
              <a:lnSpc>
                <a:spcPct val="100000"/>
              </a:lnSpc>
              <a:buAutoNum type="arabicParenR"/>
              <a:tabLst>
                <a:tab pos="668655" algn="l"/>
              </a:tabLst>
            </a:pPr>
            <a:r>
              <a:rPr sz="2400" spc="-15" dirty="0">
                <a:latin typeface="Calibri"/>
                <a:cs typeface="Calibri"/>
              </a:rPr>
              <a:t>Performance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  <a:p>
            <a:pPr marL="805815" indent="-452120">
              <a:lnSpc>
                <a:spcPct val="100000"/>
              </a:lnSpc>
              <a:buAutoNum type="arabicParenR"/>
              <a:tabLst>
                <a:tab pos="805815" algn="l"/>
                <a:tab pos="806450" algn="l"/>
              </a:tabLst>
            </a:pPr>
            <a:r>
              <a:rPr sz="2400" spc="-5" dirty="0">
                <a:latin typeface="Calibri"/>
                <a:cs typeface="Calibri"/>
              </a:rPr>
              <a:t>Gender-Male,</a:t>
            </a:r>
            <a:r>
              <a:rPr sz="2400" spc="-10" dirty="0">
                <a:latin typeface="Calibri"/>
                <a:cs typeface="Calibri"/>
              </a:rPr>
              <a:t> Female</a:t>
            </a:r>
            <a:endParaRPr sz="2400">
              <a:latin typeface="Calibri"/>
              <a:cs typeface="Calibri"/>
            </a:endParaRPr>
          </a:p>
          <a:p>
            <a:pPr marL="737235" indent="-383540">
              <a:lnSpc>
                <a:spcPct val="100000"/>
              </a:lnSpc>
              <a:buAutoNum type="arabicParenR"/>
              <a:tabLst>
                <a:tab pos="737235" algn="l"/>
                <a:tab pos="737870" algn="l"/>
              </a:tabLst>
            </a:pP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Rating-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Numerical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6297" y="906017"/>
            <a:ext cx="5286375" cy="488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sz="2400" b="1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Cleaning:</a:t>
            </a:r>
            <a:endParaRPr sz="2400">
              <a:latin typeface="Calibri"/>
              <a:cs typeface="Calibri"/>
            </a:endParaRPr>
          </a:p>
          <a:p>
            <a:pPr marL="669290" indent="-384175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669290" algn="l"/>
                <a:tab pos="669925" algn="l"/>
              </a:tabLst>
            </a:pPr>
            <a:r>
              <a:rPr sz="2400" spc="-5" dirty="0">
                <a:latin typeface="Calibri"/>
                <a:cs typeface="Calibri"/>
              </a:rPr>
              <a:t>Identified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Missing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669290" indent="-384175">
              <a:lnSpc>
                <a:spcPts val="2745"/>
              </a:lnSpc>
              <a:spcBef>
                <a:spcPts val="100"/>
              </a:spcBef>
              <a:buAutoNum type="arabicParenR"/>
              <a:tabLst>
                <a:tab pos="669290" algn="l"/>
                <a:tab pos="669925" algn="l"/>
              </a:tabLst>
            </a:pPr>
            <a:r>
              <a:rPr sz="2400" spc="-10" dirty="0">
                <a:latin typeface="Calibri"/>
                <a:cs typeface="Calibri"/>
              </a:rPr>
              <a:t>Filtered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Missing</a:t>
            </a:r>
            <a:r>
              <a:rPr sz="2400" spc="-30" dirty="0">
                <a:latin typeface="Calibri"/>
                <a:cs typeface="Calibri"/>
              </a:rPr>
              <a:t> Values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5"/>
              </a:lnSpc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Performance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Level: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110"/>
              </a:spcBef>
              <a:tabLst>
                <a:tab pos="668020" algn="l"/>
              </a:tabLst>
            </a:pPr>
            <a:r>
              <a:rPr sz="2400" dirty="0">
                <a:latin typeface="Calibri"/>
                <a:cs typeface="Calibri"/>
              </a:rPr>
              <a:t>1)	</a:t>
            </a:r>
            <a:r>
              <a:rPr sz="2400" spc="-10" dirty="0">
                <a:latin typeface="Calibri"/>
                <a:cs typeface="Calibri"/>
              </a:rPr>
              <a:t>calculated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Column’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Z’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Summary:</a:t>
            </a:r>
            <a:endParaRPr sz="2400">
              <a:latin typeface="Calibri"/>
              <a:cs typeface="Calibri"/>
            </a:endParaRPr>
          </a:p>
          <a:p>
            <a:pPr marL="763905" marR="2694940" indent="-478790">
              <a:lnSpc>
                <a:spcPts val="2990"/>
              </a:lnSpc>
              <a:spcBef>
                <a:spcPts val="100"/>
              </a:spcBef>
              <a:tabLst>
                <a:tab pos="668020" algn="l"/>
              </a:tabLst>
            </a:pPr>
            <a:r>
              <a:rPr sz="2400" dirty="0">
                <a:latin typeface="Calibri"/>
                <a:cs typeface="Calibri"/>
              </a:rPr>
              <a:t>1)	</a:t>
            </a:r>
            <a:r>
              <a:rPr sz="2400" spc="-10" dirty="0">
                <a:latin typeface="Calibri"/>
                <a:cs typeface="Calibri"/>
              </a:rPr>
              <a:t>Pivot </a:t>
            </a:r>
            <a:r>
              <a:rPr sz="2400" spc="-35" dirty="0">
                <a:latin typeface="Calibri"/>
                <a:cs typeface="Calibri"/>
              </a:rPr>
              <a:t>Table: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used-</a:t>
            </a:r>
            <a:endParaRPr sz="2400">
              <a:latin typeface="Calibri"/>
              <a:cs typeface="Calibri"/>
            </a:endParaRPr>
          </a:p>
          <a:p>
            <a:pPr marL="1036319">
              <a:lnSpc>
                <a:spcPts val="2860"/>
              </a:lnSpc>
            </a:pPr>
            <a:r>
              <a:rPr sz="2400" spc="-15" dirty="0">
                <a:latin typeface="Calibri"/>
                <a:cs typeface="Calibri"/>
              </a:rPr>
              <a:t>Drag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Row</a:t>
            </a:r>
            <a:endParaRPr sz="2400">
              <a:latin typeface="Calibri"/>
              <a:cs typeface="Calibri"/>
            </a:endParaRPr>
          </a:p>
          <a:p>
            <a:pPr marL="1036319" marR="5080">
              <a:lnSpc>
                <a:spcPts val="2990"/>
              </a:lnSpc>
              <a:spcBef>
                <a:spcPts val="105"/>
              </a:spcBef>
            </a:pPr>
            <a:r>
              <a:rPr sz="2400" spc="-15" dirty="0">
                <a:latin typeface="Calibri"/>
                <a:cs typeface="Calibri"/>
              </a:rPr>
              <a:t>Drag Performance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Column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Drag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spc="-25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1036319">
              <a:lnSpc>
                <a:spcPts val="2855"/>
              </a:lnSpc>
            </a:pPr>
            <a:r>
              <a:rPr sz="2400" spc="-15" dirty="0">
                <a:latin typeface="Calibri"/>
                <a:cs typeface="Calibri"/>
              </a:rPr>
              <a:t>Drag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Gender</a:t>
            </a:r>
            <a:r>
              <a:rPr sz="2400" spc="-5" dirty="0">
                <a:latin typeface="Calibri"/>
                <a:cs typeface="Calibri"/>
              </a:rPr>
              <a:t> Code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filters</a:t>
            </a:r>
            <a:endParaRPr sz="2400">
              <a:latin typeface="Calibri"/>
              <a:cs typeface="Calibri"/>
            </a:endParaRPr>
          </a:p>
          <a:p>
            <a:pPr marL="1036319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Remove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Blanks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9985" y="2299842"/>
            <a:ext cx="172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Visualization: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3929" y="3057271"/>
            <a:ext cx="4558665" cy="190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Preparing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Graph-</a:t>
            </a:r>
            <a:endParaRPr sz="2400">
              <a:latin typeface="Calibri"/>
              <a:cs typeface="Calibri"/>
            </a:endParaRPr>
          </a:p>
          <a:p>
            <a:pPr marL="65405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Go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insert-graph</a:t>
            </a:r>
            <a:endParaRPr sz="2400">
              <a:latin typeface="Calibri"/>
              <a:cs typeface="Calibri"/>
            </a:endParaRPr>
          </a:p>
          <a:p>
            <a:pPr marL="654050" marR="2080260">
              <a:lnSpc>
                <a:spcPct val="103299"/>
              </a:lnSpc>
              <a:spcBef>
                <a:spcPts val="15"/>
              </a:spcBef>
            </a:pPr>
            <a:r>
              <a:rPr sz="2400" dirty="0">
                <a:latin typeface="Calibri"/>
                <a:cs typeface="Calibri"/>
              </a:rPr>
              <a:t>Add </a:t>
            </a:r>
            <a:r>
              <a:rPr sz="2400" spc="-5" dirty="0">
                <a:latin typeface="Calibri"/>
                <a:cs typeface="Calibri"/>
              </a:rPr>
              <a:t>Chart </a:t>
            </a:r>
            <a:r>
              <a:rPr sz="2400" dirty="0">
                <a:latin typeface="Calibri"/>
                <a:cs typeface="Calibri"/>
              </a:rPr>
              <a:t>title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Trendline-</a:t>
            </a:r>
            <a:endParaRPr sz="2400">
              <a:latin typeface="Calibri"/>
              <a:cs typeface="Calibri"/>
            </a:endParaRPr>
          </a:p>
          <a:p>
            <a:pPr marL="791210">
              <a:lnSpc>
                <a:spcPct val="100000"/>
              </a:lnSpc>
              <a:spcBef>
                <a:spcPts val="95"/>
              </a:spcBef>
            </a:pP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Medium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lowest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4786" y="368046"/>
            <a:ext cx="2432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rebuchet MS"/>
                <a:cs typeface="Trebuchet MS"/>
              </a:rPr>
              <a:t>R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5" dirty="0">
                <a:latin typeface="Trebuchet MS"/>
                <a:cs typeface="Trebuchet MS"/>
              </a:rPr>
              <a:t>S</a:t>
            </a:r>
            <a:r>
              <a:rPr spc="-40" dirty="0">
                <a:latin typeface="Trebuchet MS"/>
                <a:cs typeface="Trebuchet MS"/>
              </a:rPr>
              <a:t>U</a:t>
            </a:r>
            <a:r>
              <a:rPr spc="-409" dirty="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04269" y="6464300"/>
            <a:ext cx="1752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9518" y="2257044"/>
            <a:ext cx="4578350" cy="3016250"/>
            <a:chOff x="819518" y="2257044"/>
            <a:chExt cx="4578350" cy="3016250"/>
          </a:xfrm>
        </p:grpSpPr>
        <p:sp>
          <p:nvSpPr>
            <p:cNvPr id="9" name="object 9"/>
            <p:cNvSpPr/>
            <p:nvPr/>
          </p:nvSpPr>
          <p:spPr>
            <a:xfrm>
              <a:off x="819518" y="4940808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5">
                  <a:moveTo>
                    <a:pt x="0" y="0"/>
                  </a:moveTo>
                  <a:lnTo>
                    <a:pt x="59829" y="0"/>
                  </a:lnTo>
                </a:path>
                <a:path w="128905">
                  <a:moveTo>
                    <a:pt x="114693" y="0"/>
                  </a:moveTo>
                  <a:lnTo>
                    <a:pt x="12840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9347" y="4744211"/>
              <a:ext cx="55244" cy="523875"/>
            </a:xfrm>
            <a:custGeom>
              <a:avLst/>
              <a:gdLst/>
              <a:ahLst/>
              <a:cxnLst/>
              <a:rect l="l" t="t" r="r" b="b"/>
              <a:pathLst>
                <a:path w="55244" h="523875">
                  <a:moveTo>
                    <a:pt x="54864" y="0"/>
                  </a:moveTo>
                  <a:lnTo>
                    <a:pt x="0" y="0"/>
                  </a:lnTo>
                  <a:lnTo>
                    <a:pt x="0" y="523747"/>
                  </a:lnTo>
                  <a:lnTo>
                    <a:pt x="54864" y="523747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518" y="4285488"/>
              <a:ext cx="198755" cy="655320"/>
            </a:xfrm>
            <a:custGeom>
              <a:avLst/>
              <a:gdLst/>
              <a:ahLst/>
              <a:cxnLst/>
              <a:rect l="l" t="t" r="r" b="b"/>
              <a:pathLst>
                <a:path w="198755" h="655320">
                  <a:moveTo>
                    <a:pt x="183273" y="655319"/>
                  </a:moveTo>
                  <a:lnTo>
                    <a:pt x="198513" y="655319"/>
                  </a:lnTo>
                </a:path>
                <a:path w="198755" h="655320">
                  <a:moveTo>
                    <a:pt x="0" y="327660"/>
                  </a:moveTo>
                  <a:lnTo>
                    <a:pt x="128409" y="327660"/>
                  </a:lnTo>
                </a:path>
                <a:path w="198755" h="655320">
                  <a:moveTo>
                    <a:pt x="183273" y="327660"/>
                  </a:moveTo>
                  <a:lnTo>
                    <a:pt x="198513" y="327660"/>
                  </a:lnTo>
                </a:path>
                <a:path w="198755" h="655320">
                  <a:moveTo>
                    <a:pt x="0" y="0"/>
                  </a:moveTo>
                  <a:lnTo>
                    <a:pt x="128409" y="0"/>
                  </a:lnTo>
                </a:path>
                <a:path w="198755" h="655320">
                  <a:moveTo>
                    <a:pt x="183273" y="0"/>
                  </a:moveTo>
                  <a:lnTo>
                    <a:pt x="19851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7927" y="4154423"/>
              <a:ext cx="55244" cy="1113790"/>
            </a:xfrm>
            <a:custGeom>
              <a:avLst/>
              <a:gdLst/>
              <a:ahLst/>
              <a:cxnLst/>
              <a:rect l="l" t="t" r="r" b="b"/>
              <a:pathLst>
                <a:path w="55244" h="1113789">
                  <a:moveTo>
                    <a:pt x="54863" y="0"/>
                  </a:moveTo>
                  <a:lnTo>
                    <a:pt x="0" y="0"/>
                  </a:lnTo>
                  <a:lnTo>
                    <a:pt x="0" y="1113536"/>
                  </a:lnTo>
                  <a:lnTo>
                    <a:pt x="54863" y="111353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1371" y="4940808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80">
                  <a:moveTo>
                    <a:pt x="0" y="0"/>
                  </a:moveTo>
                  <a:lnTo>
                    <a:pt x="15240" y="0"/>
                  </a:lnTo>
                </a:path>
                <a:path w="259080">
                  <a:moveTo>
                    <a:pt x="70103" y="0"/>
                  </a:moveTo>
                  <a:lnTo>
                    <a:pt x="188975" y="0"/>
                  </a:lnTo>
                </a:path>
                <a:path w="259080">
                  <a:moveTo>
                    <a:pt x="243840" y="0"/>
                  </a:moveTo>
                  <a:lnTo>
                    <a:pt x="25908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0347" y="4678679"/>
              <a:ext cx="55244" cy="589280"/>
            </a:xfrm>
            <a:custGeom>
              <a:avLst/>
              <a:gdLst/>
              <a:ahLst/>
              <a:cxnLst/>
              <a:rect l="l" t="t" r="r" b="b"/>
              <a:pathLst>
                <a:path w="55244" h="589279">
                  <a:moveTo>
                    <a:pt x="54864" y="0"/>
                  </a:moveTo>
                  <a:lnTo>
                    <a:pt x="0" y="0"/>
                  </a:lnTo>
                  <a:lnTo>
                    <a:pt x="0" y="589280"/>
                  </a:lnTo>
                  <a:lnTo>
                    <a:pt x="54864" y="589280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1371" y="3959351"/>
              <a:ext cx="327660" cy="981710"/>
            </a:xfrm>
            <a:custGeom>
              <a:avLst/>
              <a:gdLst/>
              <a:ahLst/>
              <a:cxnLst/>
              <a:rect l="l" t="t" r="r" b="b"/>
              <a:pathLst>
                <a:path w="327659" h="981710">
                  <a:moveTo>
                    <a:pt x="312419" y="981456"/>
                  </a:moveTo>
                  <a:lnTo>
                    <a:pt x="327659" y="981456"/>
                  </a:lnTo>
                </a:path>
                <a:path w="327659" h="981710">
                  <a:moveTo>
                    <a:pt x="0" y="653796"/>
                  </a:moveTo>
                  <a:lnTo>
                    <a:pt x="259080" y="653796"/>
                  </a:lnTo>
                </a:path>
                <a:path w="327659" h="981710">
                  <a:moveTo>
                    <a:pt x="312419" y="653796"/>
                  </a:moveTo>
                  <a:lnTo>
                    <a:pt x="327659" y="653796"/>
                  </a:lnTo>
                </a:path>
                <a:path w="327659" h="981710">
                  <a:moveTo>
                    <a:pt x="0" y="326136"/>
                  </a:moveTo>
                  <a:lnTo>
                    <a:pt x="259080" y="326136"/>
                  </a:lnTo>
                </a:path>
                <a:path w="327659" h="981710">
                  <a:moveTo>
                    <a:pt x="312419" y="326136"/>
                  </a:moveTo>
                  <a:lnTo>
                    <a:pt x="327659" y="326136"/>
                  </a:lnTo>
                </a:path>
                <a:path w="327659" h="981710">
                  <a:moveTo>
                    <a:pt x="0" y="0"/>
                  </a:moveTo>
                  <a:lnTo>
                    <a:pt x="259080" y="0"/>
                  </a:lnTo>
                </a:path>
                <a:path w="327659" h="981710">
                  <a:moveTo>
                    <a:pt x="312419" y="0"/>
                  </a:moveTo>
                  <a:lnTo>
                    <a:pt x="32765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30451" y="3729227"/>
              <a:ext cx="53340" cy="1539240"/>
            </a:xfrm>
            <a:custGeom>
              <a:avLst/>
              <a:gdLst/>
              <a:ahLst/>
              <a:cxnLst/>
              <a:rect l="l" t="t" r="r" b="b"/>
              <a:pathLst>
                <a:path w="53340" h="1539239">
                  <a:moveTo>
                    <a:pt x="53339" y="0"/>
                  </a:moveTo>
                  <a:lnTo>
                    <a:pt x="0" y="0"/>
                  </a:lnTo>
                  <a:lnTo>
                    <a:pt x="0" y="1538732"/>
                  </a:lnTo>
                  <a:lnTo>
                    <a:pt x="53339" y="1538732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9518" y="2650236"/>
              <a:ext cx="1343660" cy="1309370"/>
            </a:xfrm>
            <a:custGeom>
              <a:avLst/>
              <a:gdLst/>
              <a:ahLst/>
              <a:cxnLst/>
              <a:rect l="l" t="t" r="r" b="b"/>
              <a:pathLst>
                <a:path w="1343660" h="1309370">
                  <a:moveTo>
                    <a:pt x="0" y="1309115"/>
                  </a:moveTo>
                  <a:lnTo>
                    <a:pt x="198513" y="1309115"/>
                  </a:lnTo>
                </a:path>
                <a:path w="1343660" h="1309370">
                  <a:moveTo>
                    <a:pt x="0" y="981456"/>
                  </a:moveTo>
                  <a:lnTo>
                    <a:pt x="198513" y="981456"/>
                  </a:lnTo>
                </a:path>
                <a:path w="1343660" h="1309370">
                  <a:moveTo>
                    <a:pt x="251853" y="981456"/>
                  </a:moveTo>
                  <a:lnTo>
                    <a:pt x="579513" y="981456"/>
                  </a:lnTo>
                </a:path>
                <a:path w="1343660" h="1309370">
                  <a:moveTo>
                    <a:pt x="0" y="653796"/>
                  </a:moveTo>
                  <a:lnTo>
                    <a:pt x="198513" y="653796"/>
                  </a:lnTo>
                </a:path>
                <a:path w="1343660" h="1309370">
                  <a:moveTo>
                    <a:pt x="251853" y="653796"/>
                  </a:moveTo>
                  <a:lnTo>
                    <a:pt x="579513" y="653796"/>
                  </a:lnTo>
                </a:path>
                <a:path w="1343660" h="1309370">
                  <a:moveTo>
                    <a:pt x="0" y="326136"/>
                  </a:moveTo>
                  <a:lnTo>
                    <a:pt x="198513" y="326136"/>
                  </a:lnTo>
                </a:path>
                <a:path w="1343660" h="1309370">
                  <a:moveTo>
                    <a:pt x="251853" y="326136"/>
                  </a:moveTo>
                  <a:lnTo>
                    <a:pt x="960513" y="326136"/>
                  </a:lnTo>
                </a:path>
                <a:path w="1343660" h="1309370">
                  <a:moveTo>
                    <a:pt x="0" y="0"/>
                  </a:moveTo>
                  <a:lnTo>
                    <a:pt x="198513" y="0"/>
                  </a:lnTo>
                </a:path>
                <a:path w="1343660" h="1309370">
                  <a:moveTo>
                    <a:pt x="251853" y="0"/>
                  </a:moveTo>
                  <a:lnTo>
                    <a:pt x="134303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18031" y="2485644"/>
              <a:ext cx="53340" cy="2782570"/>
            </a:xfrm>
            <a:custGeom>
              <a:avLst/>
              <a:gdLst/>
              <a:ahLst/>
              <a:cxnLst/>
              <a:rect l="l" t="t" r="r" b="b"/>
              <a:pathLst>
                <a:path w="53340" h="2782570">
                  <a:moveTo>
                    <a:pt x="53340" y="0"/>
                  </a:moveTo>
                  <a:lnTo>
                    <a:pt x="0" y="0"/>
                  </a:lnTo>
                  <a:lnTo>
                    <a:pt x="0" y="2782316"/>
                  </a:lnTo>
                  <a:lnTo>
                    <a:pt x="53340" y="2782316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53895" y="4613148"/>
              <a:ext cx="257810" cy="327660"/>
            </a:xfrm>
            <a:custGeom>
              <a:avLst/>
              <a:gdLst/>
              <a:ahLst/>
              <a:cxnLst/>
              <a:rect l="l" t="t" r="r" b="b"/>
              <a:pathLst>
                <a:path w="257810" h="327660">
                  <a:moveTo>
                    <a:pt x="0" y="327659"/>
                  </a:moveTo>
                  <a:lnTo>
                    <a:pt x="13715" y="327659"/>
                  </a:lnTo>
                </a:path>
                <a:path w="257810" h="327660">
                  <a:moveTo>
                    <a:pt x="68579" y="327659"/>
                  </a:moveTo>
                  <a:lnTo>
                    <a:pt x="188976" y="327659"/>
                  </a:lnTo>
                </a:path>
                <a:path w="257810" h="327660">
                  <a:moveTo>
                    <a:pt x="242315" y="327659"/>
                  </a:moveTo>
                  <a:lnTo>
                    <a:pt x="257555" y="327659"/>
                  </a:lnTo>
                </a:path>
                <a:path w="257810" h="327660">
                  <a:moveTo>
                    <a:pt x="0" y="0"/>
                  </a:moveTo>
                  <a:lnTo>
                    <a:pt x="188976" y="0"/>
                  </a:lnTo>
                </a:path>
                <a:path w="257810" h="327660">
                  <a:moveTo>
                    <a:pt x="242315" y="0"/>
                  </a:moveTo>
                  <a:lnTo>
                    <a:pt x="25755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2872" y="4581144"/>
              <a:ext cx="53340" cy="687070"/>
            </a:xfrm>
            <a:custGeom>
              <a:avLst/>
              <a:gdLst/>
              <a:ahLst/>
              <a:cxnLst/>
              <a:rect l="l" t="t" r="r" b="b"/>
              <a:pathLst>
                <a:path w="53339" h="687070">
                  <a:moveTo>
                    <a:pt x="53339" y="0"/>
                  </a:moveTo>
                  <a:lnTo>
                    <a:pt x="0" y="0"/>
                  </a:lnTo>
                  <a:lnTo>
                    <a:pt x="0" y="686815"/>
                  </a:lnTo>
                  <a:lnTo>
                    <a:pt x="53339" y="686815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53895" y="3959351"/>
              <a:ext cx="326390" cy="981710"/>
            </a:xfrm>
            <a:custGeom>
              <a:avLst/>
              <a:gdLst/>
              <a:ahLst/>
              <a:cxnLst/>
              <a:rect l="l" t="t" r="r" b="b"/>
              <a:pathLst>
                <a:path w="326389" h="981710">
                  <a:moveTo>
                    <a:pt x="312420" y="981456"/>
                  </a:moveTo>
                  <a:lnTo>
                    <a:pt x="326135" y="981456"/>
                  </a:lnTo>
                </a:path>
                <a:path w="326389" h="981710">
                  <a:moveTo>
                    <a:pt x="312420" y="653796"/>
                  </a:moveTo>
                  <a:lnTo>
                    <a:pt x="326135" y="653796"/>
                  </a:lnTo>
                </a:path>
                <a:path w="326389" h="981710">
                  <a:moveTo>
                    <a:pt x="0" y="326136"/>
                  </a:moveTo>
                  <a:lnTo>
                    <a:pt x="257555" y="326136"/>
                  </a:lnTo>
                </a:path>
                <a:path w="326389" h="981710">
                  <a:moveTo>
                    <a:pt x="312420" y="326136"/>
                  </a:moveTo>
                  <a:lnTo>
                    <a:pt x="326135" y="326136"/>
                  </a:lnTo>
                </a:path>
                <a:path w="326389" h="981710">
                  <a:moveTo>
                    <a:pt x="0" y="0"/>
                  </a:moveTo>
                  <a:lnTo>
                    <a:pt x="257555" y="0"/>
                  </a:lnTo>
                </a:path>
                <a:path w="326389" h="981710">
                  <a:moveTo>
                    <a:pt x="312420" y="0"/>
                  </a:moveTo>
                  <a:lnTo>
                    <a:pt x="32613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1452" y="3925823"/>
              <a:ext cx="55244" cy="1342390"/>
            </a:xfrm>
            <a:custGeom>
              <a:avLst/>
              <a:gdLst/>
              <a:ahLst/>
              <a:cxnLst/>
              <a:rect l="l" t="t" r="r" b="b"/>
              <a:pathLst>
                <a:path w="55244" h="1342389">
                  <a:moveTo>
                    <a:pt x="54864" y="0"/>
                  </a:moveTo>
                  <a:lnTo>
                    <a:pt x="0" y="0"/>
                  </a:lnTo>
                  <a:lnTo>
                    <a:pt x="0" y="1342136"/>
                  </a:lnTo>
                  <a:lnTo>
                    <a:pt x="54864" y="1342136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53895" y="3304032"/>
              <a:ext cx="326390" cy="327660"/>
            </a:xfrm>
            <a:custGeom>
              <a:avLst/>
              <a:gdLst/>
              <a:ahLst/>
              <a:cxnLst/>
              <a:rect l="l" t="t" r="r" b="b"/>
              <a:pathLst>
                <a:path w="326389" h="327660">
                  <a:moveTo>
                    <a:pt x="0" y="327659"/>
                  </a:moveTo>
                  <a:lnTo>
                    <a:pt x="326135" y="327659"/>
                  </a:lnTo>
                </a:path>
                <a:path w="326389" h="327660">
                  <a:moveTo>
                    <a:pt x="0" y="0"/>
                  </a:moveTo>
                  <a:lnTo>
                    <a:pt x="32613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99031" y="3140963"/>
              <a:ext cx="55244" cy="2127250"/>
            </a:xfrm>
            <a:custGeom>
              <a:avLst/>
              <a:gdLst/>
              <a:ahLst/>
              <a:cxnLst/>
              <a:rect l="l" t="t" r="r" b="b"/>
              <a:pathLst>
                <a:path w="55244" h="2127250">
                  <a:moveTo>
                    <a:pt x="54864" y="0"/>
                  </a:moveTo>
                  <a:lnTo>
                    <a:pt x="0" y="0"/>
                  </a:lnTo>
                  <a:lnTo>
                    <a:pt x="0" y="2126996"/>
                  </a:lnTo>
                  <a:lnTo>
                    <a:pt x="54864" y="2126996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34895" y="4940808"/>
              <a:ext cx="257810" cy="0"/>
            </a:xfrm>
            <a:custGeom>
              <a:avLst/>
              <a:gdLst/>
              <a:ahLst/>
              <a:cxnLst/>
              <a:rect l="l" t="t" r="r" b="b"/>
              <a:pathLst>
                <a:path w="257810">
                  <a:moveTo>
                    <a:pt x="0" y="0"/>
                  </a:moveTo>
                  <a:lnTo>
                    <a:pt x="15240" y="0"/>
                  </a:lnTo>
                </a:path>
                <a:path w="257810">
                  <a:moveTo>
                    <a:pt x="70104" y="0"/>
                  </a:moveTo>
                  <a:lnTo>
                    <a:pt x="188976" y="0"/>
                  </a:lnTo>
                </a:path>
                <a:path w="257810">
                  <a:moveTo>
                    <a:pt x="243840" y="0"/>
                  </a:moveTo>
                  <a:lnTo>
                    <a:pt x="25755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23872" y="4712208"/>
              <a:ext cx="55244" cy="556260"/>
            </a:xfrm>
            <a:custGeom>
              <a:avLst/>
              <a:gdLst/>
              <a:ahLst/>
              <a:cxnLst/>
              <a:rect l="l" t="t" r="r" b="b"/>
              <a:pathLst>
                <a:path w="55244" h="556260">
                  <a:moveTo>
                    <a:pt x="54863" y="0"/>
                  </a:moveTo>
                  <a:lnTo>
                    <a:pt x="0" y="0"/>
                  </a:lnTo>
                  <a:lnTo>
                    <a:pt x="0" y="555752"/>
                  </a:lnTo>
                  <a:lnTo>
                    <a:pt x="54863" y="555752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34895" y="3959351"/>
              <a:ext cx="327660" cy="981710"/>
            </a:xfrm>
            <a:custGeom>
              <a:avLst/>
              <a:gdLst/>
              <a:ahLst/>
              <a:cxnLst/>
              <a:rect l="l" t="t" r="r" b="b"/>
              <a:pathLst>
                <a:path w="327660" h="981710">
                  <a:moveTo>
                    <a:pt x="312420" y="981456"/>
                  </a:moveTo>
                  <a:lnTo>
                    <a:pt x="327660" y="981456"/>
                  </a:lnTo>
                </a:path>
                <a:path w="327660" h="981710">
                  <a:moveTo>
                    <a:pt x="0" y="653796"/>
                  </a:moveTo>
                  <a:lnTo>
                    <a:pt x="257556" y="653796"/>
                  </a:lnTo>
                </a:path>
                <a:path w="327660" h="981710">
                  <a:moveTo>
                    <a:pt x="312420" y="653796"/>
                  </a:moveTo>
                  <a:lnTo>
                    <a:pt x="327660" y="653796"/>
                  </a:lnTo>
                </a:path>
                <a:path w="327660" h="981710">
                  <a:moveTo>
                    <a:pt x="0" y="326136"/>
                  </a:moveTo>
                  <a:lnTo>
                    <a:pt x="257556" y="326136"/>
                  </a:lnTo>
                </a:path>
                <a:path w="327660" h="981710">
                  <a:moveTo>
                    <a:pt x="312420" y="326136"/>
                  </a:moveTo>
                  <a:lnTo>
                    <a:pt x="327660" y="326136"/>
                  </a:lnTo>
                </a:path>
                <a:path w="327660" h="981710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92452" y="3991355"/>
              <a:ext cx="55244" cy="1276985"/>
            </a:xfrm>
            <a:custGeom>
              <a:avLst/>
              <a:gdLst/>
              <a:ahLst/>
              <a:cxnLst/>
              <a:rect l="l" t="t" r="r" b="b"/>
              <a:pathLst>
                <a:path w="55244" h="1276985">
                  <a:moveTo>
                    <a:pt x="54864" y="0"/>
                  </a:moveTo>
                  <a:lnTo>
                    <a:pt x="0" y="0"/>
                  </a:lnTo>
                  <a:lnTo>
                    <a:pt x="0" y="1276604"/>
                  </a:lnTo>
                  <a:lnTo>
                    <a:pt x="54864" y="1276604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34895" y="2976372"/>
              <a:ext cx="327660" cy="655320"/>
            </a:xfrm>
            <a:custGeom>
              <a:avLst/>
              <a:gdLst/>
              <a:ahLst/>
              <a:cxnLst/>
              <a:rect l="l" t="t" r="r" b="b"/>
              <a:pathLst>
                <a:path w="327660" h="655320">
                  <a:moveTo>
                    <a:pt x="0" y="655319"/>
                  </a:moveTo>
                  <a:lnTo>
                    <a:pt x="327660" y="655319"/>
                  </a:lnTo>
                </a:path>
                <a:path w="327660" h="655320">
                  <a:moveTo>
                    <a:pt x="0" y="327660"/>
                  </a:moveTo>
                  <a:lnTo>
                    <a:pt x="327660" y="327660"/>
                  </a:lnTo>
                </a:path>
                <a:path w="327660" h="655320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80031" y="2715768"/>
              <a:ext cx="55244" cy="2552700"/>
            </a:xfrm>
            <a:custGeom>
              <a:avLst/>
              <a:gdLst/>
              <a:ahLst/>
              <a:cxnLst/>
              <a:rect l="l" t="t" r="r" b="b"/>
              <a:pathLst>
                <a:path w="55244" h="2552700">
                  <a:moveTo>
                    <a:pt x="54863" y="0"/>
                  </a:moveTo>
                  <a:lnTo>
                    <a:pt x="0" y="0"/>
                  </a:lnTo>
                  <a:lnTo>
                    <a:pt x="0" y="2552192"/>
                  </a:lnTo>
                  <a:lnTo>
                    <a:pt x="54863" y="2552192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15895" y="4613148"/>
              <a:ext cx="259079" cy="327660"/>
            </a:xfrm>
            <a:custGeom>
              <a:avLst/>
              <a:gdLst/>
              <a:ahLst/>
              <a:cxnLst/>
              <a:rect l="l" t="t" r="r" b="b"/>
              <a:pathLst>
                <a:path w="259080" h="327660">
                  <a:moveTo>
                    <a:pt x="0" y="327659"/>
                  </a:moveTo>
                  <a:lnTo>
                    <a:pt x="188976" y="327659"/>
                  </a:lnTo>
                </a:path>
                <a:path w="259080" h="327660">
                  <a:moveTo>
                    <a:pt x="243840" y="327659"/>
                  </a:moveTo>
                  <a:lnTo>
                    <a:pt x="259080" y="327659"/>
                  </a:lnTo>
                </a:path>
                <a:path w="259080" h="327660">
                  <a:moveTo>
                    <a:pt x="0" y="0"/>
                  </a:moveTo>
                  <a:lnTo>
                    <a:pt x="188976" y="0"/>
                  </a:lnTo>
                </a:path>
                <a:path w="259080" h="327660">
                  <a:moveTo>
                    <a:pt x="243840" y="0"/>
                  </a:moveTo>
                  <a:lnTo>
                    <a:pt x="25908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04872" y="4581144"/>
              <a:ext cx="55244" cy="687070"/>
            </a:xfrm>
            <a:custGeom>
              <a:avLst/>
              <a:gdLst/>
              <a:ahLst/>
              <a:cxnLst/>
              <a:rect l="l" t="t" r="r" b="b"/>
              <a:pathLst>
                <a:path w="55244" h="687070">
                  <a:moveTo>
                    <a:pt x="54863" y="0"/>
                  </a:moveTo>
                  <a:lnTo>
                    <a:pt x="0" y="0"/>
                  </a:lnTo>
                  <a:lnTo>
                    <a:pt x="0" y="686815"/>
                  </a:lnTo>
                  <a:lnTo>
                    <a:pt x="54863" y="68681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15895" y="3959351"/>
              <a:ext cx="327660" cy="981710"/>
            </a:xfrm>
            <a:custGeom>
              <a:avLst/>
              <a:gdLst/>
              <a:ahLst/>
              <a:cxnLst/>
              <a:rect l="l" t="t" r="r" b="b"/>
              <a:pathLst>
                <a:path w="327660" h="981710">
                  <a:moveTo>
                    <a:pt x="312420" y="981456"/>
                  </a:moveTo>
                  <a:lnTo>
                    <a:pt x="327660" y="981456"/>
                  </a:lnTo>
                </a:path>
                <a:path w="327660" h="981710">
                  <a:moveTo>
                    <a:pt x="312420" y="653796"/>
                  </a:moveTo>
                  <a:lnTo>
                    <a:pt x="327660" y="653796"/>
                  </a:lnTo>
                </a:path>
                <a:path w="327660" h="981710">
                  <a:moveTo>
                    <a:pt x="0" y="326136"/>
                  </a:moveTo>
                  <a:lnTo>
                    <a:pt x="259080" y="326136"/>
                  </a:lnTo>
                </a:path>
                <a:path w="327660" h="981710">
                  <a:moveTo>
                    <a:pt x="312420" y="326136"/>
                  </a:moveTo>
                  <a:lnTo>
                    <a:pt x="327660" y="326136"/>
                  </a:lnTo>
                </a:path>
                <a:path w="327660" h="981710">
                  <a:moveTo>
                    <a:pt x="0" y="0"/>
                  </a:moveTo>
                  <a:lnTo>
                    <a:pt x="259080" y="0"/>
                  </a:lnTo>
                </a:path>
                <a:path w="327660" h="981710">
                  <a:moveTo>
                    <a:pt x="312420" y="0"/>
                  </a:moveTo>
                  <a:lnTo>
                    <a:pt x="32766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74975" y="3925823"/>
              <a:ext cx="53340" cy="1342390"/>
            </a:xfrm>
            <a:custGeom>
              <a:avLst/>
              <a:gdLst/>
              <a:ahLst/>
              <a:cxnLst/>
              <a:rect l="l" t="t" r="r" b="b"/>
              <a:pathLst>
                <a:path w="53339" h="1342389">
                  <a:moveTo>
                    <a:pt x="53340" y="0"/>
                  </a:moveTo>
                  <a:lnTo>
                    <a:pt x="0" y="0"/>
                  </a:lnTo>
                  <a:lnTo>
                    <a:pt x="0" y="1342136"/>
                  </a:lnTo>
                  <a:lnTo>
                    <a:pt x="53340" y="1342136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9518" y="2322576"/>
              <a:ext cx="4578350" cy="1309370"/>
            </a:xfrm>
            <a:custGeom>
              <a:avLst/>
              <a:gdLst/>
              <a:ahLst/>
              <a:cxnLst/>
              <a:rect l="l" t="t" r="r" b="b"/>
              <a:pathLst>
                <a:path w="4578350" h="1309370">
                  <a:moveTo>
                    <a:pt x="1396377" y="1309116"/>
                  </a:moveTo>
                  <a:lnTo>
                    <a:pt x="1724037" y="1309116"/>
                  </a:lnTo>
                </a:path>
                <a:path w="4578350" h="1309370">
                  <a:moveTo>
                    <a:pt x="1396377" y="981456"/>
                  </a:moveTo>
                  <a:lnTo>
                    <a:pt x="1724037" y="981456"/>
                  </a:lnTo>
                </a:path>
                <a:path w="4578350" h="1309370">
                  <a:moveTo>
                    <a:pt x="1396377" y="653796"/>
                  </a:moveTo>
                  <a:lnTo>
                    <a:pt x="1724037" y="653796"/>
                  </a:lnTo>
                </a:path>
                <a:path w="4578350" h="1309370">
                  <a:moveTo>
                    <a:pt x="1396377" y="327660"/>
                  </a:moveTo>
                  <a:lnTo>
                    <a:pt x="2868561" y="327660"/>
                  </a:lnTo>
                </a:path>
                <a:path w="4578350" h="1309370">
                  <a:moveTo>
                    <a:pt x="0" y="0"/>
                  </a:moveTo>
                  <a:lnTo>
                    <a:pt x="1343037" y="0"/>
                  </a:lnTo>
                </a:path>
                <a:path w="4578350" h="1309370">
                  <a:moveTo>
                    <a:pt x="1396377" y="0"/>
                  </a:moveTo>
                  <a:lnTo>
                    <a:pt x="457785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62555" y="2257044"/>
              <a:ext cx="53340" cy="3011170"/>
            </a:xfrm>
            <a:custGeom>
              <a:avLst/>
              <a:gdLst/>
              <a:ahLst/>
              <a:cxnLst/>
              <a:rect l="l" t="t" r="r" b="b"/>
              <a:pathLst>
                <a:path w="53339" h="3011170">
                  <a:moveTo>
                    <a:pt x="53339" y="0"/>
                  </a:moveTo>
                  <a:lnTo>
                    <a:pt x="0" y="0"/>
                  </a:lnTo>
                  <a:lnTo>
                    <a:pt x="0" y="3010916"/>
                  </a:lnTo>
                  <a:lnTo>
                    <a:pt x="53339" y="3010916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98419" y="4285488"/>
              <a:ext cx="257810" cy="655320"/>
            </a:xfrm>
            <a:custGeom>
              <a:avLst/>
              <a:gdLst/>
              <a:ahLst/>
              <a:cxnLst/>
              <a:rect l="l" t="t" r="r" b="b"/>
              <a:pathLst>
                <a:path w="257810" h="655320">
                  <a:moveTo>
                    <a:pt x="0" y="655319"/>
                  </a:moveTo>
                  <a:lnTo>
                    <a:pt x="13716" y="655319"/>
                  </a:lnTo>
                </a:path>
                <a:path w="257810" h="655320">
                  <a:moveTo>
                    <a:pt x="68580" y="655319"/>
                  </a:moveTo>
                  <a:lnTo>
                    <a:pt x="188975" y="655319"/>
                  </a:lnTo>
                </a:path>
                <a:path w="257810" h="655320">
                  <a:moveTo>
                    <a:pt x="242316" y="655319"/>
                  </a:moveTo>
                  <a:lnTo>
                    <a:pt x="257556" y="655319"/>
                  </a:lnTo>
                </a:path>
                <a:path w="257810" h="655320">
                  <a:moveTo>
                    <a:pt x="0" y="327660"/>
                  </a:moveTo>
                  <a:lnTo>
                    <a:pt x="188975" y="327660"/>
                  </a:lnTo>
                </a:path>
                <a:path w="257810" h="655320">
                  <a:moveTo>
                    <a:pt x="242316" y="327660"/>
                  </a:moveTo>
                  <a:lnTo>
                    <a:pt x="257556" y="327660"/>
                  </a:lnTo>
                </a:path>
                <a:path w="257810" h="655320">
                  <a:moveTo>
                    <a:pt x="0" y="0"/>
                  </a:moveTo>
                  <a:lnTo>
                    <a:pt x="25755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87396" y="4319016"/>
              <a:ext cx="53340" cy="949325"/>
            </a:xfrm>
            <a:custGeom>
              <a:avLst/>
              <a:gdLst/>
              <a:ahLst/>
              <a:cxnLst/>
              <a:rect l="l" t="t" r="r" b="b"/>
              <a:pathLst>
                <a:path w="53339" h="949325">
                  <a:moveTo>
                    <a:pt x="53340" y="0"/>
                  </a:moveTo>
                  <a:lnTo>
                    <a:pt x="0" y="0"/>
                  </a:lnTo>
                  <a:lnTo>
                    <a:pt x="0" y="948943"/>
                  </a:lnTo>
                  <a:lnTo>
                    <a:pt x="53340" y="948943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10840" y="4285488"/>
              <a:ext cx="13970" cy="655320"/>
            </a:xfrm>
            <a:custGeom>
              <a:avLst/>
              <a:gdLst/>
              <a:ahLst/>
              <a:cxnLst/>
              <a:rect l="l" t="t" r="r" b="b"/>
              <a:pathLst>
                <a:path w="13969" h="655320">
                  <a:moveTo>
                    <a:pt x="0" y="655319"/>
                  </a:moveTo>
                  <a:lnTo>
                    <a:pt x="13716" y="655319"/>
                  </a:lnTo>
                </a:path>
                <a:path w="13969" h="655320">
                  <a:moveTo>
                    <a:pt x="0" y="327660"/>
                  </a:moveTo>
                  <a:lnTo>
                    <a:pt x="13716" y="327660"/>
                  </a:lnTo>
                </a:path>
                <a:path w="13969" h="655320">
                  <a:moveTo>
                    <a:pt x="0" y="0"/>
                  </a:moveTo>
                  <a:lnTo>
                    <a:pt x="1371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5975" y="4187951"/>
              <a:ext cx="55244" cy="1080135"/>
            </a:xfrm>
            <a:custGeom>
              <a:avLst/>
              <a:gdLst/>
              <a:ahLst/>
              <a:cxnLst/>
              <a:rect l="l" t="t" r="r" b="b"/>
              <a:pathLst>
                <a:path w="55244" h="1080135">
                  <a:moveTo>
                    <a:pt x="54863" y="0"/>
                  </a:moveTo>
                  <a:lnTo>
                    <a:pt x="0" y="0"/>
                  </a:lnTo>
                  <a:lnTo>
                    <a:pt x="0" y="1080008"/>
                  </a:lnTo>
                  <a:lnTo>
                    <a:pt x="54863" y="1080008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98419" y="2976372"/>
              <a:ext cx="708660" cy="982980"/>
            </a:xfrm>
            <a:custGeom>
              <a:avLst/>
              <a:gdLst/>
              <a:ahLst/>
              <a:cxnLst/>
              <a:rect l="l" t="t" r="r" b="b"/>
              <a:pathLst>
                <a:path w="708660" h="982979">
                  <a:moveTo>
                    <a:pt x="0" y="982979"/>
                  </a:moveTo>
                  <a:lnTo>
                    <a:pt x="326136" y="982979"/>
                  </a:lnTo>
                </a:path>
                <a:path w="708660" h="982979">
                  <a:moveTo>
                    <a:pt x="0" y="655319"/>
                  </a:moveTo>
                  <a:lnTo>
                    <a:pt x="326136" y="655319"/>
                  </a:lnTo>
                </a:path>
                <a:path w="708660" h="982979">
                  <a:moveTo>
                    <a:pt x="0" y="327660"/>
                  </a:moveTo>
                  <a:lnTo>
                    <a:pt x="326136" y="327660"/>
                  </a:lnTo>
                </a:path>
                <a:path w="708660" h="982979">
                  <a:moveTo>
                    <a:pt x="0" y="0"/>
                  </a:moveTo>
                  <a:lnTo>
                    <a:pt x="70865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43556" y="2747772"/>
              <a:ext cx="55244" cy="2520315"/>
            </a:xfrm>
            <a:custGeom>
              <a:avLst/>
              <a:gdLst/>
              <a:ahLst/>
              <a:cxnLst/>
              <a:rect l="l" t="t" r="r" b="b"/>
              <a:pathLst>
                <a:path w="55244" h="2520315">
                  <a:moveTo>
                    <a:pt x="54863" y="0"/>
                  </a:moveTo>
                  <a:lnTo>
                    <a:pt x="0" y="0"/>
                  </a:lnTo>
                  <a:lnTo>
                    <a:pt x="0" y="2520188"/>
                  </a:lnTo>
                  <a:lnTo>
                    <a:pt x="54863" y="2520188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79419" y="4613148"/>
              <a:ext cx="257810" cy="327660"/>
            </a:xfrm>
            <a:custGeom>
              <a:avLst/>
              <a:gdLst/>
              <a:ahLst/>
              <a:cxnLst/>
              <a:rect l="l" t="t" r="r" b="b"/>
              <a:pathLst>
                <a:path w="257810" h="327660">
                  <a:moveTo>
                    <a:pt x="0" y="327659"/>
                  </a:moveTo>
                  <a:lnTo>
                    <a:pt x="15240" y="327659"/>
                  </a:lnTo>
                </a:path>
                <a:path w="257810" h="327660">
                  <a:moveTo>
                    <a:pt x="70104" y="327659"/>
                  </a:moveTo>
                  <a:lnTo>
                    <a:pt x="188975" y="327659"/>
                  </a:lnTo>
                </a:path>
                <a:path w="257810" h="327660">
                  <a:moveTo>
                    <a:pt x="243840" y="327659"/>
                  </a:moveTo>
                  <a:lnTo>
                    <a:pt x="257556" y="327659"/>
                  </a:lnTo>
                </a:path>
                <a:path w="257810" h="327660">
                  <a:moveTo>
                    <a:pt x="0" y="0"/>
                  </a:moveTo>
                  <a:lnTo>
                    <a:pt x="188975" y="0"/>
                  </a:lnTo>
                </a:path>
                <a:path w="257810" h="327660">
                  <a:moveTo>
                    <a:pt x="243840" y="0"/>
                  </a:moveTo>
                  <a:lnTo>
                    <a:pt x="25755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68396" y="4416551"/>
              <a:ext cx="55244" cy="851535"/>
            </a:xfrm>
            <a:custGeom>
              <a:avLst/>
              <a:gdLst/>
              <a:ahLst/>
              <a:cxnLst/>
              <a:rect l="l" t="t" r="r" b="b"/>
              <a:pathLst>
                <a:path w="55244" h="851535">
                  <a:moveTo>
                    <a:pt x="54864" y="0"/>
                  </a:moveTo>
                  <a:lnTo>
                    <a:pt x="0" y="0"/>
                  </a:lnTo>
                  <a:lnTo>
                    <a:pt x="0" y="851408"/>
                  </a:lnTo>
                  <a:lnTo>
                    <a:pt x="54864" y="851408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9419" y="3959351"/>
              <a:ext cx="327660" cy="981710"/>
            </a:xfrm>
            <a:custGeom>
              <a:avLst/>
              <a:gdLst/>
              <a:ahLst/>
              <a:cxnLst/>
              <a:rect l="l" t="t" r="r" b="b"/>
              <a:pathLst>
                <a:path w="327660" h="981710">
                  <a:moveTo>
                    <a:pt x="312419" y="981456"/>
                  </a:moveTo>
                  <a:lnTo>
                    <a:pt x="327659" y="981456"/>
                  </a:lnTo>
                </a:path>
                <a:path w="327660" h="981710">
                  <a:moveTo>
                    <a:pt x="312419" y="653796"/>
                  </a:moveTo>
                  <a:lnTo>
                    <a:pt x="327659" y="653796"/>
                  </a:lnTo>
                </a:path>
                <a:path w="327660" h="981710">
                  <a:moveTo>
                    <a:pt x="0" y="326136"/>
                  </a:moveTo>
                  <a:lnTo>
                    <a:pt x="257556" y="326136"/>
                  </a:lnTo>
                </a:path>
                <a:path w="327660" h="981710">
                  <a:moveTo>
                    <a:pt x="312419" y="326136"/>
                  </a:moveTo>
                  <a:lnTo>
                    <a:pt x="327659" y="326136"/>
                  </a:lnTo>
                </a:path>
                <a:path w="327660" h="981710">
                  <a:moveTo>
                    <a:pt x="0" y="0"/>
                  </a:moveTo>
                  <a:lnTo>
                    <a:pt x="257556" y="0"/>
                  </a:lnTo>
                </a:path>
                <a:path w="327660" h="981710">
                  <a:moveTo>
                    <a:pt x="312419" y="0"/>
                  </a:moveTo>
                  <a:lnTo>
                    <a:pt x="32765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36975" y="3925823"/>
              <a:ext cx="55244" cy="1342390"/>
            </a:xfrm>
            <a:custGeom>
              <a:avLst/>
              <a:gdLst/>
              <a:ahLst/>
              <a:cxnLst/>
              <a:rect l="l" t="t" r="r" b="b"/>
              <a:pathLst>
                <a:path w="55245" h="1342389">
                  <a:moveTo>
                    <a:pt x="54863" y="0"/>
                  </a:moveTo>
                  <a:lnTo>
                    <a:pt x="0" y="0"/>
                  </a:lnTo>
                  <a:lnTo>
                    <a:pt x="0" y="1342136"/>
                  </a:lnTo>
                  <a:lnTo>
                    <a:pt x="54863" y="134213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9419" y="3304032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327659"/>
                  </a:moveTo>
                  <a:lnTo>
                    <a:pt x="327659" y="327659"/>
                  </a:lnTo>
                </a:path>
                <a:path w="327660" h="327660">
                  <a:moveTo>
                    <a:pt x="0" y="0"/>
                  </a:moveTo>
                  <a:lnTo>
                    <a:pt x="32765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24556" y="3009900"/>
              <a:ext cx="55244" cy="2258060"/>
            </a:xfrm>
            <a:custGeom>
              <a:avLst/>
              <a:gdLst/>
              <a:ahLst/>
              <a:cxnLst/>
              <a:rect l="l" t="t" r="r" b="b"/>
              <a:pathLst>
                <a:path w="55244" h="2258060">
                  <a:moveTo>
                    <a:pt x="54863" y="0"/>
                  </a:moveTo>
                  <a:lnTo>
                    <a:pt x="0" y="0"/>
                  </a:lnTo>
                  <a:lnTo>
                    <a:pt x="0" y="2258060"/>
                  </a:lnTo>
                  <a:lnTo>
                    <a:pt x="54863" y="225806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60419" y="4613148"/>
              <a:ext cx="259079" cy="327660"/>
            </a:xfrm>
            <a:custGeom>
              <a:avLst/>
              <a:gdLst/>
              <a:ahLst/>
              <a:cxnLst/>
              <a:rect l="l" t="t" r="r" b="b"/>
              <a:pathLst>
                <a:path w="259079" h="327660">
                  <a:moveTo>
                    <a:pt x="0" y="327659"/>
                  </a:moveTo>
                  <a:lnTo>
                    <a:pt x="15239" y="327659"/>
                  </a:lnTo>
                </a:path>
                <a:path w="259079" h="327660">
                  <a:moveTo>
                    <a:pt x="70103" y="327659"/>
                  </a:moveTo>
                  <a:lnTo>
                    <a:pt x="188975" y="327659"/>
                  </a:lnTo>
                </a:path>
                <a:path w="259079" h="327660">
                  <a:moveTo>
                    <a:pt x="243839" y="327659"/>
                  </a:moveTo>
                  <a:lnTo>
                    <a:pt x="259079" y="327659"/>
                  </a:lnTo>
                </a:path>
                <a:path w="259079" h="327660">
                  <a:moveTo>
                    <a:pt x="0" y="0"/>
                  </a:moveTo>
                  <a:lnTo>
                    <a:pt x="188975" y="0"/>
                  </a:lnTo>
                </a:path>
                <a:path w="259079" h="327660">
                  <a:moveTo>
                    <a:pt x="243839" y="0"/>
                  </a:moveTo>
                  <a:lnTo>
                    <a:pt x="25907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49396" y="4416551"/>
              <a:ext cx="55244" cy="851535"/>
            </a:xfrm>
            <a:custGeom>
              <a:avLst/>
              <a:gdLst/>
              <a:ahLst/>
              <a:cxnLst/>
              <a:rect l="l" t="t" r="r" b="b"/>
              <a:pathLst>
                <a:path w="55245" h="851535">
                  <a:moveTo>
                    <a:pt x="54863" y="0"/>
                  </a:moveTo>
                  <a:lnTo>
                    <a:pt x="0" y="0"/>
                  </a:lnTo>
                  <a:lnTo>
                    <a:pt x="0" y="851408"/>
                  </a:lnTo>
                  <a:lnTo>
                    <a:pt x="54863" y="851408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60419" y="3959351"/>
              <a:ext cx="327660" cy="981710"/>
            </a:xfrm>
            <a:custGeom>
              <a:avLst/>
              <a:gdLst/>
              <a:ahLst/>
              <a:cxnLst/>
              <a:rect l="l" t="t" r="r" b="b"/>
              <a:pathLst>
                <a:path w="327660" h="981710">
                  <a:moveTo>
                    <a:pt x="312419" y="981456"/>
                  </a:moveTo>
                  <a:lnTo>
                    <a:pt x="327659" y="981456"/>
                  </a:lnTo>
                </a:path>
                <a:path w="327660" h="981710">
                  <a:moveTo>
                    <a:pt x="312419" y="653796"/>
                  </a:moveTo>
                  <a:lnTo>
                    <a:pt x="327659" y="653796"/>
                  </a:lnTo>
                </a:path>
                <a:path w="327660" h="981710">
                  <a:moveTo>
                    <a:pt x="0" y="326136"/>
                  </a:moveTo>
                  <a:lnTo>
                    <a:pt x="259079" y="326136"/>
                  </a:lnTo>
                </a:path>
                <a:path w="327660" h="981710">
                  <a:moveTo>
                    <a:pt x="312419" y="326136"/>
                  </a:moveTo>
                  <a:lnTo>
                    <a:pt x="327659" y="326136"/>
                  </a:lnTo>
                </a:path>
                <a:path w="327660" h="981710">
                  <a:moveTo>
                    <a:pt x="0" y="0"/>
                  </a:moveTo>
                  <a:lnTo>
                    <a:pt x="259079" y="0"/>
                  </a:lnTo>
                </a:path>
                <a:path w="327660" h="981710">
                  <a:moveTo>
                    <a:pt x="312419" y="0"/>
                  </a:moveTo>
                  <a:lnTo>
                    <a:pt x="32765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19499" y="3860291"/>
              <a:ext cx="53340" cy="1407795"/>
            </a:xfrm>
            <a:custGeom>
              <a:avLst/>
              <a:gdLst/>
              <a:ahLst/>
              <a:cxnLst/>
              <a:rect l="l" t="t" r="r" b="b"/>
              <a:pathLst>
                <a:path w="53339" h="1407795">
                  <a:moveTo>
                    <a:pt x="53339" y="0"/>
                  </a:moveTo>
                  <a:lnTo>
                    <a:pt x="0" y="0"/>
                  </a:lnTo>
                  <a:lnTo>
                    <a:pt x="0" y="1407667"/>
                  </a:lnTo>
                  <a:lnTo>
                    <a:pt x="53339" y="1407667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60419" y="2976372"/>
              <a:ext cx="327660" cy="655320"/>
            </a:xfrm>
            <a:custGeom>
              <a:avLst/>
              <a:gdLst/>
              <a:ahLst/>
              <a:cxnLst/>
              <a:rect l="l" t="t" r="r" b="b"/>
              <a:pathLst>
                <a:path w="327660" h="655320">
                  <a:moveTo>
                    <a:pt x="0" y="655319"/>
                  </a:moveTo>
                  <a:lnTo>
                    <a:pt x="327659" y="655319"/>
                  </a:lnTo>
                </a:path>
                <a:path w="327660" h="655320">
                  <a:moveTo>
                    <a:pt x="0" y="327660"/>
                  </a:moveTo>
                  <a:lnTo>
                    <a:pt x="327659" y="327660"/>
                  </a:lnTo>
                </a:path>
                <a:path w="327660" h="655320">
                  <a:moveTo>
                    <a:pt x="0" y="0"/>
                  </a:moveTo>
                  <a:lnTo>
                    <a:pt x="32765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07080" y="2813304"/>
              <a:ext cx="53340" cy="2454910"/>
            </a:xfrm>
            <a:custGeom>
              <a:avLst/>
              <a:gdLst/>
              <a:ahLst/>
              <a:cxnLst/>
              <a:rect l="l" t="t" r="r" b="b"/>
              <a:pathLst>
                <a:path w="53339" h="2454910">
                  <a:moveTo>
                    <a:pt x="53340" y="0"/>
                  </a:moveTo>
                  <a:lnTo>
                    <a:pt x="0" y="0"/>
                  </a:lnTo>
                  <a:lnTo>
                    <a:pt x="0" y="2454656"/>
                  </a:lnTo>
                  <a:lnTo>
                    <a:pt x="53340" y="2454656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42943" y="4613148"/>
              <a:ext cx="257810" cy="327660"/>
            </a:xfrm>
            <a:custGeom>
              <a:avLst/>
              <a:gdLst/>
              <a:ahLst/>
              <a:cxnLst/>
              <a:rect l="l" t="t" r="r" b="b"/>
              <a:pathLst>
                <a:path w="257810" h="327660">
                  <a:moveTo>
                    <a:pt x="0" y="327659"/>
                  </a:moveTo>
                  <a:lnTo>
                    <a:pt x="13715" y="327659"/>
                  </a:lnTo>
                </a:path>
                <a:path w="257810" h="327660">
                  <a:moveTo>
                    <a:pt x="68579" y="327659"/>
                  </a:moveTo>
                  <a:lnTo>
                    <a:pt x="187451" y="327659"/>
                  </a:lnTo>
                </a:path>
                <a:path w="257810" h="327660">
                  <a:moveTo>
                    <a:pt x="242315" y="327659"/>
                  </a:moveTo>
                  <a:lnTo>
                    <a:pt x="257555" y="327659"/>
                  </a:lnTo>
                </a:path>
                <a:path w="257810" h="327660">
                  <a:moveTo>
                    <a:pt x="0" y="0"/>
                  </a:moveTo>
                  <a:lnTo>
                    <a:pt x="187451" y="0"/>
                  </a:lnTo>
                </a:path>
                <a:path w="257810" h="327660">
                  <a:moveTo>
                    <a:pt x="242315" y="0"/>
                  </a:moveTo>
                  <a:lnTo>
                    <a:pt x="25755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30396" y="4581144"/>
              <a:ext cx="55244" cy="687070"/>
            </a:xfrm>
            <a:custGeom>
              <a:avLst/>
              <a:gdLst/>
              <a:ahLst/>
              <a:cxnLst/>
              <a:rect l="l" t="t" r="r" b="b"/>
              <a:pathLst>
                <a:path w="55245" h="687070">
                  <a:moveTo>
                    <a:pt x="54863" y="0"/>
                  </a:moveTo>
                  <a:lnTo>
                    <a:pt x="0" y="0"/>
                  </a:lnTo>
                  <a:lnTo>
                    <a:pt x="0" y="686815"/>
                  </a:lnTo>
                  <a:lnTo>
                    <a:pt x="54863" y="68681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42943" y="3959351"/>
              <a:ext cx="326390" cy="981710"/>
            </a:xfrm>
            <a:custGeom>
              <a:avLst/>
              <a:gdLst/>
              <a:ahLst/>
              <a:cxnLst/>
              <a:rect l="l" t="t" r="r" b="b"/>
              <a:pathLst>
                <a:path w="326389" h="981710">
                  <a:moveTo>
                    <a:pt x="312419" y="981456"/>
                  </a:moveTo>
                  <a:lnTo>
                    <a:pt x="326135" y="981456"/>
                  </a:lnTo>
                </a:path>
                <a:path w="326389" h="981710">
                  <a:moveTo>
                    <a:pt x="312419" y="653796"/>
                  </a:moveTo>
                  <a:lnTo>
                    <a:pt x="326135" y="653796"/>
                  </a:lnTo>
                </a:path>
                <a:path w="326389" h="981710">
                  <a:moveTo>
                    <a:pt x="0" y="326136"/>
                  </a:moveTo>
                  <a:lnTo>
                    <a:pt x="257555" y="326136"/>
                  </a:lnTo>
                </a:path>
                <a:path w="326389" h="981710">
                  <a:moveTo>
                    <a:pt x="312419" y="326136"/>
                  </a:moveTo>
                  <a:lnTo>
                    <a:pt x="326135" y="326136"/>
                  </a:lnTo>
                </a:path>
                <a:path w="326389" h="981710">
                  <a:moveTo>
                    <a:pt x="0" y="0"/>
                  </a:moveTo>
                  <a:lnTo>
                    <a:pt x="257555" y="0"/>
                  </a:lnTo>
                </a:path>
                <a:path w="326389" h="981710">
                  <a:moveTo>
                    <a:pt x="312419" y="0"/>
                  </a:moveTo>
                  <a:lnTo>
                    <a:pt x="32613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00499" y="3794760"/>
              <a:ext cx="55244" cy="1473200"/>
            </a:xfrm>
            <a:custGeom>
              <a:avLst/>
              <a:gdLst/>
              <a:ahLst/>
              <a:cxnLst/>
              <a:rect l="l" t="t" r="r" b="b"/>
              <a:pathLst>
                <a:path w="55245" h="1473200">
                  <a:moveTo>
                    <a:pt x="54863" y="0"/>
                  </a:moveTo>
                  <a:lnTo>
                    <a:pt x="0" y="0"/>
                  </a:lnTo>
                  <a:lnTo>
                    <a:pt x="0" y="1473199"/>
                  </a:lnTo>
                  <a:lnTo>
                    <a:pt x="54863" y="147319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42943" y="2650236"/>
              <a:ext cx="708660" cy="981710"/>
            </a:xfrm>
            <a:custGeom>
              <a:avLst/>
              <a:gdLst/>
              <a:ahLst/>
              <a:cxnLst/>
              <a:rect l="l" t="t" r="r" b="b"/>
              <a:pathLst>
                <a:path w="708660" h="981710">
                  <a:moveTo>
                    <a:pt x="0" y="981456"/>
                  </a:moveTo>
                  <a:lnTo>
                    <a:pt x="326135" y="981456"/>
                  </a:lnTo>
                </a:path>
                <a:path w="708660" h="981710">
                  <a:moveTo>
                    <a:pt x="0" y="653796"/>
                  </a:moveTo>
                  <a:lnTo>
                    <a:pt x="326135" y="653796"/>
                  </a:lnTo>
                </a:path>
                <a:path w="708660" h="981710">
                  <a:moveTo>
                    <a:pt x="0" y="326136"/>
                  </a:moveTo>
                  <a:lnTo>
                    <a:pt x="326135" y="326136"/>
                  </a:lnTo>
                </a:path>
                <a:path w="708660" h="981710">
                  <a:moveTo>
                    <a:pt x="0" y="0"/>
                  </a:moveTo>
                  <a:lnTo>
                    <a:pt x="70865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88080" y="2584704"/>
              <a:ext cx="55244" cy="2683510"/>
            </a:xfrm>
            <a:custGeom>
              <a:avLst/>
              <a:gdLst/>
              <a:ahLst/>
              <a:cxnLst/>
              <a:rect l="l" t="t" r="r" b="b"/>
              <a:pathLst>
                <a:path w="55245" h="2683510">
                  <a:moveTo>
                    <a:pt x="54864" y="0"/>
                  </a:moveTo>
                  <a:lnTo>
                    <a:pt x="0" y="0"/>
                  </a:lnTo>
                  <a:lnTo>
                    <a:pt x="0" y="2683256"/>
                  </a:lnTo>
                  <a:lnTo>
                    <a:pt x="54864" y="2683256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23944" y="4613148"/>
              <a:ext cx="257810" cy="327660"/>
            </a:xfrm>
            <a:custGeom>
              <a:avLst/>
              <a:gdLst/>
              <a:ahLst/>
              <a:cxnLst/>
              <a:rect l="l" t="t" r="r" b="b"/>
              <a:pathLst>
                <a:path w="257810" h="327660">
                  <a:moveTo>
                    <a:pt x="0" y="327659"/>
                  </a:moveTo>
                  <a:lnTo>
                    <a:pt x="15239" y="327659"/>
                  </a:lnTo>
                </a:path>
                <a:path w="257810" h="327660">
                  <a:moveTo>
                    <a:pt x="68579" y="327659"/>
                  </a:moveTo>
                  <a:lnTo>
                    <a:pt x="188975" y="327659"/>
                  </a:lnTo>
                </a:path>
                <a:path w="257810" h="327660">
                  <a:moveTo>
                    <a:pt x="243839" y="327659"/>
                  </a:moveTo>
                  <a:lnTo>
                    <a:pt x="257555" y="327659"/>
                  </a:lnTo>
                </a:path>
                <a:path w="257810" h="327660">
                  <a:moveTo>
                    <a:pt x="0" y="0"/>
                  </a:moveTo>
                  <a:lnTo>
                    <a:pt x="188975" y="0"/>
                  </a:lnTo>
                </a:path>
                <a:path w="257810" h="327660">
                  <a:moveTo>
                    <a:pt x="243839" y="0"/>
                  </a:moveTo>
                  <a:lnTo>
                    <a:pt x="25755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12920" y="4450079"/>
              <a:ext cx="55244" cy="817880"/>
            </a:xfrm>
            <a:custGeom>
              <a:avLst/>
              <a:gdLst/>
              <a:ahLst/>
              <a:cxnLst/>
              <a:rect l="l" t="t" r="r" b="b"/>
              <a:pathLst>
                <a:path w="55245" h="817879">
                  <a:moveTo>
                    <a:pt x="54863" y="0"/>
                  </a:moveTo>
                  <a:lnTo>
                    <a:pt x="0" y="0"/>
                  </a:lnTo>
                  <a:lnTo>
                    <a:pt x="0" y="817880"/>
                  </a:lnTo>
                  <a:lnTo>
                    <a:pt x="54863" y="81788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23944" y="4285488"/>
              <a:ext cx="327660" cy="655320"/>
            </a:xfrm>
            <a:custGeom>
              <a:avLst/>
              <a:gdLst/>
              <a:ahLst/>
              <a:cxnLst/>
              <a:rect l="l" t="t" r="r" b="b"/>
              <a:pathLst>
                <a:path w="327660" h="655320">
                  <a:moveTo>
                    <a:pt x="312419" y="655319"/>
                  </a:moveTo>
                  <a:lnTo>
                    <a:pt x="327659" y="655319"/>
                  </a:lnTo>
                </a:path>
                <a:path w="327660" h="655320">
                  <a:moveTo>
                    <a:pt x="312419" y="327660"/>
                  </a:moveTo>
                  <a:lnTo>
                    <a:pt x="327659" y="327660"/>
                  </a:lnTo>
                </a:path>
                <a:path w="327660" h="655320">
                  <a:moveTo>
                    <a:pt x="0" y="0"/>
                  </a:moveTo>
                  <a:lnTo>
                    <a:pt x="257555" y="0"/>
                  </a:lnTo>
                </a:path>
                <a:path w="327660" h="655320">
                  <a:moveTo>
                    <a:pt x="312419" y="0"/>
                  </a:moveTo>
                  <a:lnTo>
                    <a:pt x="32765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381500" y="4154423"/>
              <a:ext cx="55244" cy="1113790"/>
            </a:xfrm>
            <a:custGeom>
              <a:avLst/>
              <a:gdLst/>
              <a:ahLst/>
              <a:cxnLst/>
              <a:rect l="l" t="t" r="r" b="b"/>
              <a:pathLst>
                <a:path w="55245" h="1113789">
                  <a:moveTo>
                    <a:pt x="54863" y="0"/>
                  </a:moveTo>
                  <a:lnTo>
                    <a:pt x="0" y="0"/>
                  </a:lnTo>
                  <a:lnTo>
                    <a:pt x="0" y="1113536"/>
                  </a:lnTo>
                  <a:lnTo>
                    <a:pt x="54863" y="111353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23944" y="2976372"/>
              <a:ext cx="327660" cy="982980"/>
            </a:xfrm>
            <a:custGeom>
              <a:avLst/>
              <a:gdLst/>
              <a:ahLst/>
              <a:cxnLst/>
              <a:rect l="l" t="t" r="r" b="b"/>
              <a:pathLst>
                <a:path w="327660" h="982979">
                  <a:moveTo>
                    <a:pt x="0" y="982979"/>
                  </a:moveTo>
                  <a:lnTo>
                    <a:pt x="327659" y="982979"/>
                  </a:lnTo>
                </a:path>
                <a:path w="327660" h="982979">
                  <a:moveTo>
                    <a:pt x="0" y="655319"/>
                  </a:moveTo>
                  <a:lnTo>
                    <a:pt x="327659" y="655319"/>
                  </a:lnTo>
                </a:path>
                <a:path w="327660" h="982979">
                  <a:moveTo>
                    <a:pt x="0" y="327660"/>
                  </a:moveTo>
                  <a:lnTo>
                    <a:pt x="327659" y="327660"/>
                  </a:lnTo>
                </a:path>
                <a:path w="327660" h="982979">
                  <a:moveTo>
                    <a:pt x="0" y="0"/>
                  </a:moveTo>
                  <a:lnTo>
                    <a:pt x="32765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69080" y="2944368"/>
              <a:ext cx="55244" cy="2324100"/>
            </a:xfrm>
            <a:custGeom>
              <a:avLst/>
              <a:gdLst/>
              <a:ahLst/>
              <a:cxnLst/>
              <a:rect l="l" t="t" r="r" b="b"/>
              <a:pathLst>
                <a:path w="55245" h="2324100">
                  <a:moveTo>
                    <a:pt x="54864" y="0"/>
                  </a:moveTo>
                  <a:lnTo>
                    <a:pt x="0" y="0"/>
                  </a:lnTo>
                  <a:lnTo>
                    <a:pt x="0" y="2323592"/>
                  </a:lnTo>
                  <a:lnTo>
                    <a:pt x="54864" y="2323592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04944" y="2650236"/>
              <a:ext cx="892810" cy="2291080"/>
            </a:xfrm>
            <a:custGeom>
              <a:avLst/>
              <a:gdLst/>
              <a:ahLst/>
              <a:cxnLst/>
              <a:rect l="l" t="t" r="r" b="b"/>
              <a:pathLst>
                <a:path w="892810" h="2291079">
                  <a:moveTo>
                    <a:pt x="0" y="2290572"/>
                  </a:moveTo>
                  <a:lnTo>
                    <a:pt x="15239" y="2290572"/>
                  </a:lnTo>
                </a:path>
                <a:path w="892810" h="2291079">
                  <a:moveTo>
                    <a:pt x="0" y="1962912"/>
                  </a:moveTo>
                  <a:lnTo>
                    <a:pt x="892428" y="1962912"/>
                  </a:lnTo>
                </a:path>
                <a:path w="892810" h="2291079">
                  <a:moveTo>
                    <a:pt x="0" y="1309115"/>
                  </a:moveTo>
                  <a:lnTo>
                    <a:pt x="892428" y="1309115"/>
                  </a:lnTo>
                </a:path>
                <a:path w="892810" h="2291079">
                  <a:moveTo>
                    <a:pt x="0" y="981456"/>
                  </a:moveTo>
                  <a:lnTo>
                    <a:pt x="892428" y="981456"/>
                  </a:lnTo>
                </a:path>
                <a:path w="892810" h="2291079">
                  <a:moveTo>
                    <a:pt x="0" y="653796"/>
                  </a:moveTo>
                  <a:lnTo>
                    <a:pt x="892428" y="653796"/>
                  </a:lnTo>
                </a:path>
                <a:path w="892810" h="2291079">
                  <a:moveTo>
                    <a:pt x="0" y="326136"/>
                  </a:moveTo>
                  <a:lnTo>
                    <a:pt x="892428" y="326136"/>
                  </a:lnTo>
                </a:path>
                <a:path w="892810" h="2291079">
                  <a:moveTo>
                    <a:pt x="0" y="0"/>
                  </a:moveTo>
                  <a:lnTo>
                    <a:pt x="89242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51603" y="2519172"/>
              <a:ext cx="53340" cy="2748915"/>
            </a:xfrm>
            <a:custGeom>
              <a:avLst/>
              <a:gdLst/>
              <a:ahLst/>
              <a:cxnLst/>
              <a:rect l="l" t="t" r="r" b="b"/>
              <a:pathLst>
                <a:path w="53339" h="2748915">
                  <a:moveTo>
                    <a:pt x="53340" y="0"/>
                  </a:moveTo>
                  <a:lnTo>
                    <a:pt x="0" y="0"/>
                  </a:lnTo>
                  <a:lnTo>
                    <a:pt x="0" y="2748788"/>
                  </a:lnTo>
                  <a:lnTo>
                    <a:pt x="53340" y="2748788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86612" y="4744211"/>
              <a:ext cx="3106420" cy="523875"/>
            </a:xfrm>
            <a:custGeom>
              <a:avLst/>
              <a:gdLst/>
              <a:ahLst/>
              <a:cxnLst/>
              <a:rect l="l" t="t" r="r" b="b"/>
              <a:pathLst>
                <a:path w="3106420" h="523875">
                  <a:moveTo>
                    <a:pt x="54864" y="33528"/>
                  </a:moveTo>
                  <a:lnTo>
                    <a:pt x="0" y="33528"/>
                  </a:lnTo>
                  <a:lnTo>
                    <a:pt x="0" y="523748"/>
                  </a:lnTo>
                  <a:lnTo>
                    <a:pt x="54864" y="523748"/>
                  </a:lnTo>
                  <a:lnTo>
                    <a:pt x="54864" y="33528"/>
                  </a:lnTo>
                  <a:close/>
                </a:path>
                <a:path w="3106420" h="523875">
                  <a:moveTo>
                    <a:pt x="435864" y="33528"/>
                  </a:moveTo>
                  <a:lnTo>
                    <a:pt x="381000" y="33528"/>
                  </a:lnTo>
                  <a:lnTo>
                    <a:pt x="381000" y="523748"/>
                  </a:lnTo>
                  <a:lnTo>
                    <a:pt x="435864" y="523748"/>
                  </a:lnTo>
                  <a:lnTo>
                    <a:pt x="435864" y="33528"/>
                  </a:lnTo>
                  <a:close/>
                </a:path>
                <a:path w="3106420" h="523875">
                  <a:moveTo>
                    <a:pt x="818388" y="65532"/>
                  </a:moveTo>
                  <a:lnTo>
                    <a:pt x="763524" y="65532"/>
                  </a:lnTo>
                  <a:lnTo>
                    <a:pt x="763524" y="523748"/>
                  </a:lnTo>
                  <a:lnTo>
                    <a:pt x="818388" y="523748"/>
                  </a:lnTo>
                  <a:lnTo>
                    <a:pt x="818388" y="65532"/>
                  </a:lnTo>
                  <a:close/>
                </a:path>
                <a:path w="3106420" h="523875">
                  <a:moveTo>
                    <a:pt x="1199388" y="228600"/>
                  </a:moveTo>
                  <a:lnTo>
                    <a:pt x="1144524" y="228600"/>
                  </a:lnTo>
                  <a:lnTo>
                    <a:pt x="1144524" y="523748"/>
                  </a:lnTo>
                  <a:lnTo>
                    <a:pt x="1199388" y="523748"/>
                  </a:lnTo>
                  <a:lnTo>
                    <a:pt x="1199388" y="228600"/>
                  </a:lnTo>
                  <a:close/>
                </a:path>
                <a:path w="3106420" h="523875">
                  <a:moveTo>
                    <a:pt x="1580388" y="33528"/>
                  </a:moveTo>
                  <a:lnTo>
                    <a:pt x="1525524" y="33528"/>
                  </a:lnTo>
                  <a:lnTo>
                    <a:pt x="1525524" y="523748"/>
                  </a:lnTo>
                  <a:lnTo>
                    <a:pt x="1580388" y="523748"/>
                  </a:lnTo>
                  <a:lnTo>
                    <a:pt x="1580388" y="33528"/>
                  </a:lnTo>
                  <a:close/>
                </a:path>
                <a:path w="3106420" h="523875">
                  <a:moveTo>
                    <a:pt x="1962912" y="131064"/>
                  </a:moveTo>
                  <a:lnTo>
                    <a:pt x="1908048" y="131064"/>
                  </a:lnTo>
                  <a:lnTo>
                    <a:pt x="1908048" y="523748"/>
                  </a:lnTo>
                  <a:lnTo>
                    <a:pt x="1962912" y="523748"/>
                  </a:lnTo>
                  <a:lnTo>
                    <a:pt x="1962912" y="131064"/>
                  </a:lnTo>
                  <a:close/>
                </a:path>
                <a:path w="3106420" h="523875">
                  <a:moveTo>
                    <a:pt x="2343912" y="33528"/>
                  </a:moveTo>
                  <a:lnTo>
                    <a:pt x="2289048" y="33528"/>
                  </a:lnTo>
                  <a:lnTo>
                    <a:pt x="2289048" y="523748"/>
                  </a:lnTo>
                  <a:lnTo>
                    <a:pt x="2343912" y="523748"/>
                  </a:lnTo>
                  <a:lnTo>
                    <a:pt x="2343912" y="33528"/>
                  </a:lnTo>
                  <a:close/>
                </a:path>
                <a:path w="3106420" h="523875">
                  <a:moveTo>
                    <a:pt x="2724912" y="0"/>
                  </a:moveTo>
                  <a:lnTo>
                    <a:pt x="2670048" y="0"/>
                  </a:lnTo>
                  <a:lnTo>
                    <a:pt x="2670048" y="523748"/>
                  </a:lnTo>
                  <a:lnTo>
                    <a:pt x="2724912" y="523748"/>
                  </a:lnTo>
                  <a:lnTo>
                    <a:pt x="2724912" y="0"/>
                  </a:lnTo>
                  <a:close/>
                </a:path>
                <a:path w="3106420" h="523875">
                  <a:moveTo>
                    <a:pt x="3105912" y="97536"/>
                  </a:moveTo>
                  <a:lnTo>
                    <a:pt x="3052572" y="97536"/>
                  </a:lnTo>
                  <a:lnTo>
                    <a:pt x="3052572" y="523748"/>
                  </a:lnTo>
                  <a:lnTo>
                    <a:pt x="3105912" y="523748"/>
                  </a:lnTo>
                  <a:lnTo>
                    <a:pt x="3105912" y="97536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75047" y="4940808"/>
              <a:ext cx="822325" cy="0"/>
            </a:xfrm>
            <a:custGeom>
              <a:avLst/>
              <a:gdLst/>
              <a:ahLst/>
              <a:cxnLst/>
              <a:rect l="l" t="t" r="r" b="b"/>
              <a:pathLst>
                <a:path w="822325">
                  <a:moveTo>
                    <a:pt x="0" y="0"/>
                  </a:moveTo>
                  <a:lnTo>
                    <a:pt x="8223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183" y="4841748"/>
              <a:ext cx="55244" cy="426720"/>
            </a:xfrm>
            <a:custGeom>
              <a:avLst/>
              <a:gdLst/>
              <a:ahLst/>
              <a:cxnLst/>
              <a:rect l="l" t="t" r="r" b="b"/>
              <a:pathLst>
                <a:path w="55245" h="426720">
                  <a:moveTo>
                    <a:pt x="54863" y="0"/>
                  </a:moveTo>
                  <a:lnTo>
                    <a:pt x="0" y="0"/>
                  </a:lnTo>
                  <a:lnTo>
                    <a:pt x="0" y="426211"/>
                  </a:lnTo>
                  <a:lnTo>
                    <a:pt x="54863" y="42621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19518" y="5267960"/>
              <a:ext cx="4578350" cy="0"/>
            </a:xfrm>
            <a:custGeom>
              <a:avLst/>
              <a:gdLst/>
              <a:ahLst/>
              <a:cxnLst/>
              <a:rect l="l" t="t" r="r" b="b"/>
              <a:pathLst>
                <a:path w="4578350">
                  <a:moveTo>
                    <a:pt x="0" y="0"/>
                  </a:moveTo>
                  <a:lnTo>
                    <a:pt x="457785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10259" y="3959986"/>
              <a:ext cx="4196715" cy="13335"/>
            </a:xfrm>
            <a:custGeom>
              <a:avLst/>
              <a:gdLst/>
              <a:ahLst/>
              <a:cxnLst/>
              <a:rect l="l" t="t" r="r" b="b"/>
              <a:pathLst>
                <a:path w="4196715" h="13335">
                  <a:moveTo>
                    <a:pt x="0" y="0"/>
                  </a:moveTo>
                  <a:lnTo>
                    <a:pt x="4196486" y="13081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10259" y="2716276"/>
              <a:ext cx="3434079" cy="10795"/>
            </a:xfrm>
            <a:custGeom>
              <a:avLst/>
              <a:gdLst/>
              <a:ahLst/>
              <a:cxnLst/>
              <a:rect l="l" t="t" r="r" b="b"/>
              <a:pathLst>
                <a:path w="3434079" h="10794">
                  <a:moveTo>
                    <a:pt x="0" y="0"/>
                  </a:moveTo>
                  <a:lnTo>
                    <a:pt x="3433470" y="10668"/>
                  </a:lnTo>
                </a:path>
              </a:pathLst>
            </a:custGeom>
            <a:ln w="19050">
              <a:solidFill>
                <a:srgbClr val="9BBA5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819518" y="1995042"/>
            <a:ext cx="4578350" cy="0"/>
          </a:xfrm>
          <a:custGeom>
            <a:avLst/>
            <a:gdLst/>
            <a:ahLst/>
            <a:cxnLst/>
            <a:rect l="l" t="t" r="r" b="b"/>
            <a:pathLst>
              <a:path w="4578350">
                <a:moveTo>
                  <a:pt x="0" y="0"/>
                </a:moveTo>
                <a:lnTo>
                  <a:pt x="457785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85012" y="4519421"/>
            <a:ext cx="141605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85012" y="4192016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85012" y="3864609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85012" y="3537330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50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85012" y="3209925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27100" y="1900554"/>
            <a:ext cx="199390" cy="1144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90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70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06576" y="5322823"/>
            <a:ext cx="625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140" algn="l"/>
              </a:tabLst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BPC	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681988" y="5322823"/>
            <a:ext cx="956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030" algn="l"/>
                <a:tab pos="765175" algn="l"/>
              </a:tabLst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EW	MSC	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51785" y="5322823"/>
            <a:ext cx="1333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202939" y="5322823"/>
            <a:ext cx="1361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540" algn="l"/>
                <a:tab pos="768350" algn="l"/>
                <a:tab pos="1134745" algn="l"/>
              </a:tabLst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Z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VG	T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S	WBL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411348" y="1597913"/>
            <a:ext cx="23285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605653" y="3141811"/>
            <a:ext cx="320040" cy="62865"/>
          </a:xfrm>
          <a:custGeom>
            <a:avLst/>
            <a:gdLst/>
            <a:ahLst/>
            <a:cxnLst/>
            <a:rect l="l" t="t" r="r" b="b"/>
            <a:pathLst>
              <a:path w="320039" h="62864">
                <a:moveTo>
                  <a:pt x="320039" y="0"/>
                </a:moveTo>
                <a:lnTo>
                  <a:pt x="0" y="0"/>
                </a:lnTo>
                <a:lnTo>
                  <a:pt x="0" y="62779"/>
                </a:lnTo>
                <a:lnTo>
                  <a:pt x="320039" y="62779"/>
                </a:lnTo>
                <a:lnTo>
                  <a:pt x="32003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949188" y="3078860"/>
            <a:ext cx="269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HI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605653" y="3356060"/>
            <a:ext cx="320040" cy="62865"/>
          </a:xfrm>
          <a:custGeom>
            <a:avLst/>
            <a:gdLst/>
            <a:ahLst/>
            <a:cxnLst/>
            <a:rect l="l" t="t" r="r" b="b"/>
            <a:pathLst>
              <a:path w="320039" h="62864">
                <a:moveTo>
                  <a:pt x="320039" y="0"/>
                </a:moveTo>
                <a:lnTo>
                  <a:pt x="0" y="0"/>
                </a:lnTo>
                <a:lnTo>
                  <a:pt x="0" y="62779"/>
                </a:lnTo>
                <a:lnTo>
                  <a:pt x="320039" y="62779"/>
                </a:lnTo>
                <a:lnTo>
                  <a:pt x="32003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949188" y="3216401"/>
            <a:ext cx="53213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385">
              <a:lnSpc>
                <a:spcPct val="156200"/>
              </a:lnSpc>
              <a:spcBef>
                <a:spcPts val="100"/>
              </a:spcBef>
            </a:pP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W  MED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RY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HI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605653" y="3570435"/>
            <a:ext cx="320040" cy="62865"/>
          </a:xfrm>
          <a:custGeom>
            <a:avLst/>
            <a:gdLst/>
            <a:ahLst/>
            <a:cxnLst/>
            <a:rect l="l" t="t" r="r" b="b"/>
            <a:pathLst>
              <a:path w="320039" h="62864">
                <a:moveTo>
                  <a:pt x="320039" y="0"/>
                </a:moveTo>
                <a:lnTo>
                  <a:pt x="0" y="0"/>
                </a:lnTo>
                <a:lnTo>
                  <a:pt x="0" y="62779"/>
                </a:lnTo>
                <a:lnTo>
                  <a:pt x="320039" y="62779"/>
                </a:lnTo>
                <a:lnTo>
                  <a:pt x="320039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05653" y="3784685"/>
            <a:ext cx="320040" cy="62865"/>
          </a:xfrm>
          <a:custGeom>
            <a:avLst/>
            <a:gdLst/>
            <a:ahLst/>
            <a:cxnLst/>
            <a:rect l="l" t="t" r="r" b="b"/>
            <a:pathLst>
              <a:path w="320039" h="62864">
                <a:moveTo>
                  <a:pt x="320039" y="0"/>
                </a:moveTo>
                <a:lnTo>
                  <a:pt x="0" y="0"/>
                </a:lnTo>
                <a:lnTo>
                  <a:pt x="0" y="62779"/>
                </a:lnTo>
                <a:lnTo>
                  <a:pt x="320039" y="62779"/>
                </a:lnTo>
                <a:lnTo>
                  <a:pt x="320039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05653" y="4030471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592953" y="3936238"/>
            <a:ext cx="9880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300" algn="l"/>
              </a:tabLst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	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Linear</a:t>
            </a:r>
            <a:r>
              <a:rPr sz="9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(LOW)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605653" y="4244721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4492244" y="4150867"/>
            <a:ext cx="20872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735" algn="l"/>
                <a:tab pos="1113155" algn="l"/>
                <a:tab pos="1469390" algn="l"/>
              </a:tabLst>
            </a:pPr>
            <a:r>
              <a:rPr sz="900" u="sng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 	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 	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Linear</a:t>
            </a:r>
            <a:r>
              <a:rPr sz="9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(MED)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4" y="351231"/>
            <a:ext cx="2771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147442"/>
            <a:ext cx="588962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Through Excel-based </a:t>
            </a:r>
            <a:r>
              <a:rPr sz="2400" spc="-5" dirty="0">
                <a:latin typeface="Calibri"/>
                <a:cs typeface="Calibri"/>
              </a:rPr>
              <a:t>analysis of employee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performance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trends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metrics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identified, enabling </a:t>
            </a:r>
            <a:r>
              <a:rPr sz="2400" spc="-15" dirty="0">
                <a:latin typeface="Calibri"/>
                <a:cs typeface="Calibri"/>
              </a:rPr>
              <a:t>better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decision-making.</a:t>
            </a:r>
            <a:endParaRPr sz="2400">
              <a:latin typeface="Calibri"/>
              <a:cs typeface="Calibri"/>
            </a:endParaRPr>
          </a:p>
          <a:p>
            <a:pPr marL="12700" marR="35814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This analysis </a:t>
            </a:r>
            <a:r>
              <a:rPr sz="2400" spc="-10" dirty="0">
                <a:latin typeface="Calibri"/>
                <a:cs typeface="Calibri"/>
              </a:rPr>
              <a:t>provides </a:t>
            </a:r>
            <a:r>
              <a:rPr sz="2400" dirty="0">
                <a:latin typeface="Calibri"/>
                <a:cs typeface="Calibri"/>
              </a:rPr>
              <a:t>actionable </a:t>
            </a:r>
            <a:r>
              <a:rPr sz="2400" spc="-5" dirty="0">
                <a:latin typeface="Calibri"/>
                <a:cs typeface="Calibri"/>
              </a:rPr>
              <a:t>insights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improve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productivity, </a:t>
            </a:r>
            <a:r>
              <a:rPr sz="2400" dirty="0">
                <a:latin typeface="Calibri"/>
                <a:cs typeface="Calibri"/>
              </a:rPr>
              <a:t>helping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managers,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employees </a:t>
            </a:r>
            <a:r>
              <a:rPr sz="2400" spc="-10" dirty="0">
                <a:latin typeface="Calibri"/>
                <a:cs typeface="Calibri"/>
              </a:rPr>
              <a:t>optimize </a:t>
            </a:r>
            <a:r>
              <a:rPr sz="2400" spc="-5" dirty="0">
                <a:latin typeface="Calibri"/>
                <a:cs typeface="Calibri"/>
              </a:rPr>
              <a:t>performance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contribute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effectively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goals.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241" y="818514"/>
            <a:ext cx="389191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b="1" spc="-5" dirty="0">
                <a:latin typeface="Trebuchet MS"/>
                <a:cs typeface="Trebuchet MS"/>
              </a:rPr>
              <a:t>PROJECT</a:t>
            </a:r>
            <a:r>
              <a:rPr sz="4250" b="1" spc="-105" dirty="0">
                <a:latin typeface="Trebuchet MS"/>
                <a:cs typeface="Trebuchet MS"/>
              </a:rPr>
              <a:t> </a:t>
            </a:r>
            <a:r>
              <a:rPr sz="4250" b="1" spc="15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6416" y="2137029"/>
            <a:ext cx="775462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</a:t>
            </a:r>
            <a:r>
              <a:rPr sz="4400" b="1" spc="10" dirty="0">
                <a:solidFill>
                  <a:srgbClr val="0E0E0E"/>
                </a:solidFill>
                <a:latin typeface="Times New Roman"/>
                <a:cs typeface="Times New Roman"/>
              </a:rPr>
              <a:t>y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ee</a:t>
            </a:r>
            <a:r>
              <a:rPr sz="4400" b="1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Analy</a:t>
            </a:r>
            <a:r>
              <a:rPr sz="4400" b="1" spc="5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is  using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7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19"/>
                  </a:lnTo>
                  <a:lnTo>
                    <a:pt x="12191999" y="6829419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10" y="6853170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550" y="3694938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450" y="0"/>
                  </a:moveTo>
                  <a:lnTo>
                    <a:pt x="0" y="31630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51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49" y="0"/>
                  </a:moveTo>
                  <a:lnTo>
                    <a:pt x="0" y="0"/>
                  </a:lnTo>
                  <a:lnTo>
                    <a:pt x="1208913" y="6857995"/>
                  </a:lnTo>
                  <a:lnTo>
                    <a:pt x="2589149" y="6857995"/>
                  </a:lnTo>
                  <a:lnTo>
                    <a:pt x="258914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0"/>
                  </a:moveTo>
                  <a:lnTo>
                    <a:pt x="0" y="0"/>
                  </a:lnTo>
                  <a:lnTo>
                    <a:pt x="2470023" y="6857995"/>
                  </a:lnTo>
                  <a:lnTo>
                    <a:pt x="2854071" y="6857995"/>
                  </a:lnTo>
                  <a:lnTo>
                    <a:pt x="2854071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6" y="0"/>
                  </a:moveTo>
                  <a:lnTo>
                    <a:pt x="0" y="0"/>
                  </a:lnTo>
                  <a:lnTo>
                    <a:pt x="1114552" y="6857995"/>
                  </a:lnTo>
                  <a:lnTo>
                    <a:pt x="1255776" y="6857995"/>
                  </a:lnTo>
                  <a:lnTo>
                    <a:pt x="125577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4"/>
                  </a:lnTo>
                  <a:lnTo>
                    <a:pt x="1819275" y="3267074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4"/>
                  </a:lnTo>
                  <a:lnTo>
                    <a:pt x="447675" y="2847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9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241" y="427990"/>
            <a:ext cx="23533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latin typeface="Trebuchet MS"/>
                <a:cs typeface="Trebuchet MS"/>
              </a:rPr>
              <a:t>A</a:t>
            </a:r>
            <a:r>
              <a:rPr spc="5" dirty="0">
                <a:latin typeface="Trebuchet MS"/>
                <a:cs typeface="Trebuchet MS"/>
              </a:rPr>
              <a:t>G</a:t>
            </a:r>
            <a:r>
              <a:rPr spc="-35" dirty="0">
                <a:latin typeface="Trebuchet MS"/>
                <a:cs typeface="Trebuchet MS"/>
              </a:rPr>
              <a:t>E</a:t>
            </a:r>
            <a:r>
              <a:rPr spc="10" dirty="0">
                <a:latin typeface="Trebuchet MS"/>
                <a:cs typeface="Trebuchet MS"/>
              </a:rPr>
              <a:t>N</a:t>
            </a:r>
            <a:r>
              <a:rPr spc="-5"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2588767" y="1489024"/>
            <a:ext cx="447103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7193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800" spc="-6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2.Project Overview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800" spc="-6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5.Dataset Description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6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Mo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elli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sz="2800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Ap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h  7.Results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007"/>
            <a:ext cx="562927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dirty="0">
                <a:latin typeface="Trebuchet MS"/>
                <a:cs typeface="Trebuchet MS"/>
              </a:rPr>
              <a:t>PROBLEM	</a:t>
            </a:r>
            <a:r>
              <a:rPr sz="4250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729" y="2050890"/>
            <a:ext cx="5578475" cy="34074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162560">
              <a:lnSpc>
                <a:spcPct val="102400"/>
              </a:lnSpc>
              <a:spcBef>
                <a:spcPts val="370"/>
              </a:spcBef>
            </a:pPr>
            <a:r>
              <a:rPr sz="2400" spc="-5" dirty="0">
                <a:latin typeface="Calibri"/>
                <a:cs typeface="Calibri"/>
              </a:rPr>
              <a:t>The organization faces </a:t>
            </a:r>
            <a:r>
              <a:rPr sz="2400" dirty="0">
                <a:latin typeface="Calibri"/>
                <a:cs typeface="Calibri"/>
              </a:rPr>
              <a:t>challenges in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identifying </a:t>
            </a:r>
            <a:r>
              <a:rPr sz="2400" spc="-5" dirty="0">
                <a:latin typeface="Calibri"/>
                <a:cs typeface="Calibri"/>
              </a:rPr>
              <a:t>factors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drive employee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performance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productivity. This analysis </a:t>
            </a:r>
            <a:r>
              <a:rPr sz="2400" dirty="0">
                <a:latin typeface="Calibri"/>
                <a:cs typeface="Calibri"/>
              </a:rPr>
              <a:t> aims to </a:t>
            </a:r>
            <a:r>
              <a:rPr sz="2400" spc="-5" dirty="0">
                <a:latin typeface="Calibri"/>
                <a:cs typeface="Calibri"/>
              </a:rPr>
              <a:t>uncover </a:t>
            </a:r>
            <a:r>
              <a:rPr sz="2400" dirty="0">
                <a:latin typeface="Calibri"/>
                <a:cs typeface="Calibri"/>
              </a:rPr>
              <a:t>key </a:t>
            </a:r>
            <a:r>
              <a:rPr sz="2400" spc="-5" dirty="0">
                <a:latin typeface="Calibri"/>
                <a:cs typeface="Calibri"/>
              </a:rPr>
              <a:t>performance </a:t>
            </a:r>
            <a:r>
              <a:rPr sz="2400" dirty="0">
                <a:latin typeface="Calibri"/>
                <a:cs typeface="Calibri"/>
              </a:rPr>
              <a:t>indicators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(KPIs)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examining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attendance,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completion,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feedback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scores.</a:t>
            </a:r>
            <a:endParaRPr sz="2400">
              <a:latin typeface="Calibri"/>
              <a:cs typeface="Calibri"/>
            </a:endParaRPr>
          </a:p>
          <a:p>
            <a:pPr marL="12700" marR="52641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Insights </a:t>
            </a:r>
            <a:r>
              <a:rPr sz="2400" dirty="0">
                <a:latin typeface="Calibri"/>
                <a:cs typeface="Calibri"/>
              </a:rPr>
              <a:t>gained will guide </a:t>
            </a:r>
            <a:r>
              <a:rPr sz="2400" spc="-5" dirty="0">
                <a:latin typeface="Calibri"/>
                <a:cs typeface="Calibri"/>
              </a:rPr>
              <a:t>strategies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employee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efficiency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overall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alibri"/>
                <a:cs typeface="Calibri"/>
              </a:rPr>
              <a:t>organizational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outcomes.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818514"/>
            <a:ext cx="525526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3505" algn="l"/>
              </a:tabLst>
            </a:pPr>
            <a:r>
              <a:rPr sz="4250" spc="-5" dirty="0">
                <a:latin typeface="Trebuchet MS"/>
                <a:cs typeface="Trebuchet MS"/>
              </a:rPr>
              <a:t>PRO</a:t>
            </a:r>
            <a:r>
              <a:rPr sz="4250" dirty="0">
                <a:latin typeface="Trebuchet MS"/>
                <a:cs typeface="Trebuchet MS"/>
              </a:rPr>
              <a:t>J</a:t>
            </a:r>
            <a:r>
              <a:rPr sz="4250" spc="-5" dirty="0">
                <a:latin typeface="Trebuchet MS"/>
                <a:cs typeface="Trebuchet MS"/>
              </a:rPr>
              <a:t>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30" dirty="0">
                <a:latin typeface="Trebuchet MS"/>
                <a:cs typeface="Trebuchet MS"/>
              </a:rPr>
              <a:t>OV</a:t>
            </a:r>
            <a:r>
              <a:rPr sz="4250" spc="-35" dirty="0">
                <a:latin typeface="Trebuchet MS"/>
                <a:cs typeface="Trebuchet MS"/>
              </a:rPr>
              <a:t>E</a:t>
            </a:r>
            <a:r>
              <a:rPr sz="4250" spc="-30" dirty="0">
                <a:latin typeface="Trebuchet MS"/>
                <a:cs typeface="Trebuchet MS"/>
              </a:rPr>
              <a:t>RV</a:t>
            </a:r>
            <a:r>
              <a:rPr sz="4250" spc="-25" dirty="0">
                <a:latin typeface="Trebuchet MS"/>
                <a:cs typeface="Trebuchet MS"/>
              </a:rPr>
              <a:t>I</a:t>
            </a:r>
            <a:r>
              <a:rPr sz="4250" spc="-35" dirty="0">
                <a:latin typeface="Trebuchet MS"/>
                <a:cs typeface="Trebuchet MS"/>
              </a:rPr>
              <a:t>E</a:t>
            </a:r>
            <a:r>
              <a:rPr sz="4250" spc="-5" dirty="0">
                <a:latin typeface="Trebuchet MS"/>
                <a:cs typeface="Trebuchet MS"/>
              </a:rPr>
              <a:t>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9339" y="2147442"/>
            <a:ext cx="745934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spc="-15" dirty="0">
                <a:latin typeface="Calibri"/>
                <a:cs typeface="Calibri"/>
              </a:rPr>
              <a:t>focuses </a:t>
            </a:r>
            <a:r>
              <a:rPr sz="2400" spc="-5" dirty="0">
                <a:latin typeface="Calibri"/>
                <a:cs typeface="Calibri"/>
              </a:rPr>
              <a:t>on analyzing employee </a:t>
            </a:r>
            <a:r>
              <a:rPr sz="2400" spc="-10" dirty="0">
                <a:latin typeface="Calibri"/>
                <a:cs typeface="Calibri"/>
              </a:rPr>
              <a:t>performance </a:t>
            </a:r>
            <a:r>
              <a:rPr sz="2400" spc="-5" dirty="0">
                <a:latin typeface="Calibri"/>
                <a:cs typeface="Calibri"/>
              </a:rPr>
              <a:t> using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points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attendance, task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completion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rates,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feedback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scores.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identifying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trends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correlations,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analysis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aims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actionable</a:t>
            </a:r>
            <a:r>
              <a:rPr sz="2400" spc="-5" dirty="0">
                <a:latin typeface="Calibri"/>
                <a:cs typeface="Calibri"/>
              </a:rPr>
              <a:t> insights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spc="-15" dirty="0">
                <a:latin typeface="Calibri"/>
                <a:cs typeface="Calibri"/>
              </a:rPr>
              <a:t>improve </a:t>
            </a:r>
            <a:r>
              <a:rPr sz="2400" spc="-5" dirty="0">
                <a:latin typeface="Calibri"/>
                <a:cs typeface="Calibri"/>
              </a:rPr>
              <a:t>employee efficiency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productivity.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findings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strategies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optimize </a:t>
            </a:r>
            <a:r>
              <a:rPr sz="2400" spc="-15" dirty="0">
                <a:latin typeface="Calibri"/>
                <a:cs typeface="Calibri"/>
              </a:rPr>
              <a:t>workforce </a:t>
            </a:r>
            <a:r>
              <a:rPr sz="2400" spc="-5" dirty="0">
                <a:latin typeface="Calibri"/>
                <a:cs typeface="Calibri"/>
              </a:rPr>
              <a:t>performance, </a:t>
            </a:r>
            <a:r>
              <a:rPr sz="2400" spc="-10" dirty="0">
                <a:latin typeface="Calibri"/>
                <a:cs typeface="Calibri"/>
              </a:rPr>
              <a:t>ultimately </a:t>
            </a:r>
            <a:r>
              <a:rPr sz="2400" dirty="0">
                <a:latin typeface="Calibri"/>
                <a:cs typeface="Calibri"/>
              </a:rPr>
              <a:t>enhancing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6816" y="883665"/>
            <a:ext cx="5003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rebuchet MS"/>
                <a:cs typeface="Trebuchet MS"/>
              </a:rPr>
              <a:t>WHO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ARE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THE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816" y="1845005"/>
            <a:ext cx="4988560" cy="4178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5590" indent="-263525">
              <a:lnSpc>
                <a:spcPct val="100000"/>
              </a:lnSpc>
              <a:spcBef>
                <a:spcPts val="105"/>
              </a:spcBef>
              <a:buSzPct val="95833"/>
              <a:buAutoNum type="arabicPeriod"/>
              <a:tabLst>
                <a:tab pos="276225" algn="l"/>
              </a:tabLst>
            </a:pPr>
            <a:r>
              <a:rPr sz="2400" b="1" dirty="0">
                <a:latin typeface="Calibri"/>
                <a:cs typeface="Calibri"/>
              </a:rPr>
              <a:t>HR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Managers: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data-driven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-5" dirty="0">
                <a:latin typeface="Calibri"/>
                <a:cs typeface="Calibri"/>
              </a:rPr>
              <a:t>performance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769620">
              <a:lnSpc>
                <a:spcPct val="100000"/>
              </a:lnSpc>
              <a:spcBef>
                <a:spcPts val="5"/>
              </a:spcBef>
              <a:buSzPct val="95833"/>
              <a:buAutoNum type="arabicPeriod" startAt="2"/>
              <a:tabLst>
                <a:tab pos="249554" algn="l"/>
              </a:tabLst>
            </a:pPr>
            <a:r>
              <a:rPr sz="2400" b="1" spc="-5" dirty="0">
                <a:latin typeface="Calibri"/>
                <a:cs typeface="Calibri"/>
              </a:rPr>
              <a:t>Team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Leaders: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improvement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productivity.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eriod" startAt="2"/>
            </a:pPr>
            <a:endParaRPr sz="2350">
              <a:latin typeface="Calibri"/>
              <a:cs typeface="Calibri"/>
            </a:endParaRPr>
          </a:p>
          <a:p>
            <a:pPr marL="12700" marR="370840">
              <a:lnSpc>
                <a:spcPct val="100000"/>
              </a:lnSpc>
              <a:buSzPct val="95833"/>
              <a:buAutoNum type="arabicPeriod" startAt="2"/>
              <a:tabLst>
                <a:tab pos="249554" algn="l"/>
              </a:tabLst>
            </a:pPr>
            <a:r>
              <a:rPr sz="2400" b="1" spc="-5" dirty="0">
                <a:latin typeface="Calibri"/>
                <a:cs typeface="Calibri"/>
              </a:rPr>
              <a:t>Executives: </a:t>
            </a:r>
            <a:r>
              <a:rPr sz="2400" spc="-5" dirty="0">
                <a:latin typeface="Calibri"/>
                <a:cs typeface="Calibri"/>
              </a:rPr>
              <a:t>For strategic workforce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productivity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 startAt="2"/>
            </a:pPr>
            <a:endParaRPr sz="2350">
              <a:latin typeface="Calibri"/>
              <a:cs typeface="Calibri"/>
            </a:endParaRPr>
          </a:p>
          <a:p>
            <a:pPr marL="12700" marR="260985">
              <a:lnSpc>
                <a:spcPct val="100000"/>
              </a:lnSpc>
              <a:buSzPct val="95833"/>
              <a:buAutoNum type="arabicPeriod" startAt="2"/>
              <a:tabLst>
                <a:tab pos="249554" algn="l"/>
              </a:tabLst>
            </a:pPr>
            <a:r>
              <a:rPr sz="2400" b="1" dirty="0">
                <a:latin typeface="Calibri"/>
                <a:cs typeface="Calibri"/>
              </a:rPr>
              <a:t>Employees: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understand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personal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performance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growth.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885" y="844753"/>
            <a:ext cx="9460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1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R</a:t>
            </a:r>
            <a:r>
              <a:rPr sz="3600" spc="15" dirty="0">
                <a:latin typeface="Trebuchet MS"/>
                <a:cs typeface="Trebuchet MS"/>
              </a:rPr>
              <a:t> S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L</a:t>
            </a:r>
            <a:r>
              <a:rPr sz="3600" spc="15" dirty="0">
                <a:latin typeface="Trebuchet MS"/>
                <a:cs typeface="Trebuchet MS"/>
              </a:rPr>
              <a:t>U</a:t>
            </a:r>
            <a:r>
              <a:rPr sz="3600" spc="-30" dirty="0">
                <a:latin typeface="Trebuchet MS"/>
                <a:cs typeface="Trebuchet MS"/>
              </a:rPr>
              <a:t>T</a:t>
            </a:r>
            <a:r>
              <a:rPr sz="3600" spc="-45" dirty="0">
                <a:latin typeface="Trebuchet MS"/>
                <a:cs typeface="Trebuchet MS"/>
              </a:rPr>
              <a:t>I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r>
              <a:rPr sz="3600" spc="-335" dirty="0">
                <a:latin typeface="Trebuchet MS"/>
                <a:cs typeface="Trebuchet MS"/>
              </a:rPr>
              <a:t> 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-5" dirty="0">
                <a:latin typeface="Trebuchet MS"/>
                <a:cs typeface="Trebuchet MS"/>
              </a:rPr>
              <a:t>N</a:t>
            </a:r>
            <a:r>
              <a:rPr sz="3600" dirty="0">
                <a:latin typeface="Trebuchet MS"/>
                <a:cs typeface="Trebuchet MS"/>
              </a:rPr>
              <a:t>D</a:t>
            </a:r>
            <a:r>
              <a:rPr sz="3600" spc="2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I</a:t>
            </a:r>
            <a:r>
              <a:rPr sz="3600" spc="-30" dirty="0">
                <a:latin typeface="Trebuchet MS"/>
                <a:cs typeface="Trebuchet MS"/>
              </a:rPr>
              <a:t>T</a:t>
            </a:r>
            <a:r>
              <a:rPr sz="3600" dirty="0">
                <a:latin typeface="Trebuchet MS"/>
                <a:cs typeface="Trebuchet MS"/>
              </a:rPr>
              <a:t>S</a:t>
            </a:r>
            <a:r>
              <a:rPr sz="3600" spc="60" dirty="0">
                <a:latin typeface="Trebuchet MS"/>
                <a:cs typeface="Trebuchet MS"/>
              </a:rPr>
              <a:t> </a:t>
            </a:r>
            <a:r>
              <a:rPr sz="3600" spc="-310" dirty="0">
                <a:latin typeface="Trebuchet MS"/>
                <a:cs typeface="Trebuchet MS"/>
              </a:rPr>
              <a:t>V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20" dirty="0">
                <a:latin typeface="Trebuchet MS"/>
                <a:cs typeface="Trebuchet MS"/>
              </a:rPr>
              <a:t>L</a:t>
            </a:r>
            <a:r>
              <a:rPr sz="3600" spc="1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E</a:t>
            </a:r>
            <a:r>
              <a:rPr sz="3600" spc="-50" dirty="0">
                <a:latin typeface="Trebuchet MS"/>
                <a:cs typeface="Trebuchet MS"/>
              </a:rPr>
              <a:t> </a:t>
            </a:r>
            <a:r>
              <a:rPr sz="3600" spc="-15" dirty="0">
                <a:latin typeface="Trebuchet MS"/>
                <a:cs typeface="Trebuchet MS"/>
              </a:rPr>
              <a:t>P</a:t>
            </a:r>
            <a:r>
              <a:rPr sz="3600" spc="-40" dirty="0">
                <a:latin typeface="Trebuchet MS"/>
                <a:cs typeface="Trebuchet MS"/>
              </a:rPr>
              <a:t>R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-15" dirty="0">
                <a:latin typeface="Trebuchet MS"/>
                <a:cs typeface="Trebuchet MS"/>
              </a:rPr>
              <a:t>P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15" dirty="0">
                <a:latin typeface="Trebuchet MS"/>
                <a:cs typeface="Trebuchet MS"/>
              </a:rPr>
              <a:t>S</a:t>
            </a:r>
            <a:r>
              <a:rPr sz="3600" spc="-45" dirty="0">
                <a:latin typeface="Trebuchet MS"/>
                <a:cs typeface="Trebuchet MS"/>
              </a:rPr>
              <a:t>I</a:t>
            </a:r>
            <a:r>
              <a:rPr sz="3600" spc="-35" dirty="0">
                <a:latin typeface="Trebuchet MS"/>
                <a:cs typeface="Trebuchet MS"/>
              </a:rPr>
              <a:t>T</a:t>
            </a:r>
            <a:r>
              <a:rPr sz="3600" spc="-45" dirty="0">
                <a:latin typeface="Trebuchet MS"/>
                <a:cs typeface="Trebuchet MS"/>
              </a:rPr>
              <a:t>I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7021" y="2618994"/>
            <a:ext cx="5101590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06700"/>
              </a:lnSpc>
              <a:spcBef>
                <a:spcPts val="100"/>
              </a:spcBef>
              <a:tabLst>
                <a:tab pos="982980" algn="l"/>
                <a:tab pos="3124835" algn="l"/>
              </a:tabLst>
            </a:pPr>
            <a:r>
              <a:rPr sz="2400" spc="-5" dirty="0">
                <a:latin typeface="Calibri"/>
                <a:cs typeface="Calibri"/>
              </a:rPr>
              <a:t>Conditional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formatting-	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Filter-	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cells</a:t>
            </a:r>
            <a:endParaRPr sz="2400">
              <a:latin typeface="Calibri"/>
              <a:cs typeface="Calibri"/>
            </a:endParaRPr>
          </a:p>
          <a:p>
            <a:pPr marL="45720" marR="1134745">
              <a:lnSpc>
                <a:spcPct val="100000"/>
              </a:lnSpc>
              <a:tabLst>
                <a:tab pos="1109345" algn="l"/>
                <a:tab pos="1368425" algn="l"/>
                <a:tab pos="1718310" algn="l"/>
              </a:tabLst>
            </a:pPr>
            <a:r>
              <a:rPr sz="2400" spc="-5" dirty="0">
                <a:latin typeface="Calibri"/>
                <a:cs typeface="Calibri"/>
              </a:rPr>
              <a:t>Formula-	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performance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Pivot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Table-	for Summary </a:t>
            </a:r>
            <a:r>
              <a:rPr sz="2400" dirty="0">
                <a:latin typeface="Calibri"/>
                <a:cs typeface="Calibri"/>
              </a:rPr>
              <a:t> Graph-	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Visualization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594" y="354279"/>
            <a:ext cx="5595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10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2594" y="1331722"/>
            <a:ext cx="7040880" cy="49002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Downloaded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from: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latin typeface="Calibri"/>
                <a:cs typeface="Calibri"/>
              </a:rPr>
              <a:t>Employee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Edunet dashboard.(26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Features)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Used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9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Features:</a:t>
            </a:r>
            <a:endParaRPr sz="2400">
              <a:latin typeface="Calibri"/>
              <a:cs typeface="Calibri"/>
            </a:endParaRPr>
          </a:p>
          <a:p>
            <a:pPr marL="491490" marR="336867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Emp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Employees-</a:t>
            </a:r>
            <a:endParaRPr sz="2400">
              <a:latin typeface="Calibri"/>
              <a:cs typeface="Calibri"/>
            </a:endParaRPr>
          </a:p>
          <a:p>
            <a:pPr marL="695325" marR="499427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First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491490" marR="38474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Employee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 Unit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Performance level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Gender-Male,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Female</a:t>
            </a:r>
            <a:endParaRPr sz="240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Employee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Rating-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0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41" y="643889"/>
            <a:ext cx="7585709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2535" algn="l"/>
              </a:tabLst>
            </a:pPr>
            <a:r>
              <a:rPr sz="4250" spc="5" dirty="0">
                <a:latin typeface="Trebuchet MS"/>
                <a:cs typeface="Trebuchet MS"/>
              </a:rPr>
              <a:t>THE</a:t>
            </a:r>
            <a:r>
              <a:rPr sz="4250" spc="30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spc="5" dirty="0">
                <a:latin typeface="Trebuchet MS"/>
                <a:cs typeface="Trebuchet MS"/>
              </a:rPr>
              <a:t>IN	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65" dirty="0">
                <a:latin typeface="Trebuchet MS"/>
                <a:cs typeface="Trebuchet MS"/>
              </a:rPr>
              <a:t> </a:t>
            </a:r>
            <a:r>
              <a:rPr sz="4250" spc="15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4670" indent="-125095">
              <a:lnSpc>
                <a:spcPct val="100000"/>
              </a:lnSpc>
              <a:spcBef>
                <a:spcPts val="95"/>
              </a:spcBef>
              <a:buSzPct val="96428"/>
              <a:buFont typeface="Arial MT"/>
              <a:buChar char="•"/>
              <a:tabLst>
                <a:tab pos="535940" algn="l"/>
              </a:tabLst>
            </a:pPr>
            <a:r>
              <a:rPr spc="-10" dirty="0"/>
              <a:t>Calculation</a:t>
            </a:r>
            <a:r>
              <a:rPr spc="3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5" dirty="0"/>
              <a:t>Performance</a:t>
            </a:r>
            <a:r>
              <a:rPr spc="30" dirty="0"/>
              <a:t> </a:t>
            </a:r>
            <a:r>
              <a:rPr spc="-15" dirty="0"/>
              <a:t>Level:</a:t>
            </a:r>
          </a:p>
          <a:p>
            <a:pPr marL="397510">
              <a:lnSpc>
                <a:spcPct val="100000"/>
              </a:lnSpc>
              <a:spcBef>
                <a:spcPts val="35"/>
              </a:spcBef>
            </a:pPr>
            <a:endParaRPr sz="2400"/>
          </a:p>
          <a:p>
            <a:pPr marL="943610" marR="5080" indent="-178435">
              <a:lnSpc>
                <a:spcPct val="100000"/>
              </a:lnSpc>
            </a:pPr>
            <a:r>
              <a:rPr b="0" spc="-15" dirty="0">
                <a:latin typeface="Times New Roman"/>
                <a:cs typeface="Times New Roman"/>
              </a:rPr>
              <a:t>=IFS(Z8=&gt;5,”VERY</a:t>
            </a:r>
            <a:r>
              <a:rPr b="0" spc="-114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HIGH”,Z8=&gt;4,”HIGH”, </a:t>
            </a:r>
            <a:r>
              <a:rPr b="0" spc="-68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Z8=&gt;3,”MED”,TRUE,”LOW”)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Visualization: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revision>23</cp:revision>
  <dcterms:created xsi:type="dcterms:W3CDTF">2024-09-02T05:30:15Z</dcterms:created>
  <dcterms:modified xsi:type="dcterms:W3CDTF">2024-09-02T05:42:50Z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2024-09-02T00:00:00Z</vt:filetime>
  </property>
</Properties>
</file>