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0" r:id="rId20"/>
    <p:sldId id="281" r:id="rId21"/>
    <p:sldId id="282" r:id="rId22"/>
    <p:sldId id="283" r:id="rId23"/>
    <p:sldId id="275" r:id="rId24"/>
    <p:sldId id="276" r:id="rId25"/>
    <p:sldId id="277" r:id="rId26"/>
    <p:sldId id="278" r:id="rId27"/>
  </p:sldIdLst>
  <p:sldSz cx="18288000" cy="10287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064">
          <p15:clr>
            <a:srgbClr val="A4A3A4"/>
          </p15:clr>
        </p15:guide>
        <p15:guide id="2" pos="2880">
          <p15:clr>
            <a:srgbClr val="A4A3A4"/>
          </p15:clr>
        </p15:guide>
        <p15:guide id="3" orient="horz" pos="1017" userDrawn="1">
          <p15:clr>
            <a:srgbClr val="A4A3A4"/>
          </p15:clr>
        </p15:guide>
        <p15:guide id="4" pos="624">
          <p15:clr>
            <a:srgbClr val="A4A3A4"/>
          </p15:clr>
        </p15:guide>
        <p15:guide id="5" pos="5328">
          <p15:clr>
            <a:srgbClr val="A4A3A4"/>
          </p15:clr>
        </p15:guide>
        <p15:guide id="6" pos="10896">
          <p15:clr>
            <a:srgbClr val="A4A3A4"/>
          </p15:clr>
        </p15:guide>
        <p15:guide id="7" orient="horz" pos="3013" userDrawn="1">
          <p15:clr>
            <a:srgbClr val="A4A3A4"/>
          </p15:clr>
        </p15:guide>
        <p15:guide id="8" orient="horz" pos="1176">
          <p15:clr>
            <a:srgbClr val="A4A3A4"/>
          </p15:clr>
        </p15:guide>
        <p15:guide id="9" orient="horz" pos="3672">
          <p15:clr>
            <a:srgbClr val="A4A3A4"/>
          </p15:clr>
        </p15:guide>
        <p15:guide id="10" orient="horz" pos="5544">
          <p15:clr>
            <a:srgbClr val="A4A3A4"/>
          </p15:clr>
        </p15:guide>
        <p15:guide id="11" pos="5760">
          <p15:clr>
            <a:srgbClr val="A4A3A4"/>
          </p15:clr>
        </p15:guide>
        <p15:guide id="12" orient="horz" pos="552">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hmGof2vW2moctkAoKBtQrn9PBTlw=="/>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D8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45240B-A331-4381-9520-64E0033B2FCB}">
  <a:tblStyle styleId="{5545240B-A331-4381-9520-64E0033B2FCB}"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6708D0E2-8FC1-4C55-8FCE-546CFB50E551}" styleName="Table_1">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816" y="72"/>
      </p:cViewPr>
      <p:guideLst>
        <p:guide orient="horz" pos="5064"/>
        <p:guide pos="2880"/>
        <p:guide orient="horz" pos="1017"/>
        <p:guide pos="624"/>
        <p:guide pos="5328"/>
        <p:guide pos="10896"/>
        <p:guide orient="horz" pos="3013"/>
        <p:guide orient="horz" pos="1176"/>
        <p:guide orient="horz" pos="3672"/>
        <p:guide orient="horz" pos="5544"/>
        <p:guide pos="5760"/>
        <p:guide orient="horz" pos="55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7" name="Google Shape;457;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8" name="Google Shape;458;p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0" name="Google Shape;51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2"/>
        <p:cNvGrpSpPr/>
        <p:nvPr/>
      </p:nvGrpSpPr>
      <p:grpSpPr>
        <a:xfrm>
          <a:off x="0" y="0"/>
          <a:ext cx="0" cy="0"/>
          <a:chOff x="0" y="0"/>
          <a:chExt cx="0" cy="0"/>
        </a:xfrm>
      </p:grpSpPr>
      <p:sp>
        <p:nvSpPr>
          <p:cNvPr id="543" name="Google Shape;543;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4" name="Google Shape;54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6"/>
        <p:cNvGrpSpPr/>
        <p:nvPr/>
      </p:nvGrpSpPr>
      <p:grpSpPr>
        <a:xfrm>
          <a:off x="0" y="0"/>
          <a:ext cx="0" cy="0"/>
          <a:chOff x="0" y="0"/>
          <a:chExt cx="0" cy="0"/>
        </a:xfrm>
      </p:grpSpPr>
      <p:sp>
        <p:nvSpPr>
          <p:cNvPr id="577" name="Google Shape;577;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8" name="Google Shape;57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2" name="Google Shape;61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46" name="Google Shape;64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21" name="Google Shape;721;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8"/>
        <p:cNvGrpSpPr/>
        <p:nvPr/>
      </p:nvGrpSpPr>
      <p:grpSpPr>
        <a:xfrm>
          <a:off x="0" y="0"/>
          <a:ext cx="0" cy="0"/>
          <a:chOff x="0" y="0"/>
          <a:chExt cx="0" cy="0"/>
        </a:xfrm>
      </p:grpSpPr>
      <p:sp>
        <p:nvSpPr>
          <p:cNvPr id="759" name="Google Shape;759;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0" name="Google Shape;760;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95" name="Google Shape;79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5" name="Google Shape;83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16468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5" name="Google Shape;83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396450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5" name="Google Shape;83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98046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35" name="Google Shape;83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231946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7"/>
        <p:cNvGrpSpPr/>
        <p:nvPr/>
      </p:nvGrpSpPr>
      <p:grpSpPr>
        <a:xfrm>
          <a:off x="0" y="0"/>
          <a:ext cx="0" cy="0"/>
          <a:chOff x="0" y="0"/>
          <a:chExt cx="0" cy="0"/>
        </a:xfrm>
      </p:grpSpPr>
      <p:sp>
        <p:nvSpPr>
          <p:cNvPr id="868" name="Google Shape;868;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9" name="Google Shape;86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03" name="Google Shape;903;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5"/>
        <p:cNvGrpSpPr/>
        <p:nvPr/>
      </p:nvGrpSpPr>
      <p:grpSpPr>
        <a:xfrm>
          <a:off x="0" y="0"/>
          <a:ext cx="0" cy="0"/>
          <a:chOff x="0" y="0"/>
          <a:chExt cx="0" cy="0"/>
        </a:xfrm>
      </p:grpSpPr>
      <p:sp>
        <p:nvSpPr>
          <p:cNvPr id="936" name="Google Shape;936;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7" name="Google Shape;937;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2" name="Google Shape;972;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2" name="Google Shape;11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2" name="Google Shape;26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4" name="Google Shape;3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l</a:t>
            </a:r>
            <a:endParaRPr/>
          </a:p>
        </p:txBody>
      </p:sp>
      <p:sp>
        <p:nvSpPr>
          <p:cNvPr id="335" name="Google Shape;335;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4" name="Google Shape;40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5" name="Google Shape;405;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
        <p:cNvGrpSpPr/>
        <p:nvPr/>
      </p:nvGrpSpPr>
      <p:grpSpPr>
        <a:xfrm>
          <a:off x="0" y="0"/>
          <a:ext cx="0" cy="0"/>
          <a:chOff x="0" y="0"/>
          <a:chExt cx="0" cy="0"/>
        </a:xfrm>
      </p:grpSpPr>
      <p:sp>
        <p:nvSpPr>
          <p:cNvPr id="17" name="Google Shape;17;p24"/>
          <p:cNvSpPr txBox="1">
            <a:spLocks noGrp="1"/>
          </p:cNvSpPr>
          <p:nvPr>
            <p:ph type="dt" idx="10"/>
          </p:nvPr>
        </p:nvSpPr>
        <p:spPr>
          <a:xfrm>
            <a:off x="457200" y="6356357"/>
            <a:ext cx="2133600" cy="36512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4"/>
          <p:cNvSpPr txBox="1">
            <a:spLocks noGrp="1"/>
          </p:cNvSpPr>
          <p:nvPr>
            <p:ph type="ftr" idx="11"/>
          </p:nvPr>
        </p:nvSpPr>
        <p:spPr>
          <a:xfrm>
            <a:off x="3124200" y="6356357"/>
            <a:ext cx="2895600" cy="36512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4"/>
          <p:cNvSpPr txBox="1">
            <a:spLocks noGrp="1"/>
          </p:cNvSpPr>
          <p:nvPr>
            <p:ph type="sldNum" idx="12"/>
          </p:nvPr>
        </p:nvSpPr>
        <p:spPr>
          <a:xfrm>
            <a:off x="6553200" y="6356357"/>
            <a:ext cx="2133600" cy="36512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3240">
          <p15:clr>
            <a:srgbClr val="FBAE40"/>
          </p15:clr>
        </p15:guide>
        <p15:guide id="2" pos="57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3"/>
          <p:cNvSpPr txBox="1">
            <a:spLocks noGrp="1"/>
          </p:cNvSpPr>
          <p:nvPr>
            <p:ph type="body" idx="1"/>
          </p:nvPr>
        </p:nvSpPr>
        <p:spPr>
          <a:xfrm rot="5400000">
            <a:off x="2309018" y="-251611"/>
            <a:ext cx="4525964"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6" name="Google Shape;76;p33"/>
          <p:cNvSpPr txBox="1">
            <a:spLocks noGrp="1"/>
          </p:cNvSpPr>
          <p:nvPr>
            <p:ph type="dt" idx="10"/>
          </p:nvPr>
        </p:nvSpPr>
        <p:spPr>
          <a:xfrm>
            <a:off x="457200" y="6356357"/>
            <a:ext cx="2133600" cy="36512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3"/>
          <p:cNvSpPr txBox="1">
            <a:spLocks noGrp="1"/>
          </p:cNvSpPr>
          <p:nvPr>
            <p:ph type="ftr" idx="11"/>
          </p:nvPr>
        </p:nvSpPr>
        <p:spPr>
          <a:xfrm>
            <a:off x="3124200" y="6356357"/>
            <a:ext cx="2895600" cy="36512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3"/>
          <p:cNvSpPr txBox="1">
            <a:spLocks noGrp="1"/>
          </p:cNvSpPr>
          <p:nvPr>
            <p:ph type="sldNum" idx="12"/>
          </p:nvPr>
        </p:nvSpPr>
        <p:spPr>
          <a:xfrm>
            <a:off x="6553200" y="6356357"/>
            <a:ext cx="2133600" cy="36512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34"/>
          <p:cNvSpPr txBox="1">
            <a:spLocks noGrp="1"/>
          </p:cNvSpPr>
          <p:nvPr>
            <p:ph type="title"/>
          </p:nvPr>
        </p:nvSpPr>
        <p:spPr>
          <a:xfrm rot="5400000">
            <a:off x="4732338" y="2171708"/>
            <a:ext cx="5851526"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34"/>
          <p:cNvSpPr txBox="1">
            <a:spLocks noGrp="1"/>
          </p:cNvSpPr>
          <p:nvPr>
            <p:ph type="body" idx="1"/>
          </p:nvPr>
        </p:nvSpPr>
        <p:spPr>
          <a:xfrm rot="5400000">
            <a:off x="541338" y="190508"/>
            <a:ext cx="5851526"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2" name="Google Shape;82;p34"/>
          <p:cNvSpPr txBox="1">
            <a:spLocks noGrp="1"/>
          </p:cNvSpPr>
          <p:nvPr>
            <p:ph type="dt" idx="10"/>
          </p:nvPr>
        </p:nvSpPr>
        <p:spPr>
          <a:xfrm>
            <a:off x="457200" y="6356357"/>
            <a:ext cx="2133600" cy="36512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4"/>
          <p:cNvSpPr txBox="1">
            <a:spLocks noGrp="1"/>
          </p:cNvSpPr>
          <p:nvPr>
            <p:ph type="ftr" idx="11"/>
          </p:nvPr>
        </p:nvSpPr>
        <p:spPr>
          <a:xfrm>
            <a:off x="3124200" y="6356357"/>
            <a:ext cx="2895600" cy="36512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34"/>
          <p:cNvSpPr txBox="1">
            <a:spLocks noGrp="1"/>
          </p:cNvSpPr>
          <p:nvPr>
            <p:ph type="sldNum" idx="12"/>
          </p:nvPr>
        </p:nvSpPr>
        <p:spPr>
          <a:xfrm>
            <a:off x="6553200" y="6356357"/>
            <a:ext cx="2133600" cy="36512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
        <p:cNvGrpSpPr/>
        <p:nvPr/>
      </p:nvGrpSpPr>
      <p:grpSpPr>
        <a:xfrm>
          <a:off x="0" y="0"/>
          <a:ext cx="0" cy="0"/>
          <a:chOff x="0" y="0"/>
          <a:chExt cx="0" cy="0"/>
        </a:xfrm>
      </p:grpSpPr>
      <p:sp>
        <p:nvSpPr>
          <p:cNvPr id="21" name="Google Shape;21;p25"/>
          <p:cNvSpPr txBox="1">
            <a:spLocks noGrp="1"/>
          </p:cNvSpPr>
          <p:nvPr>
            <p:ph type="ctrTitle"/>
          </p:nvPr>
        </p:nvSpPr>
        <p:spPr>
          <a:xfrm>
            <a:off x="685800" y="2130425"/>
            <a:ext cx="7772400" cy="1470026"/>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199"/>
              <a:buNone/>
              <a:defRPr>
                <a:solidFill>
                  <a:srgbClr val="888888"/>
                </a:solidFill>
              </a:defRPr>
            </a:lvl1pPr>
            <a:lvl2pPr lvl="1" algn="ctr">
              <a:lnSpc>
                <a:spcPct val="100000"/>
              </a:lnSpc>
              <a:spcBef>
                <a:spcPts val="560"/>
              </a:spcBef>
              <a:spcAft>
                <a:spcPts val="0"/>
              </a:spcAft>
              <a:buClr>
                <a:srgbClr val="888888"/>
              </a:buClr>
              <a:buSzPts val="2801"/>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1999"/>
              <a:buNone/>
              <a:defRPr>
                <a:solidFill>
                  <a:srgbClr val="888888"/>
                </a:solidFill>
              </a:defRPr>
            </a:lvl4pPr>
            <a:lvl5pPr lvl="4" algn="ctr">
              <a:lnSpc>
                <a:spcPct val="100000"/>
              </a:lnSpc>
              <a:spcBef>
                <a:spcPts val="400"/>
              </a:spcBef>
              <a:spcAft>
                <a:spcPts val="0"/>
              </a:spcAft>
              <a:buClr>
                <a:srgbClr val="888888"/>
              </a:buClr>
              <a:buSzPts val="1999"/>
              <a:buNone/>
              <a:defRPr>
                <a:solidFill>
                  <a:srgbClr val="888888"/>
                </a:solidFill>
              </a:defRPr>
            </a:lvl5pPr>
            <a:lvl6pPr lvl="5" algn="ctr">
              <a:lnSpc>
                <a:spcPct val="100000"/>
              </a:lnSpc>
              <a:spcBef>
                <a:spcPts val="400"/>
              </a:spcBef>
              <a:spcAft>
                <a:spcPts val="0"/>
              </a:spcAft>
              <a:buClr>
                <a:srgbClr val="888888"/>
              </a:buClr>
              <a:buSzPts val="1999"/>
              <a:buNone/>
              <a:defRPr>
                <a:solidFill>
                  <a:srgbClr val="888888"/>
                </a:solidFill>
              </a:defRPr>
            </a:lvl6pPr>
            <a:lvl7pPr lvl="6" algn="ctr">
              <a:lnSpc>
                <a:spcPct val="100000"/>
              </a:lnSpc>
              <a:spcBef>
                <a:spcPts val="400"/>
              </a:spcBef>
              <a:spcAft>
                <a:spcPts val="0"/>
              </a:spcAft>
              <a:buClr>
                <a:srgbClr val="888888"/>
              </a:buClr>
              <a:buSzPts val="1999"/>
              <a:buNone/>
              <a:defRPr>
                <a:solidFill>
                  <a:srgbClr val="888888"/>
                </a:solidFill>
              </a:defRPr>
            </a:lvl7pPr>
            <a:lvl8pPr lvl="7" algn="ctr">
              <a:lnSpc>
                <a:spcPct val="100000"/>
              </a:lnSpc>
              <a:spcBef>
                <a:spcPts val="400"/>
              </a:spcBef>
              <a:spcAft>
                <a:spcPts val="0"/>
              </a:spcAft>
              <a:buClr>
                <a:srgbClr val="888888"/>
              </a:buClr>
              <a:buSzPts val="1999"/>
              <a:buNone/>
              <a:defRPr>
                <a:solidFill>
                  <a:srgbClr val="888888"/>
                </a:solidFill>
              </a:defRPr>
            </a:lvl8pPr>
            <a:lvl9pPr lvl="8" algn="ctr">
              <a:lnSpc>
                <a:spcPct val="100000"/>
              </a:lnSpc>
              <a:spcBef>
                <a:spcPts val="400"/>
              </a:spcBef>
              <a:spcAft>
                <a:spcPts val="0"/>
              </a:spcAft>
              <a:buClr>
                <a:srgbClr val="888888"/>
              </a:buClr>
              <a:buSzPts val="1999"/>
              <a:buNone/>
              <a:defRPr>
                <a:solidFill>
                  <a:srgbClr val="888888"/>
                </a:solidFill>
              </a:defRPr>
            </a:lvl9pPr>
          </a:lstStyle>
          <a:p>
            <a:endParaRPr/>
          </a:p>
        </p:txBody>
      </p:sp>
      <p:sp>
        <p:nvSpPr>
          <p:cNvPr id="23" name="Google Shape;23;p25"/>
          <p:cNvSpPr txBox="1">
            <a:spLocks noGrp="1"/>
          </p:cNvSpPr>
          <p:nvPr>
            <p:ph type="dt" idx="10"/>
          </p:nvPr>
        </p:nvSpPr>
        <p:spPr>
          <a:xfrm>
            <a:off x="457200" y="6356357"/>
            <a:ext cx="2133600" cy="36512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5"/>
          <p:cNvSpPr txBox="1">
            <a:spLocks noGrp="1"/>
          </p:cNvSpPr>
          <p:nvPr>
            <p:ph type="ftr" idx="11"/>
          </p:nvPr>
        </p:nvSpPr>
        <p:spPr>
          <a:xfrm>
            <a:off x="3124200" y="6356357"/>
            <a:ext cx="2895600" cy="36512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5"/>
          <p:cNvSpPr txBox="1">
            <a:spLocks noGrp="1"/>
          </p:cNvSpPr>
          <p:nvPr>
            <p:ph type="sldNum" idx="12"/>
          </p:nvPr>
        </p:nvSpPr>
        <p:spPr>
          <a:xfrm>
            <a:off x="6553200" y="6356357"/>
            <a:ext cx="2133600" cy="36512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6"/>
          <p:cNvSpPr txBox="1">
            <a:spLocks noGrp="1"/>
          </p:cNvSpPr>
          <p:nvPr>
            <p:ph type="body" idx="1"/>
          </p:nvPr>
        </p:nvSpPr>
        <p:spPr>
          <a:xfrm>
            <a:off x="457200" y="1600207"/>
            <a:ext cx="8229600" cy="4525964"/>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9" name="Google Shape;29;p26"/>
          <p:cNvSpPr txBox="1">
            <a:spLocks noGrp="1"/>
          </p:cNvSpPr>
          <p:nvPr>
            <p:ph type="dt" idx="10"/>
          </p:nvPr>
        </p:nvSpPr>
        <p:spPr>
          <a:xfrm>
            <a:off x="457200" y="6356357"/>
            <a:ext cx="2133600" cy="36512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26"/>
          <p:cNvSpPr txBox="1">
            <a:spLocks noGrp="1"/>
          </p:cNvSpPr>
          <p:nvPr>
            <p:ph type="ftr" idx="11"/>
          </p:nvPr>
        </p:nvSpPr>
        <p:spPr>
          <a:xfrm>
            <a:off x="3124200" y="6356357"/>
            <a:ext cx="2895600" cy="36512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6"/>
          <p:cNvSpPr txBox="1">
            <a:spLocks noGrp="1"/>
          </p:cNvSpPr>
          <p:nvPr>
            <p:ph type="sldNum" idx="12"/>
          </p:nvPr>
        </p:nvSpPr>
        <p:spPr>
          <a:xfrm>
            <a:off x="6553200" y="6356357"/>
            <a:ext cx="2133600" cy="36512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27"/>
          <p:cNvSpPr txBox="1">
            <a:spLocks noGrp="1"/>
          </p:cNvSpPr>
          <p:nvPr>
            <p:ph type="title"/>
          </p:nvPr>
        </p:nvSpPr>
        <p:spPr>
          <a:xfrm>
            <a:off x="722313" y="4406907"/>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1"/>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7"/>
          <p:cNvSpPr txBox="1">
            <a:spLocks noGrp="1"/>
          </p:cNvSpPr>
          <p:nvPr>
            <p:ph type="body" idx="1"/>
          </p:nvPr>
        </p:nvSpPr>
        <p:spPr>
          <a:xfrm>
            <a:off x="722313" y="2906716"/>
            <a:ext cx="7772400" cy="1500188"/>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1999"/>
              <a:buNone/>
              <a:defRPr sz="1999">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1"/>
              <a:buNone/>
              <a:defRPr sz="1601">
                <a:solidFill>
                  <a:srgbClr val="888888"/>
                </a:solidFill>
              </a:defRPr>
            </a:lvl3pPr>
            <a:lvl4pPr marL="1828800" lvl="3" indent="-228600" algn="l">
              <a:lnSpc>
                <a:spcPct val="100000"/>
              </a:lnSpc>
              <a:spcBef>
                <a:spcPts val="280"/>
              </a:spcBef>
              <a:spcAft>
                <a:spcPts val="0"/>
              </a:spcAft>
              <a:buClr>
                <a:srgbClr val="888888"/>
              </a:buClr>
              <a:buSzPts val="1399"/>
              <a:buNone/>
              <a:defRPr sz="1399">
                <a:solidFill>
                  <a:srgbClr val="888888"/>
                </a:solidFill>
              </a:defRPr>
            </a:lvl4pPr>
            <a:lvl5pPr marL="2286000" lvl="4" indent="-228600" algn="l">
              <a:lnSpc>
                <a:spcPct val="100000"/>
              </a:lnSpc>
              <a:spcBef>
                <a:spcPts val="280"/>
              </a:spcBef>
              <a:spcAft>
                <a:spcPts val="0"/>
              </a:spcAft>
              <a:buClr>
                <a:srgbClr val="888888"/>
              </a:buClr>
              <a:buSzPts val="1399"/>
              <a:buNone/>
              <a:defRPr sz="1399">
                <a:solidFill>
                  <a:srgbClr val="888888"/>
                </a:solidFill>
              </a:defRPr>
            </a:lvl5pPr>
            <a:lvl6pPr marL="2743200" lvl="5" indent="-228600" algn="l">
              <a:lnSpc>
                <a:spcPct val="100000"/>
              </a:lnSpc>
              <a:spcBef>
                <a:spcPts val="280"/>
              </a:spcBef>
              <a:spcAft>
                <a:spcPts val="0"/>
              </a:spcAft>
              <a:buClr>
                <a:srgbClr val="888888"/>
              </a:buClr>
              <a:buSzPts val="1399"/>
              <a:buNone/>
              <a:defRPr sz="1399">
                <a:solidFill>
                  <a:srgbClr val="888888"/>
                </a:solidFill>
              </a:defRPr>
            </a:lvl6pPr>
            <a:lvl7pPr marL="3200400" lvl="6" indent="-228600" algn="l">
              <a:lnSpc>
                <a:spcPct val="100000"/>
              </a:lnSpc>
              <a:spcBef>
                <a:spcPts val="280"/>
              </a:spcBef>
              <a:spcAft>
                <a:spcPts val="0"/>
              </a:spcAft>
              <a:buClr>
                <a:srgbClr val="888888"/>
              </a:buClr>
              <a:buSzPts val="1399"/>
              <a:buNone/>
              <a:defRPr sz="1399">
                <a:solidFill>
                  <a:srgbClr val="888888"/>
                </a:solidFill>
              </a:defRPr>
            </a:lvl7pPr>
            <a:lvl8pPr marL="3657600" lvl="7" indent="-228600" algn="l">
              <a:lnSpc>
                <a:spcPct val="100000"/>
              </a:lnSpc>
              <a:spcBef>
                <a:spcPts val="280"/>
              </a:spcBef>
              <a:spcAft>
                <a:spcPts val="0"/>
              </a:spcAft>
              <a:buClr>
                <a:srgbClr val="888888"/>
              </a:buClr>
              <a:buSzPts val="1399"/>
              <a:buNone/>
              <a:defRPr sz="1399">
                <a:solidFill>
                  <a:srgbClr val="888888"/>
                </a:solidFill>
              </a:defRPr>
            </a:lvl8pPr>
            <a:lvl9pPr marL="4114800" lvl="8" indent="-228600" algn="l">
              <a:lnSpc>
                <a:spcPct val="100000"/>
              </a:lnSpc>
              <a:spcBef>
                <a:spcPts val="280"/>
              </a:spcBef>
              <a:spcAft>
                <a:spcPts val="0"/>
              </a:spcAft>
              <a:buClr>
                <a:srgbClr val="888888"/>
              </a:buClr>
              <a:buSzPts val="1399"/>
              <a:buNone/>
              <a:defRPr sz="1399">
                <a:solidFill>
                  <a:srgbClr val="888888"/>
                </a:solidFill>
              </a:defRPr>
            </a:lvl9pPr>
          </a:lstStyle>
          <a:p>
            <a:endParaRPr/>
          </a:p>
        </p:txBody>
      </p:sp>
      <p:sp>
        <p:nvSpPr>
          <p:cNvPr id="35" name="Google Shape;35;p27"/>
          <p:cNvSpPr txBox="1">
            <a:spLocks noGrp="1"/>
          </p:cNvSpPr>
          <p:nvPr>
            <p:ph type="dt" idx="10"/>
          </p:nvPr>
        </p:nvSpPr>
        <p:spPr>
          <a:xfrm>
            <a:off x="457200" y="6356357"/>
            <a:ext cx="2133600" cy="36512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7"/>
          <p:cNvSpPr txBox="1">
            <a:spLocks noGrp="1"/>
          </p:cNvSpPr>
          <p:nvPr>
            <p:ph type="ftr" idx="11"/>
          </p:nvPr>
        </p:nvSpPr>
        <p:spPr>
          <a:xfrm>
            <a:off x="3124200" y="6356357"/>
            <a:ext cx="2895600" cy="36512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27"/>
          <p:cNvSpPr txBox="1">
            <a:spLocks noGrp="1"/>
          </p:cNvSpPr>
          <p:nvPr>
            <p:ph type="sldNum" idx="12"/>
          </p:nvPr>
        </p:nvSpPr>
        <p:spPr>
          <a:xfrm>
            <a:off x="6553200" y="6356357"/>
            <a:ext cx="2133600" cy="36512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8"/>
          <p:cNvSpPr txBox="1">
            <a:spLocks noGrp="1"/>
          </p:cNvSpPr>
          <p:nvPr>
            <p:ph type="body" idx="1"/>
          </p:nvPr>
        </p:nvSpPr>
        <p:spPr>
          <a:xfrm>
            <a:off x="457201" y="1600207"/>
            <a:ext cx="4038600" cy="4525964"/>
          </a:xfrm>
          <a:prstGeom prst="rect">
            <a:avLst/>
          </a:prstGeom>
          <a:noFill/>
          <a:ln>
            <a:noFill/>
          </a:ln>
        </p:spPr>
        <p:txBody>
          <a:bodyPr spcFirstLastPara="1" wrap="square" lIns="91425" tIns="45700" rIns="91425" bIns="45700" anchor="t" anchorCtr="0">
            <a:normAutofit/>
          </a:bodyPr>
          <a:lstStyle>
            <a:lvl1pPr marL="457200" lvl="0" indent="-406463" algn="l">
              <a:lnSpc>
                <a:spcPct val="100000"/>
              </a:lnSpc>
              <a:spcBef>
                <a:spcPts val="560"/>
              </a:spcBef>
              <a:spcAft>
                <a:spcPts val="0"/>
              </a:spcAft>
              <a:buClr>
                <a:schemeClr val="dk1"/>
              </a:buClr>
              <a:buSzPts val="2801"/>
              <a:buChar char="•"/>
              <a:defRPr sz="2801"/>
            </a:lvl1pPr>
            <a:lvl2pPr marL="914400" lvl="1" indent="-381000" algn="l">
              <a:lnSpc>
                <a:spcPct val="100000"/>
              </a:lnSpc>
              <a:spcBef>
                <a:spcPts val="480"/>
              </a:spcBef>
              <a:spcAft>
                <a:spcPts val="0"/>
              </a:spcAft>
              <a:buClr>
                <a:schemeClr val="dk1"/>
              </a:buClr>
              <a:buSzPts val="2400"/>
              <a:buChar char="–"/>
              <a:defRPr sz="2400"/>
            </a:lvl2pPr>
            <a:lvl3pPr marL="1371600" lvl="2" indent="-355536" algn="l">
              <a:lnSpc>
                <a:spcPct val="100000"/>
              </a:lnSpc>
              <a:spcBef>
                <a:spcPts val="400"/>
              </a:spcBef>
              <a:spcAft>
                <a:spcPts val="0"/>
              </a:spcAft>
              <a:buClr>
                <a:schemeClr val="dk1"/>
              </a:buClr>
              <a:buSzPts val="1999"/>
              <a:buChar char="•"/>
              <a:defRPr sz="1999"/>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1" name="Google Shape;41;p28"/>
          <p:cNvSpPr txBox="1">
            <a:spLocks noGrp="1"/>
          </p:cNvSpPr>
          <p:nvPr>
            <p:ph type="body" idx="2"/>
          </p:nvPr>
        </p:nvSpPr>
        <p:spPr>
          <a:xfrm>
            <a:off x="4648201" y="1600207"/>
            <a:ext cx="4038600" cy="4525964"/>
          </a:xfrm>
          <a:prstGeom prst="rect">
            <a:avLst/>
          </a:prstGeom>
          <a:noFill/>
          <a:ln>
            <a:noFill/>
          </a:ln>
        </p:spPr>
        <p:txBody>
          <a:bodyPr spcFirstLastPara="1" wrap="square" lIns="91425" tIns="45700" rIns="91425" bIns="45700" anchor="t" anchorCtr="0">
            <a:normAutofit/>
          </a:bodyPr>
          <a:lstStyle>
            <a:lvl1pPr marL="457200" lvl="0" indent="-406463" algn="l">
              <a:lnSpc>
                <a:spcPct val="100000"/>
              </a:lnSpc>
              <a:spcBef>
                <a:spcPts val="560"/>
              </a:spcBef>
              <a:spcAft>
                <a:spcPts val="0"/>
              </a:spcAft>
              <a:buClr>
                <a:schemeClr val="dk1"/>
              </a:buClr>
              <a:buSzPts val="2801"/>
              <a:buChar char="•"/>
              <a:defRPr sz="2801"/>
            </a:lvl1pPr>
            <a:lvl2pPr marL="914400" lvl="1" indent="-381000" algn="l">
              <a:lnSpc>
                <a:spcPct val="100000"/>
              </a:lnSpc>
              <a:spcBef>
                <a:spcPts val="480"/>
              </a:spcBef>
              <a:spcAft>
                <a:spcPts val="0"/>
              </a:spcAft>
              <a:buClr>
                <a:schemeClr val="dk1"/>
              </a:buClr>
              <a:buSzPts val="2400"/>
              <a:buChar char="–"/>
              <a:defRPr sz="2400"/>
            </a:lvl2pPr>
            <a:lvl3pPr marL="1371600" lvl="2" indent="-355536" algn="l">
              <a:lnSpc>
                <a:spcPct val="100000"/>
              </a:lnSpc>
              <a:spcBef>
                <a:spcPts val="400"/>
              </a:spcBef>
              <a:spcAft>
                <a:spcPts val="0"/>
              </a:spcAft>
              <a:buClr>
                <a:schemeClr val="dk1"/>
              </a:buClr>
              <a:buSzPts val="1999"/>
              <a:buChar char="•"/>
              <a:defRPr sz="1999"/>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42" name="Google Shape;42;p28"/>
          <p:cNvSpPr txBox="1">
            <a:spLocks noGrp="1"/>
          </p:cNvSpPr>
          <p:nvPr>
            <p:ph type="dt" idx="10"/>
          </p:nvPr>
        </p:nvSpPr>
        <p:spPr>
          <a:xfrm>
            <a:off x="457200" y="6356357"/>
            <a:ext cx="2133600" cy="36512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8"/>
          <p:cNvSpPr txBox="1">
            <a:spLocks noGrp="1"/>
          </p:cNvSpPr>
          <p:nvPr>
            <p:ph type="ftr" idx="11"/>
          </p:nvPr>
        </p:nvSpPr>
        <p:spPr>
          <a:xfrm>
            <a:off x="3124200" y="6356357"/>
            <a:ext cx="2895600" cy="36512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8"/>
          <p:cNvSpPr txBox="1">
            <a:spLocks noGrp="1"/>
          </p:cNvSpPr>
          <p:nvPr>
            <p:ph type="sldNum" idx="12"/>
          </p:nvPr>
        </p:nvSpPr>
        <p:spPr>
          <a:xfrm>
            <a:off x="6553200" y="6356357"/>
            <a:ext cx="2133600" cy="36512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399"/>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9"/>
          <p:cNvSpPr txBox="1">
            <a:spLocks noGrp="1"/>
          </p:cNvSpPr>
          <p:nvPr>
            <p:ph type="body" idx="1"/>
          </p:nvPr>
        </p:nvSpPr>
        <p:spPr>
          <a:xfrm>
            <a:off x="457204" y="1535114"/>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1999"/>
              <a:buNone/>
              <a:defRPr sz="1999"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1"/>
              <a:buNone/>
              <a:defRPr sz="1601" b="1"/>
            </a:lvl4pPr>
            <a:lvl5pPr marL="2286000" lvl="4" indent="-228600" algn="l">
              <a:lnSpc>
                <a:spcPct val="100000"/>
              </a:lnSpc>
              <a:spcBef>
                <a:spcPts val="320"/>
              </a:spcBef>
              <a:spcAft>
                <a:spcPts val="0"/>
              </a:spcAft>
              <a:buClr>
                <a:schemeClr val="dk1"/>
              </a:buClr>
              <a:buSzPts val="1601"/>
              <a:buNone/>
              <a:defRPr sz="1601" b="1"/>
            </a:lvl5pPr>
            <a:lvl6pPr marL="2743200" lvl="5" indent="-228600" algn="l">
              <a:lnSpc>
                <a:spcPct val="100000"/>
              </a:lnSpc>
              <a:spcBef>
                <a:spcPts val="320"/>
              </a:spcBef>
              <a:spcAft>
                <a:spcPts val="0"/>
              </a:spcAft>
              <a:buClr>
                <a:schemeClr val="dk1"/>
              </a:buClr>
              <a:buSzPts val="1601"/>
              <a:buNone/>
              <a:defRPr sz="1601" b="1"/>
            </a:lvl6pPr>
            <a:lvl7pPr marL="3200400" lvl="6" indent="-228600" algn="l">
              <a:lnSpc>
                <a:spcPct val="100000"/>
              </a:lnSpc>
              <a:spcBef>
                <a:spcPts val="320"/>
              </a:spcBef>
              <a:spcAft>
                <a:spcPts val="0"/>
              </a:spcAft>
              <a:buClr>
                <a:schemeClr val="dk1"/>
              </a:buClr>
              <a:buSzPts val="1601"/>
              <a:buNone/>
              <a:defRPr sz="1601" b="1"/>
            </a:lvl7pPr>
            <a:lvl8pPr marL="3657600" lvl="7" indent="-228600" algn="l">
              <a:lnSpc>
                <a:spcPct val="100000"/>
              </a:lnSpc>
              <a:spcBef>
                <a:spcPts val="320"/>
              </a:spcBef>
              <a:spcAft>
                <a:spcPts val="0"/>
              </a:spcAft>
              <a:buClr>
                <a:schemeClr val="dk1"/>
              </a:buClr>
              <a:buSzPts val="1601"/>
              <a:buNone/>
              <a:defRPr sz="1601" b="1"/>
            </a:lvl8pPr>
            <a:lvl9pPr marL="4114800" lvl="8" indent="-228600" algn="l">
              <a:lnSpc>
                <a:spcPct val="100000"/>
              </a:lnSpc>
              <a:spcBef>
                <a:spcPts val="320"/>
              </a:spcBef>
              <a:spcAft>
                <a:spcPts val="0"/>
              </a:spcAft>
              <a:buClr>
                <a:schemeClr val="dk1"/>
              </a:buClr>
              <a:buSzPts val="1601"/>
              <a:buNone/>
              <a:defRPr sz="1601" b="1"/>
            </a:lvl9pPr>
          </a:lstStyle>
          <a:p>
            <a:endParaRPr/>
          </a:p>
        </p:txBody>
      </p:sp>
      <p:sp>
        <p:nvSpPr>
          <p:cNvPr id="48" name="Google Shape;48;p29"/>
          <p:cNvSpPr txBox="1">
            <a:spLocks noGrp="1"/>
          </p:cNvSpPr>
          <p:nvPr>
            <p:ph type="body" idx="2"/>
          </p:nvPr>
        </p:nvSpPr>
        <p:spPr>
          <a:xfrm>
            <a:off x="457204" y="2174876"/>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536" algn="l">
              <a:lnSpc>
                <a:spcPct val="100000"/>
              </a:lnSpc>
              <a:spcBef>
                <a:spcPts val="400"/>
              </a:spcBef>
              <a:spcAft>
                <a:spcPts val="0"/>
              </a:spcAft>
              <a:buClr>
                <a:schemeClr val="dk1"/>
              </a:buClr>
              <a:buSzPts val="1999"/>
              <a:buChar char="–"/>
              <a:defRPr sz="1999"/>
            </a:lvl2pPr>
            <a:lvl3pPr marL="1371600" lvl="2" indent="-342900" algn="l">
              <a:lnSpc>
                <a:spcPct val="100000"/>
              </a:lnSpc>
              <a:spcBef>
                <a:spcPts val="360"/>
              </a:spcBef>
              <a:spcAft>
                <a:spcPts val="0"/>
              </a:spcAft>
              <a:buClr>
                <a:schemeClr val="dk1"/>
              </a:buClr>
              <a:buSzPts val="1800"/>
              <a:buChar char="•"/>
              <a:defRPr sz="1800"/>
            </a:lvl3pPr>
            <a:lvl4pPr marL="1828800" lvl="3" indent="-330263" algn="l">
              <a:lnSpc>
                <a:spcPct val="100000"/>
              </a:lnSpc>
              <a:spcBef>
                <a:spcPts val="320"/>
              </a:spcBef>
              <a:spcAft>
                <a:spcPts val="0"/>
              </a:spcAft>
              <a:buClr>
                <a:schemeClr val="dk1"/>
              </a:buClr>
              <a:buSzPts val="1601"/>
              <a:buChar char="–"/>
              <a:defRPr sz="1601"/>
            </a:lvl4pPr>
            <a:lvl5pPr marL="2286000" lvl="4" indent="-330263" algn="l">
              <a:lnSpc>
                <a:spcPct val="100000"/>
              </a:lnSpc>
              <a:spcBef>
                <a:spcPts val="320"/>
              </a:spcBef>
              <a:spcAft>
                <a:spcPts val="0"/>
              </a:spcAft>
              <a:buClr>
                <a:schemeClr val="dk1"/>
              </a:buClr>
              <a:buSzPts val="1601"/>
              <a:buChar char="»"/>
              <a:defRPr sz="1601"/>
            </a:lvl5pPr>
            <a:lvl6pPr marL="2743200" lvl="5" indent="-330263" algn="l">
              <a:lnSpc>
                <a:spcPct val="100000"/>
              </a:lnSpc>
              <a:spcBef>
                <a:spcPts val="320"/>
              </a:spcBef>
              <a:spcAft>
                <a:spcPts val="0"/>
              </a:spcAft>
              <a:buClr>
                <a:schemeClr val="dk1"/>
              </a:buClr>
              <a:buSzPts val="1601"/>
              <a:buChar char="•"/>
              <a:defRPr sz="1601"/>
            </a:lvl6pPr>
            <a:lvl7pPr marL="3200400" lvl="6" indent="-330263" algn="l">
              <a:lnSpc>
                <a:spcPct val="100000"/>
              </a:lnSpc>
              <a:spcBef>
                <a:spcPts val="320"/>
              </a:spcBef>
              <a:spcAft>
                <a:spcPts val="0"/>
              </a:spcAft>
              <a:buClr>
                <a:schemeClr val="dk1"/>
              </a:buClr>
              <a:buSzPts val="1601"/>
              <a:buChar char="•"/>
              <a:defRPr sz="1601"/>
            </a:lvl7pPr>
            <a:lvl8pPr marL="3657600" lvl="7" indent="-330263" algn="l">
              <a:lnSpc>
                <a:spcPct val="100000"/>
              </a:lnSpc>
              <a:spcBef>
                <a:spcPts val="320"/>
              </a:spcBef>
              <a:spcAft>
                <a:spcPts val="0"/>
              </a:spcAft>
              <a:buClr>
                <a:schemeClr val="dk1"/>
              </a:buClr>
              <a:buSzPts val="1601"/>
              <a:buChar char="•"/>
              <a:defRPr sz="1601"/>
            </a:lvl8pPr>
            <a:lvl9pPr marL="4114800" lvl="8" indent="-330263" algn="l">
              <a:lnSpc>
                <a:spcPct val="100000"/>
              </a:lnSpc>
              <a:spcBef>
                <a:spcPts val="320"/>
              </a:spcBef>
              <a:spcAft>
                <a:spcPts val="0"/>
              </a:spcAft>
              <a:buClr>
                <a:schemeClr val="dk1"/>
              </a:buClr>
              <a:buSzPts val="1601"/>
              <a:buChar char="•"/>
              <a:defRPr sz="1601"/>
            </a:lvl9pPr>
          </a:lstStyle>
          <a:p>
            <a:endParaRPr/>
          </a:p>
        </p:txBody>
      </p:sp>
      <p:sp>
        <p:nvSpPr>
          <p:cNvPr id="49" name="Google Shape;49;p29"/>
          <p:cNvSpPr txBox="1">
            <a:spLocks noGrp="1"/>
          </p:cNvSpPr>
          <p:nvPr>
            <p:ph type="body" idx="3"/>
          </p:nvPr>
        </p:nvSpPr>
        <p:spPr>
          <a:xfrm>
            <a:off x="4645031" y="1535114"/>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1999"/>
              <a:buNone/>
              <a:defRPr sz="1999"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1"/>
              <a:buNone/>
              <a:defRPr sz="1601" b="1"/>
            </a:lvl4pPr>
            <a:lvl5pPr marL="2286000" lvl="4" indent="-228600" algn="l">
              <a:lnSpc>
                <a:spcPct val="100000"/>
              </a:lnSpc>
              <a:spcBef>
                <a:spcPts val="320"/>
              </a:spcBef>
              <a:spcAft>
                <a:spcPts val="0"/>
              </a:spcAft>
              <a:buClr>
                <a:schemeClr val="dk1"/>
              </a:buClr>
              <a:buSzPts val="1601"/>
              <a:buNone/>
              <a:defRPr sz="1601" b="1"/>
            </a:lvl5pPr>
            <a:lvl6pPr marL="2743200" lvl="5" indent="-228600" algn="l">
              <a:lnSpc>
                <a:spcPct val="100000"/>
              </a:lnSpc>
              <a:spcBef>
                <a:spcPts val="320"/>
              </a:spcBef>
              <a:spcAft>
                <a:spcPts val="0"/>
              </a:spcAft>
              <a:buClr>
                <a:schemeClr val="dk1"/>
              </a:buClr>
              <a:buSzPts val="1601"/>
              <a:buNone/>
              <a:defRPr sz="1601" b="1"/>
            </a:lvl6pPr>
            <a:lvl7pPr marL="3200400" lvl="6" indent="-228600" algn="l">
              <a:lnSpc>
                <a:spcPct val="100000"/>
              </a:lnSpc>
              <a:spcBef>
                <a:spcPts val="320"/>
              </a:spcBef>
              <a:spcAft>
                <a:spcPts val="0"/>
              </a:spcAft>
              <a:buClr>
                <a:schemeClr val="dk1"/>
              </a:buClr>
              <a:buSzPts val="1601"/>
              <a:buNone/>
              <a:defRPr sz="1601" b="1"/>
            </a:lvl7pPr>
            <a:lvl8pPr marL="3657600" lvl="7" indent="-228600" algn="l">
              <a:lnSpc>
                <a:spcPct val="100000"/>
              </a:lnSpc>
              <a:spcBef>
                <a:spcPts val="320"/>
              </a:spcBef>
              <a:spcAft>
                <a:spcPts val="0"/>
              </a:spcAft>
              <a:buClr>
                <a:schemeClr val="dk1"/>
              </a:buClr>
              <a:buSzPts val="1601"/>
              <a:buNone/>
              <a:defRPr sz="1601" b="1"/>
            </a:lvl8pPr>
            <a:lvl9pPr marL="4114800" lvl="8" indent="-228600" algn="l">
              <a:lnSpc>
                <a:spcPct val="100000"/>
              </a:lnSpc>
              <a:spcBef>
                <a:spcPts val="320"/>
              </a:spcBef>
              <a:spcAft>
                <a:spcPts val="0"/>
              </a:spcAft>
              <a:buClr>
                <a:schemeClr val="dk1"/>
              </a:buClr>
              <a:buSzPts val="1601"/>
              <a:buNone/>
              <a:defRPr sz="1601" b="1"/>
            </a:lvl9pPr>
          </a:lstStyle>
          <a:p>
            <a:endParaRPr/>
          </a:p>
        </p:txBody>
      </p:sp>
      <p:sp>
        <p:nvSpPr>
          <p:cNvPr id="50" name="Google Shape;50;p29"/>
          <p:cNvSpPr txBox="1">
            <a:spLocks noGrp="1"/>
          </p:cNvSpPr>
          <p:nvPr>
            <p:ph type="body" idx="4"/>
          </p:nvPr>
        </p:nvSpPr>
        <p:spPr>
          <a:xfrm>
            <a:off x="4645031" y="2174876"/>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536" algn="l">
              <a:lnSpc>
                <a:spcPct val="100000"/>
              </a:lnSpc>
              <a:spcBef>
                <a:spcPts val="400"/>
              </a:spcBef>
              <a:spcAft>
                <a:spcPts val="0"/>
              </a:spcAft>
              <a:buClr>
                <a:schemeClr val="dk1"/>
              </a:buClr>
              <a:buSzPts val="1999"/>
              <a:buChar char="–"/>
              <a:defRPr sz="1999"/>
            </a:lvl2pPr>
            <a:lvl3pPr marL="1371600" lvl="2" indent="-342900" algn="l">
              <a:lnSpc>
                <a:spcPct val="100000"/>
              </a:lnSpc>
              <a:spcBef>
                <a:spcPts val="360"/>
              </a:spcBef>
              <a:spcAft>
                <a:spcPts val="0"/>
              </a:spcAft>
              <a:buClr>
                <a:schemeClr val="dk1"/>
              </a:buClr>
              <a:buSzPts val="1800"/>
              <a:buChar char="•"/>
              <a:defRPr sz="1800"/>
            </a:lvl3pPr>
            <a:lvl4pPr marL="1828800" lvl="3" indent="-330263" algn="l">
              <a:lnSpc>
                <a:spcPct val="100000"/>
              </a:lnSpc>
              <a:spcBef>
                <a:spcPts val="320"/>
              </a:spcBef>
              <a:spcAft>
                <a:spcPts val="0"/>
              </a:spcAft>
              <a:buClr>
                <a:schemeClr val="dk1"/>
              </a:buClr>
              <a:buSzPts val="1601"/>
              <a:buChar char="–"/>
              <a:defRPr sz="1601"/>
            </a:lvl4pPr>
            <a:lvl5pPr marL="2286000" lvl="4" indent="-330263" algn="l">
              <a:lnSpc>
                <a:spcPct val="100000"/>
              </a:lnSpc>
              <a:spcBef>
                <a:spcPts val="320"/>
              </a:spcBef>
              <a:spcAft>
                <a:spcPts val="0"/>
              </a:spcAft>
              <a:buClr>
                <a:schemeClr val="dk1"/>
              </a:buClr>
              <a:buSzPts val="1601"/>
              <a:buChar char="»"/>
              <a:defRPr sz="1601"/>
            </a:lvl5pPr>
            <a:lvl6pPr marL="2743200" lvl="5" indent="-330263" algn="l">
              <a:lnSpc>
                <a:spcPct val="100000"/>
              </a:lnSpc>
              <a:spcBef>
                <a:spcPts val="320"/>
              </a:spcBef>
              <a:spcAft>
                <a:spcPts val="0"/>
              </a:spcAft>
              <a:buClr>
                <a:schemeClr val="dk1"/>
              </a:buClr>
              <a:buSzPts val="1601"/>
              <a:buChar char="•"/>
              <a:defRPr sz="1601"/>
            </a:lvl6pPr>
            <a:lvl7pPr marL="3200400" lvl="6" indent="-330263" algn="l">
              <a:lnSpc>
                <a:spcPct val="100000"/>
              </a:lnSpc>
              <a:spcBef>
                <a:spcPts val="320"/>
              </a:spcBef>
              <a:spcAft>
                <a:spcPts val="0"/>
              </a:spcAft>
              <a:buClr>
                <a:schemeClr val="dk1"/>
              </a:buClr>
              <a:buSzPts val="1601"/>
              <a:buChar char="•"/>
              <a:defRPr sz="1601"/>
            </a:lvl7pPr>
            <a:lvl8pPr marL="3657600" lvl="7" indent="-330263" algn="l">
              <a:lnSpc>
                <a:spcPct val="100000"/>
              </a:lnSpc>
              <a:spcBef>
                <a:spcPts val="320"/>
              </a:spcBef>
              <a:spcAft>
                <a:spcPts val="0"/>
              </a:spcAft>
              <a:buClr>
                <a:schemeClr val="dk1"/>
              </a:buClr>
              <a:buSzPts val="1601"/>
              <a:buChar char="•"/>
              <a:defRPr sz="1601"/>
            </a:lvl8pPr>
            <a:lvl9pPr marL="4114800" lvl="8" indent="-330263" algn="l">
              <a:lnSpc>
                <a:spcPct val="100000"/>
              </a:lnSpc>
              <a:spcBef>
                <a:spcPts val="320"/>
              </a:spcBef>
              <a:spcAft>
                <a:spcPts val="0"/>
              </a:spcAft>
              <a:buClr>
                <a:schemeClr val="dk1"/>
              </a:buClr>
              <a:buSzPts val="1601"/>
              <a:buChar char="•"/>
              <a:defRPr sz="1601"/>
            </a:lvl9pPr>
          </a:lstStyle>
          <a:p>
            <a:endParaRPr/>
          </a:p>
        </p:txBody>
      </p:sp>
      <p:sp>
        <p:nvSpPr>
          <p:cNvPr id="51" name="Google Shape;51;p29"/>
          <p:cNvSpPr txBox="1">
            <a:spLocks noGrp="1"/>
          </p:cNvSpPr>
          <p:nvPr>
            <p:ph type="dt" idx="10"/>
          </p:nvPr>
        </p:nvSpPr>
        <p:spPr>
          <a:xfrm>
            <a:off x="457200" y="6356357"/>
            <a:ext cx="2133600" cy="36512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9"/>
          <p:cNvSpPr txBox="1">
            <a:spLocks noGrp="1"/>
          </p:cNvSpPr>
          <p:nvPr>
            <p:ph type="ftr" idx="11"/>
          </p:nvPr>
        </p:nvSpPr>
        <p:spPr>
          <a:xfrm>
            <a:off x="3124200" y="6356357"/>
            <a:ext cx="2895600" cy="36512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9"/>
          <p:cNvSpPr txBox="1">
            <a:spLocks noGrp="1"/>
          </p:cNvSpPr>
          <p:nvPr>
            <p:ph type="sldNum" idx="12"/>
          </p:nvPr>
        </p:nvSpPr>
        <p:spPr>
          <a:xfrm>
            <a:off x="6553200" y="6356357"/>
            <a:ext cx="2133600" cy="36512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0"/>
          <p:cNvSpPr txBox="1">
            <a:spLocks noGrp="1"/>
          </p:cNvSpPr>
          <p:nvPr>
            <p:ph type="dt" idx="10"/>
          </p:nvPr>
        </p:nvSpPr>
        <p:spPr>
          <a:xfrm>
            <a:off x="457200" y="6356357"/>
            <a:ext cx="2133600" cy="36512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30"/>
          <p:cNvSpPr txBox="1">
            <a:spLocks noGrp="1"/>
          </p:cNvSpPr>
          <p:nvPr>
            <p:ph type="ftr" idx="11"/>
          </p:nvPr>
        </p:nvSpPr>
        <p:spPr>
          <a:xfrm>
            <a:off x="3124200" y="6356357"/>
            <a:ext cx="2895600" cy="36512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30"/>
          <p:cNvSpPr txBox="1">
            <a:spLocks noGrp="1"/>
          </p:cNvSpPr>
          <p:nvPr>
            <p:ph type="sldNum" idx="12"/>
          </p:nvPr>
        </p:nvSpPr>
        <p:spPr>
          <a:xfrm>
            <a:off x="6553200" y="6356357"/>
            <a:ext cx="2133600" cy="36512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31"/>
          <p:cNvSpPr txBox="1">
            <a:spLocks noGrp="1"/>
          </p:cNvSpPr>
          <p:nvPr>
            <p:ph type="title"/>
          </p:nvPr>
        </p:nvSpPr>
        <p:spPr>
          <a:xfrm>
            <a:off x="457205"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1999"/>
              <a:buFont typeface="Calibri"/>
              <a:buNone/>
              <a:defRPr sz="1999"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31"/>
          <p:cNvSpPr txBox="1">
            <a:spLocks noGrp="1"/>
          </p:cNvSpPr>
          <p:nvPr>
            <p:ph type="body" idx="1"/>
          </p:nvPr>
        </p:nvSpPr>
        <p:spPr>
          <a:xfrm>
            <a:off x="3575054" y="273056"/>
            <a:ext cx="5111751" cy="5853113"/>
          </a:xfrm>
          <a:prstGeom prst="rect">
            <a:avLst/>
          </a:prstGeom>
          <a:noFill/>
          <a:ln>
            <a:noFill/>
          </a:ln>
        </p:spPr>
        <p:txBody>
          <a:bodyPr spcFirstLastPara="1" wrap="square" lIns="91425" tIns="45700" rIns="91425" bIns="45700" anchor="t" anchorCtr="0">
            <a:normAutofit/>
          </a:bodyPr>
          <a:lstStyle>
            <a:lvl1pPr marL="457200" lvl="0" indent="-431736" algn="l">
              <a:lnSpc>
                <a:spcPct val="100000"/>
              </a:lnSpc>
              <a:spcBef>
                <a:spcPts val="640"/>
              </a:spcBef>
              <a:spcAft>
                <a:spcPts val="0"/>
              </a:spcAft>
              <a:buClr>
                <a:schemeClr val="dk1"/>
              </a:buClr>
              <a:buSzPts val="3199"/>
              <a:buChar char="•"/>
              <a:defRPr sz="3199"/>
            </a:lvl1pPr>
            <a:lvl2pPr marL="914400" lvl="1" indent="-406463" algn="l">
              <a:lnSpc>
                <a:spcPct val="100000"/>
              </a:lnSpc>
              <a:spcBef>
                <a:spcPts val="560"/>
              </a:spcBef>
              <a:spcAft>
                <a:spcPts val="0"/>
              </a:spcAft>
              <a:buClr>
                <a:schemeClr val="dk1"/>
              </a:buClr>
              <a:buSzPts val="2801"/>
              <a:buChar char="–"/>
              <a:defRPr sz="2801"/>
            </a:lvl2pPr>
            <a:lvl3pPr marL="1371600" lvl="2" indent="-381000" algn="l">
              <a:lnSpc>
                <a:spcPct val="100000"/>
              </a:lnSpc>
              <a:spcBef>
                <a:spcPts val="480"/>
              </a:spcBef>
              <a:spcAft>
                <a:spcPts val="0"/>
              </a:spcAft>
              <a:buClr>
                <a:schemeClr val="dk1"/>
              </a:buClr>
              <a:buSzPts val="2400"/>
              <a:buChar char="•"/>
              <a:defRPr sz="2400"/>
            </a:lvl3pPr>
            <a:lvl4pPr marL="1828800" lvl="3" indent="-355536" algn="l">
              <a:lnSpc>
                <a:spcPct val="100000"/>
              </a:lnSpc>
              <a:spcBef>
                <a:spcPts val="400"/>
              </a:spcBef>
              <a:spcAft>
                <a:spcPts val="0"/>
              </a:spcAft>
              <a:buClr>
                <a:schemeClr val="dk1"/>
              </a:buClr>
              <a:buSzPts val="1999"/>
              <a:buChar char="–"/>
              <a:defRPr sz="1999"/>
            </a:lvl4pPr>
            <a:lvl5pPr marL="2286000" lvl="4" indent="-355536" algn="l">
              <a:lnSpc>
                <a:spcPct val="100000"/>
              </a:lnSpc>
              <a:spcBef>
                <a:spcPts val="400"/>
              </a:spcBef>
              <a:spcAft>
                <a:spcPts val="0"/>
              </a:spcAft>
              <a:buClr>
                <a:schemeClr val="dk1"/>
              </a:buClr>
              <a:buSzPts val="1999"/>
              <a:buChar char="»"/>
              <a:defRPr sz="1999"/>
            </a:lvl5pPr>
            <a:lvl6pPr marL="2743200" lvl="5" indent="-355536" algn="l">
              <a:lnSpc>
                <a:spcPct val="100000"/>
              </a:lnSpc>
              <a:spcBef>
                <a:spcPts val="400"/>
              </a:spcBef>
              <a:spcAft>
                <a:spcPts val="0"/>
              </a:spcAft>
              <a:buClr>
                <a:schemeClr val="dk1"/>
              </a:buClr>
              <a:buSzPts val="1999"/>
              <a:buChar char="•"/>
              <a:defRPr sz="1999"/>
            </a:lvl6pPr>
            <a:lvl7pPr marL="3200400" lvl="6" indent="-355536" algn="l">
              <a:lnSpc>
                <a:spcPct val="100000"/>
              </a:lnSpc>
              <a:spcBef>
                <a:spcPts val="400"/>
              </a:spcBef>
              <a:spcAft>
                <a:spcPts val="0"/>
              </a:spcAft>
              <a:buClr>
                <a:schemeClr val="dk1"/>
              </a:buClr>
              <a:buSzPts val="1999"/>
              <a:buChar char="•"/>
              <a:defRPr sz="1999"/>
            </a:lvl7pPr>
            <a:lvl8pPr marL="3657600" lvl="7" indent="-355536" algn="l">
              <a:lnSpc>
                <a:spcPct val="100000"/>
              </a:lnSpc>
              <a:spcBef>
                <a:spcPts val="400"/>
              </a:spcBef>
              <a:spcAft>
                <a:spcPts val="0"/>
              </a:spcAft>
              <a:buClr>
                <a:schemeClr val="dk1"/>
              </a:buClr>
              <a:buSzPts val="1999"/>
              <a:buChar char="•"/>
              <a:defRPr sz="1999"/>
            </a:lvl8pPr>
            <a:lvl9pPr marL="4114800" lvl="8" indent="-355536" algn="l">
              <a:lnSpc>
                <a:spcPct val="100000"/>
              </a:lnSpc>
              <a:spcBef>
                <a:spcPts val="400"/>
              </a:spcBef>
              <a:spcAft>
                <a:spcPts val="0"/>
              </a:spcAft>
              <a:buClr>
                <a:schemeClr val="dk1"/>
              </a:buClr>
              <a:buSzPts val="1999"/>
              <a:buChar char="•"/>
              <a:defRPr sz="1999"/>
            </a:lvl9pPr>
          </a:lstStyle>
          <a:p>
            <a:endParaRPr/>
          </a:p>
        </p:txBody>
      </p:sp>
      <p:sp>
        <p:nvSpPr>
          <p:cNvPr id="62" name="Google Shape;62;p31"/>
          <p:cNvSpPr txBox="1">
            <a:spLocks noGrp="1"/>
          </p:cNvSpPr>
          <p:nvPr>
            <p:ph type="body" idx="2"/>
          </p:nvPr>
        </p:nvSpPr>
        <p:spPr>
          <a:xfrm>
            <a:off x="457205" y="1435108"/>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399"/>
              <a:buNone/>
              <a:defRPr sz="1399"/>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1"/>
              <a:buNone/>
              <a:defRPr sz="1001"/>
            </a:lvl3pPr>
            <a:lvl4pPr marL="1828800" lvl="3" indent="-228600" algn="l">
              <a:lnSpc>
                <a:spcPct val="100000"/>
              </a:lnSpc>
              <a:spcBef>
                <a:spcPts val="180"/>
              </a:spcBef>
              <a:spcAft>
                <a:spcPts val="0"/>
              </a:spcAft>
              <a:buClr>
                <a:schemeClr val="dk1"/>
              </a:buClr>
              <a:buSzPts val="901"/>
              <a:buNone/>
              <a:defRPr sz="901"/>
            </a:lvl4pPr>
            <a:lvl5pPr marL="2286000" lvl="4" indent="-228600" algn="l">
              <a:lnSpc>
                <a:spcPct val="100000"/>
              </a:lnSpc>
              <a:spcBef>
                <a:spcPts val="180"/>
              </a:spcBef>
              <a:spcAft>
                <a:spcPts val="0"/>
              </a:spcAft>
              <a:buClr>
                <a:schemeClr val="dk1"/>
              </a:buClr>
              <a:buSzPts val="901"/>
              <a:buNone/>
              <a:defRPr sz="901"/>
            </a:lvl5pPr>
            <a:lvl6pPr marL="2743200" lvl="5" indent="-228600" algn="l">
              <a:lnSpc>
                <a:spcPct val="100000"/>
              </a:lnSpc>
              <a:spcBef>
                <a:spcPts val="180"/>
              </a:spcBef>
              <a:spcAft>
                <a:spcPts val="0"/>
              </a:spcAft>
              <a:buClr>
                <a:schemeClr val="dk1"/>
              </a:buClr>
              <a:buSzPts val="901"/>
              <a:buNone/>
              <a:defRPr sz="901"/>
            </a:lvl6pPr>
            <a:lvl7pPr marL="3200400" lvl="6" indent="-228600" algn="l">
              <a:lnSpc>
                <a:spcPct val="100000"/>
              </a:lnSpc>
              <a:spcBef>
                <a:spcPts val="180"/>
              </a:spcBef>
              <a:spcAft>
                <a:spcPts val="0"/>
              </a:spcAft>
              <a:buClr>
                <a:schemeClr val="dk1"/>
              </a:buClr>
              <a:buSzPts val="901"/>
              <a:buNone/>
              <a:defRPr sz="901"/>
            </a:lvl7pPr>
            <a:lvl8pPr marL="3657600" lvl="7" indent="-228600" algn="l">
              <a:lnSpc>
                <a:spcPct val="100000"/>
              </a:lnSpc>
              <a:spcBef>
                <a:spcPts val="180"/>
              </a:spcBef>
              <a:spcAft>
                <a:spcPts val="0"/>
              </a:spcAft>
              <a:buClr>
                <a:schemeClr val="dk1"/>
              </a:buClr>
              <a:buSzPts val="901"/>
              <a:buNone/>
              <a:defRPr sz="901"/>
            </a:lvl8pPr>
            <a:lvl9pPr marL="4114800" lvl="8" indent="-228600" algn="l">
              <a:lnSpc>
                <a:spcPct val="100000"/>
              </a:lnSpc>
              <a:spcBef>
                <a:spcPts val="180"/>
              </a:spcBef>
              <a:spcAft>
                <a:spcPts val="0"/>
              </a:spcAft>
              <a:buClr>
                <a:schemeClr val="dk1"/>
              </a:buClr>
              <a:buSzPts val="901"/>
              <a:buNone/>
              <a:defRPr sz="901"/>
            </a:lvl9pPr>
          </a:lstStyle>
          <a:p>
            <a:endParaRPr/>
          </a:p>
        </p:txBody>
      </p:sp>
      <p:sp>
        <p:nvSpPr>
          <p:cNvPr id="63" name="Google Shape;63;p31"/>
          <p:cNvSpPr txBox="1">
            <a:spLocks noGrp="1"/>
          </p:cNvSpPr>
          <p:nvPr>
            <p:ph type="dt" idx="10"/>
          </p:nvPr>
        </p:nvSpPr>
        <p:spPr>
          <a:xfrm>
            <a:off x="457200" y="6356357"/>
            <a:ext cx="2133600" cy="36512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1"/>
          <p:cNvSpPr txBox="1">
            <a:spLocks noGrp="1"/>
          </p:cNvSpPr>
          <p:nvPr>
            <p:ph type="ftr" idx="11"/>
          </p:nvPr>
        </p:nvSpPr>
        <p:spPr>
          <a:xfrm>
            <a:off x="3124200" y="6356357"/>
            <a:ext cx="2895600" cy="36512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1"/>
          <p:cNvSpPr txBox="1">
            <a:spLocks noGrp="1"/>
          </p:cNvSpPr>
          <p:nvPr>
            <p:ph type="sldNum" idx="12"/>
          </p:nvPr>
        </p:nvSpPr>
        <p:spPr>
          <a:xfrm>
            <a:off x="6553200" y="6356357"/>
            <a:ext cx="2133600" cy="36512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32"/>
          <p:cNvSpPr txBox="1">
            <a:spLocks noGrp="1"/>
          </p:cNvSpPr>
          <p:nvPr>
            <p:ph type="title"/>
          </p:nvPr>
        </p:nvSpPr>
        <p:spPr>
          <a:xfrm>
            <a:off x="1792289" y="4800601"/>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1999"/>
              <a:buFont typeface="Calibri"/>
              <a:buNone/>
              <a:defRPr sz="1999"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2"/>
          <p:cNvSpPr>
            <a:spLocks noGrp="1"/>
          </p:cNvSpPr>
          <p:nvPr>
            <p:ph type="pic" idx="2"/>
          </p:nvPr>
        </p:nvSpPr>
        <p:spPr>
          <a:xfrm>
            <a:off x="1792289" y="612776"/>
            <a:ext cx="5486400" cy="4114800"/>
          </a:xfrm>
          <a:prstGeom prst="rect">
            <a:avLst/>
          </a:prstGeom>
          <a:noFill/>
          <a:ln>
            <a:noFill/>
          </a:ln>
        </p:spPr>
      </p:sp>
      <p:sp>
        <p:nvSpPr>
          <p:cNvPr id="69" name="Google Shape;69;p32"/>
          <p:cNvSpPr txBox="1">
            <a:spLocks noGrp="1"/>
          </p:cNvSpPr>
          <p:nvPr>
            <p:ph type="body" idx="1"/>
          </p:nvPr>
        </p:nvSpPr>
        <p:spPr>
          <a:xfrm>
            <a:off x="1792289" y="5367338"/>
            <a:ext cx="5486400" cy="8048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399"/>
              <a:buNone/>
              <a:defRPr sz="1399"/>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1"/>
              <a:buNone/>
              <a:defRPr sz="1001"/>
            </a:lvl3pPr>
            <a:lvl4pPr marL="1828800" lvl="3" indent="-228600" algn="l">
              <a:lnSpc>
                <a:spcPct val="100000"/>
              </a:lnSpc>
              <a:spcBef>
                <a:spcPts val="180"/>
              </a:spcBef>
              <a:spcAft>
                <a:spcPts val="0"/>
              </a:spcAft>
              <a:buClr>
                <a:schemeClr val="dk1"/>
              </a:buClr>
              <a:buSzPts val="901"/>
              <a:buNone/>
              <a:defRPr sz="901"/>
            </a:lvl4pPr>
            <a:lvl5pPr marL="2286000" lvl="4" indent="-228600" algn="l">
              <a:lnSpc>
                <a:spcPct val="100000"/>
              </a:lnSpc>
              <a:spcBef>
                <a:spcPts val="180"/>
              </a:spcBef>
              <a:spcAft>
                <a:spcPts val="0"/>
              </a:spcAft>
              <a:buClr>
                <a:schemeClr val="dk1"/>
              </a:buClr>
              <a:buSzPts val="901"/>
              <a:buNone/>
              <a:defRPr sz="901"/>
            </a:lvl5pPr>
            <a:lvl6pPr marL="2743200" lvl="5" indent="-228600" algn="l">
              <a:lnSpc>
                <a:spcPct val="100000"/>
              </a:lnSpc>
              <a:spcBef>
                <a:spcPts val="180"/>
              </a:spcBef>
              <a:spcAft>
                <a:spcPts val="0"/>
              </a:spcAft>
              <a:buClr>
                <a:schemeClr val="dk1"/>
              </a:buClr>
              <a:buSzPts val="901"/>
              <a:buNone/>
              <a:defRPr sz="901"/>
            </a:lvl6pPr>
            <a:lvl7pPr marL="3200400" lvl="6" indent="-228600" algn="l">
              <a:lnSpc>
                <a:spcPct val="100000"/>
              </a:lnSpc>
              <a:spcBef>
                <a:spcPts val="180"/>
              </a:spcBef>
              <a:spcAft>
                <a:spcPts val="0"/>
              </a:spcAft>
              <a:buClr>
                <a:schemeClr val="dk1"/>
              </a:buClr>
              <a:buSzPts val="901"/>
              <a:buNone/>
              <a:defRPr sz="901"/>
            </a:lvl7pPr>
            <a:lvl8pPr marL="3657600" lvl="7" indent="-228600" algn="l">
              <a:lnSpc>
                <a:spcPct val="100000"/>
              </a:lnSpc>
              <a:spcBef>
                <a:spcPts val="180"/>
              </a:spcBef>
              <a:spcAft>
                <a:spcPts val="0"/>
              </a:spcAft>
              <a:buClr>
                <a:schemeClr val="dk1"/>
              </a:buClr>
              <a:buSzPts val="901"/>
              <a:buNone/>
              <a:defRPr sz="901"/>
            </a:lvl8pPr>
            <a:lvl9pPr marL="4114800" lvl="8" indent="-228600" algn="l">
              <a:lnSpc>
                <a:spcPct val="100000"/>
              </a:lnSpc>
              <a:spcBef>
                <a:spcPts val="180"/>
              </a:spcBef>
              <a:spcAft>
                <a:spcPts val="0"/>
              </a:spcAft>
              <a:buClr>
                <a:schemeClr val="dk1"/>
              </a:buClr>
              <a:buSzPts val="901"/>
              <a:buNone/>
              <a:defRPr sz="901"/>
            </a:lvl9pPr>
          </a:lstStyle>
          <a:p>
            <a:endParaRPr/>
          </a:p>
        </p:txBody>
      </p:sp>
      <p:sp>
        <p:nvSpPr>
          <p:cNvPr id="70" name="Google Shape;70;p32"/>
          <p:cNvSpPr txBox="1">
            <a:spLocks noGrp="1"/>
          </p:cNvSpPr>
          <p:nvPr>
            <p:ph type="dt" idx="10"/>
          </p:nvPr>
        </p:nvSpPr>
        <p:spPr>
          <a:xfrm>
            <a:off x="457200" y="6356357"/>
            <a:ext cx="2133600" cy="365126"/>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2"/>
          <p:cNvSpPr txBox="1">
            <a:spLocks noGrp="1"/>
          </p:cNvSpPr>
          <p:nvPr>
            <p:ph type="ftr" idx="11"/>
          </p:nvPr>
        </p:nvSpPr>
        <p:spPr>
          <a:xfrm>
            <a:off x="3124200" y="6356357"/>
            <a:ext cx="2895600" cy="365126"/>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2"/>
          <p:cNvSpPr txBox="1">
            <a:spLocks noGrp="1"/>
          </p:cNvSpPr>
          <p:nvPr>
            <p:ph type="sldNum" idx="12"/>
          </p:nvPr>
        </p:nvSpPr>
        <p:spPr>
          <a:xfrm>
            <a:off x="6553200" y="6356357"/>
            <a:ext cx="2133600" cy="365126"/>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3"/>
          <p:cNvSpPr txBox="1">
            <a:spLocks noGrp="1"/>
          </p:cNvSpPr>
          <p:nvPr>
            <p:ph type="body" idx="1"/>
          </p:nvPr>
        </p:nvSpPr>
        <p:spPr>
          <a:xfrm>
            <a:off x="457200" y="1600207"/>
            <a:ext cx="8229600" cy="4525964"/>
          </a:xfrm>
          <a:prstGeom prst="rect">
            <a:avLst/>
          </a:prstGeom>
          <a:noFill/>
          <a:ln>
            <a:noFill/>
          </a:ln>
        </p:spPr>
        <p:txBody>
          <a:bodyPr spcFirstLastPara="1" wrap="square" lIns="91425" tIns="45700" rIns="91425" bIns="45700" anchor="t" anchorCtr="0">
            <a:normAutofit/>
          </a:bodyPr>
          <a:lstStyle>
            <a:lvl1pPr marL="457200" marR="0" lvl="0" indent="-431736" algn="l" rtl="0">
              <a:lnSpc>
                <a:spcPct val="100000"/>
              </a:lnSpc>
              <a:spcBef>
                <a:spcPts val="640"/>
              </a:spcBef>
              <a:spcAft>
                <a:spcPts val="0"/>
              </a:spcAft>
              <a:buClr>
                <a:schemeClr val="dk1"/>
              </a:buClr>
              <a:buSzPts val="3199"/>
              <a:buFont typeface="Arial"/>
              <a:buChar char="•"/>
              <a:defRPr sz="3199" b="0" i="0" u="none" strike="noStrike" cap="none">
                <a:solidFill>
                  <a:schemeClr val="dk1"/>
                </a:solidFill>
                <a:latin typeface="Calibri"/>
                <a:ea typeface="Calibri"/>
                <a:cs typeface="Calibri"/>
                <a:sym typeface="Calibri"/>
              </a:defRPr>
            </a:lvl1pPr>
            <a:lvl2pPr marL="914400" marR="0" lvl="1" indent="-406463" algn="l" rtl="0">
              <a:lnSpc>
                <a:spcPct val="100000"/>
              </a:lnSpc>
              <a:spcBef>
                <a:spcPts val="560"/>
              </a:spcBef>
              <a:spcAft>
                <a:spcPts val="0"/>
              </a:spcAft>
              <a:buClr>
                <a:schemeClr val="dk1"/>
              </a:buClr>
              <a:buSzPts val="2801"/>
              <a:buFont typeface="Arial"/>
              <a:buChar char="–"/>
              <a:defRPr sz="2801"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536" algn="l" rtl="0">
              <a:lnSpc>
                <a:spcPct val="100000"/>
              </a:lnSpc>
              <a:spcBef>
                <a:spcPts val="400"/>
              </a:spcBef>
              <a:spcAft>
                <a:spcPts val="0"/>
              </a:spcAft>
              <a:buClr>
                <a:schemeClr val="dk1"/>
              </a:buClr>
              <a:buSzPts val="1999"/>
              <a:buFont typeface="Arial"/>
              <a:buChar char="–"/>
              <a:defRPr sz="1999" b="0" i="0" u="none" strike="noStrike" cap="none">
                <a:solidFill>
                  <a:schemeClr val="dk1"/>
                </a:solidFill>
                <a:latin typeface="Calibri"/>
                <a:ea typeface="Calibri"/>
                <a:cs typeface="Calibri"/>
                <a:sym typeface="Calibri"/>
              </a:defRPr>
            </a:lvl4pPr>
            <a:lvl5pPr marL="2286000" marR="0" lvl="4" indent="-355536" algn="l" rtl="0">
              <a:lnSpc>
                <a:spcPct val="100000"/>
              </a:lnSpc>
              <a:spcBef>
                <a:spcPts val="400"/>
              </a:spcBef>
              <a:spcAft>
                <a:spcPts val="0"/>
              </a:spcAft>
              <a:buClr>
                <a:schemeClr val="dk1"/>
              </a:buClr>
              <a:buSzPts val="1999"/>
              <a:buFont typeface="Arial"/>
              <a:buChar char="»"/>
              <a:defRPr sz="1999" b="0" i="0" u="none" strike="noStrike" cap="none">
                <a:solidFill>
                  <a:schemeClr val="dk1"/>
                </a:solidFill>
                <a:latin typeface="Calibri"/>
                <a:ea typeface="Calibri"/>
                <a:cs typeface="Calibri"/>
                <a:sym typeface="Calibri"/>
              </a:defRPr>
            </a:lvl5pPr>
            <a:lvl6pPr marL="2743200" marR="0" lvl="5" indent="-355536" algn="l" rtl="0">
              <a:lnSpc>
                <a:spcPct val="100000"/>
              </a:lnSpc>
              <a:spcBef>
                <a:spcPts val="400"/>
              </a:spcBef>
              <a:spcAft>
                <a:spcPts val="0"/>
              </a:spcAft>
              <a:buClr>
                <a:schemeClr val="dk1"/>
              </a:buClr>
              <a:buSzPts val="1999"/>
              <a:buFont typeface="Arial"/>
              <a:buChar char="•"/>
              <a:defRPr sz="1999" b="0" i="0" u="none" strike="noStrike" cap="none">
                <a:solidFill>
                  <a:schemeClr val="dk1"/>
                </a:solidFill>
                <a:latin typeface="Calibri"/>
                <a:ea typeface="Calibri"/>
                <a:cs typeface="Calibri"/>
                <a:sym typeface="Calibri"/>
              </a:defRPr>
            </a:lvl6pPr>
            <a:lvl7pPr marL="3200400" marR="0" lvl="6" indent="-355536" algn="l" rtl="0">
              <a:lnSpc>
                <a:spcPct val="100000"/>
              </a:lnSpc>
              <a:spcBef>
                <a:spcPts val="400"/>
              </a:spcBef>
              <a:spcAft>
                <a:spcPts val="0"/>
              </a:spcAft>
              <a:buClr>
                <a:schemeClr val="dk1"/>
              </a:buClr>
              <a:buSzPts val="1999"/>
              <a:buFont typeface="Arial"/>
              <a:buChar char="•"/>
              <a:defRPr sz="1999" b="0" i="0" u="none" strike="noStrike" cap="none">
                <a:solidFill>
                  <a:schemeClr val="dk1"/>
                </a:solidFill>
                <a:latin typeface="Calibri"/>
                <a:ea typeface="Calibri"/>
                <a:cs typeface="Calibri"/>
                <a:sym typeface="Calibri"/>
              </a:defRPr>
            </a:lvl7pPr>
            <a:lvl8pPr marL="3657600" marR="0" lvl="7" indent="-355536" algn="l" rtl="0">
              <a:lnSpc>
                <a:spcPct val="100000"/>
              </a:lnSpc>
              <a:spcBef>
                <a:spcPts val="400"/>
              </a:spcBef>
              <a:spcAft>
                <a:spcPts val="0"/>
              </a:spcAft>
              <a:buClr>
                <a:schemeClr val="dk1"/>
              </a:buClr>
              <a:buSzPts val="1999"/>
              <a:buFont typeface="Arial"/>
              <a:buChar char="•"/>
              <a:defRPr sz="1999" b="0" i="0" u="none" strike="noStrike" cap="none">
                <a:solidFill>
                  <a:schemeClr val="dk1"/>
                </a:solidFill>
                <a:latin typeface="Calibri"/>
                <a:ea typeface="Calibri"/>
                <a:cs typeface="Calibri"/>
                <a:sym typeface="Calibri"/>
              </a:defRPr>
            </a:lvl8pPr>
            <a:lvl9pPr marL="4114800" marR="0" lvl="8" indent="-355536" algn="l" rtl="0">
              <a:lnSpc>
                <a:spcPct val="100000"/>
              </a:lnSpc>
              <a:spcBef>
                <a:spcPts val="400"/>
              </a:spcBef>
              <a:spcAft>
                <a:spcPts val="0"/>
              </a:spcAft>
              <a:buClr>
                <a:schemeClr val="dk1"/>
              </a:buClr>
              <a:buSzPts val="1999"/>
              <a:buFont typeface="Arial"/>
              <a:buChar char="•"/>
              <a:defRPr sz="1999" b="0" i="0" u="none" strike="noStrike" cap="none">
                <a:solidFill>
                  <a:schemeClr val="dk1"/>
                </a:solidFill>
                <a:latin typeface="Calibri"/>
                <a:ea typeface="Calibri"/>
                <a:cs typeface="Calibri"/>
                <a:sym typeface="Calibri"/>
              </a:defRPr>
            </a:lvl9pPr>
          </a:lstStyle>
          <a:p>
            <a:endParaRPr/>
          </a:p>
        </p:txBody>
      </p:sp>
      <p:sp>
        <p:nvSpPr>
          <p:cNvPr id="12" name="Google Shape;12;p23"/>
          <p:cNvSpPr txBox="1">
            <a:spLocks noGrp="1"/>
          </p:cNvSpPr>
          <p:nvPr>
            <p:ph type="dt" idx="10"/>
          </p:nvPr>
        </p:nvSpPr>
        <p:spPr>
          <a:xfrm>
            <a:off x="457200" y="6356357"/>
            <a:ext cx="2133600" cy="365126"/>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3"/>
          <p:cNvSpPr txBox="1">
            <a:spLocks noGrp="1"/>
          </p:cNvSpPr>
          <p:nvPr>
            <p:ph type="ftr" idx="11"/>
          </p:nvPr>
        </p:nvSpPr>
        <p:spPr>
          <a:xfrm>
            <a:off x="3124200" y="6356357"/>
            <a:ext cx="2895600" cy="365126"/>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3"/>
          <p:cNvSpPr txBox="1">
            <a:spLocks noGrp="1"/>
          </p:cNvSpPr>
          <p:nvPr>
            <p:ph type="sldNum" idx="12"/>
          </p:nvPr>
        </p:nvSpPr>
        <p:spPr>
          <a:xfrm>
            <a:off x="6553200" y="6356357"/>
            <a:ext cx="2133600" cy="365126"/>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5" name="Google Shape;15;p23"/>
          <p:cNvPicPr preferRelativeResize="0"/>
          <p:nvPr/>
        </p:nvPicPr>
        <p:blipFill rotWithShape="1">
          <a:blip r:embed="rId13">
            <a:clrChange>
              <a:clrFrom>
                <a:srgbClr val="FFFFFF"/>
              </a:clrFrom>
              <a:clrTo>
                <a:srgbClr val="FFFFFF">
                  <a:alpha val="0"/>
                </a:srgbClr>
              </a:clrTo>
            </a:clrChange>
            <a:alphaModFix/>
          </a:blip>
          <a:srcRect/>
          <a:stretch/>
        </p:blipFill>
        <p:spPr>
          <a:xfrm>
            <a:off x="685800" y="370283"/>
            <a:ext cx="1689207" cy="78997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3240">
          <p15:clr>
            <a:srgbClr val="F26B43"/>
          </p15:clr>
        </p15:guide>
        <p15:guide id="2" pos="57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slide" Target="slide16.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 Target="slide17.xml"/><Relationship Id="rId7"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slide" Target="slide18.xml"/><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slide" Target="slide26.xml"/><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 Target="slide6.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slide" Target="slide9.xml"/><Relationship Id="rId7"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Shape 88"/>
        <p:cNvGrpSpPr/>
        <p:nvPr/>
      </p:nvGrpSpPr>
      <p:grpSpPr>
        <a:xfrm>
          <a:off x="0" y="0"/>
          <a:ext cx="0" cy="0"/>
          <a:chOff x="0" y="0"/>
          <a:chExt cx="0" cy="0"/>
        </a:xfrm>
      </p:grpSpPr>
      <p:grpSp>
        <p:nvGrpSpPr>
          <p:cNvPr id="89" name="Google Shape;89;p1"/>
          <p:cNvGrpSpPr/>
          <p:nvPr/>
        </p:nvGrpSpPr>
        <p:grpSpPr>
          <a:xfrm>
            <a:off x="8229605" y="8551342"/>
            <a:ext cx="1453671" cy="471940"/>
            <a:chOff x="0" y="-28575"/>
            <a:chExt cx="952367" cy="309190"/>
          </a:xfrm>
        </p:grpSpPr>
        <p:sp>
          <p:nvSpPr>
            <p:cNvPr id="90" name="Google Shape;90;p1"/>
            <p:cNvSpPr/>
            <p:nvPr/>
          </p:nvSpPr>
          <p:spPr>
            <a:xfrm>
              <a:off x="0" y="0"/>
              <a:ext cx="952367" cy="280615"/>
            </a:xfrm>
            <a:custGeom>
              <a:avLst/>
              <a:gdLst/>
              <a:ahLst/>
              <a:cxnLst/>
              <a:rect l="l" t="t" r="r" b="b"/>
              <a:pathLst>
                <a:path w="952367" h="280615" extrusionOk="0">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91" name="Google Shape;91;p1"/>
            <p:cNvSpPr txBox="1"/>
            <p:nvPr/>
          </p:nvSpPr>
          <p:spPr>
            <a:xfrm>
              <a:off x="0" y="-28575"/>
              <a:ext cx="952367" cy="309190"/>
            </a:xfrm>
            <a:prstGeom prst="rect">
              <a:avLst/>
            </a:prstGeom>
            <a:noFill/>
            <a:ln>
              <a:noFill/>
            </a:ln>
          </p:spPr>
          <p:txBody>
            <a:bodyPr spcFirstLastPara="1" wrap="square" lIns="40625" tIns="40625" rIns="40625" bIns="40625" anchor="ctr" anchorCtr="0">
              <a:noAutofit/>
            </a:bodyPr>
            <a:lstStyle/>
            <a:p>
              <a:pPr marL="0" marR="0" lvl="0" indent="0" algn="ctr" rtl="0">
                <a:lnSpc>
                  <a:spcPct val="20142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cxnSp>
        <p:nvCxnSpPr>
          <p:cNvPr id="92" name="Google Shape;92;p1">
            <a:hlinkClick r:id="rId3" action="ppaction://hlinksldjump"/>
          </p:cNvPr>
          <p:cNvCxnSpPr/>
          <p:nvPr/>
        </p:nvCxnSpPr>
        <p:spPr>
          <a:xfrm>
            <a:off x="8611576" y="8809114"/>
            <a:ext cx="714076" cy="0"/>
          </a:xfrm>
          <a:prstGeom prst="straightConnector1">
            <a:avLst/>
          </a:prstGeom>
          <a:noFill/>
          <a:ln w="19050" cap="flat" cmpd="sng">
            <a:solidFill>
              <a:srgbClr val="0070C0">
                <a:alpha val="70196"/>
              </a:srgbClr>
            </a:solidFill>
            <a:prstDash val="solid"/>
            <a:round/>
            <a:headEnd type="none" w="sm" len="sm"/>
            <a:tailEnd type="stealth" w="med" len="med"/>
          </a:ln>
        </p:spPr>
      </p:cxnSp>
      <p:sp>
        <p:nvSpPr>
          <p:cNvPr id="93" name="Google Shape;93;p1"/>
          <p:cNvSpPr txBox="1"/>
          <p:nvPr/>
        </p:nvSpPr>
        <p:spPr>
          <a:xfrm>
            <a:off x="2502088" y="3146052"/>
            <a:ext cx="13283836" cy="1647631"/>
          </a:xfrm>
          <a:prstGeom prst="rect">
            <a:avLst/>
          </a:prstGeom>
          <a:noFill/>
          <a:ln>
            <a:noFill/>
          </a:ln>
        </p:spPr>
        <p:txBody>
          <a:bodyPr spcFirstLastPara="1" wrap="square" lIns="0" tIns="0" rIns="0" bIns="0" anchor="t" anchorCtr="0">
            <a:spAutoFit/>
          </a:bodyPr>
          <a:lstStyle/>
          <a:p>
            <a:pPr marL="0" marR="0" lvl="0" indent="0" algn="ctr" rtl="0">
              <a:lnSpc>
                <a:spcPct val="140013"/>
              </a:lnSpc>
              <a:spcBef>
                <a:spcPts val="0"/>
              </a:spcBef>
              <a:spcAft>
                <a:spcPts val="0"/>
              </a:spcAft>
              <a:buClr>
                <a:srgbClr val="000000"/>
              </a:buClr>
              <a:buSzPts val="10239"/>
              <a:buFont typeface="Arial"/>
              <a:buNone/>
            </a:pPr>
            <a:r>
              <a:rPr lang="en-US" sz="10239" b="0" i="0" u="none" strike="noStrike" cap="none">
                <a:solidFill>
                  <a:srgbClr val="0070C0"/>
                </a:solidFill>
                <a:latin typeface="Verdana"/>
                <a:ea typeface="Verdana"/>
                <a:cs typeface="Verdana"/>
                <a:sym typeface="Verdana"/>
              </a:rPr>
              <a:t>409A VALUATION</a:t>
            </a:r>
            <a:endParaRPr sz="1400" b="0" i="0" u="none" strike="noStrike" cap="none">
              <a:solidFill>
                <a:srgbClr val="000000"/>
              </a:solidFill>
              <a:latin typeface="Arial"/>
              <a:ea typeface="Arial"/>
              <a:cs typeface="Arial"/>
              <a:sym typeface="Arial"/>
            </a:endParaRPr>
          </a:p>
        </p:txBody>
      </p:sp>
      <p:sp>
        <p:nvSpPr>
          <p:cNvPr id="94" name="Google Shape;94;p1"/>
          <p:cNvSpPr txBox="1"/>
          <p:nvPr/>
        </p:nvSpPr>
        <p:spPr>
          <a:xfrm>
            <a:off x="4614700" y="5450056"/>
            <a:ext cx="9058500" cy="1699500"/>
          </a:xfrm>
          <a:prstGeom prst="rect">
            <a:avLst/>
          </a:prstGeom>
          <a:noFill/>
          <a:ln>
            <a:noFill/>
          </a:ln>
        </p:spPr>
        <p:txBody>
          <a:bodyPr spcFirstLastPara="1" wrap="square" lIns="0" tIns="0" rIns="0" bIns="0" anchor="t" anchorCtr="0">
            <a:spAutoFit/>
          </a:bodyPr>
          <a:lstStyle/>
          <a:p>
            <a:pPr marL="0" marR="0" lvl="0" indent="0" algn="ctr" rtl="0">
              <a:lnSpc>
                <a:spcPct val="122034"/>
              </a:lnSpc>
              <a:spcBef>
                <a:spcPts val="0"/>
              </a:spcBef>
              <a:spcAft>
                <a:spcPts val="0"/>
              </a:spcAft>
              <a:buClr>
                <a:srgbClr val="000000"/>
              </a:buClr>
              <a:buSzPts val="2369"/>
              <a:buFont typeface="Arial"/>
              <a:buNone/>
            </a:pPr>
            <a:r>
              <a:rPr lang="en-US" sz="2369" b="0" i="0" u="none" strike="noStrike" cap="none">
                <a:solidFill>
                  <a:srgbClr val="000000"/>
                </a:solidFill>
                <a:latin typeface="Verdana"/>
                <a:ea typeface="Verdana"/>
                <a:cs typeface="Verdana"/>
                <a:sym typeface="Verdana"/>
              </a:rPr>
              <a:t>Per share Fair Value of {{SECURITY}} of {{COMPANY_NAME}} in connection with the requirements of Internal Revenue Code Section 409A as of {{VALUATION_DATE}}</a:t>
            </a:r>
            <a:endParaRPr sz="1400" b="0" i="0" u="none" strike="noStrike" cap="none">
              <a:solidFill>
                <a:srgbClr val="000000"/>
              </a:solidFill>
              <a:latin typeface="Arial"/>
              <a:ea typeface="Arial"/>
              <a:cs typeface="Arial"/>
              <a:sym typeface="Arial"/>
            </a:endParaRPr>
          </a:p>
        </p:txBody>
      </p:sp>
      <p:sp>
        <p:nvSpPr>
          <p:cNvPr id="95" name="Google Shape;95;p1"/>
          <p:cNvSpPr txBox="1"/>
          <p:nvPr/>
        </p:nvSpPr>
        <p:spPr>
          <a:xfrm>
            <a:off x="14746629" y="8953428"/>
            <a:ext cx="2512674" cy="248273"/>
          </a:xfrm>
          <a:prstGeom prst="rect">
            <a:avLst/>
          </a:prstGeom>
          <a:noFill/>
          <a:ln>
            <a:noFill/>
          </a:ln>
        </p:spPr>
        <p:txBody>
          <a:bodyPr spcFirstLastPara="1" wrap="square" lIns="0" tIns="0" rIns="0" bIns="0" anchor="t" anchorCtr="0">
            <a:spAutoFit/>
          </a:bodyPr>
          <a:lstStyle/>
          <a:p>
            <a:pPr marL="0" marR="0" lvl="0" indent="0" algn="r" rtl="0">
              <a:lnSpc>
                <a:spcPct val="121941"/>
              </a:lnSpc>
              <a:spcBef>
                <a:spcPts val="0"/>
              </a:spcBef>
              <a:spcAft>
                <a:spcPts val="0"/>
              </a:spcAft>
              <a:buClr>
                <a:srgbClr val="000000"/>
              </a:buClr>
              <a:buSzPts val="1741"/>
              <a:buFont typeface="Arial"/>
              <a:buNone/>
            </a:pPr>
            <a:r>
              <a:rPr lang="en-US" sz="1741" b="0" i="0" u="none" strike="noStrike" cap="none">
                <a:solidFill>
                  <a:srgbClr val="000000"/>
                </a:solidFill>
                <a:latin typeface="Verdana"/>
                <a:ea typeface="Verdana"/>
                <a:cs typeface="Verdana"/>
                <a:sym typeface="Verdana"/>
              </a:rPr>
              <a:t>VALUE8.AI</a:t>
            </a:r>
            <a:endParaRPr sz="1400" b="0" i="0" u="none" strike="noStrike" cap="none">
              <a:solidFill>
                <a:srgbClr val="000000"/>
              </a:solidFill>
              <a:latin typeface="Arial"/>
              <a:ea typeface="Arial"/>
              <a:cs typeface="Arial"/>
              <a:sym typeface="Arial"/>
            </a:endParaRPr>
          </a:p>
        </p:txBody>
      </p:sp>
      <p:sp>
        <p:nvSpPr>
          <p:cNvPr id="96" name="Google Shape;96;p1"/>
          <p:cNvSpPr txBox="1"/>
          <p:nvPr/>
        </p:nvSpPr>
        <p:spPr>
          <a:xfrm>
            <a:off x="14746629" y="1003575"/>
            <a:ext cx="2512674" cy="248273"/>
          </a:xfrm>
          <a:prstGeom prst="rect">
            <a:avLst/>
          </a:prstGeom>
          <a:noFill/>
          <a:ln>
            <a:noFill/>
          </a:ln>
        </p:spPr>
        <p:txBody>
          <a:bodyPr spcFirstLastPara="1" wrap="square" lIns="0" tIns="0" rIns="0" bIns="0" anchor="t" anchorCtr="0">
            <a:spAutoFit/>
          </a:bodyPr>
          <a:lstStyle/>
          <a:p>
            <a:pPr marL="0" marR="0" lvl="0" indent="0" algn="r" rtl="0">
              <a:lnSpc>
                <a:spcPct val="121941"/>
              </a:lnSpc>
              <a:spcBef>
                <a:spcPts val="0"/>
              </a:spcBef>
              <a:spcAft>
                <a:spcPts val="0"/>
              </a:spcAft>
              <a:buClr>
                <a:srgbClr val="000000"/>
              </a:buClr>
              <a:buSzPts val="1741"/>
              <a:buFont typeface="Arial"/>
              <a:buNone/>
            </a:pPr>
            <a:r>
              <a:rPr lang="en-US" sz="1741" b="0" i="0" u="none" strike="noStrike" cap="none">
                <a:solidFill>
                  <a:srgbClr val="000000"/>
                </a:solidFill>
                <a:latin typeface="Verdana"/>
                <a:ea typeface="Verdana"/>
                <a:cs typeface="Verdana"/>
                <a:sym typeface="Verdana"/>
              </a:rPr>
              <a:t>{{REPORT_DATE}}</a:t>
            </a:r>
            <a:endParaRPr sz="1400" b="0" i="0" u="none" strike="noStrike" cap="none">
              <a:solidFill>
                <a:srgbClr val="000000"/>
              </a:solidFill>
              <a:latin typeface="Arial"/>
              <a:ea typeface="Arial"/>
              <a:cs typeface="Arial"/>
              <a:sym typeface="Arial"/>
            </a:endParaRPr>
          </a:p>
        </p:txBody>
      </p:sp>
      <p:sp>
        <p:nvSpPr>
          <p:cNvPr id="97" name="Google Shape;97;p1"/>
          <p:cNvSpPr txBox="1"/>
          <p:nvPr/>
        </p:nvSpPr>
        <p:spPr>
          <a:xfrm>
            <a:off x="1028705" y="8646655"/>
            <a:ext cx="2552695" cy="248273"/>
          </a:xfrm>
          <a:prstGeom prst="rect">
            <a:avLst/>
          </a:prstGeom>
          <a:noFill/>
          <a:ln>
            <a:noFill/>
          </a:ln>
        </p:spPr>
        <p:txBody>
          <a:bodyPr spcFirstLastPara="1" wrap="square" lIns="0" tIns="0" rIns="0" bIns="0" anchor="t" anchorCtr="0">
            <a:spAutoFit/>
          </a:bodyPr>
          <a:lstStyle/>
          <a:p>
            <a:pPr marL="0" marR="0" lvl="0" indent="0" algn="l" rtl="0">
              <a:lnSpc>
                <a:spcPct val="121941"/>
              </a:lnSpc>
              <a:spcBef>
                <a:spcPts val="0"/>
              </a:spcBef>
              <a:spcAft>
                <a:spcPts val="0"/>
              </a:spcAft>
              <a:buClr>
                <a:srgbClr val="000000"/>
              </a:buClr>
              <a:buSzPts val="1741"/>
              <a:buFont typeface="Arial"/>
              <a:buNone/>
            </a:pPr>
            <a:r>
              <a:rPr lang="en-US" sz="1741" b="0" i="0" u="none" strike="noStrike" cap="none">
                <a:solidFill>
                  <a:srgbClr val="000000"/>
                </a:solidFill>
                <a:latin typeface="Verdana"/>
                <a:ea typeface="Verdana"/>
                <a:cs typeface="Verdana"/>
                <a:sym typeface="Verdana"/>
              </a:rPr>
              <a:t>{{COMPANY_NAME}}</a:t>
            </a:r>
            <a:endParaRPr sz="1400" b="0" i="0" u="none" strike="noStrike" cap="none">
              <a:solidFill>
                <a:srgbClr val="000000"/>
              </a:solidFill>
              <a:latin typeface="Arial"/>
              <a:ea typeface="Arial"/>
              <a:cs typeface="Arial"/>
              <a:sym typeface="Arial"/>
            </a:endParaRPr>
          </a:p>
        </p:txBody>
      </p:sp>
      <p:sp>
        <p:nvSpPr>
          <p:cNvPr id="98" name="Google Shape;98;p1"/>
          <p:cNvSpPr txBox="1"/>
          <p:nvPr/>
        </p:nvSpPr>
        <p:spPr>
          <a:xfrm>
            <a:off x="14851131" y="8594957"/>
            <a:ext cx="2408177" cy="248273"/>
          </a:xfrm>
          <a:prstGeom prst="rect">
            <a:avLst/>
          </a:prstGeom>
          <a:noFill/>
          <a:ln>
            <a:noFill/>
          </a:ln>
        </p:spPr>
        <p:txBody>
          <a:bodyPr spcFirstLastPara="1" wrap="square" lIns="0" tIns="0" rIns="0" bIns="0" anchor="t" anchorCtr="0">
            <a:spAutoFit/>
          </a:bodyPr>
          <a:lstStyle/>
          <a:p>
            <a:pPr marL="0" marR="0" lvl="0" indent="0" algn="r" rtl="0">
              <a:lnSpc>
                <a:spcPct val="121941"/>
              </a:lnSpc>
              <a:spcBef>
                <a:spcPts val="0"/>
              </a:spcBef>
              <a:spcAft>
                <a:spcPts val="0"/>
              </a:spcAft>
              <a:buClr>
                <a:srgbClr val="000000"/>
              </a:buClr>
              <a:buSzPts val="1741"/>
              <a:buFont typeface="Arial"/>
              <a:buNone/>
            </a:pPr>
            <a:r>
              <a:rPr lang="en-US" sz="1741" b="0" i="0" u="none" strike="noStrike" cap="none">
                <a:solidFill>
                  <a:srgbClr val="000000"/>
                </a:solidFill>
                <a:latin typeface="Verdana"/>
                <a:ea typeface="Verdana"/>
                <a:cs typeface="Verdana"/>
                <a:sym typeface="Verdana"/>
              </a:rPr>
              <a:t>PREPARED BY</a:t>
            </a:r>
            <a:endParaRPr sz="1400" b="0" i="0" u="none" strike="noStrike" cap="none">
              <a:solidFill>
                <a:srgbClr val="000000"/>
              </a:solidFill>
              <a:latin typeface="Arial"/>
              <a:ea typeface="Arial"/>
              <a:cs typeface="Arial"/>
              <a:sym typeface="Arial"/>
            </a:endParaRPr>
          </a:p>
        </p:txBody>
      </p:sp>
      <p:sp>
        <p:nvSpPr>
          <p:cNvPr id="99" name="Google Shape;99;p1"/>
          <p:cNvSpPr txBox="1"/>
          <p:nvPr/>
        </p:nvSpPr>
        <p:spPr>
          <a:xfrm>
            <a:off x="14851131" y="620166"/>
            <a:ext cx="2408177" cy="248273"/>
          </a:xfrm>
          <a:prstGeom prst="rect">
            <a:avLst/>
          </a:prstGeom>
          <a:noFill/>
          <a:ln>
            <a:noFill/>
          </a:ln>
        </p:spPr>
        <p:txBody>
          <a:bodyPr spcFirstLastPara="1" wrap="square" lIns="0" tIns="0" rIns="0" bIns="0" anchor="t" anchorCtr="0">
            <a:spAutoFit/>
          </a:bodyPr>
          <a:lstStyle/>
          <a:p>
            <a:pPr marL="0" marR="0" lvl="0" indent="0" algn="r" rtl="0">
              <a:lnSpc>
                <a:spcPct val="121941"/>
              </a:lnSpc>
              <a:spcBef>
                <a:spcPts val="0"/>
              </a:spcBef>
              <a:spcAft>
                <a:spcPts val="0"/>
              </a:spcAft>
              <a:buClr>
                <a:srgbClr val="000000"/>
              </a:buClr>
              <a:buSzPts val="1741"/>
              <a:buFont typeface="Arial"/>
              <a:buNone/>
            </a:pPr>
            <a:r>
              <a:rPr lang="en-US" sz="1741" b="0" i="0" u="none" strike="noStrike" cap="none">
                <a:solidFill>
                  <a:srgbClr val="000000"/>
                </a:solidFill>
                <a:latin typeface="Verdana"/>
                <a:ea typeface="Verdana"/>
                <a:cs typeface="Verdana"/>
                <a:sym typeface="Verdana"/>
              </a:rPr>
              <a:t>DATE</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Shape 459"/>
        <p:cNvGrpSpPr/>
        <p:nvPr/>
      </p:nvGrpSpPr>
      <p:grpSpPr>
        <a:xfrm>
          <a:off x="0" y="0"/>
          <a:ext cx="0" cy="0"/>
          <a:chOff x="0" y="0"/>
          <a:chExt cx="0" cy="0"/>
        </a:xfrm>
      </p:grpSpPr>
      <p:sp>
        <p:nvSpPr>
          <p:cNvPr id="460" name="Google Shape;460;p35"/>
          <p:cNvSpPr txBox="1"/>
          <p:nvPr/>
        </p:nvSpPr>
        <p:spPr>
          <a:xfrm>
            <a:off x="2551073" y="962776"/>
            <a:ext cx="13223959" cy="935384"/>
          </a:xfrm>
          <a:prstGeom prst="rect">
            <a:avLst/>
          </a:prstGeom>
          <a:noFill/>
          <a:ln>
            <a:noFill/>
          </a:ln>
        </p:spPr>
        <p:txBody>
          <a:bodyPr spcFirstLastPara="1" wrap="square" lIns="0" tIns="0" rIns="0" bIns="0" anchor="t" anchorCtr="0">
            <a:spAutoFit/>
          </a:bodyPr>
          <a:lstStyle/>
          <a:p>
            <a:pPr marL="0" marR="0" lvl="0" indent="0" algn="ctr" rtl="0">
              <a:lnSpc>
                <a:spcPct val="190497"/>
              </a:lnSpc>
              <a:spcBef>
                <a:spcPts val="0"/>
              </a:spcBef>
              <a:spcAft>
                <a:spcPts val="0"/>
              </a:spcAft>
              <a:buClr>
                <a:srgbClr val="000000"/>
              </a:buClr>
              <a:buSzPts val="3199"/>
              <a:buFont typeface="Arial"/>
              <a:buNone/>
            </a:pPr>
            <a:r>
              <a:rPr lang="en-US" sz="3199" b="0" i="0" u="none" strike="noStrike" cap="none">
                <a:solidFill>
                  <a:srgbClr val="0070C0"/>
                </a:solidFill>
                <a:latin typeface="Verdana"/>
                <a:ea typeface="Verdana"/>
                <a:cs typeface="Verdana"/>
                <a:sym typeface="Verdana"/>
              </a:rPr>
              <a:t>RIGHTS AND PREFERENCES </a:t>
            </a:r>
            <a:endParaRPr sz="1400" b="0" i="0" u="none" strike="noStrike" cap="none">
              <a:solidFill>
                <a:srgbClr val="000000"/>
              </a:solidFill>
              <a:latin typeface="Arial"/>
              <a:ea typeface="Arial"/>
              <a:cs typeface="Arial"/>
              <a:sym typeface="Arial"/>
            </a:endParaRPr>
          </a:p>
        </p:txBody>
      </p:sp>
      <p:grpSp>
        <p:nvGrpSpPr>
          <p:cNvPr id="461" name="Google Shape;461;p35"/>
          <p:cNvGrpSpPr/>
          <p:nvPr/>
        </p:nvGrpSpPr>
        <p:grpSpPr>
          <a:xfrm>
            <a:off x="2033400" y="9530672"/>
            <a:ext cx="1224000" cy="496004"/>
            <a:chOff x="1355317" y="6095931"/>
            <a:chExt cx="1224000" cy="496004"/>
          </a:xfrm>
        </p:grpSpPr>
        <p:sp>
          <p:nvSpPr>
            <p:cNvPr id="462" name="Google Shape;462;p35"/>
            <p:cNvSpPr/>
            <p:nvPr/>
          </p:nvSpPr>
          <p:spPr>
            <a:xfrm>
              <a:off x="1355317"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0070C0"/>
                  </a:solidFill>
                  <a:latin typeface="Verdana"/>
                  <a:ea typeface="Verdana"/>
                  <a:cs typeface="Verdana"/>
                  <a:sym typeface="Verdana"/>
                </a:rPr>
                <a:t>Introduction</a:t>
              </a:r>
              <a:endParaRPr sz="1400" b="0" i="0" u="none" strike="noStrike" cap="none">
                <a:solidFill>
                  <a:srgbClr val="000000"/>
                </a:solidFill>
                <a:latin typeface="Arial"/>
                <a:ea typeface="Arial"/>
                <a:cs typeface="Arial"/>
                <a:sym typeface="Arial"/>
              </a:endParaRPr>
            </a:p>
          </p:txBody>
        </p:sp>
        <p:sp>
          <p:nvSpPr>
            <p:cNvPr id="463" name="Google Shape;463;p35"/>
            <p:cNvSpPr/>
            <p:nvPr/>
          </p:nvSpPr>
          <p:spPr>
            <a:xfrm>
              <a:off x="1841317" y="6095931"/>
              <a:ext cx="252000" cy="252000"/>
            </a:xfrm>
            <a:prstGeom prst="ellipse">
              <a:avLst/>
            </a:prstGeom>
            <a:solidFill>
              <a:srgbClr val="00B0F0"/>
            </a:solidFill>
            <a:ln w="1905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chemeClr val="lt1"/>
                  </a:solidFill>
                  <a:latin typeface="Verdana"/>
                  <a:ea typeface="Verdana"/>
                  <a:cs typeface="Verdana"/>
                  <a:sym typeface="Verdana"/>
                </a:rPr>
                <a:t>1</a:t>
              </a:r>
              <a:endParaRPr sz="1400" b="0" i="0" u="none" strike="noStrike" cap="none">
                <a:solidFill>
                  <a:srgbClr val="000000"/>
                </a:solidFill>
                <a:latin typeface="Arial"/>
                <a:ea typeface="Arial"/>
                <a:cs typeface="Arial"/>
                <a:sym typeface="Arial"/>
              </a:endParaRPr>
            </a:p>
          </p:txBody>
        </p:sp>
      </p:grpSp>
      <p:grpSp>
        <p:nvGrpSpPr>
          <p:cNvPr id="464" name="Google Shape;464;p35"/>
          <p:cNvGrpSpPr/>
          <p:nvPr/>
        </p:nvGrpSpPr>
        <p:grpSpPr>
          <a:xfrm>
            <a:off x="4630316" y="9530672"/>
            <a:ext cx="1224000" cy="496004"/>
            <a:chOff x="4098256" y="6095931"/>
            <a:chExt cx="1224000" cy="496004"/>
          </a:xfrm>
        </p:grpSpPr>
        <p:sp>
          <p:nvSpPr>
            <p:cNvPr id="465" name="Google Shape;465;p35"/>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Company Overview</a:t>
              </a:r>
              <a:endParaRPr sz="1400" b="0" i="0" u="none" strike="noStrike" cap="none">
                <a:solidFill>
                  <a:srgbClr val="000000"/>
                </a:solidFill>
                <a:latin typeface="Arial"/>
                <a:ea typeface="Arial"/>
                <a:cs typeface="Arial"/>
                <a:sym typeface="Arial"/>
              </a:endParaRPr>
            </a:p>
          </p:txBody>
        </p:sp>
        <p:sp>
          <p:nvSpPr>
            <p:cNvPr id="466" name="Google Shape;466;p35"/>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2</a:t>
              </a:r>
              <a:endParaRPr sz="1400" b="0" i="0" u="none" strike="noStrike" cap="none">
                <a:solidFill>
                  <a:srgbClr val="000000"/>
                </a:solidFill>
                <a:latin typeface="Arial"/>
                <a:ea typeface="Arial"/>
                <a:cs typeface="Arial"/>
                <a:sym typeface="Arial"/>
              </a:endParaRPr>
            </a:p>
          </p:txBody>
        </p:sp>
      </p:grpSp>
      <p:grpSp>
        <p:nvGrpSpPr>
          <p:cNvPr id="467" name="Google Shape;467;p35"/>
          <p:cNvGrpSpPr/>
          <p:nvPr/>
        </p:nvGrpSpPr>
        <p:grpSpPr>
          <a:xfrm>
            <a:off x="12421063" y="9534668"/>
            <a:ext cx="1224000" cy="496004"/>
            <a:chOff x="4098256" y="6095931"/>
            <a:chExt cx="1224000" cy="496004"/>
          </a:xfrm>
        </p:grpSpPr>
        <p:sp>
          <p:nvSpPr>
            <p:cNvPr id="468" name="Google Shape;468;p35"/>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Allocation of Value</a:t>
              </a:r>
              <a:endParaRPr sz="1400" b="0" i="0" u="none" strike="noStrike" cap="none">
                <a:solidFill>
                  <a:srgbClr val="000000"/>
                </a:solidFill>
                <a:latin typeface="Arial"/>
                <a:ea typeface="Arial"/>
                <a:cs typeface="Arial"/>
                <a:sym typeface="Arial"/>
              </a:endParaRPr>
            </a:p>
          </p:txBody>
        </p:sp>
        <p:sp>
          <p:nvSpPr>
            <p:cNvPr id="469" name="Google Shape;469;p35"/>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5</a:t>
              </a:r>
              <a:endParaRPr sz="1400" b="0" i="0" u="none" strike="noStrike" cap="none">
                <a:solidFill>
                  <a:srgbClr val="000000"/>
                </a:solidFill>
                <a:latin typeface="Arial"/>
                <a:ea typeface="Arial"/>
                <a:cs typeface="Arial"/>
                <a:sym typeface="Arial"/>
              </a:endParaRPr>
            </a:p>
          </p:txBody>
        </p:sp>
      </p:grpSp>
      <p:grpSp>
        <p:nvGrpSpPr>
          <p:cNvPr id="470" name="Google Shape;470;p35"/>
          <p:cNvGrpSpPr/>
          <p:nvPr/>
        </p:nvGrpSpPr>
        <p:grpSpPr>
          <a:xfrm>
            <a:off x="7227233" y="9530672"/>
            <a:ext cx="1224000" cy="496004"/>
            <a:chOff x="6824912" y="6095931"/>
            <a:chExt cx="1224000" cy="496004"/>
          </a:xfrm>
        </p:grpSpPr>
        <p:sp>
          <p:nvSpPr>
            <p:cNvPr id="471" name="Google Shape;471;p35"/>
            <p:cNvSpPr/>
            <p:nvPr/>
          </p:nvSpPr>
          <p:spPr>
            <a:xfrm>
              <a:off x="6824912"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Valuation Framework</a:t>
              </a:r>
              <a:endParaRPr sz="1400" b="0" i="0" u="none" strike="noStrike" cap="none">
                <a:solidFill>
                  <a:srgbClr val="000000"/>
                </a:solidFill>
                <a:latin typeface="Arial"/>
                <a:ea typeface="Arial"/>
                <a:cs typeface="Arial"/>
                <a:sym typeface="Arial"/>
              </a:endParaRPr>
            </a:p>
          </p:txBody>
        </p:sp>
        <p:sp>
          <p:nvSpPr>
            <p:cNvPr id="472" name="Google Shape;472;p35"/>
            <p:cNvSpPr/>
            <p:nvPr/>
          </p:nvSpPr>
          <p:spPr>
            <a:xfrm>
              <a:off x="7310912"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3</a:t>
              </a:r>
              <a:endParaRPr sz="1400" b="0" i="0" u="none" strike="noStrike" cap="none">
                <a:solidFill>
                  <a:srgbClr val="000000"/>
                </a:solidFill>
                <a:latin typeface="Arial"/>
                <a:ea typeface="Arial"/>
                <a:cs typeface="Arial"/>
                <a:sym typeface="Arial"/>
              </a:endParaRPr>
            </a:p>
          </p:txBody>
        </p:sp>
      </p:grpSp>
      <p:grpSp>
        <p:nvGrpSpPr>
          <p:cNvPr id="473" name="Google Shape;473;p35"/>
          <p:cNvGrpSpPr/>
          <p:nvPr/>
        </p:nvGrpSpPr>
        <p:grpSpPr>
          <a:xfrm>
            <a:off x="9824149" y="9534668"/>
            <a:ext cx="1224000" cy="496004"/>
            <a:chOff x="9576193" y="6095931"/>
            <a:chExt cx="1224000" cy="496004"/>
          </a:xfrm>
        </p:grpSpPr>
        <p:sp>
          <p:nvSpPr>
            <p:cNvPr id="474" name="Google Shape;474;p35"/>
            <p:cNvSpPr/>
            <p:nvPr/>
          </p:nvSpPr>
          <p:spPr>
            <a:xfrm>
              <a:off x="9576193"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Valuation Analysis</a:t>
              </a:r>
              <a:endParaRPr sz="1400" b="0" i="0" u="none" strike="noStrike" cap="none">
                <a:solidFill>
                  <a:srgbClr val="000000"/>
                </a:solidFill>
                <a:latin typeface="Arial"/>
                <a:ea typeface="Arial"/>
                <a:cs typeface="Arial"/>
                <a:sym typeface="Arial"/>
              </a:endParaRPr>
            </a:p>
          </p:txBody>
        </p:sp>
        <p:sp>
          <p:nvSpPr>
            <p:cNvPr id="475" name="Google Shape;475;p35"/>
            <p:cNvSpPr/>
            <p:nvPr/>
          </p:nvSpPr>
          <p:spPr>
            <a:xfrm>
              <a:off x="10062193"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4</a:t>
              </a:r>
              <a:endParaRPr sz="1400" b="0" i="0" u="none" strike="noStrike" cap="none">
                <a:solidFill>
                  <a:srgbClr val="000000"/>
                </a:solidFill>
                <a:latin typeface="Arial"/>
                <a:ea typeface="Arial"/>
                <a:cs typeface="Arial"/>
                <a:sym typeface="Arial"/>
              </a:endParaRPr>
            </a:p>
          </p:txBody>
        </p:sp>
      </p:grpSp>
      <p:grpSp>
        <p:nvGrpSpPr>
          <p:cNvPr id="476" name="Google Shape;476;p35"/>
          <p:cNvGrpSpPr/>
          <p:nvPr/>
        </p:nvGrpSpPr>
        <p:grpSpPr>
          <a:xfrm>
            <a:off x="15017980" y="9534668"/>
            <a:ext cx="1224000" cy="496004"/>
            <a:chOff x="4098256" y="6095931"/>
            <a:chExt cx="1224000" cy="496004"/>
          </a:xfrm>
        </p:grpSpPr>
        <p:sp>
          <p:nvSpPr>
            <p:cNvPr id="477" name="Google Shape;477;p35"/>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Exhibits</a:t>
              </a:r>
              <a:endParaRPr sz="1400" b="0" i="0" u="none" strike="noStrike" cap="none">
                <a:solidFill>
                  <a:srgbClr val="000000"/>
                </a:solidFill>
                <a:latin typeface="Arial"/>
                <a:ea typeface="Arial"/>
                <a:cs typeface="Arial"/>
                <a:sym typeface="Arial"/>
              </a:endParaRPr>
            </a:p>
          </p:txBody>
        </p:sp>
        <p:sp>
          <p:nvSpPr>
            <p:cNvPr id="478" name="Google Shape;478;p35"/>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6</a:t>
              </a:r>
              <a:endParaRPr sz="1400" b="0" i="0" u="none" strike="noStrike" cap="none">
                <a:solidFill>
                  <a:srgbClr val="000000"/>
                </a:solidFill>
                <a:latin typeface="Arial"/>
                <a:ea typeface="Arial"/>
                <a:cs typeface="Arial"/>
                <a:sym typeface="Arial"/>
              </a:endParaRPr>
            </a:p>
          </p:txBody>
        </p:sp>
      </p:grpSp>
      <p:grpSp>
        <p:nvGrpSpPr>
          <p:cNvPr id="479" name="Google Shape;479;p35"/>
          <p:cNvGrpSpPr/>
          <p:nvPr/>
        </p:nvGrpSpPr>
        <p:grpSpPr>
          <a:xfrm>
            <a:off x="15856696" y="8786364"/>
            <a:ext cx="1453671" cy="471940"/>
            <a:chOff x="0" y="-28575"/>
            <a:chExt cx="952367" cy="309190"/>
          </a:xfrm>
        </p:grpSpPr>
        <p:sp>
          <p:nvSpPr>
            <p:cNvPr id="480" name="Google Shape;480;p35"/>
            <p:cNvSpPr/>
            <p:nvPr/>
          </p:nvSpPr>
          <p:spPr>
            <a:xfrm>
              <a:off x="0" y="0"/>
              <a:ext cx="952367" cy="280615"/>
            </a:xfrm>
            <a:custGeom>
              <a:avLst/>
              <a:gdLst/>
              <a:ahLst/>
              <a:cxnLst/>
              <a:rect l="l" t="t" r="r" b="b"/>
              <a:pathLst>
                <a:path w="952367" h="280615" extrusionOk="0">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481" name="Google Shape;481;p35"/>
            <p:cNvSpPr txBox="1"/>
            <p:nvPr/>
          </p:nvSpPr>
          <p:spPr>
            <a:xfrm>
              <a:off x="0" y="-28575"/>
              <a:ext cx="952367" cy="309190"/>
            </a:xfrm>
            <a:prstGeom prst="rect">
              <a:avLst/>
            </a:prstGeom>
            <a:noFill/>
            <a:ln>
              <a:noFill/>
            </a:ln>
          </p:spPr>
          <p:txBody>
            <a:bodyPr spcFirstLastPara="1" wrap="square" lIns="40625" tIns="40625" rIns="40625" bIns="40625" anchor="ctr" anchorCtr="0">
              <a:noAutofit/>
            </a:bodyPr>
            <a:lstStyle/>
            <a:p>
              <a:pPr marL="0" marR="0" lvl="0" indent="0" algn="ctr" rtl="0">
                <a:lnSpc>
                  <a:spcPct val="20142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cxnSp>
        <p:nvCxnSpPr>
          <p:cNvPr id="482" name="Google Shape;482;p35">
            <a:hlinkClick r:id="rId3" action="ppaction://hlinksldjump"/>
          </p:cNvPr>
          <p:cNvCxnSpPr/>
          <p:nvPr/>
        </p:nvCxnSpPr>
        <p:spPr>
          <a:xfrm>
            <a:off x="16238667" y="9044139"/>
            <a:ext cx="714076" cy="0"/>
          </a:xfrm>
          <a:prstGeom prst="straightConnector1">
            <a:avLst/>
          </a:prstGeom>
          <a:noFill/>
          <a:ln w="19050" cap="flat" cmpd="sng">
            <a:solidFill>
              <a:srgbClr val="0070C0">
                <a:alpha val="70196"/>
              </a:srgbClr>
            </a:solidFill>
            <a:prstDash val="solid"/>
            <a:round/>
            <a:headEnd type="none" w="sm" len="sm"/>
            <a:tailEnd type="stealth" w="med" len="med"/>
          </a:ln>
        </p:spPr>
      </p:cxnSp>
      <p:cxnSp>
        <p:nvCxnSpPr>
          <p:cNvPr id="483" name="Google Shape;483;p35"/>
          <p:cNvCxnSpPr/>
          <p:nvPr/>
        </p:nvCxnSpPr>
        <p:spPr>
          <a:xfrm>
            <a:off x="1028704" y="9659318"/>
            <a:ext cx="16268701" cy="0"/>
          </a:xfrm>
          <a:prstGeom prst="straightConnector1">
            <a:avLst/>
          </a:prstGeom>
          <a:noFill/>
          <a:ln w="76200" cap="flat" cmpd="sng">
            <a:solidFill>
              <a:srgbClr val="E6E7E8"/>
            </a:solidFill>
            <a:prstDash val="solid"/>
            <a:round/>
            <a:headEnd type="none" w="sm" len="sm"/>
            <a:tailEnd type="triangle" w="med" len="med"/>
          </a:ln>
        </p:spPr>
      </p:cxnSp>
      <p:grpSp>
        <p:nvGrpSpPr>
          <p:cNvPr id="484" name="Google Shape;484;p35"/>
          <p:cNvGrpSpPr/>
          <p:nvPr/>
        </p:nvGrpSpPr>
        <p:grpSpPr>
          <a:xfrm>
            <a:off x="2033400" y="9530672"/>
            <a:ext cx="1224000" cy="496004"/>
            <a:chOff x="1355317" y="6095931"/>
            <a:chExt cx="1224000" cy="496004"/>
          </a:xfrm>
        </p:grpSpPr>
        <p:sp>
          <p:nvSpPr>
            <p:cNvPr id="485" name="Google Shape;485;p35"/>
            <p:cNvSpPr/>
            <p:nvPr/>
          </p:nvSpPr>
          <p:spPr>
            <a:xfrm>
              <a:off x="1355317"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Introduction</a:t>
              </a:r>
              <a:endParaRPr sz="1400" b="0" i="0" u="none" strike="noStrike" cap="none">
                <a:solidFill>
                  <a:srgbClr val="000000"/>
                </a:solidFill>
                <a:latin typeface="Arial"/>
                <a:ea typeface="Arial"/>
                <a:cs typeface="Arial"/>
                <a:sym typeface="Arial"/>
              </a:endParaRPr>
            </a:p>
          </p:txBody>
        </p:sp>
        <p:sp>
          <p:nvSpPr>
            <p:cNvPr id="486" name="Google Shape;486;p35"/>
            <p:cNvSpPr/>
            <p:nvPr/>
          </p:nvSpPr>
          <p:spPr>
            <a:xfrm>
              <a:off x="1841317"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1</a:t>
              </a:r>
              <a:endParaRPr sz="1400" b="0" i="0" u="none" strike="noStrike" cap="none">
                <a:solidFill>
                  <a:srgbClr val="000000"/>
                </a:solidFill>
                <a:latin typeface="Arial"/>
                <a:ea typeface="Arial"/>
                <a:cs typeface="Arial"/>
                <a:sym typeface="Arial"/>
              </a:endParaRPr>
            </a:p>
          </p:txBody>
        </p:sp>
      </p:grpSp>
      <p:grpSp>
        <p:nvGrpSpPr>
          <p:cNvPr id="487" name="Google Shape;487;p35"/>
          <p:cNvGrpSpPr/>
          <p:nvPr/>
        </p:nvGrpSpPr>
        <p:grpSpPr>
          <a:xfrm>
            <a:off x="4630316" y="9530672"/>
            <a:ext cx="1224000" cy="496004"/>
            <a:chOff x="4098256" y="6095931"/>
            <a:chExt cx="1224000" cy="496004"/>
          </a:xfrm>
        </p:grpSpPr>
        <p:sp>
          <p:nvSpPr>
            <p:cNvPr id="488" name="Google Shape;488;p35"/>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0070C0"/>
                  </a:solidFill>
                  <a:latin typeface="Verdana"/>
                  <a:ea typeface="Verdana"/>
                  <a:cs typeface="Verdana"/>
                  <a:sym typeface="Verdana"/>
                </a:rPr>
                <a:t>Company Overview</a:t>
              </a:r>
              <a:endParaRPr sz="1400" b="0" i="0" u="none" strike="noStrike" cap="none">
                <a:solidFill>
                  <a:srgbClr val="000000"/>
                </a:solidFill>
                <a:latin typeface="Arial"/>
                <a:ea typeface="Arial"/>
                <a:cs typeface="Arial"/>
                <a:sym typeface="Arial"/>
              </a:endParaRPr>
            </a:p>
          </p:txBody>
        </p:sp>
        <p:sp>
          <p:nvSpPr>
            <p:cNvPr id="489" name="Google Shape;489;p35"/>
            <p:cNvSpPr/>
            <p:nvPr/>
          </p:nvSpPr>
          <p:spPr>
            <a:xfrm>
              <a:off x="4584256" y="6095931"/>
              <a:ext cx="252000" cy="252000"/>
            </a:xfrm>
            <a:prstGeom prst="ellipse">
              <a:avLst/>
            </a:prstGeom>
            <a:solidFill>
              <a:srgbClr val="00B0F0"/>
            </a:solidFill>
            <a:ln w="1905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chemeClr val="lt1"/>
                  </a:solidFill>
                  <a:latin typeface="Verdana"/>
                  <a:ea typeface="Verdana"/>
                  <a:cs typeface="Verdana"/>
                  <a:sym typeface="Verdana"/>
                </a:rPr>
                <a:t>2</a:t>
              </a:r>
              <a:endParaRPr sz="1400" b="0" i="0" u="none" strike="noStrike" cap="none">
                <a:solidFill>
                  <a:srgbClr val="000000"/>
                </a:solidFill>
                <a:latin typeface="Arial"/>
                <a:ea typeface="Arial"/>
                <a:cs typeface="Arial"/>
                <a:sym typeface="Arial"/>
              </a:endParaRPr>
            </a:p>
          </p:txBody>
        </p:sp>
      </p:grpSp>
      <p:grpSp>
        <p:nvGrpSpPr>
          <p:cNvPr id="490" name="Google Shape;490;p35"/>
          <p:cNvGrpSpPr/>
          <p:nvPr/>
        </p:nvGrpSpPr>
        <p:grpSpPr>
          <a:xfrm>
            <a:off x="12421063" y="9534668"/>
            <a:ext cx="1224000" cy="496004"/>
            <a:chOff x="4098256" y="6095931"/>
            <a:chExt cx="1224000" cy="496004"/>
          </a:xfrm>
        </p:grpSpPr>
        <p:sp>
          <p:nvSpPr>
            <p:cNvPr id="491" name="Google Shape;491;p35"/>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Allocation of Value</a:t>
              </a:r>
              <a:endParaRPr sz="1400" b="0" i="0" u="none" strike="noStrike" cap="none">
                <a:solidFill>
                  <a:srgbClr val="000000"/>
                </a:solidFill>
                <a:latin typeface="Arial"/>
                <a:ea typeface="Arial"/>
                <a:cs typeface="Arial"/>
                <a:sym typeface="Arial"/>
              </a:endParaRPr>
            </a:p>
          </p:txBody>
        </p:sp>
        <p:sp>
          <p:nvSpPr>
            <p:cNvPr id="492" name="Google Shape;492;p35"/>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5</a:t>
              </a:r>
              <a:endParaRPr sz="1400" b="0" i="0" u="none" strike="noStrike" cap="none">
                <a:solidFill>
                  <a:srgbClr val="000000"/>
                </a:solidFill>
                <a:latin typeface="Arial"/>
                <a:ea typeface="Arial"/>
                <a:cs typeface="Arial"/>
                <a:sym typeface="Arial"/>
              </a:endParaRPr>
            </a:p>
          </p:txBody>
        </p:sp>
      </p:grpSp>
      <p:grpSp>
        <p:nvGrpSpPr>
          <p:cNvPr id="493" name="Google Shape;493;p35"/>
          <p:cNvGrpSpPr/>
          <p:nvPr/>
        </p:nvGrpSpPr>
        <p:grpSpPr>
          <a:xfrm>
            <a:off x="7227233" y="9530672"/>
            <a:ext cx="1224000" cy="496004"/>
            <a:chOff x="6824912" y="6095931"/>
            <a:chExt cx="1224000" cy="496004"/>
          </a:xfrm>
        </p:grpSpPr>
        <p:sp>
          <p:nvSpPr>
            <p:cNvPr id="494" name="Google Shape;494;p35"/>
            <p:cNvSpPr/>
            <p:nvPr/>
          </p:nvSpPr>
          <p:spPr>
            <a:xfrm>
              <a:off x="6824912"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Valuation Framework</a:t>
              </a:r>
              <a:endParaRPr sz="1400" b="0" i="0" u="none" strike="noStrike" cap="none">
                <a:solidFill>
                  <a:srgbClr val="000000"/>
                </a:solidFill>
                <a:latin typeface="Arial"/>
                <a:ea typeface="Arial"/>
                <a:cs typeface="Arial"/>
                <a:sym typeface="Arial"/>
              </a:endParaRPr>
            </a:p>
          </p:txBody>
        </p:sp>
        <p:sp>
          <p:nvSpPr>
            <p:cNvPr id="495" name="Google Shape;495;p35"/>
            <p:cNvSpPr/>
            <p:nvPr/>
          </p:nvSpPr>
          <p:spPr>
            <a:xfrm>
              <a:off x="7310912"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3</a:t>
              </a:r>
              <a:endParaRPr sz="1400" b="0" i="0" u="none" strike="noStrike" cap="none">
                <a:solidFill>
                  <a:srgbClr val="000000"/>
                </a:solidFill>
                <a:latin typeface="Arial"/>
                <a:ea typeface="Arial"/>
                <a:cs typeface="Arial"/>
                <a:sym typeface="Arial"/>
              </a:endParaRPr>
            </a:p>
          </p:txBody>
        </p:sp>
      </p:grpSp>
      <p:grpSp>
        <p:nvGrpSpPr>
          <p:cNvPr id="496" name="Google Shape;496;p35"/>
          <p:cNvGrpSpPr/>
          <p:nvPr/>
        </p:nvGrpSpPr>
        <p:grpSpPr>
          <a:xfrm>
            <a:off x="9824149" y="9534668"/>
            <a:ext cx="1224000" cy="496004"/>
            <a:chOff x="9576193" y="6095931"/>
            <a:chExt cx="1224000" cy="496004"/>
          </a:xfrm>
        </p:grpSpPr>
        <p:sp>
          <p:nvSpPr>
            <p:cNvPr id="497" name="Google Shape;497;p35"/>
            <p:cNvSpPr/>
            <p:nvPr/>
          </p:nvSpPr>
          <p:spPr>
            <a:xfrm>
              <a:off x="9576193"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Valuation Analysis</a:t>
              </a:r>
              <a:endParaRPr sz="1400" b="0" i="0" u="none" strike="noStrike" cap="none">
                <a:solidFill>
                  <a:srgbClr val="000000"/>
                </a:solidFill>
                <a:latin typeface="Arial"/>
                <a:ea typeface="Arial"/>
                <a:cs typeface="Arial"/>
                <a:sym typeface="Arial"/>
              </a:endParaRPr>
            </a:p>
          </p:txBody>
        </p:sp>
        <p:sp>
          <p:nvSpPr>
            <p:cNvPr id="498" name="Google Shape;498;p35"/>
            <p:cNvSpPr/>
            <p:nvPr/>
          </p:nvSpPr>
          <p:spPr>
            <a:xfrm>
              <a:off x="10062193"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4</a:t>
              </a:r>
              <a:endParaRPr sz="1400" b="0" i="0" u="none" strike="noStrike" cap="none">
                <a:solidFill>
                  <a:srgbClr val="000000"/>
                </a:solidFill>
                <a:latin typeface="Arial"/>
                <a:ea typeface="Arial"/>
                <a:cs typeface="Arial"/>
                <a:sym typeface="Arial"/>
              </a:endParaRPr>
            </a:p>
          </p:txBody>
        </p:sp>
      </p:grpSp>
      <p:grpSp>
        <p:nvGrpSpPr>
          <p:cNvPr id="499" name="Google Shape;499;p35"/>
          <p:cNvGrpSpPr/>
          <p:nvPr/>
        </p:nvGrpSpPr>
        <p:grpSpPr>
          <a:xfrm>
            <a:off x="15017980" y="9534668"/>
            <a:ext cx="1224000" cy="496004"/>
            <a:chOff x="4098256" y="6095931"/>
            <a:chExt cx="1224000" cy="496004"/>
          </a:xfrm>
        </p:grpSpPr>
        <p:sp>
          <p:nvSpPr>
            <p:cNvPr id="500" name="Google Shape;500;p35"/>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Exhibits</a:t>
              </a:r>
              <a:endParaRPr sz="1400" b="0" i="0" u="none" strike="noStrike" cap="none">
                <a:solidFill>
                  <a:srgbClr val="000000"/>
                </a:solidFill>
                <a:latin typeface="Arial"/>
                <a:ea typeface="Arial"/>
                <a:cs typeface="Arial"/>
                <a:sym typeface="Arial"/>
              </a:endParaRPr>
            </a:p>
          </p:txBody>
        </p:sp>
        <p:sp>
          <p:nvSpPr>
            <p:cNvPr id="501" name="Google Shape;501;p35"/>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6</a:t>
              </a:r>
              <a:endParaRPr sz="1400" b="0" i="0" u="none" strike="noStrike" cap="none">
                <a:solidFill>
                  <a:srgbClr val="000000"/>
                </a:solidFill>
                <a:latin typeface="Arial"/>
                <a:ea typeface="Arial"/>
                <a:cs typeface="Arial"/>
                <a:sym typeface="Arial"/>
              </a:endParaRPr>
            </a:p>
          </p:txBody>
        </p:sp>
      </p:grpSp>
      <p:graphicFrame>
        <p:nvGraphicFramePr>
          <p:cNvPr id="502" name="Google Shape;502;p35"/>
          <p:cNvGraphicFramePr/>
          <p:nvPr>
            <p:extLst>
              <p:ext uri="{D42A27DB-BD31-4B8C-83A1-F6EECF244321}">
                <p14:modId xmlns:p14="http://schemas.microsoft.com/office/powerpoint/2010/main" val="132476640"/>
              </p:ext>
            </p:extLst>
          </p:nvPr>
        </p:nvGraphicFramePr>
        <p:xfrm>
          <a:off x="1011000" y="1868901"/>
          <a:ext cx="16286400" cy="3142825"/>
        </p:xfrm>
        <a:graphic>
          <a:graphicData uri="http://schemas.openxmlformats.org/drawingml/2006/table">
            <a:tbl>
              <a:tblPr>
                <a:noFill/>
                <a:tableStyleId>{5545240B-A331-4381-9520-64E0033B2FCB}</a:tableStyleId>
              </a:tblPr>
              <a:tblGrid>
                <a:gridCol w="423385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gridCol w="2057400">
                  <a:extLst>
                    <a:ext uri="{9D8B030D-6E8A-4147-A177-3AD203B41FA5}">
                      <a16:colId xmlns:a16="http://schemas.microsoft.com/office/drawing/2014/main" val="20004"/>
                    </a:ext>
                  </a:extLst>
                </a:gridCol>
                <a:gridCol w="2133600">
                  <a:extLst>
                    <a:ext uri="{9D8B030D-6E8A-4147-A177-3AD203B41FA5}">
                      <a16:colId xmlns:a16="http://schemas.microsoft.com/office/drawing/2014/main" val="20005"/>
                    </a:ext>
                  </a:extLst>
                </a:gridCol>
                <a:gridCol w="1841750">
                  <a:extLst>
                    <a:ext uri="{9D8B030D-6E8A-4147-A177-3AD203B41FA5}">
                      <a16:colId xmlns:a16="http://schemas.microsoft.com/office/drawing/2014/main" val="20006"/>
                    </a:ext>
                  </a:extLst>
                </a:gridCol>
              </a:tblGrid>
              <a:tr h="507700">
                <a:tc>
                  <a:txBody>
                    <a:bodyPr/>
                    <a:lstStyle/>
                    <a:p>
                      <a:pPr marL="0" marR="0" lvl="0" indent="0" algn="l" rtl="0">
                        <a:lnSpc>
                          <a:spcPct val="90000"/>
                        </a:lnSpc>
                        <a:spcBef>
                          <a:spcPts val="0"/>
                        </a:spcBef>
                        <a:spcAft>
                          <a:spcPts val="0"/>
                        </a:spcAft>
                        <a:buClr>
                          <a:schemeClr val="lt1"/>
                        </a:buClr>
                        <a:buSzPts val="1500"/>
                        <a:buFont typeface="Arial"/>
                        <a:buNone/>
                      </a:pPr>
                      <a:r>
                        <a:rPr lang="en-US" sz="1500" b="1" u="none" strike="noStrike" cap="none">
                          <a:solidFill>
                            <a:schemeClr val="lt1"/>
                          </a:solidFill>
                          <a:latin typeface="Arial"/>
                          <a:ea typeface="Arial"/>
                          <a:cs typeface="Arial"/>
                          <a:sym typeface="Arial"/>
                        </a:rPr>
                        <a:t>RIGHTS AND PREFERENCES </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lgDashDot"/>
                      <a:round/>
                      <a:headEnd type="none" w="sm" len="sm"/>
                      <a:tailEnd type="none" w="sm" len="sm"/>
                    </a:lnB>
                    <a:solidFill>
                      <a:srgbClr val="0070C0"/>
                    </a:solidFill>
                  </a:tcPr>
                </a:tc>
                <a:tc>
                  <a:txBody>
                    <a:bodyPr/>
                    <a:lstStyle/>
                    <a:p>
                      <a:pPr marL="0" marR="0" lvl="0" indent="0" algn="l" rtl="0">
                        <a:lnSpc>
                          <a:spcPct val="90000"/>
                        </a:lnSpc>
                        <a:spcBef>
                          <a:spcPts val="0"/>
                        </a:spcBef>
                        <a:spcAft>
                          <a:spcPts val="0"/>
                        </a:spcAft>
                        <a:buClr>
                          <a:schemeClr val="lt1"/>
                        </a:buClr>
                        <a:buSzPts val="1500"/>
                        <a:buFont typeface="Arial"/>
                        <a:buNone/>
                      </a:pPr>
                      <a:r>
                        <a:rPr lang="en-US" sz="1500" b="1" u="none" strike="noStrike" cap="none">
                          <a:solidFill>
                            <a:schemeClr val="lt1"/>
                          </a:solidFill>
                          <a:latin typeface="Arial"/>
                          <a:ea typeface="Arial"/>
                          <a:cs typeface="Arial"/>
                          <a:sym typeface="Arial"/>
                        </a:rPr>
                        <a:t>OIP </a:t>
                      </a:r>
                      <a:endParaRPr sz="1500" b="1" u="none" strike="noStrike" cap="none">
                        <a:solidFill>
                          <a:schemeClr val="lt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lgDashDot"/>
                      <a:round/>
                      <a:headEnd type="none" w="sm" len="sm"/>
                      <a:tailEnd type="none" w="sm" len="sm"/>
                    </a:lnB>
                    <a:solidFill>
                      <a:srgbClr val="0070C0"/>
                    </a:solidFill>
                  </a:tcPr>
                </a:tc>
                <a:tc>
                  <a:txBody>
                    <a:bodyPr/>
                    <a:lstStyle/>
                    <a:p>
                      <a:pPr marL="0" marR="0" lvl="0" indent="0" algn="l" rtl="0">
                        <a:lnSpc>
                          <a:spcPct val="90000"/>
                        </a:lnSpc>
                        <a:spcBef>
                          <a:spcPts val="0"/>
                        </a:spcBef>
                        <a:spcAft>
                          <a:spcPts val="0"/>
                        </a:spcAft>
                        <a:buClr>
                          <a:schemeClr val="lt1"/>
                        </a:buClr>
                        <a:buSzPts val="1500"/>
                        <a:buFont typeface="Arial"/>
                        <a:buNone/>
                      </a:pPr>
                      <a:r>
                        <a:rPr lang="en-US" sz="1500" b="1" u="none" strike="noStrike" cap="none">
                          <a:solidFill>
                            <a:schemeClr val="lt1"/>
                          </a:solidFill>
                          <a:latin typeface="Arial"/>
                          <a:ea typeface="Arial"/>
                          <a:cs typeface="Arial"/>
                          <a:sym typeface="Arial"/>
                        </a:rPr>
                        <a:t>TYPE</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lgDashDot"/>
                      <a:round/>
                      <a:headEnd type="none" w="sm" len="sm"/>
                      <a:tailEnd type="none" w="sm" len="sm"/>
                    </a:lnB>
                    <a:solidFill>
                      <a:srgbClr val="0070C0"/>
                    </a:solidFill>
                  </a:tcPr>
                </a:tc>
                <a:tc>
                  <a:txBody>
                    <a:bodyPr/>
                    <a:lstStyle/>
                    <a:p>
                      <a:pPr marL="0" marR="0" lvl="0" indent="0" algn="l" rtl="0">
                        <a:lnSpc>
                          <a:spcPct val="90000"/>
                        </a:lnSpc>
                        <a:spcBef>
                          <a:spcPts val="0"/>
                        </a:spcBef>
                        <a:spcAft>
                          <a:spcPts val="0"/>
                        </a:spcAft>
                        <a:buClr>
                          <a:schemeClr val="lt1"/>
                        </a:buClr>
                        <a:buSzPts val="1500"/>
                        <a:buFont typeface="Arial"/>
                        <a:buNone/>
                      </a:pPr>
                      <a:r>
                        <a:rPr lang="en-US" sz="1500" b="1" u="none" strike="noStrike" cap="none">
                          <a:solidFill>
                            <a:schemeClr val="lt1"/>
                          </a:solidFill>
                          <a:latin typeface="Arial"/>
                          <a:ea typeface="Arial"/>
                          <a:cs typeface="Arial"/>
                          <a:sym typeface="Arial"/>
                        </a:rPr>
                        <a:t>MULTIPLIER</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lgDashDot"/>
                      <a:round/>
                      <a:headEnd type="none" w="sm" len="sm"/>
                      <a:tailEnd type="none" w="sm" len="sm"/>
                    </a:lnB>
                    <a:solidFill>
                      <a:srgbClr val="0070C0"/>
                    </a:solidFill>
                  </a:tcPr>
                </a:tc>
                <a:tc>
                  <a:txBody>
                    <a:bodyPr/>
                    <a:lstStyle/>
                    <a:p>
                      <a:pPr marL="0" marR="0" lvl="0" indent="0" algn="l" rtl="0">
                        <a:lnSpc>
                          <a:spcPct val="90000"/>
                        </a:lnSpc>
                        <a:spcBef>
                          <a:spcPts val="0"/>
                        </a:spcBef>
                        <a:spcAft>
                          <a:spcPts val="0"/>
                        </a:spcAft>
                        <a:buClr>
                          <a:schemeClr val="lt1"/>
                        </a:buClr>
                        <a:buSzPts val="1500"/>
                        <a:buFont typeface="Arial"/>
                        <a:buNone/>
                      </a:pPr>
                      <a:r>
                        <a:rPr lang="en-US" sz="1500" b="1" u="none" strike="noStrike" cap="none">
                          <a:solidFill>
                            <a:schemeClr val="lt1"/>
                          </a:solidFill>
                          <a:latin typeface="Arial"/>
                          <a:ea typeface="Arial"/>
                          <a:cs typeface="Arial"/>
                          <a:sym typeface="Arial"/>
                        </a:rPr>
                        <a:t>CAP</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lgDashDot"/>
                      <a:round/>
                      <a:headEnd type="none" w="sm" len="sm"/>
                      <a:tailEnd type="none" w="sm" len="sm"/>
                    </a:lnB>
                    <a:solidFill>
                      <a:srgbClr val="0070C0"/>
                    </a:solidFill>
                  </a:tcPr>
                </a:tc>
                <a:tc>
                  <a:txBody>
                    <a:bodyPr/>
                    <a:lstStyle/>
                    <a:p>
                      <a:pPr marL="0" marR="0" lvl="0" indent="0" algn="l" rtl="0">
                        <a:lnSpc>
                          <a:spcPct val="90000"/>
                        </a:lnSpc>
                        <a:spcBef>
                          <a:spcPts val="0"/>
                        </a:spcBef>
                        <a:spcAft>
                          <a:spcPts val="0"/>
                        </a:spcAft>
                        <a:buClr>
                          <a:schemeClr val="lt1"/>
                        </a:buClr>
                        <a:buSzPts val="1500"/>
                        <a:buFont typeface="Arial"/>
                        <a:buNone/>
                      </a:pPr>
                      <a:r>
                        <a:rPr lang="en-US" sz="1500" b="1" u="none" strike="noStrike" cap="none">
                          <a:solidFill>
                            <a:schemeClr val="lt1"/>
                          </a:solidFill>
                          <a:latin typeface="Arial"/>
                          <a:ea typeface="Arial"/>
                          <a:cs typeface="Arial"/>
                          <a:sym typeface="Arial"/>
                        </a:rPr>
                        <a:t>CONVERSION RATIO</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lgDashDot"/>
                      <a:round/>
                      <a:headEnd type="none" w="sm" len="sm"/>
                      <a:tailEnd type="none" w="sm" len="sm"/>
                    </a:lnB>
                    <a:solidFill>
                      <a:srgbClr val="0070C0"/>
                    </a:solidFill>
                  </a:tcPr>
                </a:tc>
                <a:tc>
                  <a:txBody>
                    <a:bodyPr/>
                    <a:lstStyle/>
                    <a:p>
                      <a:pPr marL="0" marR="0" lvl="0" indent="0" algn="l" rtl="0">
                        <a:lnSpc>
                          <a:spcPct val="90000"/>
                        </a:lnSpc>
                        <a:spcBef>
                          <a:spcPts val="0"/>
                        </a:spcBef>
                        <a:spcAft>
                          <a:spcPts val="0"/>
                        </a:spcAft>
                        <a:buClr>
                          <a:schemeClr val="lt1"/>
                        </a:buClr>
                        <a:buSzPts val="1500"/>
                        <a:buFont typeface="Arial"/>
                        <a:buNone/>
                      </a:pPr>
                      <a:r>
                        <a:rPr lang="en-US" sz="1500" b="1" u="none" strike="noStrike" cap="none">
                          <a:solidFill>
                            <a:schemeClr val="lt1"/>
                          </a:solidFill>
                          <a:latin typeface="Arial"/>
                          <a:ea typeface="Arial"/>
                          <a:cs typeface="Arial"/>
                          <a:sym typeface="Arial"/>
                        </a:rPr>
                        <a:t>LIQUIDATION RANK</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lgDashDot"/>
                      <a:round/>
                      <a:headEnd type="none" w="sm" len="sm"/>
                      <a:tailEnd type="none" w="sm" len="sm"/>
                    </a:lnB>
                    <a:solidFill>
                      <a:srgbClr val="0070C0"/>
                    </a:solidFill>
                  </a:tcPr>
                </a:tc>
                <a:extLst>
                  <a:ext uri="{0D108BD9-81ED-4DB2-BD59-A6C34878D82A}">
                    <a16:rowId xmlns:a16="http://schemas.microsoft.com/office/drawing/2014/main" val="10000"/>
                  </a:ext>
                </a:extLst>
              </a:tr>
              <a:tr h="527025">
                <a:tc>
                  <a:txBody>
                    <a:bodyPr/>
                    <a:lstStyle/>
                    <a:p>
                      <a:pPr marL="0" marR="0" lvl="0" indent="0" algn="l" rtl="0">
                        <a:lnSpc>
                          <a:spcPct val="90000"/>
                        </a:lnSpc>
                        <a:spcBef>
                          <a:spcPts val="0"/>
                        </a:spcBef>
                        <a:spcAft>
                          <a:spcPts val="0"/>
                        </a:spcAft>
                        <a:buClr>
                          <a:srgbClr val="595959"/>
                        </a:buClr>
                        <a:buSzPts val="1500"/>
                        <a:buFont typeface="Arial"/>
                        <a:buNone/>
                      </a:pPr>
                      <a:r>
                        <a:rPr lang="en-US" sz="1200" b="0" u="none" strike="noStrike" cap="none" dirty="0">
                          <a:solidFill>
                            <a:srgbClr val="595959"/>
                          </a:solidFill>
                          <a:latin typeface="Arial"/>
                          <a:ea typeface="Arial"/>
                          <a:cs typeface="Arial"/>
                          <a:sym typeface="Arial"/>
                        </a:rPr>
                        <a:t>Series D Shares</a:t>
                      </a:r>
                      <a:endParaRPr sz="12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lgDashDot"/>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u="none" strike="noStrike" cap="none" dirty="0">
                          <a:solidFill>
                            <a:srgbClr val="595959"/>
                          </a:solidFill>
                          <a:latin typeface="Arial"/>
                          <a:ea typeface="Arial"/>
                          <a:cs typeface="Arial"/>
                          <a:sym typeface="Arial"/>
                        </a:rPr>
                        <a:t>$1.55</a:t>
                      </a:r>
                      <a:endParaRPr sz="1200" b="0" u="none" strike="noStrike" cap="none" dirty="0">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lgDashDot"/>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u="none" strike="noStrike" cap="none">
                          <a:solidFill>
                            <a:srgbClr val="595959"/>
                          </a:solidFill>
                          <a:latin typeface="Arial"/>
                          <a:ea typeface="Arial"/>
                          <a:cs typeface="Arial"/>
                          <a:sym typeface="Arial"/>
                        </a:rPr>
                        <a:t>Participating </a:t>
                      </a:r>
                      <a:endParaRPr sz="1200" b="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lgDashDot"/>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u="none" strike="noStrike" cap="none">
                          <a:solidFill>
                            <a:srgbClr val="595959"/>
                          </a:solidFill>
                          <a:latin typeface="Arial"/>
                          <a:ea typeface="Arial"/>
                          <a:cs typeface="Arial"/>
                          <a:sym typeface="Arial"/>
                        </a:rPr>
                        <a:t>1x</a:t>
                      </a:r>
                      <a:endParaRPr sz="1200" b="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lgDashDot"/>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u="none" strike="noStrike" cap="none">
                          <a:solidFill>
                            <a:srgbClr val="595959"/>
                          </a:solidFill>
                          <a:latin typeface="Arial"/>
                          <a:ea typeface="Arial"/>
                          <a:cs typeface="Arial"/>
                          <a:sym typeface="Arial"/>
                        </a:rPr>
                        <a:t>3x</a:t>
                      </a:r>
                      <a:endParaRPr sz="1200" b="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lgDashDot"/>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u="none" strike="noStrike" cap="none">
                          <a:solidFill>
                            <a:srgbClr val="595959"/>
                          </a:solidFill>
                          <a:latin typeface="Arial"/>
                          <a:ea typeface="Arial"/>
                          <a:cs typeface="Arial"/>
                          <a:sym typeface="Arial"/>
                        </a:rPr>
                        <a:t>1x</a:t>
                      </a:r>
                      <a:endParaRPr sz="1200" b="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lgDashDot"/>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u="none" strike="noStrike" cap="none">
                          <a:solidFill>
                            <a:srgbClr val="595959"/>
                          </a:solidFill>
                          <a:latin typeface="Arial"/>
                          <a:ea typeface="Arial"/>
                          <a:cs typeface="Arial"/>
                          <a:sym typeface="Arial"/>
                        </a:rPr>
                        <a:t>1 </a:t>
                      </a:r>
                      <a:endParaRPr sz="1200" b="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lgDashDot"/>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27025">
                <a:tc>
                  <a:txBody>
                    <a:bodyPr/>
                    <a:lstStyle/>
                    <a:p>
                      <a:pPr marL="0" marR="0" lvl="0" indent="0" algn="l" rtl="0">
                        <a:lnSpc>
                          <a:spcPct val="90000"/>
                        </a:lnSpc>
                        <a:spcBef>
                          <a:spcPts val="0"/>
                        </a:spcBef>
                        <a:spcAft>
                          <a:spcPts val="0"/>
                        </a:spcAft>
                        <a:buClr>
                          <a:srgbClr val="595959"/>
                        </a:buClr>
                        <a:buSzPts val="1500"/>
                        <a:buFont typeface="Arial"/>
                        <a:buNone/>
                      </a:pPr>
                      <a:r>
                        <a:rPr lang="en-US" sz="1200" b="0" u="none" strike="noStrike" cap="none">
                          <a:solidFill>
                            <a:srgbClr val="595959"/>
                          </a:solidFill>
                          <a:latin typeface="Arial"/>
                          <a:ea typeface="Arial"/>
                          <a:cs typeface="Arial"/>
                          <a:sym typeface="Arial"/>
                        </a:rPr>
                        <a:t>Series C Shares</a:t>
                      </a: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$1.55</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u="none" strike="noStrike" cap="none">
                          <a:solidFill>
                            <a:srgbClr val="595959"/>
                          </a:solidFill>
                          <a:latin typeface="Arial"/>
                          <a:ea typeface="Arial"/>
                          <a:cs typeface="Arial"/>
                          <a:sym typeface="Arial"/>
                        </a:rPr>
                        <a:t>Non-Participating</a:t>
                      </a: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dirty="0">
                          <a:solidFill>
                            <a:srgbClr val="595959"/>
                          </a:solidFill>
                          <a:latin typeface="Arial"/>
                          <a:ea typeface="Arial"/>
                          <a:cs typeface="Arial"/>
                          <a:sym typeface="Arial"/>
                        </a:rPr>
                        <a:t>1x</a:t>
                      </a:r>
                      <a:endParaRPr sz="1200" u="none" strike="noStrike" cap="none" dirty="0">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dirty="0">
                          <a:solidFill>
                            <a:srgbClr val="595959"/>
                          </a:solidFill>
                          <a:latin typeface="Arial"/>
                          <a:ea typeface="Arial"/>
                          <a:cs typeface="Arial"/>
                          <a:sym typeface="Arial"/>
                        </a:rPr>
                        <a:t>N/A</a:t>
                      </a:r>
                      <a:endParaRPr sz="1200" u="none" strike="noStrike" cap="none" dirty="0">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1x</a:t>
                      </a:r>
                      <a:endParaRPr sz="1200" u="none" strike="noStrike" cap="none"/>
                    </a:p>
                    <a:p>
                      <a:pPr marL="0" marR="0" lvl="0" indent="0" algn="l" rtl="0">
                        <a:lnSpc>
                          <a:spcPct val="90000"/>
                        </a:lnSpc>
                        <a:spcBef>
                          <a:spcPts val="0"/>
                        </a:spcBef>
                        <a:spcAft>
                          <a:spcPts val="0"/>
                        </a:spcAft>
                        <a:buClr>
                          <a:schemeClr val="dk1"/>
                        </a:buClr>
                        <a:buSzPts val="1500"/>
                        <a:buFont typeface="Calibri"/>
                        <a:buNone/>
                      </a:pP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2</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27025">
                <a:tc>
                  <a:txBody>
                    <a:bodyPr/>
                    <a:lstStyle/>
                    <a:p>
                      <a:pPr marL="0" marR="0" lvl="0" indent="0" algn="l" rtl="0">
                        <a:lnSpc>
                          <a:spcPct val="90000"/>
                        </a:lnSpc>
                        <a:spcBef>
                          <a:spcPts val="0"/>
                        </a:spcBef>
                        <a:spcAft>
                          <a:spcPts val="0"/>
                        </a:spcAft>
                        <a:buClr>
                          <a:srgbClr val="595959"/>
                        </a:buClr>
                        <a:buSzPts val="1500"/>
                        <a:buFont typeface="Arial"/>
                        <a:buNone/>
                      </a:pPr>
                      <a:r>
                        <a:rPr lang="en-US" sz="1200" b="0" u="none" strike="noStrike" cap="none">
                          <a:solidFill>
                            <a:srgbClr val="595959"/>
                          </a:solidFill>
                          <a:latin typeface="Arial"/>
                          <a:ea typeface="Arial"/>
                          <a:cs typeface="Arial"/>
                          <a:sym typeface="Arial"/>
                        </a:rPr>
                        <a:t>Series B Shares</a:t>
                      </a: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$1.55</a:t>
                      </a:r>
                      <a:endParaRPr sz="1200" b="0" i="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Non-Participating</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1x</a:t>
                      </a: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N/A</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dirty="0">
                          <a:solidFill>
                            <a:srgbClr val="595959"/>
                          </a:solidFill>
                          <a:latin typeface="Arial"/>
                          <a:ea typeface="Arial"/>
                          <a:cs typeface="Arial"/>
                          <a:sym typeface="Arial"/>
                        </a:rPr>
                        <a:t>1x</a:t>
                      </a:r>
                      <a:endParaRPr sz="12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dirty="0">
                          <a:solidFill>
                            <a:srgbClr val="595959"/>
                          </a:solidFill>
                          <a:latin typeface="Arial"/>
                          <a:ea typeface="Arial"/>
                          <a:cs typeface="Arial"/>
                          <a:sym typeface="Arial"/>
                        </a:rPr>
                        <a:t>2</a:t>
                      </a:r>
                      <a:endParaRPr sz="12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27025">
                <a:tc>
                  <a:txBody>
                    <a:bodyPr/>
                    <a:lstStyle/>
                    <a:p>
                      <a:pPr marL="0" marR="0" lvl="0" indent="0" algn="l" rtl="0">
                        <a:lnSpc>
                          <a:spcPct val="90000"/>
                        </a:lnSpc>
                        <a:spcBef>
                          <a:spcPts val="0"/>
                        </a:spcBef>
                        <a:spcAft>
                          <a:spcPts val="0"/>
                        </a:spcAft>
                        <a:buClr>
                          <a:srgbClr val="595959"/>
                        </a:buClr>
                        <a:buSzPts val="1500"/>
                        <a:buFont typeface="Arial"/>
                        <a:buNone/>
                      </a:pPr>
                      <a:r>
                        <a:rPr lang="en-US" sz="1200" b="0" u="none" strike="noStrike" cap="none">
                          <a:solidFill>
                            <a:srgbClr val="595959"/>
                          </a:solidFill>
                          <a:latin typeface="Arial"/>
                          <a:ea typeface="Arial"/>
                          <a:cs typeface="Arial"/>
                          <a:sym typeface="Arial"/>
                        </a:rPr>
                        <a:t>Series A Shares</a:t>
                      </a: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$1.55</a:t>
                      </a:r>
                      <a:endParaRPr sz="1200" b="0" i="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Non-Participating</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1x</a:t>
                      </a: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N/A</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1x</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dirty="0">
                          <a:solidFill>
                            <a:srgbClr val="595959"/>
                          </a:solidFill>
                          <a:latin typeface="Arial"/>
                          <a:ea typeface="Arial"/>
                          <a:cs typeface="Arial"/>
                          <a:sym typeface="Arial"/>
                        </a:rPr>
                        <a:t>3</a:t>
                      </a:r>
                      <a:endParaRPr sz="12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27025">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Ordinary Shares</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N/A</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N/A</a:t>
                      </a: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N/A</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N/A</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dirty="0">
                          <a:solidFill>
                            <a:srgbClr val="595959"/>
                          </a:solidFill>
                          <a:latin typeface="Arial"/>
                          <a:ea typeface="Arial"/>
                          <a:cs typeface="Arial"/>
                          <a:sym typeface="Arial"/>
                        </a:rPr>
                        <a:t>4</a:t>
                      </a:r>
                      <a:endParaRPr sz="12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D8D8D8"/>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pSp>
        <p:nvGrpSpPr>
          <p:cNvPr id="2" name="Google Shape;327;p7">
            <a:extLst>
              <a:ext uri="{FF2B5EF4-FFF2-40B4-BE49-F238E27FC236}">
                <a16:creationId xmlns:a16="http://schemas.microsoft.com/office/drawing/2014/main" id="{2D64C908-EBF1-FF14-C431-25ADE15A90D9}"/>
              </a:ext>
            </a:extLst>
          </p:cNvPr>
          <p:cNvGrpSpPr/>
          <p:nvPr/>
        </p:nvGrpSpPr>
        <p:grpSpPr>
          <a:xfrm>
            <a:off x="940966" y="8587835"/>
            <a:ext cx="580663" cy="687304"/>
            <a:chOff x="940966" y="8587830"/>
            <a:chExt cx="580663" cy="687304"/>
          </a:xfrm>
        </p:grpSpPr>
        <p:grpSp>
          <p:nvGrpSpPr>
            <p:cNvPr id="3" name="Google Shape;328;p7">
              <a:extLst>
                <a:ext uri="{FF2B5EF4-FFF2-40B4-BE49-F238E27FC236}">
                  <a16:creationId xmlns:a16="http://schemas.microsoft.com/office/drawing/2014/main" id="{7F985E37-7107-DB0F-E603-03B77C9D4567}"/>
                </a:ext>
              </a:extLst>
            </p:cNvPr>
            <p:cNvGrpSpPr/>
            <p:nvPr/>
          </p:nvGrpSpPr>
          <p:grpSpPr>
            <a:xfrm>
              <a:off x="997356" y="8791620"/>
              <a:ext cx="483124" cy="483122"/>
              <a:chOff x="0" y="0"/>
              <a:chExt cx="812800" cy="812800"/>
            </a:xfrm>
          </p:grpSpPr>
          <p:sp>
            <p:nvSpPr>
              <p:cNvPr id="5" name="Google Shape;329;p7">
                <a:extLst>
                  <a:ext uri="{FF2B5EF4-FFF2-40B4-BE49-F238E27FC236}">
                    <a16:creationId xmlns:a16="http://schemas.microsoft.com/office/drawing/2014/main" id="{50B1164A-C896-529C-6F3C-59C92FFC9819}"/>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6" name="Google Shape;330;p7">
                <a:extLst>
                  <a:ext uri="{FF2B5EF4-FFF2-40B4-BE49-F238E27FC236}">
                    <a16:creationId xmlns:a16="http://schemas.microsoft.com/office/drawing/2014/main" id="{5D7A5276-248B-C7B6-1091-34C1465A5C39}"/>
                  </a:ext>
                </a:extLst>
              </p:cNvPr>
              <p:cNvSpPr txBox="1"/>
              <p:nvPr/>
            </p:nvSpPr>
            <p:spPr>
              <a:xfrm>
                <a:off x="76200" y="66675"/>
                <a:ext cx="660400" cy="669925"/>
              </a:xfrm>
              <a:prstGeom prst="rect">
                <a:avLst/>
              </a:prstGeom>
              <a:noFill/>
              <a:ln>
                <a:noFill/>
              </a:ln>
            </p:spPr>
            <p:txBody>
              <a:bodyPr spcFirstLastPara="1" wrap="square" lIns="35850" tIns="35850" rIns="35850" bIns="35850" anchor="ctr" anchorCtr="0">
                <a:noAutofit/>
              </a:bodyPr>
              <a:lstStyle/>
              <a:p>
                <a:pPr marL="0" marR="0" lvl="0" indent="0" algn="ctr" rtl="0">
                  <a:lnSpc>
                    <a:spcPct val="201041"/>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sp>
          <p:nvSpPr>
            <p:cNvPr id="4" name="Google Shape;331;p7">
              <a:extLst>
                <a:ext uri="{FF2B5EF4-FFF2-40B4-BE49-F238E27FC236}">
                  <a16:creationId xmlns:a16="http://schemas.microsoft.com/office/drawing/2014/main" id="{5DEFBAB4-1A4D-E751-F677-EEC45780046A}"/>
                </a:ext>
              </a:extLst>
            </p:cNvPr>
            <p:cNvSpPr txBox="1"/>
            <p:nvPr/>
          </p:nvSpPr>
          <p:spPr>
            <a:xfrm>
              <a:off x="940966" y="8587830"/>
              <a:ext cx="580663" cy="687304"/>
            </a:xfrm>
            <a:prstGeom prst="rect">
              <a:avLst/>
            </a:prstGeom>
            <a:noFill/>
            <a:ln>
              <a:noFill/>
            </a:ln>
          </p:spPr>
          <p:txBody>
            <a:bodyPr spcFirstLastPara="1" wrap="square" lIns="0" tIns="0" rIns="0" bIns="0" anchor="ctr" anchorCtr="0">
              <a:spAutoFit/>
            </a:bodyPr>
            <a:lstStyle/>
            <a:p>
              <a:pPr marL="0" marR="0" lvl="0" indent="0" algn="ctr" rtl="0">
                <a:lnSpc>
                  <a:spcPct val="278575"/>
                </a:lnSpc>
                <a:spcBef>
                  <a:spcPts val="0"/>
                </a:spcBef>
                <a:spcAft>
                  <a:spcPts val="0"/>
                </a:spcAft>
                <a:buClr>
                  <a:srgbClr val="000000"/>
                </a:buClr>
                <a:buSzPts val="1601"/>
                <a:buFont typeface="Arial"/>
                <a:buNone/>
              </a:pPr>
              <a:r>
                <a:rPr lang="en-US" sz="1601" b="0" i="0" u="none" strike="noStrike" cap="none" dirty="0">
                  <a:solidFill>
                    <a:srgbClr val="0070C0"/>
                  </a:solidFill>
                  <a:latin typeface="Verdana"/>
                  <a:ea typeface="Verdana"/>
                  <a:cs typeface="Verdana"/>
                  <a:sym typeface="Verdana"/>
                </a:rPr>
                <a:t>10</a:t>
              </a:r>
              <a:endParaRPr sz="1400" b="0" i="0" u="none" strike="noStrike" cap="none" dirty="0">
                <a:solidFill>
                  <a:srgbClr val="000000"/>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Shape 511"/>
        <p:cNvGrpSpPr/>
        <p:nvPr/>
      </p:nvGrpSpPr>
      <p:grpSpPr>
        <a:xfrm>
          <a:off x="0" y="0"/>
          <a:ext cx="0" cy="0"/>
          <a:chOff x="0" y="0"/>
          <a:chExt cx="0" cy="0"/>
        </a:xfrm>
      </p:grpSpPr>
      <p:sp>
        <p:nvSpPr>
          <p:cNvPr id="512" name="Google Shape;512;p10"/>
          <p:cNvSpPr txBox="1"/>
          <p:nvPr/>
        </p:nvSpPr>
        <p:spPr>
          <a:xfrm>
            <a:off x="2519400" y="928491"/>
            <a:ext cx="13223959" cy="671722"/>
          </a:xfrm>
          <a:prstGeom prst="rect">
            <a:avLst/>
          </a:prstGeom>
          <a:noFill/>
          <a:ln>
            <a:noFill/>
          </a:ln>
        </p:spPr>
        <p:txBody>
          <a:bodyPr spcFirstLastPara="1" wrap="square" lIns="0" tIns="0" rIns="0" bIns="0" anchor="t" anchorCtr="0">
            <a:spAutoFit/>
          </a:bodyPr>
          <a:lstStyle/>
          <a:p>
            <a:pPr marL="0" marR="0" lvl="0" indent="0" algn="ctr" rtl="0">
              <a:lnSpc>
                <a:spcPct val="190497"/>
              </a:lnSpc>
              <a:spcBef>
                <a:spcPts val="0"/>
              </a:spcBef>
              <a:spcAft>
                <a:spcPts val="0"/>
              </a:spcAft>
              <a:buClr>
                <a:srgbClr val="000000"/>
              </a:buClr>
              <a:buSzPts val="3199"/>
              <a:buFont typeface="Arial"/>
              <a:buNone/>
            </a:pPr>
            <a:r>
              <a:rPr lang="en-US" sz="3199" b="0" i="0" u="none" strike="noStrike" cap="none">
                <a:solidFill>
                  <a:srgbClr val="0070C0"/>
                </a:solidFill>
                <a:latin typeface="Verdana"/>
                <a:ea typeface="Verdana"/>
                <a:cs typeface="Verdana"/>
                <a:sym typeface="Verdana"/>
              </a:rPr>
              <a:t>VALUATION METHODOLOGY &amp; APPROACHES</a:t>
            </a:r>
            <a:endParaRPr sz="1400" b="0" i="0" u="none" strike="noStrike" cap="none">
              <a:solidFill>
                <a:srgbClr val="000000"/>
              </a:solidFill>
              <a:latin typeface="Arial"/>
              <a:ea typeface="Arial"/>
              <a:cs typeface="Arial"/>
              <a:sym typeface="Arial"/>
            </a:endParaRPr>
          </a:p>
        </p:txBody>
      </p:sp>
      <p:grpSp>
        <p:nvGrpSpPr>
          <p:cNvPr id="513" name="Google Shape;513;p10"/>
          <p:cNvGrpSpPr/>
          <p:nvPr/>
        </p:nvGrpSpPr>
        <p:grpSpPr>
          <a:xfrm>
            <a:off x="15856696" y="8786364"/>
            <a:ext cx="1453671" cy="471940"/>
            <a:chOff x="0" y="-28575"/>
            <a:chExt cx="952367" cy="309190"/>
          </a:xfrm>
        </p:grpSpPr>
        <p:sp>
          <p:nvSpPr>
            <p:cNvPr id="514" name="Google Shape;514;p10"/>
            <p:cNvSpPr/>
            <p:nvPr/>
          </p:nvSpPr>
          <p:spPr>
            <a:xfrm>
              <a:off x="0" y="0"/>
              <a:ext cx="952367" cy="280615"/>
            </a:xfrm>
            <a:custGeom>
              <a:avLst/>
              <a:gdLst/>
              <a:ahLst/>
              <a:cxnLst/>
              <a:rect l="l" t="t" r="r" b="b"/>
              <a:pathLst>
                <a:path w="952367" h="280615" extrusionOk="0">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515" name="Google Shape;515;p10"/>
            <p:cNvSpPr txBox="1"/>
            <p:nvPr/>
          </p:nvSpPr>
          <p:spPr>
            <a:xfrm>
              <a:off x="0" y="-28575"/>
              <a:ext cx="952367" cy="309190"/>
            </a:xfrm>
            <a:prstGeom prst="rect">
              <a:avLst/>
            </a:prstGeom>
            <a:noFill/>
            <a:ln>
              <a:noFill/>
            </a:ln>
          </p:spPr>
          <p:txBody>
            <a:bodyPr spcFirstLastPara="1" wrap="square" lIns="40625" tIns="40625" rIns="40625" bIns="40625" anchor="ctr" anchorCtr="0">
              <a:noAutofit/>
            </a:bodyPr>
            <a:lstStyle/>
            <a:p>
              <a:pPr marL="0" marR="0" lvl="0" indent="0" algn="ctr" rtl="0">
                <a:lnSpc>
                  <a:spcPct val="20142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cxnSp>
        <p:nvCxnSpPr>
          <p:cNvPr id="516" name="Google Shape;516;p10">
            <a:hlinkClick r:id="rId3" action="ppaction://hlinksldjump"/>
          </p:cNvPr>
          <p:cNvCxnSpPr/>
          <p:nvPr/>
        </p:nvCxnSpPr>
        <p:spPr>
          <a:xfrm>
            <a:off x="16238667" y="9044139"/>
            <a:ext cx="714076" cy="0"/>
          </a:xfrm>
          <a:prstGeom prst="straightConnector1">
            <a:avLst/>
          </a:prstGeom>
          <a:noFill/>
          <a:ln w="19050" cap="flat" cmpd="sng">
            <a:solidFill>
              <a:srgbClr val="0070C0">
                <a:alpha val="70196"/>
              </a:srgbClr>
            </a:solidFill>
            <a:prstDash val="solid"/>
            <a:round/>
            <a:headEnd type="none" w="sm" len="sm"/>
            <a:tailEnd type="stealth" w="med" len="med"/>
          </a:ln>
        </p:spPr>
      </p:cxnSp>
      <p:sp>
        <p:nvSpPr>
          <p:cNvPr id="517" name="Google Shape;517;p10"/>
          <p:cNvSpPr txBox="1"/>
          <p:nvPr/>
        </p:nvSpPr>
        <p:spPr>
          <a:xfrm>
            <a:off x="990606" y="1874877"/>
            <a:ext cx="16319762" cy="6638036"/>
          </a:xfrm>
          <a:prstGeom prst="rect">
            <a:avLst/>
          </a:prstGeom>
          <a:noFill/>
          <a:ln>
            <a:noFill/>
          </a:ln>
        </p:spPr>
        <p:txBody>
          <a:bodyPr spcFirstLastPara="1" wrap="square" lIns="0" tIns="0" rIns="0" bIns="0" anchor="t" anchorCtr="0">
            <a:spAutoFit/>
          </a:bodyPr>
          <a:lstStyle/>
          <a:p>
            <a:pPr marL="0" marR="0" lvl="0" indent="0" algn="l" rtl="0">
              <a:lnSpc>
                <a:spcPct val="182773"/>
              </a:lnSpc>
              <a:spcBef>
                <a:spcPts val="0"/>
              </a:spcBef>
              <a:spcAft>
                <a:spcPts val="0"/>
              </a:spcAft>
              <a:buClr>
                <a:srgbClr val="000000"/>
              </a:buClr>
              <a:buSzPts val="1399"/>
              <a:buFont typeface="Arial"/>
              <a:buNone/>
            </a:pPr>
            <a:r>
              <a:rPr lang="en-US" sz="1200" b="1" i="0" u="none" strike="noStrike" cap="none" dirty="0">
                <a:solidFill>
                  <a:srgbClr val="0070C0"/>
                </a:solidFill>
                <a:latin typeface="Verdana"/>
                <a:ea typeface="Verdana"/>
                <a:cs typeface="Verdana"/>
                <a:sym typeface="Verdana"/>
              </a:rPr>
              <a:t>VALUATION METHODOLOGY</a:t>
            </a:r>
            <a:endParaRPr sz="1200" b="0" i="0" u="none" strike="noStrike" cap="none" dirty="0">
              <a:solidFill>
                <a:srgbClr val="000000"/>
              </a:solidFill>
              <a:latin typeface="Arial"/>
              <a:ea typeface="Arial"/>
              <a:cs typeface="Arial"/>
              <a:sym typeface="Arial"/>
            </a:endParaRPr>
          </a:p>
          <a:p>
            <a:pPr marL="0" marR="0" lvl="0" indent="0" algn="l" rtl="0">
              <a:lnSpc>
                <a:spcPct val="182773"/>
              </a:lnSpc>
              <a:spcBef>
                <a:spcPts val="0"/>
              </a:spcBef>
              <a:spcAft>
                <a:spcPts val="0"/>
              </a:spcAft>
              <a:buClr>
                <a:srgbClr val="000000"/>
              </a:buClr>
              <a:buSzPts val="1399"/>
              <a:buFont typeface="Arial"/>
              <a:buNone/>
            </a:pPr>
            <a:r>
              <a:rPr lang="en-US" sz="1200" b="0" i="0" u="none" strike="noStrike" cap="none" dirty="0">
                <a:solidFill>
                  <a:srgbClr val="000000"/>
                </a:solidFill>
                <a:latin typeface="Verdana"/>
                <a:ea typeface="Verdana"/>
                <a:cs typeface="Verdana"/>
                <a:sym typeface="Verdana"/>
              </a:rPr>
              <a:t>In order to arrive at the FMV of a company’s Ordinary Shares, Bridgeland Advisors employs a top-down valuation strategy which involves two steps:</a:t>
            </a:r>
            <a:endParaRPr sz="1200" b="0" i="0" u="none" strike="noStrike" cap="none" dirty="0">
              <a:solidFill>
                <a:srgbClr val="000000"/>
              </a:solidFill>
              <a:latin typeface="Arial"/>
              <a:ea typeface="Arial"/>
              <a:cs typeface="Arial"/>
              <a:sym typeface="Arial"/>
            </a:endParaRPr>
          </a:p>
          <a:p>
            <a:pPr marL="285770" marR="0" lvl="0" indent="-285770" algn="l" rtl="0">
              <a:lnSpc>
                <a:spcPct val="182773"/>
              </a:lnSpc>
              <a:spcBef>
                <a:spcPts val="0"/>
              </a:spcBef>
              <a:spcAft>
                <a:spcPts val="0"/>
              </a:spcAft>
              <a:buClr>
                <a:srgbClr val="0070C0"/>
              </a:buClr>
              <a:buSzPts val="1399"/>
              <a:buFont typeface="Courier New"/>
              <a:buChar char="o"/>
            </a:pPr>
            <a:r>
              <a:rPr lang="en-US" sz="1200" b="0" i="0" u="none" strike="noStrike" cap="none" dirty="0">
                <a:solidFill>
                  <a:srgbClr val="000000"/>
                </a:solidFill>
                <a:latin typeface="Verdana"/>
                <a:ea typeface="Verdana"/>
                <a:cs typeface="Verdana"/>
                <a:sym typeface="Verdana"/>
              </a:rPr>
              <a:t>First, determining the value the enterprise utilizing one or more relevant and applicable valuation approaches.</a:t>
            </a:r>
            <a:endParaRPr sz="1200" b="0" i="0" u="none" strike="noStrike" cap="none" dirty="0">
              <a:solidFill>
                <a:srgbClr val="000000"/>
              </a:solidFill>
              <a:latin typeface="Arial"/>
              <a:ea typeface="Arial"/>
              <a:cs typeface="Arial"/>
              <a:sym typeface="Arial"/>
            </a:endParaRPr>
          </a:p>
          <a:p>
            <a:pPr marL="285770" marR="0" lvl="0" indent="-285770" algn="l" rtl="0">
              <a:lnSpc>
                <a:spcPct val="182773"/>
              </a:lnSpc>
              <a:spcBef>
                <a:spcPts val="0"/>
              </a:spcBef>
              <a:spcAft>
                <a:spcPts val="0"/>
              </a:spcAft>
              <a:buClr>
                <a:srgbClr val="0070C0"/>
              </a:buClr>
              <a:buSzPts val="1399"/>
              <a:buFont typeface="Courier New"/>
              <a:buChar char="o"/>
            </a:pPr>
            <a:r>
              <a:rPr lang="en-US" sz="1200" b="0" i="0" u="none" strike="noStrike" cap="none" dirty="0">
                <a:solidFill>
                  <a:srgbClr val="000000"/>
                </a:solidFill>
                <a:latin typeface="Verdana"/>
                <a:ea typeface="Verdana"/>
                <a:cs typeface="Verdana"/>
                <a:sym typeface="Verdana"/>
              </a:rPr>
              <a:t>Second, allocating that value through the capital structure utilizing one or more relevant and applicable allocation methods. </a:t>
            </a:r>
            <a:endParaRPr sz="1200" b="0" i="0" u="none" strike="noStrike" cap="none" dirty="0">
              <a:solidFill>
                <a:srgbClr val="000000"/>
              </a:solidFill>
              <a:latin typeface="Arial"/>
              <a:ea typeface="Arial"/>
              <a:cs typeface="Arial"/>
              <a:sym typeface="Arial"/>
            </a:endParaRPr>
          </a:p>
          <a:p>
            <a:pPr marL="0" marR="0" lvl="0" indent="0" algn="l" rtl="0">
              <a:lnSpc>
                <a:spcPct val="182773"/>
              </a:lnSpc>
              <a:spcBef>
                <a:spcPts val="0"/>
              </a:spcBef>
              <a:spcAft>
                <a:spcPts val="0"/>
              </a:spcAft>
              <a:buClr>
                <a:srgbClr val="000000"/>
              </a:buClr>
              <a:buSzPts val="1399"/>
              <a:buFont typeface="Arial"/>
              <a:buNone/>
            </a:pPr>
            <a:endParaRPr sz="1200" b="1" i="0" u="none" strike="noStrike" cap="none" dirty="0">
              <a:solidFill>
                <a:srgbClr val="0070C0"/>
              </a:solidFill>
              <a:latin typeface="Verdana"/>
              <a:ea typeface="Verdana"/>
              <a:cs typeface="Verdana"/>
              <a:sym typeface="Verdana"/>
            </a:endParaRPr>
          </a:p>
          <a:p>
            <a:pPr marL="0" marR="0" lvl="0" indent="0" algn="l" rtl="0">
              <a:lnSpc>
                <a:spcPct val="182773"/>
              </a:lnSpc>
              <a:spcBef>
                <a:spcPts val="0"/>
              </a:spcBef>
              <a:spcAft>
                <a:spcPts val="0"/>
              </a:spcAft>
              <a:buClr>
                <a:srgbClr val="000000"/>
              </a:buClr>
              <a:buSzPts val="1399"/>
              <a:buFont typeface="Arial"/>
              <a:buNone/>
            </a:pPr>
            <a:r>
              <a:rPr lang="en-US" sz="1200" b="1" i="0" u="none" strike="noStrike" cap="none" dirty="0">
                <a:solidFill>
                  <a:srgbClr val="0070C0"/>
                </a:solidFill>
                <a:latin typeface="Verdana"/>
                <a:ea typeface="Verdana"/>
                <a:cs typeface="Verdana"/>
                <a:sym typeface="Verdana"/>
              </a:rPr>
              <a:t>VALUATION APPROACHES</a:t>
            </a:r>
            <a:endParaRPr sz="1200" b="0" i="0" u="none" strike="noStrike" cap="none" dirty="0">
              <a:solidFill>
                <a:srgbClr val="000000"/>
              </a:solidFill>
              <a:latin typeface="Arial"/>
              <a:ea typeface="Arial"/>
              <a:cs typeface="Arial"/>
              <a:sym typeface="Arial"/>
            </a:endParaRPr>
          </a:p>
          <a:p>
            <a:pPr marL="0" marR="0" lvl="0" indent="0" algn="l" rtl="0">
              <a:lnSpc>
                <a:spcPct val="182773"/>
              </a:lnSpc>
              <a:spcBef>
                <a:spcPts val="0"/>
              </a:spcBef>
              <a:spcAft>
                <a:spcPts val="0"/>
              </a:spcAft>
              <a:buClr>
                <a:srgbClr val="000000"/>
              </a:buClr>
              <a:buSzPts val="1399"/>
              <a:buFont typeface="Arial"/>
              <a:buNone/>
            </a:pPr>
            <a:r>
              <a:rPr lang="en-US" sz="1200" b="0" i="0" u="none" strike="noStrike" cap="none" dirty="0">
                <a:solidFill>
                  <a:srgbClr val="000000"/>
                </a:solidFill>
                <a:latin typeface="Verdana"/>
                <a:ea typeface="Verdana"/>
                <a:cs typeface="Verdana"/>
                <a:sym typeface="Verdana"/>
              </a:rPr>
              <a:t>While there are many different possible techniques to arrive at the value of a company – many of which are company, industry, or situation-specific – the principles of business valuations are typically applied by using three general valuation approaches:</a:t>
            </a:r>
            <a:endParaRPr sz="1200" b="0" i="0" u="none" strike="noStrike" cap="none" dirty="0">
              <a:solidFill>
                <a:srgbClr val="000000"/>
              </a:solidFill>
              <a:latin typeface="Arial"/>
              <a:ea typeface="Arial"/>
              <a:cs typeface="Arial"/>
              <a:sym typeface="Arial"/>
            </a:endParaRPr>
          </a:p>
          <a:p>
            <a:pPr marL="0" marR="0" lvl="0" indent="0" algn="l" rtl="0">
              <a:lnSpc>
                <a:spcPct val="182773"/>
              </a:lnSpc>
              <a:spcBef>
                <a:spcPts val="0"/>
              </a:spcBef>
              <a:spcAft>
                <a:spcPts val="0"/>
              </a:spcAft>
              <a:buClr>
                <a:srgbClr val="000000"/>
              </a:buClr>
              <a:buSzPts val="1399"/>
              <a:buFont typeface="Arial"/>
              <a:buNone/>
            </a:pPr>
            <a:endParaRPr sz="1200" b="1" i="0" u="sng" strike="noStrike" cap="none" dirty="0">
              <a:solidFill>
                <a:srgbClr val="000000"/>
              </a:solidFill>
              <a:latin typeface="Verdana"/>
              <a:ea typeface="Verdana"/>
              <a:cs typeface="Verdana"/>
              <a:sym typeface="Verdana"/>
            </a:endParaRPr>
          </a:p>
          <a:p>
            <a:pPr marL="0" marR="0" lvl="0" indent="0" algn="l" rtl="0">
              <a:lnSpc>
                <a:spcPct val="182773"/>
              </a:lnSpc>
              <a:spcBef>
                <a:spcPts val="0"/>
              </a:spcBef>
              <a:spcAft>
                <a:spcPts val="0"/>
              </a:spcAft>
              <a:buClr>
                <a:srgbClr val="000000"/>
              </a:buClr>
              <a:buSzPts val="1399"/>
              <a:buFont typeface="Arial"/>
              <a:buNone/>
            </a:pPr>
            <a:r>
              <a:rPr lang="en-US" sz="1200" b="1" i="0" u="sng" strike="noStrike" cap="none" dirty="0">
                <a:solidFill>
                  <a:srgbClr val="000000"/>
                </a:solidFill>
                <a:latin typeface="Verdana"/>
                <a:ea typeface="Verdana"/>
                <a:cs typeface="Verdana"/>
                <a:sym typeface="Verdana"/>
              </a:rPr>
              <a:t>THE INCOME APPROACH:</a:t>
            </a:r>
            <a:endParaRPr sz="1200" b="0" i="0" u="none" strike="noStrike" cap="none" dirty="0">
              <a:solidFill>
                <a:srgbClr val="000000"/>
              </a:solidFill>
              <a:latin typeface="Arial"/>
              <a:ea typeface="Arial"/>
              <a:cs typeface="Arial"/>
              <a:sym typeface="Arial"/>
            </a:endParaRPr>
          </a:p>
          <a:p>
            <a:pPr marL="285770" marR="0" lvl="1" indent="-285770" algn="l" rtl="0">
              <a:lnSpc>
                <a:spcPct val="182773"/>
              </a:lnSpc>
              <a:spcBef>
                <a:spcPts val="0"/>
              </a:spcBef>
              <a:spcAft>
                <a:spcPts val="0"/>
              </a:spcAft>
              <a:buClr>
                <a:srgbClr val="0070C0"/>
              </a:buClr>
              <a:buSzPts val="1399"/>
              <a:buFont typeface="Courier New"/>
              <a:buChar char="o"/>
            </a:pPr>
            <a:r>
              <a:rPr lang="en-US" sz="1200" b="0" i="0" u="none" strike="noStrike" cap="none" dirty="0">
                <a:solidFill>
                  <a:srgbClr val="000000"/>
                </a:solidFill>
                <a:latin typeface="Verdana"/>
                <a:ea typeface="Verdana"/>
                <a:cs typeface="Verdana"/>
                <a:sym typeface="Verdana"/>
              </a:rPr>
              <a:t>The income approach forecasts and measures the future anticipated income that a business can generate and quantifies the present value of such income. This approach requires analyses of variables that drive income, such as revenues, operating expenses and taxes. Application of this approach is usually done by a Discounted Cash Flow (DCF) analysis or Capitalization of Cash Flow (CCF).</a:t>
            </a:r>
            <a:endParaRPr sz="1200" b="0" i="0" u="none" strike="noStrike" cap="none" dirty="0">
              <a:solidFill>
                <a:srgbClr val="000000"/>
              </a:solidFill>
              <a:latin typeface="Arial"/>
              <a:ea typeface="Arial"/>
              <a:cs typeface="Arial"/>
              <a:sym typeface="Arial"/>
            </a:endParaRPr>
          </a:p>
          <a:p>
            <a:pPr marL="285770" marR="0" lvl="1" indent="-285770" algn="l" rtl="0">
              <a:lnSpc>
                <a:spcPct val="182773"/>
              </a:lnSpc>
              <a:spcBef>
                <a:spcPts val="0"/>
              </a:spcBef>
              <a:spcAft>
                <a:spcPts val="0"/>
              </a:spcAft>
              <a:buClr>
                <a:srgbClr val="0070C0"/>
              </a:buClr>
              <a:buSzPts val="1399"/>
              <a:buFont typeface="Courier New"/>
              <a:buChar char="o"/>
            </a:pPr>
            <a:r>
              <a:rPr lang="en-US" sz="1200" b="0" i="0" u="none" strike="noStrike" cap="none" dirty="0">
                <a:solidFill>
                  <a:srgbClr val="000000"/>
                </a:solidFill>
                <a:latin typeface="Verdana"/>
                <a:ea typeface="Verdana"/>
                <a:cs typeface="Verdana"/>
                <a:sym typeface="Verdana"/>
              </a:rPr>
              <a:t>Methods used to valuate a company’s future cash flow capacity include single period forecasting and multi period forecasting with the aim to estimate the cash flows for as many discrete future periods as needed to obtain a “stabilized” cash flow level of the company. </a:t>
            </a:r>
            <a:endParaRPr sz="1200" b="0" i="0" u="none" strike="noStrike" cap="none" dirty="0">
              <a:solidFill>
                <a:srgbClr val="000000"/>
              </a:solidFill>
              <a:latin typeface="Arial"/>
              <a:ea typeface="Arial"/>
              <a:cs typeface="Arial"/>
              <a:sym typeface="Arial"/>
            </a:endParaRPr>
          </a:p>
          <a:p>
            <a:pPr marL="0" marR="0" lvl="1" indent="0" algn="l" rtl="0">
              <a:lnSpc>
                <a:spcPct val="182773"/>
              </a:lnSpc>
              <a:spcBef>
                <a:spcPts val="0"/>
              </a:spcBef>
              <a:spcAft>
                <a:spcPts val="0"/>
              </a:spcAft>
              <a:buClr>
                <a:srgbClr val="000000"/>
              </a:buClr>
              <a:buSzPts val="1399"/>
              <a:buFont typeface="Arial"/>
              <a:buNone/>
            </a:pPr>
            <a:endParaRPr sz="1200" b="1" i="0" u="sng" strike="noStrike" cap="none" dirty="0">
              <a:solidFill>
                <a:srgbClr val="000000"/>
              </a:solidFill>
              <a:latin typeface="Verdana"/>
              <a:ea typeface="Verdana"/>
              <a:cs typeface="Verdana"/>
              <a:sym typeface="Verdana"/>
            </a:endParaRPr>
          </a:p>
          <a:p>
            <a:pPr marL="0" marR="0" lvl="1" indent="0" algn="l" rtl="0">
              <a:lnSpc>
                <a:spcPct val="182773"/>
              </a:lnSpc>
              <a:spcBef>
                <a:spcPts val="0"/>
              </a:spcBef>
              <a:spcAft>
                <a:spcPts val="0"/>
              </a:spcAft>
              <a:buClr>
                <a:srgbClr val="000000"/>
              </a:buClr>
              <a:buSzPts val="1399"/>
              <a:buFont typeface="Arial"/>
              <a:buNone/>
            </a:pPr>
            <a:r>
              <a:rPr lang="en-US" sz="1200" b="1" i="0" u="sng" strike="noStrike" cap="none" dirty="0">
                <a:solidFill>
                  <a:srgbClr val="000000"/>
                </a:solidFill>
                <a:latin typeface="Verdana"/>
                <a:ea typeface="Verdana"/>
                <a:cs typeface="Verdana"/>
                <a:sym typeface="Verdana"/>
              </a:rPr>
              <a:t>THE MARKET APPROACH:</a:t>
            </a:r>
            <a:endParaRPr sz="1200" b="0" i="0" u="none" strike="noStrike" cap="none" dirty="0">
              <a:solidFill>
                <a:srgbClr val="000000"/>
              </a:solidFill>
              <a:latin typeface="Arial"/>
              <a:ea typeface="Arial"/>
              <a:cs typeface="Arial"/>
              <a:sym typeface="Arial"/>
            </a:endParaRPr>
          </a:p>
          <a:p>
            <a:pPr marL="742996" marR="0" lvl="1" indent="-285769" algn="l" rtl="0">
              <a:lnSpc>
                <a:spcPct val="182773"/>
              </a:lnSpc>
              <a:spcBef>
                <a:spcPts val="0"/>
              </a:spcBef>
              <a:spcAft>
                <a:spcPts val="0"/>
              </a:spcAft>
              <a:buClr>
                <a:srgbClr val="0070C0"/>
              </a:buClr>
              <a:buSzPts val="1399"/>
              <a:buFont typeface="Courier New"/>
              <a:buChar char="o"/>
            </a:pPr>
            <a:r>
              <a:rPr lang="en-US" sz="1200" b="0" i="0" u="none" strike="noStrike" cap="none" dirty="0">
                <a:solidFill>
                  <a:srgbClr val="000000"/>
                </a:solidFill>
                <a:latin typeface="Verdana"/>
                <a:ea typeface="Verdana"/>
                <a:cs typeface="Verdana"/>
                <a:sym typeface="Verdana"/>
              </a:rPr>
              <a:t>The market approach aims to determine the value of a business by extracting prices and other relevant information generated by market transactions involving comparable businesses. The resulting information is then applied to the relevant financial metrics of the subject company. The market approach derives value based on the value implied by these other similar enterprises or transactions. Within this approach, Bridgeland Advisors considers three valuation methods: </a:t>
            </a:r>
            <a:endParaRPr sz="1200" b="0" i="0" u="none" strike="noStrike" cap="none" dirty="0">
              <a:solidFill>
                <a:srgbClr val="000000"/>
              </a:solidFill>
              <a:latin typeface="Arial"/>
              <a:ea typeface="Arial"/>
              <a:cs typeface="Arial"/>
              <a:sym typeface="Arial"/>
            </a:endParaRPr>
          </a:p>
        </p:txBody>
      </p:sp>
      <p:cxnSp>
        <p:nvCxnSpPr>
          <p:cNvPr id="518" name="Google Shape;518;p10"/>
          <p:cNvCxnSpPr/>
          <p:nvPr/>
        </p:nvCxnSpPr>
        <p:spPr>
          <a:xfrm>
            <a:off x="1028704" y="9659318"/>
            <a:ext cx="16268701" cy="0"/>
          </a:xfrm>
          <a:prstGeom prst="straightConnector1">
            <a:avLst/>
          </a:prstGeom>
          <a:noFill/>
          <a:ln w="76200" cap="flat" cmpd="sng">
            <a:solidFill>
              <a:srgbClr val="E6E7E8"/>
            </a:solidFill>
            <a:prstDash val="solid"/>
            <a:round/>
            <a:headEnd type="none" w="sm" len="sm"/>
            <a:tailEnd type="triangle" w="med" len="med"/>
          </a:ln>
        </p:spPr>
      </p:cxnSp>
      <p:grpSp>
        <p:nvGrpSpPr>
          <p:cNvPr id="519" name="Google Shape;519;p10"/>
          <p:cNvGrpSpPr/>
          <p:nvPr/>
        </p:nvGrpSpPr>
        <p:grpSpPr>
          <a:xfrm>
            <a:off x="2033400" y="9530672"/>
            <a:ext cx="1224000" cy="496004"/>
            <a:chOff x="1355317" y="6095931"/>
            <a:chExt cx="1224000" cy="496004"/>
          </a:xfrm>
        </p:grpSpPr>
        <p:sp>
          <p:nvSpPr>
            <p:cNvPr id="520" name="Google Shape;520;p10"/>
            <p:cNvSpPr/>
            <p:nvPr/>
          </p:nvSpPr>
          <p:spPr>
            <a:xfrm>
              <a:off x="1355317"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Introduction</a:t>
              </a:r>
              <a:endParaRPr sz="1400" b="0" i="0" u="none" strike="noStrike" cap="none">
                <a:solidFill>
                  <a:srgbClr val="000000"/>
                </a:solidFill>
                <a:latin typeface="Arial"/>
                <a:ea typeface="Arial"/>
                <a:cs typeface="Arial"/>
                <a:sym typeface="Arial"/>
              </a:endParaRPr>
            </a:p>
          </p:txBody>
        </p:sp>
        <p:sp>
          <p:nvSpPr>
            <p:cNvPr id="521" name="Google Shape;521;p10"/>
            <p:cNvSpPr/>
            <p:nvPr/>
          </p:nvSpPr>
          <p:spPr>
            <a:xfrm>
              <a:off x="1841317"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1</a:t>
              </a:r>
              <a:endParaRPr sz="1400" b="0" i="0" u="none" strike="noStrike" cap="none">
                <a:solidFill>
                  <a:srgbClr val="000000"/>
                </a:solidFill>
                <a:latin typeface="Arial"/>
                <a:ea typeface="Arial"/>
                <a:cs typeface="Arial"/>
                <a:sym typeface="Arial"/>
              </a:endParaRPr>
            </a:p>
          </p:txBody>
        </p:sp>
      </p:grpSp>
      <p:grpSp>
        <p:nvGrpSpPr>
          <p:cNvPr id="522" name="Google Shape;522;p10"/>
          <p:cNvGrpSpPr/>
          <p:nvPr/>
        </p:nvGrpSpPr>
        <p:grpSpPr>
          <a:xfrm>
            <a:off x="4630316" y="9530672"/>
            <a:ext cx="1224000" cy="496004"/>
            <a:chOff x="4098256" y="6095931"/>
            <a:chExt cx="1224000" cy="496004"/>
          </a:xfrm>
        </p:grpSpPr>
        <p:sp>
          <p:nvSpPr>
            <p:cNvPr id="523" name="Google Shape;523;p10"/>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Company Overview</a:t>
              </a:r>
              <a:endParaRPr sz="1400" b="0" i="0" u="none" strike="noStrike" cap="none">
                <a:solidFill>
                  <a:srgbClr val="000000"/>
                </a:solidFill>
                <a:latin typeface="Arial"/>
                <a:ea typeface="Arial"/>
                <a:cs typeface="Arial"/>
                <a:sym typeface="Arial"/>
              </a:endParaRPr>
            </a:p>
          </p:txBody>
        </p:sp>
        <p:sp>
          <p:nvSpPr>
            <p:cNvPr id="524" name="Google Shape;524;p10"/>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2</a:t>
              </a:r>
              <a:endParaRPr sz="1400" b="0" i="0" u="none" strike="noStrike" cap="none">
                <a:solidFill>
                  <a:srgbClr val="000000"/>
                </a:solidFill>
                <a:latin typeface="Arial"/>
                <a:ea typeface="Arial"/>
                <a:cs typeface="Arial"/>
                <a:sym typeface="Arial"/>
              </a:endParaRPr>
            </a:p>
          </p:txBody>
        </p:sp>
      </p:grpSp>
      <p:grpSp>
        <p:nvGrpSpPr>
          <p:cNvPr id="525" name="Google Shape;525;p10"/>
          <p:cNvGrpSpPr/>
          <p:nvPr/>
        </p:nvGrpSpPr>
        <p:grpSpPr>
          <a:xfrm>
            <a:off x="12421063" y="9534668"/>
            <a:ext cx="1224000" cy="496004"/>
            <a:chOff x="4098256" y="6095931"/>
            <a:chExt cx="1224000" cy="496004"/>
          </a:xfrm>
        </p:grpSpPr>
        <p:sp>
          <p:nvSpPr>
            <p:cNvPr id="526" name="Google Shape;526;p10"/>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Allocation of Value</a:t>
              </a:r>
              <a:endParaRPr sz="1400" b="0" i="0" u="none" strike="noStrike" cap="none">
                <a:solidFill>
                  <a:srgbClr val="000000"/>
                </a:solidFill>
                <a:latin typeface="Arial"/>
                <a:ea typeface="Arial"/>
                <a:cs typeface="Arial"/>
                <a:sym typeface="Arial"/>
              </a:endParaRPr>
            </a:p>
          </p:txBody>
        </p:sp>
        <p:sp>
          <p:nvSpPr>
            <p:cNvPr id="527" name="Google Shape;527;p10"/>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5</a:t>
              </a:r>
              <a:endParaRPr sz="1400" b="0" i="0" u="none" strike="noStrike" cap="none">
                <a:solidFill>
                  <a:srgbClr val="000000"/>
                </a:solidFill>
                <a:latin typeface="Arial"/>
                <a:ea typeface="Arial"/>
                <a:cs typeface="Arial"/>
                <a:sym typeface="Arial"/>
              </a:endParaRPr>
            </a:p>
          </p:txBody>
        </p:sp>
      </p:grpSp>
      <p:grpSp>
        <p:nvGrpSpPr>
          <p:cNvPr id="528" name="Google Shape;528;p10"/>
          <p:cNvGrpSpPr/>
          <p:nvPr/>
        </p:nvGrpSpPr>
        <p:grpSpPr>
          <a:xfrm>
            <a:off x="7227233" y="9530672"/>
            <a:ext cx="1224000" cy="496004"/>
            <a:chOff x="6824912" y="6095931"/>
            <a:chExt cx="1224000" cy="496004"/>
          </a:xfrm>
        </p:grpSpPr>
        <p:sp>
          <p:nvSpPr>
            <p:cNvPr id="529" name="Google Shape;529;p10"/>
            <p:cNvSpPr/>
            <p:nvPr/>
          </p:nvSpPr>
          <p:spPr>
            <a:xfrm>
              <a:off x="6824912"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0070C0"/>
                  </a:solidFill>
                  <a:latin typeface="Verdana"/>
                  <a:ea typeface="Verdana"/>
                  <a:cs typeface="Verdana"/>
                  <a:sym typeface="Verdana"/>
                </a:rPr>
                <a:t>Valuation Framework</a:t>
              </a:r>
              <a:endParaRPr sz="1400" b="0" i="0" u="none" strike="noStrike" cap="none">
                <a:solidFill>
                  <a:srgbClr val="000000"/>
                </a:solidFill>
                <a:latin typeface="Arial"/>
                <a:ea typeface="Arial"/>
                <a:cs typeface="Arial"/>
                <a:sym typeface="Arial"/>
              </a:endParaRPr>
            </a:p>
          </p:txBody>
        </p:sp>
        <p:sp>
          <p:nvSpPr>
            <p:cNvPr id="530" name="Google Shape;530;p10"/>
            <p:cNvSpPr/>
            <p:nvPr/>
          </p:nvSpPr>
          <p:spPr>
            <a:xfrm>
              <a:off x="7310912" y="6095931"/>
              <a:ext cx="252000" cy="252000"/>
            </a:xfrm>
            <a:prstGeom prst="ellipse">
              <a:avLst/>
            </a:prstGeom>
            <a:solidFill>
              <a:srgbClr val="00B0F0"/>
            </a:solidFill>
            <a:ln w="1905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chemeClr val="lt1"/>
                  </a:solidFill>
                  <a:latin typeface="Verdana"/>
                  <a:ea typeface="Verdana"/>
                  <a:cs typeface="Verdana"/>
                  <a:sym typeface="Verdana"/>
                </a:rPr>
                <a:t>3</a:t>
              </a:r>
              <a:endParaRPr sz="1400" b="0" i="0" u="none" strike="noStrike" cap="none">
                <a:solidFill>
                  <a:srgbClr val="000000"/>
                </a:solidFill>
                <a:latin typeface="Arial"/>
                <a:ea typeface="Arial"/>
                <a:cs typeface="Arial"/>
                <a:sym typeface="Arial"/>
              </a:endParaRPr>
            </a:p>
          </p:txBody>
        </p:sp>
      </p:grpSp>
      <p:grpSp>
        <p:nvGrpSpPr>
          <p:cNvPr id="531" name="Google Shape;531;p10"/>
          <p:cNvGrpSpPr/>
          <p:nvPr/>
        </p:nvGrpSpPr>
        <p:grpSpPr>
          <a:xfrm>
            <a:off x="9824149" y="9534668"/>
            <a:ext cx="1224000" cy="496004"/>
            <a:chOff x="9576193" y="6095931"/>
            <a:chExt cx="1224000" cy="496004"/>
          </a:xfrm>
        </p:grpSpPr>
        <p:sp>
          <p:nvSpPr>
            <p:cNvPr id="532" name="Google Shape;532;p10"/>
            <p:cNvSpPr/>
            <p:nvPr/>
          </p:nvSpPr>
          <p:spPr>
            <a:xfrm>
              <a:off x="9576193"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Valuation Analysis</a:t>
              </a:r>
              <a:endParaRPr sz="1400" b="0" i="0" u="none" strike="noStrike" cap="none">
                <a:solidFill>
                  <a:srgbClr val="000000"/>
                </a:solidFill>
                <a:latin typeface="Arial"/>
                <a:ea typeface="Arial"/>
                <a:cs typeface="Arial"/>
                <a:sym typeface="Arial"/>
              </a:endParaRPr>
            </a:p>
          </p:txBody>
        </p:sp>
        <p:sp>
          <p:nvSpPr>
            <p:cNvPr id="533" name="Google Shape;533;p10"/>
            <p:cNvSpPr/>
            <p:nvPr/>
          </p:nvSpPr>
          <p:spPr>
            <a:xfrm>
              <a:off x="10062193"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4</a:t>
              </a:r>
              <a:endParaRPr sz="1400" b="0" i="0" u="none" strike="noStrike" cap="none">
                <a:solidFill>
                  <a:srgbClr val="000000"/>
                </a:solidFill>
                <a:latin typeface="Arial"/>
                <a:ea typeface="Arial"/>
                <a:cs typeface="Arial"/>
                <a:sym typeface="Arial"/>
              </a:endParaRPr>
            </a:p>
          </p:txBody>
        </p:sp>
      </p:grpSp>
      <p:grpSp>
        <p:nvGrpSpPr>
          <p:cNvPr id="534" name="Google Shape;534;p10"/>
          <p:cNvGrpSpPr/>
          <p:nvPr/>
        </p:nvGrpSpPr>
        <p:grpSpPr>
          <a:xfrm>
            <a:off x="15017980" y="9534668"/>
            <a:ext cx="1224000" cy="496004"/>
            <a:chOff x="4098256" y="6095931"/>
            <a:chExt cx="1224000" cy="496004"/>
          </a:xfrm>
        </p:grpSpPr>
        <p:sp>
          <p:nvSpPr>
            <p:cNvPr id="535" name="Google Shape;535;p10"/>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Exhibits</a:t>
              </a:r>
              <a:endParaRPr sz="1400" b="0" i="0" u="none" strike="noStrike" cap="none">
                <a:solidFill>
                  <a:srgbClr val="000000"/>
                </a:solidFill>
                <a:latin typeface="Arial"/>
                <a:ea typeface="Arial"/>
                <a:cs typeface="Arial"/>
                <a:sym typeface="Arial"/>
              </a:endParaRPr>
            </a:p>
          </p:txBody>
        </p:sp>
        <p:sp>
          <p:nvSpPr>
            <p:cNvPr id="536" name="Google Shape;536;p10"/>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6</a:t>
              </a:r>
              <a:endParaRPr sz="1400" b="0" i="0" u="none" strike="noStrike" cap="none">
                <a:solidFill>
                  <a:srgbClr val="000000"/>
                </a:solidFill>
                <a:latin typeface="Arial"/>
                <a:ea typeface="Arial"/>
                <a:cs typeface="Arial"/>
                <a:sym typeface="Arial"/>
              </a:endParaRPr>
            </a:p>
          </p:txBody>
        </p:sp>
      </p:grpSp>
      <p:grpSp>
        <p:nvGrpSpPr>
          <p:cNvPr id="7" name="Google Shape;327;p7">
            <a:extLst>
              <a:ext uri="{FF2B5EF4-FFF2-40B4-BE49-F238E27FC236}">
                <a16:creationId xmlns:a16="http://schemas.microsoft.com/office/drawing/2014/main" id="{ACE962CC-DD02-50A8-95F1-8D9922D276C0}"/>
              </a:ext>
            </a:extLst>
          </p:cNvPr>
          <p:cNvGrpSpPr/>
          <p:nvPr/>
        </p:nvGrpSpPr>
        <p:grpSpPr>
          <a:xfrm>
            <a:off x="940966" y="8587835"/>
            <a:ext cx="580663" cy="687304"/>
            <a:chOff x="940966" y="8587830"/>
            <a:chExt cx="580663" cy="687304"/>
          </a:xfrm>
        </p:grpSpPr>
        <p:grpSp>
          <p:nvGrpSpPr>
            <p:cNvPr id="8" name="Google Shape;328;p7">
              <a:extLst>
                <a:ext uri="{FF2B5EF4-FFF2-40B4-BE49-F238E27FC236}">
                  <a16:creationId xmlns:a16="http://schemas.microsoft.com/office/drawing/2014/main" id="{693BD291-2959-856C-DEBD-394DFD5DBDDA}"/>
                </a:ext>
              </a:extLst>
            </p:cNvPr>
            <p:cNvGrpSpPr/>
            <p:nvPr/>
          </p:nvGrpSpPr>
          <p:grpSpPr>
            <a:xfrm>
              <a:off x="997356" y="8791620"/>
              <a:ext cx="483124" cy="483122"/>
              <a:chOff x="0" y="0"/>
              <a:chExt cx="812800" cy="812800"/>
            </a:xfrm>
          </p:grpSpPr>
          <p:sp>
            <p:nvSpPr>
              <p:cNvPr id="10" name="Google Shape;329;p7">
                <a:extLst>
                  <a:ext uri="{FF2B5EF4-FFF2-40B4-BE49-F238E27FC236}">
                    <a16:creationId xmlns:a16="http://schemas.microsoft.com/office/drawing/2014/main" id="{8840FC1D-5C10-3B3D-85A4-CF371F6AF2C0}"/>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11" name="Google Shape;330;p7">
                <a:extLst>
                  <a:ext uri="{FF2B5EF4-FFF2-40B4-BE49-F238E27FC236}">
                    <a16:creationId xmlns:a16="http://schemas.microsoft.com/office/drawing/2014/main" id="{1DDB99E6-4A2A-D001-6957-814ED34C7C98}"/>
                  </a:ext>
                </a:extLst>
              </p:cNvPr>
              <p:cNvSpPr txBox="1"/>
              <p:nvPr/>
            </p:nvSpPr>
            <p:spPr>
              <a:xfrm>
                <a:off x="76200" y="66675"/>
                <a:ext cx="660400" cy="669925"/>
              </a:xfrm>
              <a:prstGeom prst="rect">
                <a:avLst/>
              </a:prstGeom>
              <a:noFill/>
              <a:ln>
                <a:noFill/>
              </a:ln>
            </p:spPr>
            <p:txBody>
              <a:bodyPr spcFirstLastPara="1" wrap="square" lIns="35850" tIns="35850" rIns="35850" bIns="35850" anchor="ctr" anchorCtr="0">
                <a:noAutofit/>
              </a:bodyPr>
              <a:lstStyle/>
              <a:p>
                <a:pPr marL="0" marR="0" lvl="0" indent="0" algn="ctr" rtl="0">
                  <a:lnSpc>
                    <a:spcPct val="201041"/>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sp>
          <p:nvSpPr>
            <p:cNvPr id="9" name="Google Shape;331;p7">
              <a:extLst>
                <a:ext uri="{FF2B5EF4-FFF2-40B4-BE49-F238E27FC236}">
                  <a16:creationId xmlns:a16="http://schemas.microsoft.com/office/drawing/2014/main" id="{EA54FE24-3058-3DB3-3FCB-F1625A121099}"/>
                </a:ext>
              </a:extLst>
            </p:cNvPr>
            <p:cNvSpPr txBox="1"/>
            <p:nvPr/>
          </p:nvSpPr>
          <p:spPr>
            <a:xfrm>
              <a:off x="940966" y="8587830"/>
              <a:ext cx="580663" cy="687304"/>
            </a:xfrm>
            <a:prstGeom prst="rect">
              <a:avLst/>
            </a:prstGeom>
            <a:noFill/>
            <a:ln>
              <a:noFill/>
            </a:ln>
          </p:spPr>
          <p:txBody>
            <a:bodyPr spcFirstLastPara="1" wrap="square" lIns="0" tIns="0" rIns="0" bIns="0" anchor="ctr" anchorCtr="0">
              <a:spAutoFit/>
            </a:bodyPr>
            <a:lstStyle/>
            <a:p>
              <a:pPr marL="0" marR="0" lvl="0" indent="0" algn="ctr" rtl="0">
                <a:lnSpc>
                  <a:spcPct val="278575"/>
                </a:lnSpc>
                <a:spcBef>
                  <a:spcPts val="0"/>
                </a:spcBef>
                <a:spcAft>
                  <a:spcPts val="0"/>
                </a:spcAft>
                <a:buClr>
                  <a:srgbClr val="000000"/>
                </a:buClr>
                <a:buSzPts val="1601"/>
                <a:buFont typeface="Arial"/>
                <a:buNone/>
              </a:pPr>
              <a:r>
                <a:rPr lang="en-US" sz="1601" b="0" i="0" u="none" strike="noStrike" cap="none" dirty="0">
                  <a:solidFill>
                    <a:srgbClr val="0070C0"/>
                  </a:solidFill>
                  <a:latin typeface="Verdana"/>
                  <a:ea typeface="Verdana"/>
                  <a:cs typeface="Verdana"/>
                  <a:sym typeface="Verdana"/>
                </a:rPr>
                <a:t>11</a:t>
              </a:r>
              <a:endParaRPr sz="1400" b="0" i="0" u="none" strike="noStrike" cap="none" dirty="0">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Shape 545"/>
        <p:cNvGrpSpPr/>
        <p:nvPr/>
      </p:nvGrpSpPr>
      <p:grpSpPr>
        <a:xfrm>
          <a:off x="0" y="0"/>
          <a:ext cx="0" cy="0"/>
          <a:chOff x="0" y="0"/>
          <a:chExt cx="0" cy="0"/>
        </a:xfrm>
      </p:grpSpPr>
      <p:sp>
        <p:nvSpPr>
          <p:cNvPr id="546" name="Google Shape;546;p11"/>
          <p:cNvSpPr txBox="1"/>
          <p:nvPr/>
        </p:nvSpPr>
        <p:spPr>
          <a:xfrm>
            <a:off x="2519400" y="928491"/>
            <a:ext cx="13223959" cy="671722"/>
          </a:xfrm>
          <a:prstGeom prst="rect">
            <a:avLst/>
          </a:prstGeom>
          <a:noFill/>
          <a:ln>
            <a:noFill/>
          </a:ln>
        </p:spPr>
        <p:txBody>
          <a:bodyPr spcFirstLastPara="1" wrap="square" lIns="0" tIns="0" rIns="0" bIns="0" anchor="t" anchorCtr="0">
            <a:spAutoFit/>
          </a:bodyPr>
          <a:lstStyle/>
          <a:p>
            <a:pPr marL="0" marR="0" lvl="0" indent="0" algn="ctr" rtl="0">
              <a:lnSpc>
                <a:spcPct val="190497"/>
              </a:lnSpc>
              <a:spcBef>
                <a:spcPts val="0"/>
              </a:spcBef>
              <a:spcAft>
                <a:spcPts val="0"/>
              </a:spcAft>
              <a:buClr>
                <a:srgbClr val="000000"/>
              </a:buClr>
              <a:buSzPts val="3199"/>
              <a:buFont typeface="Arial"/>
              <a:buNone/>
            </a:pPr>
            <a:r>
              <a:rPr lang="en-US" sz="3199" b="0" i="0" u="none" strike="noStrike" cap="none">
                <a:solidFill>
                  <a:srgbClr val="0070C0"/>
                </a:solidFill>
                <a:latin typeface="Verdana"/>
                <a:ea typeface="Verdana"/>
                <a:cs typeface="Verdana"/>
                <a:sym typeface="Verdana"/>
              </a:rPr>
              <a:t>VALUATION METHODOLOGY &amp; APPROACHES</a:t>
            </a:r>
            <a:endParaRPr sz="1400" b="0" i="0" u="none" strike="noStrike" cap="none">
              <a:solidFill>
                <a:srgbClr val="000000"/>
              </a:solidFill>
              <a:latin typeface="Arial"/>
              <a:ea typeface="Arial"/>
              <a:cs typeface="Arial"/>
              <a:sym typeface="Arial"/>
            </a:endParaRPr>
          </a:p>
        </p:txBody>
      </p:sp>
      <p:grpSp>
        <p:nvGrpSpPr>
          <p:cNvPr id="547" name="Google Shape;547;p11"/>
          <p:cNvGrpSpPr/>
          <p:nvPr/>
        </p:nvGrpSpPr>
        <p:grpSpPr>
          <a:xfrm>
            <a:off x="15856696" y="8786364"/>
            <a:ext cx="1453671" cy="471940"/>
            <a:chOff x="0" y="-28575"/>
            <a:chExt cx="952367" cy="309190"/>
          </a:xfrm>
        </p:grpSpPr>
        <p:sp>
          <p:nvSpPr>
            <p:cNvPr id="548" name="Google Shape;548;p11"/>
            <p:cNvSpPr/>
            <p:nvPr/>
          </p:nvSpPr>
          <p:spPr>
            <a:xfrm>
              <a:off x="0" y="0"/>
              <a:ext cx="952367" cy="280615"/>
            </a:xfrm>
            <a:custGeom>
              <a:avLst/>
              <a:gdLst/>
              <a:ahLst/>
              <a:cxnLst/>
              <a:rect l="l" t="t" r="r" b="b"/>
              <a:pathLst>
                <a:path w="952367" h="280615" extrusionOk="0">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549" name="Google Shape;549;p11"/>
            <p:cNvSpPr txBox="1"/>
            <p:nvPr/>
          </p:nvSpPr>
          <p:spPr>
            <a:xfrm>
              <a:off x="0" y="-28575"/>
              <a:ext cx="952367" cy="309190"/>
            </a:xfrm>
            <a:prstGeom prst="rect">
              <a:avLst/>
            </a:prstGeom>
            <a:noFill/>
            <a:ln>
              <a:noFill/>
            </a:ln>
          </p:spPr>
          <p:txBody>
            <a:bodyPr spcFirstLastPara="1" wrap="square" lIns="40625" tIns="40625" rIns="40625" bIns="40625" anchor="ctr" anchorCtr="0">
              <a:noAutofit/>
            </a:bodyPr>
            <a:lstStyle/>
            <a:p>
              <a:pPr marL="0" marR="0" lvl="0" indent="0" algn="ctr" rtl="0">
                <a:lnSpc>
                  <a:spcPct val="20142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cxnSp>
        <p:nvCxnSpPr>
          <p:cNvPr id="550" name="Google Shape;550;p11">
            <a:hlinkClick r:id="rId3" action="ppaction://hlinksldjump"/>
          </p:cNvPr>
          <p:cNvCxnSpPr/>
          <p:nvPr/>
        </p:nvCxnSpPr>
        <p:spPr>
          <a:xfrm>
            <a:off x="16238667" y="9044139"/>
            <a:ext cx="714076" cy="0"/>
          </a:xfrm>
          <a:prstGeom prst="straightConnector1">
            <a:avLst/>
          </a:prstGeom>
          <a:noFill/>
          <a:ln w="19050" cap="flat" cmpd="sng">
            <a:solidFill>
              <a:srgbClr val="0070C0">
                <a:alpha val="70196"/>
              </a:srgbClr>
            </a:solidFill>
            <a:prstDash val="solid"/>
            <a:round/>
            <a:headEnd type="none" w="sm" len="sm"/>
            <a:tailEnd type="stealth" w="med" len="med"/>
          </a:ln>
        </p:spPr>
      </p:cxnSp>
      <p:sp>
        <p:nvSpPr>
          <p:cNvPr id="551" name="Google Shape;551;p11"/>
          <p:cNvSpPr txBox="1"/>
          <p:nvPr/>
        </p:nvSpPr>
        <p:spPr>
          <a:xfrm>
            <a:off x="990606" y="1874878"/>
            <a:ext cx="16319762" cy="5744521"/>
          </a:xfrm>
          <a:prstGeom prst="rect">
            <a:avLst/>
          </a:prstGeom>
          <a:noFill/>
          <a:ln>
            <a:noFill/>
          </a:ln>
        </p:spPr>
        <p:txBody>
          <a:bodyPr spcFirstLastPara="1" wrap="square" lIns="0" tIns="0" rIns="0" bIns="0" anchor="t" anchorCtr="0">
            <a:spAutoFit/>
          </a:bodyPr>
          <a:lstStyle/>
          <a:p>
            <a:pPr marL="1257408" marR="0" lvl="2" indent="-342930" algn="l" rtl="0">
              <a:lnSpc>
                <a:spcPct val="182773"/>
              </a:lnSpc>
              <a:spcBef>
                <a:spcPts val="0"/>
              </a:spcBef>
              <a:spcAft>
                <a:spcPts val="0"/>
              </a:spcAft>
              <a:buClr>
                <a:srgbClr val="000000"/>
              </a:buClr>
              <a:buSzPts val="1399"/>
              <a:buFont typeface="Calibri"/>
              <a:buAutoNum type="arabicPeriod"/>
            </a:pPr>
            <a:r>
              <a:rPr lang="en-US" sz="1200" b="0" i="0" u="none" strike="noStrike" cap="none" dirty="0">
                <a:solidFill>
                  <a:srgbClr val="000000"/>
                </a:solidFill>
                <a:latin typeface="Verdana"/>
                <a:ea typeface="Verdana"/>
                <a:cs typeface="Verdana"/>
                <a:sym typeface="Verdana"/>
              </a:rPr>
              <a:t>Guideline public company method. Relevant market multiples from the guideline comparable public companies are developed using metrics such as revenue and earnings before interest, taxes, depreciation and amortization (EBITDA).</a:t>
            </a:r>
            <a:endParaRPr sz="1200" b="0" i="0" u="none" strike="noStrike" cap="none" dirty="0">
              <a:solidFill>
                <a:srgbClr val="000000"/>
              </a:solidFill>
              <a:latin typeface="Arial"/>
              <a:ea typeface="Arial"/>
              <a:cs typeface="Arial"/>
              <a:sym typeface="Arial"/>
            </a:endParaRPr>
          </a:p>
          <a:p>
            <a:pPr marL="1257408" marR="0" lvl="2" indent="-342930" algn="l" rtl="0">
              <a:lnSpc>
                <a:spcPct val="182773"/>
              </a:lnSpc>
              <a:spcBef>
                <a:spcPts val="0"/>
              </a:spcBef>
              <a:spcAft>
                <a:spcPts val="0"/>
              </a:spcAft>
              <a:buClr>
                <a:srgbClr val="000000"/>
              </a:buClr>
              <a:buSzPts val="1399"/>
              <a:buFont typeface="Calibri"/>
              <a:buAutoNum type="arabicPeriod"/>
            </a:pPr>
            <a:r>
              <a:rPr lang="en-US" sz="1200" b="0" i="0" u="none" strike="noStrike" cap="none" dirty="0">
                <a:solidFill>
                  <a:srgbClr val="000000"/>
                </a:solidFill>
                <a:latin typeface="Verdana"/>
                <a:ea typeface="Verdana"/>
                <a:cs typeface="Verdana"/>
                <a:sym typeface="Verdana"/>
              </a:rPr>
              <a:t>Guideline precedent transactions method. The guideline company transactions method uses actual prices paid in merger and acquisition transactions for companies similar to the Company to determine an exit multiple.</a:t>
            </a:r>
            <a:endParaRPr sz="1200" b="0" i="0" u="none" strike="noStrike" cap="none" dirty="0">
              <a:solidFill>
                <a:srgbClr val="000000"/>
              </a:solidFill>
              <a:latin typeface="Arial"/>
              <a:ea typeface="Arial"/>
              <a:cs typeface="Arial"/>
              <a:sym typeface="Arial"/>
            </a:endParaRPr>
          </a:p>
          <a:p>
            <a:pPr marL="1257408" marR="0" lvl="2" indent="-342930" algn="l" rtl="0">
              <a:lnSpc>
                <a:spcPct val="182773"/>
              </a:lnSpc>
              <a:spcBef>
                <a:spcPts val="0"/>
              </a:spcBef>
              <a:spcAft>
                <a:spcPts val="0"/>
              </a:spcAft>
              <a:buClr>
                <a:srgbClr val="000000"/>
              </a:buClr>
              <a:buSzPts val="1399"/>
              <a:buFont typeface="Calibri"/>
              <a:buAutoNum type="arabicPeriod"/>
            </a:pPr>
            <a:r>
              <a:rPr lang="en-US" sz="1200" b="0" i="0" u="none" strike="noStrike" cap="none" dirty="0">
                <a:solidFill>
                  <a:srgbClr val="000000"/>
                </a:solidFill>
                <a:latin typeface="Verdana"/>
                <a:ea typeface="Verdana"/>
                <a:cs typeface="Verdana"/>
                <a:sym typeface="Verdana"/>
              </a:rPr>
              <a:t>OPM </a:t>
            </a:r>
            <a:r>
              <a:rPr lang="en-US" sz="1200" b="0" i="0" u="none" strike="noStrike" cap="none" dirty="0" err="1">
                <a:solidFill>
                  <a:srgbClr val="000000"/>
                </a:solidFill>
                <a:latin typeface="Verdana"/>
                <a:ea typeface="Verdana"/>
                <a:cs typeface="Verdana"/>
                <a:sym typeface="Verdana"/>
              </a:rPr>
              <a:t>Backsolve</a:t>
            </a:r>
            <a:r>
              <a:rPr lang="en-US" sz="1200" b="0" i="0" u="none" strike="noStrike" cap="none" dirty="0">
                <a:solidFill>
                  <a:srgbClr val="000000"/>
                </a:solidFill>
                <a:latin typeface="Verdana"/>
                <a:ea typeface="Verdana"/>
                <a:cs typeface="Verdana"/>
                <a:sym typeface="Verdana"/>
              </a:rPr>
              <a:t> method. Considered the most dependable indicator of current market value since it benchmarks the original issue price (OIP) of the company in its most recent round of financing. This is based on the premise that sophisticated financial investors conducted comprehensive due diligence and conducted rational negotiations which inherently make this OIP a fair market value. The </a:t>
            </a:r>
            <a:r>
              <a:rPr lang="en-US" sz="1200" b="0" i="0" u="none" strike="noStrike" cap="none" dirty="0" err="1">
                <a:solidFill>
                  <a:srgbClr val="000000"/>
                </a:solidFill>
                <a:latin typeface="Verdana"/>
                <a:ea typeface="Verdana"/>
                <a:cs typeface="Verdana"/>
                <a:sym typeface="Verdana"/>
              </a:rPr>
              <a:t>backsolve</a:t>
            </a:r>
            <a:r>
              <a:rPr lang="en-US" sz="1200" b="0" i="0" u="none" strike="noStrike" cap="none" dirty="0">
                <a:solidFill>
                  <a:srgbClr val="000000"/>
                </a:solidFill>
                <a:latin typeface="Verdana"/>
                <a:ea typeface="Verdana"/>
                <a:cs typeface="Verdana"/>
                <a:sym typeface="Verdana"/>
              </a:rPr>
              <a:t> method requires considering the rights and preferences of each class of equity and the use of an option pricing model to solve for the total equity value that produces per share values consistent with a recent transaction the company’s own securities. As such, the model solves for the per share value of the security placed in the transaction and consequently produces relative values for other securities in the company’s capital structure.</a:t>
            </a:r>
            <a:endParaRPr sz="1200" b="1" i="0" u="none" strike="noStrike" cap="none" dirty="0">
              <a:solidFill>
                <a:srgbClr val="000000"/>
              </a:solidFill>
              <a:latin typeface="Verdana"/>
              <a:ea typeface="Verdana"/>
              <a:cs typeface="Verdana"/>
              <a:sym typeface="Verdana"/>
            </a:endParaRPr>
          </a:p>
          <a:p>
            <a:pPr marL="0" marR="0" lvl="2" indent="0" algn="l" rtl="0">
              <a:lnSpc>
                <a:spcPct val="182773"/>
              </a:lnSpc>
              <a:spcBef>
                <a:spcPts val="0"/>
              </a:spcBef>
              <a:spcAft>
                <a:spcPts val="0"/>
              </a:spcAft>
              <a:buClr>
                <a:srgbClr val="000000"/>
              </a:buClr>
              <a:buSzPts val="1399"/>
              <a:buFont typeface="Arial"/>
              <a:buNone/>
            </a:pPr>
            <a:endParaRPr sz="1200" b="1" i="0" u="sng" strike="noStrike" cap="none" dirty="0">
              <a:solidFill>
                <a:srgbClr val="000000"/>
              </a:solidFill>
              <a:latin typeface="Verdana"/>
              <a:ea typeface="Verdana"/>
              <a:cs typeface="Verdana"/>
              <a:sym typeface="Verdana"/>
            </a:endParaRPr>
          </a:p>
          <a:p>
            <a:pPr marL="0" marR="0" lvl="2" indent="0" algn="l" rtl="0">
              <a:lnSpc>
                <a:spcPct val="182773"/>
              </a:lnSpc>
              <a:spcBef>
                <a:spcPts val="0"/>
              </a:spcBef>
              <a:spcAft>
                <a:spcPts val="0"/>
              </a:spcAft>
              <a:buClr>
                <a:srgbClr val="000000"/>
              </a:buClr>
              <a:buSzPts val="1399"/>
              <a:buFont typeface="Arial"/>
              <a:buNone/>
            </a:pPr>
            <a:r>
              <a:rPr lang="en-US" sz="1200" b="1" i="0" u="sng" strike="noStrike" cap="none" dirty="0">
                <a:solidFill>
                  <a:srgbClr val="000000"/>
                </a:solidFill>
                <a:latin typeface="Verdana"/>
                <a:ea typeface="Verdana"/>
                <a:cs typeface="Verdana"/>
                <a:sym typeface="Verdana"/>
              </a:rPr>
              <a:t>THE ASSETS APPROACH:</a:t>
            </a:r>
            <a:endParaRPr sz="1200" b="0" i="0" u="none" strike="noStrike" cap="none" dirty="0">
              <a:solidFill>
                <a:srgbClr val="000000"/>
              </a:solidFill>
              <a:latin typeface="Arial"/>
              <a:ea typeface="Arial"/>
              <a:cs typeface="Arial"/>
              <a:sym typeface="Arial"/>
            </a:endParaRPr>
          </a:p>
          <a:p>
            <a:pPr marL="285770" marR="0" lvl="1" indent="-285770" algn="l" rtl="0">
              <a:lnSpc>
                <a:spcPct val="182773"/>
              </a:lnSpc>
              <a:spcBef>
                <a:spcPts val="0"/>
              </a:spcBef>
              <a:spcAft>
                <a:spcPts val="0"/>
              </a:spcAft>
              <a:buClr>
                <a:srgbClr val="0070C0"/>
              </a:buClr>
              <a:buSzPts val="1399"/>
              <a:buFont typeface="Courier New"/>
              <a:buChar char="o"/>
            </a:pPr>
            <a:r>
              <a:rPr lang="en-US" sz="1200" b="0" i="0" u="none" strike="noStrike" cap="none" dirty="0">
                <a:solidFill>
                  <a:srgbClr val="000000"/>
                </a:solidFill>
                <a:latin typeface="Verdana"/>
                <a:ea typeface="Verdana"/>
                <a:cs typeface="Verdana"/>
                <a:sym typeface="Verdana"/>
              </a:rPr>
              <a:t>The asset-based approach encompasses a set of methods that value the company by reference to its balance sheet. In contrast, income approach and market approach valuation methods primarily focus on the company’s income statement and/or cash flow statement. The goal of this approach is to value (and not the recorded balance of) all of the assets and liabilities of the subject company. Application of this the asset-based approach is based on the expected sale price or the replacement cost of the subject asset over a defined period of time, between some defined parties. For these reasons, the net/underlying assets method is typically used when determining the value of capital-intensive businesses or holding companies. </a:t>
            </a:r>
            <a:endParaRPr sz="1200" b="0" i="0" u="none" strike="noStrike" cap="none" dirty="0">
              <a:solidFill>
                <a:srgbClr val="000000"/>
              </a:solidFill>
              <a:latin typeface="Arial"/>
              <a:ea typeface="Arial"/>
              <a:cs typeface="Arial"/>
              <a:sym typeface="Arial"/>
            </a:endParaRPr>
          </a:p>
          <a:p>
            <a:pPr marL="0" marR="0" lvl="0" indent="0" algn="l" rtl="0">
              <a:lnSpc>
                <a:spcPct val="182773"/>
              </a:lnSpc>
              <a:spcBef>
                <a:spcPts val="0"/>
              </a:spcBef>
              <a:spcAft>
                <a:spcPts val="0"/>
              </a:spcAft>
              <a:buClr>
                <a:srgbClr val="000000"/>
              </a:buClr>
              <a:buSzPts val="1399"/>
              <a:buFont typeface="Arial"/>
              <a:buNone/>
            </a:pPr>
            <a:endParaRPr sz="1200" b="0" i="0" u="none" strike="noStrike" cap="none" dirty="0">
              <a:solidFill>
                <a:srgbClr val="000000"/>
              </a:solidFill>
              <a:latin typeface="Verdana"/>
              <a:ea typeface="Verdana"/>
              <a:cs typeface="Verdana"/>
              <a:sym typeface="Verdana"/>
            </a:endParaRPr>
          </a:p>
          <a:p>
            <a:pPr marL="0" marR="0" lvl="0" indent="0" algn="l" rtl="0">
              <a:lnSpc>
                <a:spcPct val="182773"/>
              </a:lnSpc>
              <a:spcBef>
                <a:spcPts val="0"/>
              </a:spcBef>
              <a:spcAft>
                <a:spcPts val="0"/>
              </a:spcAft>
              <a:buClr>
                <a:srgbClr val="000000"/>
              </a:buClr>
              <a:buSzPts val="1399"/>
              <a:buFont typeface="Arial"/>
              <a:buNone/>
            </a:pPr>
            <a:endParaRPr sz="1200" b="0" i="0" u="none" strike="noStrike" cap="none" dirty="0">
              <a:solidFill>
                <a:srgbClr val="000000"/>
              </a:solidFill>
              <a:latin typeface="Verdana"/>
              <a:ea typeface="Verdana"/>
              <a:cs typeface="Verdana"/>
              <a:sym typeface="Verdana"/>
            </a:endParaRPr>
          </a:p>
        </p:txBody>
      </p:sp>
      <p:cxnSp>
        <p:nvCxnSpPr>
          <p:cNvPr id="552" name="Google Shape;552;p11"/>
          <p:cNvCxnSpPr/>
          <p:nvPr/>
        </p:nvCxnSpPr>
        <p:spPr>
          <a:xfrm>
            <a:off x="1028704" y="9659318"/>
            <a:ext cx="16268701" cy="0"/>
          </a:xfrm>
          <a:prstGeom prst="straightConnector1">
            <a:avLst/>
          </a:prstGeom>
          <a:noFill/>
          <a:ln w="76200" cap="flat" cmpd="sng">
            <a:solidFill>
              <a:srgbClr val="E6E7E8"/>
            </a:solidFill>
            <a:prstDash val="solid"/>
            <a:round/>
            <a:headEnd type="none" w="sm" len="sm"/>
            <a:tailEnd type="triangle" w="med" len="med"/>
          </a:ln>
        </p:spPr>
      </p:cxnSp>
      <p:grpSp>
        <p:nvGrpSpPr>
          <p:cNvPr id="553" name="Google Shape;553;p11"/>
          <p:cNvGrpSpPr/>
          <p:nvPr/>
        </p:nvGrpSpPr>
        <p:grpSpPr>
          <a:xfrm>
            <a:off x="2033400" y="9530672"/>
            <a:ext cx="1224000" cy="496004"/>
            <a:chOff x="1355317" y="6095931"/>
            <a:chExt cx="1224000" cy="496004"/>
          </a:xfrm>
        </p:grpSpPr>
        <p:sp>
          <p:nvSpPr>
            <p:cNvPr id="554" name="Google Shape;554;p11"/>
            <p:cNvSpPr/>
            <p:nvPr/>
          </p:nvSpPr>
          <p:spPr>
            <a:xfrm>
              <a:off x="1355317"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Introduction</a:t>
              </a:r>
              <a:endParaRPr sz="1400" b="0" i="0" u="none" strike="noStrike" cap="none">
                <a:solidFill>
                  <a:srgbClr val="000000"/>
                </a:solidFill>
                <a:latin typeface="Arial"/>
                <a:ea typeface="Arial"/>
                <a:cs typeface="Arial"/>
                <a:sym typeface="Arial"/>
              </a:endParaRPr>
            </a:p>
          </p:txBody>
        </p:sp>
        <p:sp>
          <p:nvSpPr>
            <p:cNvPr id="555" name="Google Shape;555;p11"/>
            <p:cNvSpPr/>
            <p:nvPr/>
          </p:nvSpPr>
          <p:spPr>
            <a:xfrm>
              <a:off x="1841317"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1</a:t>
              </a:r>
              <a:endParaRPr sz="1400" b="0" i="0" u="none" strike="noStrike" cap="none">
                <a:solidFill>
                  <a:srgbClr val="000000"/>
                </a:solidFill>
                <a:latin typeface="Arial"/>
                <a:ea typeface="Arial"/>
                <a:cs typeface="Arial"/>
                <a:sym typeface="Arial"/>
              </a:endParaRPr>
            </a:p>
          </p:txBody>
        </p:sp>
      </p:grpSp>
      <p:grpSp>
        <p:nvGrpSpPr>
          <p:cNvPr id="556" name="Google Shape;556;p11"/>
          <p:cNvGrpSpPr/>
          <p:nvPr/>
        </p:nvGrpSpPr>
        <p:grpSpPr>
          <a:xfrm>
            <a:off x="4630316" y="9530672"/>
            <a:ext cx="1224000" cy="496004"/>
            <a:chOff x="4098256" y="6095931"/>
            <a:chExt cx="1224000" cy="496004"/>
          </a:xfrm>
        </p:grpSpPr>
        <p:sp>
          <p:nvSpPr>
            <p:cNvPr id="557" name="Google Shape;557;p11"/>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Company Overview</a:t>
              </a:r>
              <a:endParaRPr sz="1400" b="0" i="0" u="none" strike="noStrike" cap="none">
                <a:solidFill>
                  <a:srgbClr val="000000"/>
                </a:solidFill>
                <a:latin typeface="Arial"/>
                <a:ea typeface="Arial"/>
                <a:cs typeface="Arial"/>
                <a:sym typeface="Arial"/>
              </a:endParaRPr>
            </a:p>
          </p:txBody>
        </p:sp>
        <p:sp>
          <p:nvSpPr>
            <p:cNvPr id="558" name="Google Shape;558;p11"/>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2</a:t>
              </a:r>
              <a:endParaRPr sz="1400" b="0" i="0" u="none" strike="noStrike" cap="none">
                <a:solidFill>
                  <a:srgbClr val="000000"/>
                </a:solidFill>
                <a:latin typeface="Arial"/>
                <a:ea typeface="Arial"/>
                <a:cs typeface="Arial"/>
                <a:sym typeface="Arial"/>
              </a:endParaRPr>
            </a:p>
          </p:txBody>
        </p:sp>
      </p:grpSp>
      <p:grpSp>
        <p:nvGrpSpPr>
          <p:cNvPr id="559" name="Google Shape;559;p11"/>
          <p:cNvGrpSpPr/>
          <p:nvPr/>
        </p:nvGrpSpPr>
        <p:grpSpPr>
          <a:xfrm>
            <a:off x="12421063" y="9534668"/>
            <a:ext cx="1224000" cy="496004"/>
            <a:chOff x="4098256" y="6095931"/>
            <a:chExt cx="1224000" cy="496004"/>
          </a:xfrm>
        </p:grpSpPr>
        <p:sp>
          <p:nvSpPr>
            <p:cNvPr id="560" name="Google Shape;560;p11"/>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Allocation of Value</a:t>
              </a:r>
              <a:endParaRPr sz="1400" b="0" i="0" u="none" strike="noStrike" cap="none">
                <a:solidFill>
                  <a:srgbClr val="000000"/>
                </a:solidFill>
                <a:latin typeface="Arial"/>
                <a:ea typeface="Arial"/>
                <a:cs typeface="Arial"/>
                <a:sym typeface="Arial"/>
              </a:endParaRPr>
            </a:p>
          </p:txBody>
        </p:sp>
        <p:sp>
          <p:nvSpPr>
            <p:cNvPr id="561" name="Google Shape;561;p11"/>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5</a:t>
              </a:r>
              <a:endParaRPr sz="1400" b="0" i="0" u="none" strike="noStrike" cap="none">
                <a:solidFill>
                  <a:srgbClr val="000000"/>
                </a:solidFill>
                <a:latin typeface="Arial"/>
                <a:ea typeface="Arial"/>
                <a:cs typeface="Arial"/>
                <a:sym typeface="Arial"/>
              </a:endParaRPr>
            </a:p>
          </p:txBody>
        </p:sp>
      </p:grpSp>
      <p:grpSp>
        <p:nvGrpSpPr>
          <p:cNvPr id="562" name="Google Shape;562;p11"/>
          <p:cNvGrpSpPr/>
          <p:nvPr/>
        </p:nvGrpSpPr>
        <p:grpSpPr>
          <a:xfrm>
            <a:off x="7227233" y="9530672"/>
            <a:ext cx="1224000" cy="496004"/>
            <a:chOff x="6824912" y="6095931"/>
            <a:chExt cx="1224000" cy="496004"/>
          </a:xfrm>
        </p:grpSpPr>
        <p:sp>
          <p:nvSpPr>
            <p:cNvPr id="563" name="Google Shape;563;p11"/>
            <p:cNvSpPr/>
            <p:nvPr/>
          </p:nvSpPr>
          <p:spPr>
            <a:xfrm>
              <a:off x="6824912"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0070C0"/>
                  </a:solidFill>
                  <a:latin typeface="Verdana"/>
                  <a:ea typeface="Verdana"/>
                  <a:cs typeface="Verdana"/>
                  <a:sym typeface="Verdana"/>
                </a:rPr>
                <a:t>Valuation Framework</a:t>
              </a:r>
              <a:endParaRPr sz="1400" b="0" i="0" u="none" strike="noStrike" cap="none">
                <a:solidFill>
                  <a:srgbClr val="000000"/>
                </a:solidFill>
                <a:latin typeface="Arial"/>
                <a:ea typeface="Arial"/>
                <a:cs typeface="Arial"/>
                <a:sym typeface="Arial"/>
              </a:endParaRPr>
            </a:p>
          </p:txBody>
        </p:sp>
        <p:sp>
          <p:nvSpPr>
            <p:cNvPr id="564" name="Google Shape;564;p11"/>
            <p:cNvSpPr/>
            <p:nvPr/>
          </p:nvSpPr>
          <p:spPr>
            <a:xfrm>
              <a:off x="7310912" y="6095931"/>
              <a:ext cx="252000" cy="252000"/>
            </a:xfrm>
            <a:prstGeom prst="ellipse">
              <a:avLst/>
            </a:prstGeom>
            <a:solidFill>
              <a:srgbClr val="00B0F0"/>
            </a:solidFill>
            <a:ln w="1905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chemeClr val="lt1"/>
                  </a:solidFill>
                  <a:latin typeface="Verdana"/>
                  <a:ea typeface="Verdana"/>
                  <a:cs typeface="Verdana"/>
                  <a:sym typeface="Verdana"/>
                </a:rPr>
                <a:t>3</a:t>
              </a:r>
              <a:endParaRPr sz="1400" b="0" i="0" u="none" strike="noStrike" cap="none">
                <a:solidFill>
                  <a:srgbClr val="000000"/>
                </a:solidFill>
                <a:latin typeface="Arial"/>
                <a:ea typeface="Arial"/>
                <a:cs typeface="Arial"/>
                <a:sym typeface="Arial"/>
              </a:endParaRPr>
            </a:p>
          </p:txBody>
        </p:sp>
      </p:grpSp>
      <p:grpSp>
        <p:nvGrpSpPr>
          <p:cNvPr id="565" name="Google Shape;565;p11"/>
          <p:cNvGrpSpPr/>
          <p:nvPr/>
        </p:nvGrpSpPr>
        <p:grpSpPr>
          <a:xfrm>
            <a:off x="9824149" y="9534668"/>
            <a:ext cx="1224000" cy="496004"/>
            <a:chOff x="9576193" y="6095931"/>
            <a:chExt cx="1224000" cy="496004"/>
          </a:xfrm>
        </p:grpSpPr>
        <p:sp>
          <p:nvSpPr>
            <p:cNvPr id="566" name="Google Shape;566;p11"/>
            <p:cNvSpPr/>
            <p:nvPr/>
          </p:nvSpPr>
          <p:spPr>
            <a:xfrm>
              <a:off x="9576193"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Valuation Analysis</a:t>
              </a:r>
              <a:endParaRPr sz="1400" b="0" i="0" u="none" strike="noStrike" cap="none">
                <a:solidFill>
                  <a:srgbClr val="000000"/>
                </a:solidFill>
                <a:latin typeface="Arial"/>
                <a:ea typeface="Arial"/>
                <a:cs typeface="Arial"/>
                <a:sym typeface="Arial"/>
              </a:endParaRPr>
            </a:p>
          </p:txBody>
        </p:sp>
        <p:sp>
          <p:nvSpPr>
            <p:cNvPr id="567" name="Google Shape;567;p11"/>
            <p:cNvSpPr/>
            <p:nvPr/>
          </p:nvSpPr>
          <p:spPr>
            <a:xfrm>
              <a:off x="10062193"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4</a:t>
              </a:r>
              <a:endParaRPr sz="1400" b="0" i="0" u="none" strike="noStrike" cap="none">
                <a:solidFill>
                  <a:srgbClr val="000000"/>
                </a:solidFill>
                <a:latin typeface="Arial"/>
                <a:ea typeface="Arial"/>
                <a:cs typeface="Arial"/>
                <a:sym typeface="Arial"/>
              </a:endParaRPr>
            </a:p>
          </p:txBody>
        </p:sp>
      </p:grpSp>
      <p:grpSp>
        <p:nvGrpSpPr>
          <p:cNvPr id="568" name="Google Shape;568;p11"/>
          <p:cNvGrpSpPr/>
          <p:nvPr/>
        </p:nvGrpSpPr>
        <p:grpSpPr>
          <a:xfrm>
            <a:off x="15017980" y="9534668"/>
            <a:ext cx="1224000" cy="496004"/>
            <a:chOff x="4098256" y="6095931"/>
            <a:chExt cx="1224000" cy="496004"/>
          </a:xfrm>
        </p:grpSpPr>
        <p:sp>
          <p:nvSpPr>
            <p:cNvPr id="569" name="Google Shape;569;p11"/>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Exhibits</a:t>
              </a:r>
              <a:endParaRPr sz="1400" b="0" i="0" u="none" strike="noStrike" cap="none">
                <a:solidFill>
                  <a:srgbClr val="000000"/>
                </a:solidFill>
                <a:latin typeface="Arial"/>
                <a:ea typeface="Arial"/>
                <a:cs typeface="Arial"/>
                <a:sym typeface="Arial"/>
              </a:endParaRPr>
            </a:p>
          </p:txBody>
        </p:sp>
        <p:sp>
          <p:nvSpPr>
            <p:cNvPr id="570" name="Google Shape;570;p11"/>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6</a:t>
              </a:r>
              <a:endParaRPr sz="1400" b="0" i="0" u="none" strike="noStrike" cap="none">
                <a:solidFill>
                  <a:srgbClr val="000000"/>
                </a:solidFill>
                <a:latin typeface="Arial"/>
                <a:ea typeface="Arial"/>
                <a:cs typeface="Arial"/>
                <a:sym typeface="Arial"/>
              </a:endParaRPr>
            </a:p>
          </p:txBody>
        </p:sp>
      </p:grpSp>
      <p:grpSp>
        <p:nvGrpSpPr>
          <p:cNvPr id="2" name="Google Shape;327;p7">
            <a:extLst>
              <a:ext uri="{FF2B5EF4-FFF2-40B4-BE49-F238E27FC236}">
                <a16:creationId xmlns:a16="http://schemas.microsoft.com/office/drawing/2014/main" id="{FEB79C98-9496-DB09-762A-86CD9E3E5C18}"/>
              </a:ext>
            </a:extLst>
          </p:cNvPr>
          <p:cNvGrpSpPr/>
          <p:nvPr/>
        </p:nvGrpSpPr>
        <p:grpSpPr>
          <a:xfrm>
            <a:off x="940966" y="8587835"/>
            <a:ext cx="580663" cy="687304"/>
            <a:chOff x="940966" y="8587830"/>
            <a:chExt cx="580663" cy="687304"/>
          </a:xfrm>
        </p:grpSpPr>
        <p:grpSp>
          <p:nvGrpSpPr>
            <p:cNvPr id="3" name="Google Shape;328;p7">
              <a:extLst>
                <a:ext uri="{FF2B5EF4-FFF2-40B4-BE49-F238E27FC236}">
                  <a16:creationId xmlns:a16="http://schemas.microsoft.com/office/drawing/2014/main" id="{F34C59B2-7E94-A559-B805-6FB751DDF0C8}"/>
                </a:ext>
              </a:extLst>
            </p:cNvPr>
            <p:cNvGrpSpPr/>
            <p:nvPr/>
          </p:nvGrpSpPr>
          <p:grpSpPr>
            <a:xfrm>
              <a:off x="997356" y="8791620"/>
              <a:ext cx="483124" cy="483122"/>
              <a:chOff x="0" y="0"/>
              <a:chExt cx="812800" cy="812800"/>
            </a:xfrm>
          </p:grpSpPr>
          <p:sp>
            <p:nvSpPr>
              <p:cNvPr id="5" name="Google Shape;329;p7">
                <a:extLst>
                  <a:ext uri="{FF2B5EF4-FFF2-40B4-BE49-F238E27FC236}">
                    <a16:creationId xmlns:a16="http://schemas.microsoft.com/office/drawing/2014/main" id="{2315F9F7-BD6A-98B7-B1D3-FAE089201950}"/>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6" name="Google Shape;330;p7">
                <a:extLst>
                  <a:ext uri="{FF2B5EF4-FFF2-40B4-BE49-F238E27FC236}">
                    <a16:creationId xmlns:a16="http://schemas.microsoft.com/office/drawing/2014/main" id="{4D0AD6AC-23DF-7D41-BD82-93BC8813916F}"/>
                  </a:ext>
                </a:extLst>
              </p:cNvPr>
              <p:cNvSpPr txBox="1"/>
              <p:nvPr/>
            </p:nvSpPr>
            <p:spPr>
              <a:xfrm>
                <a:off x="76200" y="66675"/>
                <a:ext cx="660400" cy="669925"/>
              </a:xfrm>
              <a:prstGeom prst="rect">
                <a:avLst/>
              </a:prstGeom>
              <a:noFill/>
              <a:ln>
                <a:noFill/>
              </a:ln>
            </p:spPr>
            <p:txBody>
              <a:bodyPr spcFirstLastPara="1" wrap="square" lIns="35850" tIns="35850" rIns="35850" bIns="35850" anchor="ctr" anchorCtr="0">
                <a:noAutofit/>
              </a:bodyPr>
              <a:lstStyle/>
              <a:p>
                <a:pPr marL="0" marR="0" lvl="0" indent="0" algn="ctr" rtl="0">
                  <a:lnSpc>
                    <a:spcPct val="201041"/>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sp>
          <p:nvSpPr>
            <p:cNvPr id="4" name="Google Shape;331;p7">
              <a:extLst>
                <a:ext uri="{FF2B5EF4-FFF2-40B4-BE49-F238E27FC236}">
                  <a16:creationId xmlns:a16="http://schemas.microsoft.com/office/drawing/2014/main" id="{1419CB4C-8B9D-9956-2D20-1BA7131960BD}"/>
                </a:ext>
              </a:extLst>
            </p:cNvPr>
            <p:cNvSpPr txBox="1"/>
            <p:nvPr/>
          </p:nvSpPr>
          <p:spPr>
            <a:xfrm>
              <a:off x="940966" y="8587830"/>
              <a:ext cx="580663" cy="687304"/>
            </a:xfrm>
            <a:prstGeom prst="rect">
              <a:avLst/>
            </a:prstGeom>
            <a:noFill/>
            <a:ln>
              <a:noFill/>
            </a:ln>
          </p:spPr>
          <p:txBody>
            <a:bodyPr spcFirstLastPara="1" wrap="square" lIns="0" tIns="0" rIns="0" bIns="0" anchor="ctr" anchorCtr="0">
              <a:spAutoFit/>
            </a:bodyPr>
            <a:lstStyle/>
            <a:p>
              <a:pPr marL="0" marR="0" lvl="0" indent="0" algn="ctr" rtl="0">
                <a:lnSpc>
                  <a:spcPct val="278575"/>
                </a:lnSpc>
                <a:spcBef>
                  <a:spcPts val="0"/>
                </a:spcBef>
                <a:spcAft>
                  <a:spcPts val="0"/>
                </a:spcAft>
                <a:buClr>
                  <a:srgbClr val="000000"/>
                </a:buClr>
                <a:buSzPts val="1601"/>
                <a:buFont typeface="Arial"/>
                <a:buNone/>
              </a:pPr>
              <a:r>
                <a:rPr lang="en-US" sz="1601" b="0" i="0" u="none" strike="noStrike" cap="none" dirty="0">
                  <a:solidFill>
                    <a:srgbClr val="0070C0"/>
                  </a:solidFill>
                  <a:latin typeface="Verdana"/>
                  <a:ea typeface="Verdana"/>
                  <a:cs typeface="Verdana"/>
                  <a:sym typeface="Verdana"/>
                </a:rPr>
                <a:t>12</a:t>
              </a:r>
              <a:endParaRPr sz="1400" b="0" i="0" u="none" strike="noStrike" cap="none" dirty="0">
                <a:solidFill>
                  <a:srgbClr val="000000"/>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Shape 579"/>
        <p:cNvGrpSpPr/>
        <p:nvPr/>
      </p:nvGrpSpPr>
      <p:grpSpPr>
        <a:xfrm>
          <a:off x="0" y="0"/>
          <a:ext cx="0" cy="0"/>
          <a:chOff x="0" y="0"/>
          <a:chExt cx="0" cy="0"/>
        </a:xfrm>
      </p:grpSpPr>
      <p:sp>
        <p:nvSpPr>
          <p:cNvPr id="580" name="Google Shape;580;p12"/>
          <p:cNvSpPr txBox="1"/>
          <p:nvPr/>
        </p:nvSpPr>
        <p:spPr>
          <a:xfrm>
            <a:off x="990606" y="1874877"/>
            <a:ext cx="16319762" cy="7289881"/>
          </a:xfrm>
          <a:prstGeom prst="rect">
            <a:avLst/>
          </a:prstGeom>
          <a:noFill/>
          <a:ln>
            <a:noFill/>
          </a:ln>
        </p:spPr>
        <p:txBody>
          <a:bodyPr spcFirstLastPara="1" wrap="square" lIns="0" tIns="0" rIns="0" bIns="0" anchor="t" anchorCtr="0">
            <a:spAutoFit/>
          </a:bodyPr>
          <a:lstStyle/>
          <a:p>
            <a:pPr marL="0" marR="0" lvl="2" indent="0" algn="l" rtl="0">
              <a:lnSpc>
                <a:spcPct val="182773"/>
              </a:lnSpc>
              <a:spcBef>
                <a:spcPts val="0"/>
              </a:spcBef>
              <a:spcAft>
                <a:spcPts val="0"/>
              </a:spcAft>
              <a:buClr>
                <a:srgbClr val="000000"/>
              </a:buClr>
              <a:buSzPts val="1399"/>
              <a:buFont typeface="Arial"/>
              <a:buNone/>
            </a:pPr>
            <a:r>
              <a:rPr lang="en-US" sz="1200" b="0" i="0" u="none" strike="noStrike" cap="none" dirty="0">
                <a:solidFill>
                  <a:srgbClr val="000000"/>
                </a:solidFill>
                <a:latin typeface="Verdana"/>
                <a:ea typeface="Verdana"/>
                <a:cs typeface="Verdana"/>
                <a:sym typeface="Verdana"/>
              </a:rPr>
              <a:t>According to the AICPA Guide(*), the methods for allocating equity value are traditionally grouped into four categories: the probability-weighted expected return method (PWERM), the option-pricing method (OPM), the current-value method (CVM), and the hybrid method:</a:t>
            </a:r>
            <a:endParaRPr sz="1200" b="0" i="0" u="none" strike="noStrike" cap="none" dirty="0">
              <a:solidFill>
                <a:srgbClr val="000000"/>
              </a:solidFill>
              <a:latin typeface="Arial"/>
              <a:ea typeface="Arial"/>
              <a:cs typeface="Arial"/>
              <a:sym typeface="Arial"/>
            </a:endParaRPr>
          </a:p>
          <a:p>
            <a:pPr marL="0" marR="0" lvl="2" indent="0" algn="l" rtl="0">
              <a:lnSpc>
                <a:spcPct val="182773"/>
              </a:lnSpc>
              <a:spcBef>
                <a:spcPts val="0"/>
              </a:spcBef>
              <a:spcAft>
                <a:spcPts val="0"/>
              </a:spcAft>
              <a:buClr>
                <a:srgbClr val="000000"/>
              </a:buClr>
              <a:buSzPts val="1399"/>
              <a:buFont typeface="Arial"/>
              <a:buNone/>
            </a:pPr>
            <a:endParaRPr sz="1200" b="1" i="0" u="sng" strike="noStrike" cap="none" dirty="0">
              <a:solidFill>
                <a:srgbClr val="000000"/>
              </a:solidFill>
              <a:latin typeface="Verdana"/>
              <a:ea typeface="Verdana"/>
              <a:cs typeface="Verdana"/>
              <a:sym typeface="Verdana"/>
            </a:endParaRPr>
          </a:p>
          <a:p>
            <a:pPr marL="0" marR="0" lvl="2" indent="0" algn="l" rtl="0">
              <a:lnSpc>
                <a:spcPct val="182773"/>
              </a:lnSpc>
              <a:spcBef>
                <a:spcPts val="0"/>
              </a:spcBef>
              <a:spcAft>
                <a:spcPts val="0"/>
              </a:spcAft>
              <a:buClr>
                <a:srgbClr val="000000"/>
              </a:buClr>
              <a:buSzPts val="1399"/>
              <a:buFont typeface="Arial"/>
              <a:buNone/>
            </a:pPr>
            <a:r>
              <a:rPr lang="en-US" sz="1200" b="1" i="0" u="sng" strike="noStrike" cap="none" dirty="0">
                <a:solidFill>
                  <a:srgbClr val="000000"/>
                </a:solidFill>
                <a:latin typeface="Verdana"/>
                <a:ea typeface="Verdana"/>
                <a:cs typeface="Verdana"/>
                <a:sym typeface="Verdana"/>
              </a:rPr>
              <a:t>PROBABILITY WEIGHTED EXPECTED RETURNS METHOD (“PWERM”):</a:t>
            </a:r>
            <a:endParaRPr sz="1200" b="0" i="0" u="none" strike="noStrike" cap="none" dirty="0">
              <a:solidFill>
                <a:srgbClr val="000000"/>
              </a:solidFill>
              <a:latin typeface="Arial"/>
              <a:ea typeface="Arial"/>
              <a:cs typeface="Arial"/>
              <a:sym typeface="Arial"/>
            </a:endParaRPr>
          </a:p>
          <a:p>
            <a:pPr marL="285770" marR="0" lvl="1" indent="-285770" algn="l" rtl="0">
              <a:lnSpc>
                <a:spcPct val="182773"/>
              </a:lnSpc>
              <a:spcBef>
                <a:spcPts val="0"/>
              </a:spcBef>
              <a:spcAft>
                <a:spcPts val="0"/>
              </a:spcAft>
              <a:buClr>
                <a:srgbClr val="0070C0"/>
              </a:buClr>
              <a:buSzPts val="1399"/>
              <a:buFont typeface="Courier New"/>
              <a:buChar char="o"/>
            </a:pPr>
            <a:r>
              <a:rPr lang="en-US" sz="1200" b="0" i="0" u="none" strike="noStrike" cap="none" dirty="0">
                <a:solidFill>
                  <a:srgbClr val="000000"/>
                </a:solidFill>
                <a:latin typeface="Verdana"/>
                <a:ea typeface="Verdana"/>
                <a:cs typeface="Verdana"/>
                <a:sym typeface="Verdana"/>
              </a:rPr>
              <a:t>Scenario-based methods consider the payoff to each class of equity based on a range of exit scenarios that then may be discounted back to the valuation date. A simplified scenario analysis is based on a post-money value of the company on a pro rata basis assuming all classes of equity are converted. This analysis can be suitable for situations where a company will either be successful or there will be limited value to distribute if unsuccessful. A relative value scenario analysis will consider the estimated pro rata share of the various equity interests and then calibrate a post-money value by applying probabilities to different outcomes and payoff values. This approach typically ignores discounting. A full scenario analysis (PWERM) estimates the value of the different classes of equity interests by analyzing potential future values, based on different outcomes (generally IPO, sale, dissolution).  The future values for each equity class are discounted back based on the required return for each class considering potential dilution from future financings. A PWERM approach is more typically used when a company is closer to an exit and different potential outcomes can be more readily ascertained.</a:t>
            </a:r>
            <a:endParaRPr sz="1200" b="0" i="0" u="none" strike="noStrike" cap="none" dirty="0">
              <a:solidFill>
                <a:srgbClr val="000000"/>
              </a:solidFill>
              <a:latin typeface="Arial"/>
              <a:ea typeface="Arial"/>
              <a:cs typeface="Arial"/>
              <a:sym typeface="Arial"/>
            </a:endParaRPr>
          </a:p>
          <a:p>
            <a:pPr marL="0" marR="0" lvl="1" indent="0" algn="l" rtl="0">
              <a:lnSpc>
                <a:spcPct val="182773"/>
              </a:lnSpc>
              <a:spcBef>
                <a:spcPts val="0"/>
              </a:spcBef>
              <a:spcAft>
                <a:spcPts val="0"/>
              </a:spcAft>
              <a:buClr>
                <a:srgbClr val="000000"/>
              </a:buClr>
              <a:buSzPts val="1399"/>
              <a:buFont typeface="Arial"/>
              <a:buNone/>
            </a:pPr>
            <a:endParaRPr sz="1200" b="1" i="0" u="sng" strike="noStrike" cap="none" dirty="0">
              <a:solidFill>
                <a:srgbClr val="000000"/>
              </a:solidFill>
              <a:latin typeface="Verdana"/>
              <a:ea typeface="Verdana"/>
              <a:cs typeface="Verdana"/>
              <a:sym typeface="Verdana"/>
            </a:endParaRPr>
          </a:p>
          <a:p>
            <a:pPr marL="0" marR="0" lvl="1" indent="0" algn="l" rtl="0">
              <a:lnSpc>
                <a:spcPct val="182773"/>
              </a:lnSpc>
              <a:spcBef>
                <a:spcPts val="0"/>
              </a:spcBef>
              <a:spcAft>
                <a:spcPts val="0"/>
              </a:spcAft>
              <a:buClr>
                <a:srgbClr val="000000"/>
              </a:buClr>
              <a:buSzPts val="1399"/>
              <a:buFont typeface="Arial"/>
              <a:buNone/>
            </a:pPr>
            <a:r>
              <a:rPr lang="en-US" sz="1200" b="1" i="0" u="sng" strike="noStrike" cap="none" dirty="0">
                <a:solidFill>
                  <a:srgbClr val="000000"/>
                </a:solidFill>
                <a:latin typeface="Verdana"/>
                <a:ea typeface="Verdana"/>
                <a:cs typeface="Verdana"/>
                <a:sym typeface="Verdana"/>
              </a:rPr>
              <a:t>THE OPTION PRICING METHOD (“OPM”):</a:t>
            </a:r>
            <a:endParaRPr sz="1200" b="0" i="0" u="none" strike="noStrike" cap="none" dirty="0">
              <a:solidFill>
                <a:srgbClr val="000000"/>
              </a:solidFill>
              <a:latin typeface="Arial"/>
              <a:ea typeface="Arial"/>
              <a:cs typeface="Arial"/>
              <a:sym typeface="Arial"/>
            </a:endParaRPr>
          </a:p>
          <a:p>
            <a:pPr marL="285770" marR="0" lvl="1" indent="-285770" algn="l" rtl="0">
              <a:lnSpc>
                <a:spcPct val="182773"/>
              </a:lnSpc>
              <a:spcBef>
                <a:spcPts val="0"/>
              </a:spcBef>
              <a:spcAft>
                <a:spcPts val="0"/>
              </a:spcAft>
              <a:buClr>
                <a:srgbClr val="0070C0"/>
              </a:buClr>
              <a:buSzPts val="1399"/>
              <a:buFont typeface="Courier New"/>
              <a:buChar char="o"/>
            </a:pPr>
            <a:r>
              <a:rPr lang="en-US" sz="1200" b="0" i="0" u="none" strike="noStrike" cap="none" dirty="0">
                <a:solidFill>
                  <a:srgbClr val="000000"/>
                </a:solidFill>
                <a:latin typeface="Verdana"/>
                <a:ea typeface="Verdana"/>
                <a:cs typeface="Verdana"/>
                <a:sym typeface="Verdana"/>
              </a:rPr>
              <a:t>The OPM model treats Ordinary and Preferred Shares as call options on the enterprise’s equity value, with exercise prices based on the liquidation preferences of the preferred stock. Under this method, the Ordinary Shares has value only if the funds available for distribution to shareholders exceed the value of the liquidation preferences at the time of a liquidity event (e.g., a merger, sale or IPO), assuming the company has funds available to make a liquidation preference meaningful and collectible by the shareholders. </a:t>
            </a:r>
            <a:endParaRPr sz="1200" b="0" i="0" u="none" strike="noStrike" cap="none" dirty="0">
              <a:solidFill>
                <a:srgbClr val="000000"/>
              </a:solidFill>
              <a:latin typeface="Arial"/>
              <a:ea typeface="Arial"/>
              <a:cs typeface="Arial"/>
              <a:sym typeface="Arial"/>
            </a:endParaRPr>
          </a:p>
          <a:p>
            <a:pPr marL="285770" marR="0" lvl="1" indent="-285770" algn="l" rtl="0">
              <a:lnSpc>
                <a:spcPct val="182773"/>
              </a:lnSpc>
              <a:spcBef>
                <a:spcPts val="0"/>
              </a:spcBef>
              <a:spcAft>
                <a:spcPts val="0"/>
              </a:spcAft>
              <a:buClr>
                <a:srgbClr val="0070C0"/>
              </a:buClr>
              <a:buSzPts val="1399"/>
              <a:buFont typeface="Courier New"/>
              <a:buChar char="o"/>
            </a:pPr>
            <a:r>
              <a:rPr lang="en-US" sz="1200" b="0" i="0" u="none" strike="noStrike" cap="none" dirty="0">
                <a:solidFill>
                  <a:srgbClr val="000000"/>
                </a:solidFill>
                <a:latin typeface="Verdana"/>
                <a:ea typeface="Verdana"/>
                <a:cs typeface="Verdana"/>
                <a:sym typeface="Verdana"/>
              </a:rPr>
              <a:t>The Ordinary Shares are modeled as a call option that gives its owner the right, but not the obligation, to buy the underlying equity value at a predetermined or exercise price. Thus, Ordinary Shares are considered to be a call option with a claim on the equity at an exercise price equal to the remaining value immediately after the preferred stock is liquidated. The OPM begins with the current equity or enterprise value and estimates the future distribution of outcomes using a lognormal distribution around that current value. A key limitation of the OPM is the assumption of a lognormal distribution based on the subjective assumptions of volatility and term until exit. Additionally, holders of the preferred stock may have influence on the timing of an exit if the company is performing above or below initial expectations.</a:t>
            </a:r>
            <a:endParaRPr sz="1200" b="0" i="0" u="none" strike="noStrike" cap="none" dirty="0">
              <a:solidFill>
                <a:srgbClr val="000000"/>
              </a:solidFill>
              <a:latin typeface="Arial"/>
              <a:ea typeface="Arial"/>
              <a:cs typeface="Arial"/>
              <a:sym typeface="Arial"/>
            </a:endParaRPr>
          </a:p>
          <a:p>
            <a:pPr marL="914272" marR="0" lvl="2" indent="0" algn="l" rtl="0">
              <a:lnSpc>
                <a:spcPct val="255444"/>
              </a:lnSpc>
              <a:spcBef>
                <a:spcPts val="0"/>
              </a:spcBef>
              <a:spcAft>
                <a:spcPts val="0"/>
              </a:spcAft>
              <a:buClr>
                <a:srgbClr val="000000"/>
              </a:buClr>
              <a:buSzPts val="1001"/>
              <a:buFont typeface="Arial"/>
              <a:buNone/>
            </a:pPr>
            <a:r>
              <a:rPr lang="en-US" sz="1200" b="0" i="1" u="none" strike="noStrike" cap="none" dirty="0">
                <a:solidFill>
                  <a:schemeClr val="dk1"/>
                </a:solidFill>
                <a:latin typeface="Verdana"/>
                <a:ea typeface="Verdana"/>
                <a:cs typeface="Verdana"/>
                <a:sym typeface="Verdana"/>
              </a:rPr>
              <a:t>(*) Valuation of Privately-Held-Company Equity Securities Issued as Compensation - Accounting and Valuation Guide</a:t>
            </a:r>
            <a:endParaRPr sz="1200" b="0" i="0" u="none" strike="noStrike" cap="none" dirty="0">
              <a:solidFill>
                <a:srgbClr val="000000"/>
              </a:solidFill>
              <a:latin typeface="Verdana"/>
              <a:ea typeface="Verdana"/>
              <a:cs typeface="Verdana"/>
              <a:sym typeface="Verdana"/>
            </a:endParaRPr>
          </a:p>
        </p:txBody>
      </p:sp>
      <p:sp>
        <p:nvSpPr>
          <p:cNvPr id="581" name="Google Shape;581;p12"/>
          <p:cNvSpPr txBox="1"/>
          <p:nvPr/>
        </p:nvSpPr>
        <p:spPr>
          <a:xfrm>
            <a:off x="2519400" y="928491"/>
            <a:ext cx="13223959" cy="671722"/>
          </a:xfrm>
          <a:prstGeom prst="rect">
            <a:avLst/>
          </a:prstGeom>
          <a:noFill/>
          <a:ln>
            <a:noFill/>
          </a:ln>
        </p:spPr>
        <p:txBody>
          <a:bodyPr spcFirstLastPara="1" wrap="square" lIns="0" tIns="0" rIns="0" bIns="0" anchor="t" anchorCtr="0">
            <a:spAutoFit/>
          </a:bodyPr>
          <a:lstStyle/>
          <a:p>
            <a:pPr marL="0" marR="0" lvl="0" indent="0" algn="ctr" rtl="0">
              <a:lnSpc>
                <a:spcPct val="190497"/>
              </a:lnSpc>
              <a:spcBef>
                <a:spcPts val="0"/>
              </a:spcBef>
              <a:spcAft>
                <a:spcPts val="0"/>
              </a:spcAft>
              <a:buClr>
                <a:srgbClr val="000000"/>
              </a:buClr>
              <a:buSzPts val="3199"/>
              <a:buFont typeface="Arial"/>
              <a:buNone/>
            </a:pPr>
            <a:r>
              <a:rPr lang="en-US" sz="3199" b="0" i="0" u="none" strike="noStrike" cap="none">
                <a:solidFill>
                  <a:srgbClr val="0070C0"/>
                </a:solidFill>
                <a:latin typeface="Verdana"/>
                <a:ea typeface="Verdana"/>
                <a:cs typeface="Verdana"/>
                <a:sym typeface="Verdana"/>
              </a:rPr>
              <a:t>ALLOCATION OF VALUE TO CAPITAL STRUCTURE</a:t>
            </a:r>
            <a:endParaRPr sz="1400" b="0" i="0" u="none" strike="noStrike" cap="none">
              <a:solidFill>
                <a:srgbClr val="000000"/>
              </a:solidFill>
              <a:latin typeface="Arial"/>
              <a:ea typeface="Arial"/>
              <a:cs typeface="Arial"/>
              <a:sym typeface="Arial"/>
            </a:endParaRPr>
          </a:p>
        </p:txBody>
      </p:sp>
      <p:grpSp>
        <p:nvGrpSpPr>
          <p:cNvPr id="582" name="Google Shape;582;p12"/>
          <p:cNvGrpSpPr/>
          <p:nvPr/>
        </p:nvGrpSpPr>
        <p:grpSpPr>
          <a:xfrm>
            <a:off x="15856696" y="8786364"/>
            <a:ext cx="1453671" cy="471940"/>
            <a:chOff x="0" y="-28575"/>
            <a:chExt cx="952367" cy="309190"/>
          </a:xfrm>
        </p:grpSpPr>
        <p:sp>
          <p:nvSpPr>
            <p:cNvPr id="583" name="Google Shape;583;p12"/>
            <p:cNvSpPr/>
            <p:nvPr/>
          </p:nvSpPr>
          <p:spPr>
            <a:xfrm>
              <a:off x="0" y="0"/>
              <a:ext cx="952367" cy="280615"/>
            </a:xfrm>
            <a:custGeom>
              <a:avLst/>
              <a:gdLst/>
              <a:ahLst/>
              <a:cxnLst/>
              <a:rect l="l" t="t" r="r" b="b"/>
              <a:pathLst>
                <a:path w="952367" h="280615" extrusionOk="0">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584" name="Google Shape;584;p12"/>
            <p:cNvSpPr txBox="1"/>
            <p:nvPr/>
          </p:nvSpPr>
          <p:spPr>
            <a:xfrm>
              <a:off x="0" y="-28575"/>
              <a:ext cx="952367" cy="309190"/>
            </a:xfrm>
            <a:prstGeom prst="rect">
              <a:avLst/>
            </a:prstGeom>
            <a:noFill/>
            <a:ln>
              <a:noFill/>
            </a:ln>
          </p:spPr>
          <p:txBody>
            <a:bodyPr spcFirstLastPara="1" wrap="square" lIns="40625" tIns="40625" rIns="40625" bIns="40625" anchor="ctr" anchorCtr="0">
              <a:noAutofit/>
            </a:bodyPr>
            <a:lstStyle/>
            <a:p>
              <a:pPr marL="0" marR="0" lvl="0" indent="0" algn="ctr" rtl="0">
                <a:lnSpc>
                  <a:spcPct val="20142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cxnSp>
        <p:nvCxnSpPr>
          <p:cNvPr id="585" name="Google Shape;585;p12">
            <a:hlinkClick r:id="rId3" action="ppaction://hlinksldjump"/>
          </p:cNvPr>
          <p:cNvCxnSpPr/>
          <p:nvPr/>
        </p:nvCxnSpPr>
        <p:spPr>
          <a:xfrm>
            <a:off x="16238667" y="9044139"/>
            <a:ext cx="714076" cy="0"/>
          </a:xfrm>
          <a:prstGeom prst="straightConnector1">
            <a:avLst/>
          </a:prstGeom>
          <a:noFill/>
          <a:ln w="19050" cap="flat" cmpd="sng">
            <a:solidFill>
              <a:srgbClr val="0070C0">
                <a:alpha val="70196"/>
              </a:srgbClr>
            </a:solidFill>
            <a:prstDash val="solid"/>
            <a:round/>
            <a:headEnd type="none" w="sm" len="sm"/>
            <a:tailEnd type="stealth" w="med" len="med"/>
          </a:ln>
        </p:spPr>
      </p:cxnSp>
      <p:cxnSp>
        <p:nvCxnSpPr>
          <p:cNvPr id="586" name="Google Shape;586;p12"/>
          <p:cNvCxnSpPr/>
          <p:nvPr/>
        </p:nvCxnSpPr>
        <p:spPr>
          <a:xfrm>
            <a:off x="1028704" y="9659318"/>
            <a:ext cx="16268701" cy="0"/>
          </a:xfrm>
          <a:prstGeom prst="straightConnector1">
            <a:avLst/>
          </a:prstGeom>
          <a:noFill/>
          <a:ln w="76200" cap="flat" cmpd="sng">
            <a:solidFill>
              <a:srgbClr val="E6E7E8"/>
            </a:solidFill>
            <a:prstDash val="solid"/>
            <a:round/>
            <a:headEnd type="none" w="sm" len="sm"/>
            <a:tailEnd type="triangle" w="med" len="med"/>
          </a:ln>
        </p:spPr>
      </p:cxnSp>
      <p:grpSp>
        <p:nvGrpSpPr>
          <p:cNvPr id="587" name="Google Shape;587;p12"/>
          <p:cNvGrpSpPr/>
          <p:nvPr/>
        </p:nvGrpSpPr>
        <p:grpSpPr>
          <a:xfrm>
            <a:off x="2033400" y="9530672"/>
            <a:ext cx="1224000" cy="496004"/>
            <a:chOff x="1355317" y="6095931"/>
            <a:chExt cx="1224000" cy="496004"/>
          </a:xfrm>
        </p:grpSpPr>
        <p:sp>
          <p:nvSpPr>
            <p:cNvPr id="588" name="Google Shape;588;p12"/>
            <p:cNvSpPr/>
            <p:nvPr/>
          </p:nvSpPr>
          <p:spPr>
            <a:xfrm>
              <a:off x="1355317"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Introduction</a:t>
              </a:r>
              <a:endParaRPr sz="1400" b="0" i="0" u="none" strike="noStrike" cap="none">
                <a:solidFill>
                  <a:srgbClr val="000000"/>
                </a:solidFill>
                <a:latin typeface="Arial"/>
                <a:ea typeface="Arial"/>
                <a:cs typeface="Arial"/>
                <a:sym typeface="Arial"/>
              </a:endParaRPr>
            </a:p>
          </p:txBody>
        </p:sp>
        <p:sp>
          <p:nvSpPr>
            <p:cNvPr id="589" name="Google Shape;589;p12"/>
            <p:cNvSpPr/>
            <p:nvPr/>
          </p:nvSpPr>
          <p:spPr>
            <a:xfrm>
              <a:off x="1841317"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1</a:t>
              </a:r>
              <a:endParaRPr sz="1400" b="0" i="0" u="none" strike="noStrike" cap="none">
                <a:solidFill>
                  <a:srgbClr val="000000"/>
                </a:solidFill>
                <a:latin typeface="Arial"/>
                <a:ea typeface="Arial"/>
                <a:cs typeface="Arial"/>
                <a:sym typeface="Arial"/>
              </a:endParaRPr>
            </a:p>
          </p:txBody>
        </p:sp>
      </p:grpSp>
      <p:grpSp>
        <p:nvGrpSpPr>
          <p:cNvPr id="590" name="Google Shape;590;p12"/>
          <p:cNvGrpSpPr/>
          <p:nvPr/>
        </p:nvGrpSpPr>
        <p:grpSpPr>
          <a:xfrm>
            <a:off x="4630316" y="9530672"/>
            <a:ext cx="1224000" cy="496004"/>
            <a:chOff x="4098256" y="6095931"/>
            <a:chExt cx="1224000" cy="496004"/>
          </a:xfrm>
        </p:grpSpPr>
        <p:sp>
          <p:nvSpPr>
            <p:cNvPr id="591" name="Google Shape;591;p12"/>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Company Overview</a:t>
              </a:r>
              <a:endParaRPr sz="1400" b="0" i="0" u="none" strike="noStrike" cap="none">
                <a:solidFill>
                  <a:srgbClr val="000000"/>
                </a:solidFill>
                <a:latin typeface="Arial"/>
                <a:ea typeface="Arial"/>
                <a:cs typeface="Arial"/>
                <a:sym typeface="Arial"/>
              </a:endParaRPr>
            </a:p>
          </p:txBody>
        </p:sp>
        <p:sp>
          <p:nvSpPr>
            <p:cNvPr id="592" name="Google Shape;592;p12"/>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2</a:t>
              </a:r>
              <a:endParaRPr sz="1400" b="0" i="0" u="none" strike="noStrike" cap="none">
                <a:solidFill>
                  <a:srgbClr val="000000"/>
                </a:solidFill>
                <a:latin typeface="Arial"/>
                <a:ea typeface="Arial"/>
                <a:cs typeface="Arial"/>
                <a:sym typeface="Arial"/>
              </a:endParaRPr>
            </a:p>
          </p:txBody>
        </p:sp>
      </p:grpSp>
      <p:grpSp>
        <p:nvGrpSpPr>
          <p:cNvPr id="593" name="Google Shape;593;p12"/>
          <p:cNvGrpSpPr/>
          <p:nvPr/>
        </p:nvGrpSpPr>
        <p:grpSpPr>
          <a:xfrm>
            <a:off x="12421063" y="9534668"/>
            <a:ext cx="1224000" cy="496004"/>
            <a:chOff x="4098256" y="6095931"/>
            <a:chExt cx="1224000" cy="496004"/>
          </a:xfrm>
        </p:grpSpPr>
        <p:sp>
          <p:nvSpPr>
            <p:cNvPr id="594" name="Google Shape;594;p12"/>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Allocation of Value</a:t>
              </a:r>
              <a:endParaRPr sz="1400" b="0" i="0" u="none" strike="noStrike" cap="none">
                <a:solidFill>
                  <a:srgbClr val="000000"/>
                </a:solidFill>
                <a:latin typeface="Arial"/>
                <a:ea typeface="Arial"/>
                <a:cs typeface="Arial"/>
                <a:sym typeface="Arial"/>
              </a:endParaRPr>
            </a:p>
          </p:txBody>
        </p:sp>
        <p:sp>
          <p:nvSpPr>
            <p:cNvPr id="595" name="Google Shape;595;p12"/>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5</a:t>
              </a:r>
              <a:endParaRPr sz="1400" b="0" i="0" u="none" strike="noStrike" cap="none">
                <a:solidFill>
                  <a:srgbClr val="000000"/>
                </a:solidFill>
                <a:latin typeface="Arial"/>
                <a:ea typeface="Arial"/>
                <a:cs typeface="Arial"/>
                <a:sym typeface="Arial"/>
              </a:endParaRPr>
            </a:p>
          </p:txBody>
        </p:sp>
      </p:grpSp>
      <p:grpSp>
        <p:nvGrpSpPr>
          <p:cNvPr id="596" name="Google Shape;596;p12"/>
          <p:cNvGrpSpPr/>
          <p:nvPr/>
        </p:nvGrpSpPr>
        <p:grpSpPr>
          <a:xfrm>
            <a:off x="7227233" y="9530672"/>
            <a:ext cx="1224000" cy="496004"/>
            <a:chOff x="6824912" y="6095931"/>
            <a:chExt cx="1224000" cy="496004"/>
          </a:xfrm>
        </p:grpSpPr>
        <p:sp>
          <p:nvSpPr>
            <p:cNvPr id="597" name="Google Shape;597;p12"/>
            <p:cNvSpPr/>
            <p:nvPr/>
          </p:nvSpPr>
          <p:spPr>
            <a:xfrm>
              <a:off x="6824912"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0070C0"/>
                  </a:solidFill>
                  <a:latin typeface="Verdana"/>
                  <a:ea typeface="Verdana"/>
                  <a:cs typeface="Verdana"/>
                  <a:sym typeface="Verdana"/>
                </a:rPr>
                <a:t>Valuation Framework</a:t>
              </a:r>
              <a:endParaRPr sz="1400" b="0" i="0" u="none" strike="noStrike" cap="none">
                <a:solidFill>
                  <a:srgbClr val="000000"/>
                </a:solidFill>
                <a:latin typeface="Arial"/>
                <a:ea typeface="Arial"/>
                <a:cs typeface="Arial"/>
                <a:sym typeface="Arial"/>
              </a:endParaRPr>
            </a:p>
          </p:txBody>
        </p:sp>
        <p:sp>
          <p:nvSpPr>
            <p:cNvPr id="598" name="Google Shape;598;p12"/>
            <p:cNvSpPr/>
            <p:nvPr/>
          </p:nvSpPr>
          <p:spPr>
            <a:xfrm>
              <a:off x="7310912" y="6095931"/>
              <a:ext cx="252000" cy="252000"/>
            </a:xfrm>
            <a:prstGeom prst="ellipse">
              <a:avLst/>
            </a:prstGeom>
            <a:solidFill>
              <a:srgbClr val="00B0F0"/>
            </a:solidFill>
            <a:ln w="1905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chemeClr val="lt1"/>
                  </a:solidFill>
                  <a:latin typeface="Verdana"/>
                  <a:ea typeface="Verdana"/>
                  <a:cs typeface="Verdana"/>
                  <a:sym typeface="Verdana"/>
                </a:rPr>
                <a:t>3</a:t>
              </a:r>
              <a:endParaRPr sz="1400" b="0" i="0" u="none" strike="noStrike" cap="none">
                <a:solidFill>
                  <a:srgbClr val="000000"/>
                </a:solidFill>
                <a:latin typeface="Arial"/>
                <a:ea typeface="Arial"/>
                <a:cs typeface="Arial"/>
                <a:sym typeface="Arial"/>
              </a:endParaRPr>
            </a:p>
          </p:txBody>
        </p:sp>
      </p:grpSp>
      <p:grpSp>
        <p:nvGrpSpPr>
          <p:cNvPr id="599" name="Google Shape;599;p12"/>
          <p:cNvGrpSpPr/>
          <p:nvPr/>
        </p:nvGrpSpPr>
        <p:grpSpPr>
          <a:xfrm>
            <a:off x="9824149" y="9534668"/>
            <a:ext cx="1224000" cy="496004"/>
            <a:chOff x="9576193" y="6095931"/>
            <a:chExt cx="1224000" cy="496004"/>
          </a:xfrm>
        </p:grpSpPr>
        <p:sp>
          <p:nvSpPr>
            <p:cNvPr id="600" name="Google Shape;600;p12"/>
            <p:cNvSpPr/>
            <p:nvPr/>
          </p:nvSpPr>
          <p:spPr>
            <a:xfrm>
              <a:off x="9576193"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Valuation Analysis</a:t>
              </a:r>
              <a:endParaRPr sz="1400" b="0" i="0" u="none" strike="noStrike" cap="none">
                <a:solidFill>
                  <a:srgbClr val="000000"/>
                </a:solidFill>
                <a:latin typeface="Arial"/>
                <a:ea typeface="Arial"/>
                <a:cs typeface="Arial"/>
                <a:sym typeface="Arial"/>
              </a:endParaRPr>
            </a:p>
          </p:txBody>
        </p:sp>
        <p:sp>
          <p:nvSpPr>
            <p:cNvPr id="601" name="Google Shape;601;p12"/>
            <p:cNvSpPr/>
            <p:nvPr/>
          </p:nvSpPr>
          <p:spPr>
            <a:xfrm>
              <a:off x="10062193"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4</a:t>
              </a:r>
              <a:endParaRPr sz="1400" b="0" i="0" u="none" strike="noStrike" cap="none">
                <a:solidFill>
                  <a:srgbClr val="000000"/>
                </a:solidFill>
                <a:latin typeface="Arial"/>
                <a:ea typeface="Arial"/>
                <a:cs typeface="Arial"/>
                <a:sym typeface="Arial"/>
              </a:endParaRPr>
            </a:p>
          </p:txBody>
        </p:sp>
      </p:grpSp>
      <p:grpSp>
        <p:nvGrpSpPr>
          <p:cNvPr id="602" name="Google Shape;602;p12"/>
          <p:cNvGrpSpPr/>
          <p:nvPr/>
        </p:nvGrpSpPr>
        <p:grpSpPr>
          <a:xfrm>
            <a:off x="15017980" y="9534668"/>
            <a:ext cx="1224000" cy="496004"/>
            <a:chOff x="4098256" y="6095931"/>
            <a:chExt cx="1224000" cy="496004"/>
          </a:xfrm>
        </p:grpSpPr>
        <p:sp>
          <p:nvSpPr>
            <p:cNvPr id="603" name="Google Shape;603;p12"/>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Exhibits</a:t>
              </a:r>
              <a:endParaRPr sz="1400" b="0" i="0" u="none" strike="noStrike" cap="none">
                <a:solidFill>
                  <a:srgbClr val="000000"/>
                </a:solidFill>
                <a:latin typeface="Arial"/>
                <a:ea typeface="Arial"/>
                <a:cs typeface="Arial"/>
                <a:sym typeface="Arial"/>
              </a:endParaRPr>
            </a:p>
          </p:txBody>
        </p:sp>
        <p:sp>
          <p:nvSpPr>
            <p:cNvPr id="604" name="Google Shape;604;p12"/>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6</a:t>
              </a:r>
              <a:endParaRPr sz="1400" b="0" i="0" u="none" strike="noStrike" cap="none">
                <a:solidFill>
                  <a:srgbClr val="000000"/>
                </a:solidFill>
                <a:latin typeface="Arial"/>
                <a:ea typeface="Arial"/>
                <a:cs typeface="Arial"/>
                <a:sym typeface="Arial"/>
              </a:endParaRPr>
            </a:p>
          </p:txBody>
        </p:sp>
      </p:grpSp>
      <p:grpSp>
        <p:nvGrpSpPr>
          <p:cNvPr id="2" name="Google Shape;327;p7">
            <a:extLst>
              <a:ext uri="{FF2B5EF4-FFF2-40B4-BE49-F238E27FC236}">
                <a16:creationId xmlns:a16="http://schemas.microsoft.com/office/drawing/2014/main" id="{BCA2B323-1706-6BA6-E284-1BC3EA0B77CF}"/>
              </a:ext>
            </a:extLst>
          </p:cNvPr>
          <p:cNvGrpSpPr/>
          <p:nvPr/>
        </p:nvGrpSpPr>
        <p:grpSpPr>
          <a:xfrm>
            <a:off x="940966" y="8587835"/>
            <a:ext cx="580663" cy="687304"/>
            <a:chOff x="940966" y="8587830"/>
            <a:chExt cx="580663" cy="687304"/>
          </a:xfrm>
        </p:grpSpPr>
        <p:grpSp>
          <p:nvGrpSpPr>
            <p:cNvPr id="3" name="Google Shape;328;p7">
              <a:extLst>
                <a:ext uri="{FF2B5EF4-FFF2-40B4-BE49-F238E27FC236}">
                  <a16:creationId xmlns:a16="http://schemas.microsoft.com/office/drawing/2014/main" id="{7F5A3AB4-14AC-4C3E-850B-8C6E8FF0A60D}"/>
                </a:ext>
              </a:extLst>
            </p:cNvPr>
            <p:cNvGrpSpPr/>
            <p:nvPr/>
          </p:nvGrpSpPr>
          <p:grpSpPr>
            <a:xfrm>
              <a:off x="997356" y="8791620"/>
              <a:ext cx="483124" cy="483122"/>
              <a:chOff x="0" y="0"/>
              <a:chExt cx="812800" cy="812800"/>
            </a:xfrm>
          </p:grpSpPr>
          <p:sp>
            <p:nvSpPr>
              <p:cNvPr id="5" name="Google Shape;329;p7">
                <a:extLst>
                  <a:ext uri="{FF2B5EF4-FFF2-40B4-BE49-F238E27FC236}">
                    <a16:creationId xmlns:a16="http://schemas.microsoft.com/office/drawing/2014/main" id="{A929DF2C-7D6A-F9AB-1424-EC10A2896F06}"/>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6" name="Google Shape;330;p7">
                <a:extLst>
                  <a:ext uri="{FF2B5EF4-FFF2-40B4-BE49-F238E27FC236}">
                    <a16:creationId xmlns:a16="http://schemas.microsoft.com/office/drawing/2014/main" id="{5008CEF7-2FA9-1E0E-5816-EE9CCFE06E66}"/>
                  </a:ext>
                </a:extLst>
              </p:cNvPr>
              <p:cNvSpPr txBox="1"/>
              <p:nvPr/>
            </p:nvSpPr>
            <p:spPr>
              <a:xfrm>
                <a:off x="76200" y="66675"/>
                <a:ext cx="660400" cy="669925"/>
              </a:xfrm>
              <a:prstGeom prst="rect">
                <a:avLst/>
              </a:prstGeom>
              <a:noFill/>
              <a:ln>
                <a:noFill/>
              </a:ln>
            </p:spPr>
            <p:txBody>
              <a:bodyPr spcFirstLastPara="1" wrap="square" lIns="35850" tIns="35850" rIns="35850" bIns="35850" anchor="ctr" anchorCtr="0">
                <a:noAutofit/>
              </a:bodyPr>
              <a:lstStyle/>
              <a:p>
                <a:pPr marL="0" marR="0" lvl="0" indent="0" algn="ctr" rtl="0">
                  <a:lnSpc>
                    <a:spcPct val="201041"/>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sp>
          <p:nvSpPr>
            <p:cNvPr id="4" name="Google Shape;331;p7">
              <a:extLst>
                <a:ext uri="{FF2B5EF4-FFF2-40B4-BE49-F238E27FC236}">
                  <a16:creationId xmlns:a16="http://schemas.microsoft.com/office/drawing/2014/main" id="{639E6173-2E01-5E92-F3A9-179F8F04AB2D}"/>
                </a:ext>
              </a:extLst>
            </p:cNvPr>
            <p:cNvSpPr txBox="1"/>
            <p:nvPr/>
          </p:nvSpPr>
          <p:spPr>
            <a:xfrm>
              <a:off x="940966" y="8587830"/>
              <a:ext cx="580663" cy="687304"/>
            </a:xfrm>
            <a:prstGeom prst="rect">
              <a:avLst/>
            </a:prstGeom>
            <a:noFill/>
            <a:ln>
              <a:noFill/>
            </a:ln>
          </p:spPr>
          <p:txBody>
            <a:bodyPr spcFirstLastPara="1" wrap="square" lIns="0" tIns="0" rIns="0" bIns="0" anchor="ctr" anchorCtr="0">
              <a:spAutoFit/>
            </a:bodyPr>
            <a:lstStyle/>
            <a:p>
              <a:pPr marL="0" marR="0" lvl="0" indent="0" algn="ctr" rtl="0">
                <a:lnSpc>
                  <a:spcPct val="278575"/>
                </a:lnSpc>
                <a:spcBef>
                  <a:spcPts val="0"/>
                </a:spcBef>
                <a:spcAft>
                  <a:spcPts val="0"/>
                </a:spcAft>
                <a:buClr>
                  <a:srgbClr val="000000"/>
                </a:buClr>
                <a:buSzPts val="1601"/>
                <a:buFont typeface="Arial"/>
                <a:buNone/>
              </a:pPr>
              <a:r>
                <a:rPr lang="en-US" sz="1601" b="0" i="0" u="none" strike="noStrike" cap="none" dirty="0">
                  <a:solidFill>
                    <a:srgbClr val="0070C0"/>
                  </a:solidFill>
                  <a:latin typeface="Verdana"/>
                  <a:ea typeface="Verdana"/>
                  <a:cs typeface="Verdana"/>
                  <a:sym typeface="Verdana"/>
                </a:rPr>
                <a:t>13</a:t>
              </a:r>
              <a:endParaRPr sz="1400" b="0" i="0" u="none" strike="noStrike" cap="none" dirty="0">
                <a:solidFill>
                  <a:srgbClr val="000000"/>
                </a:solidFill>
                <a:latin typeface="Arial"/>
                <a:ea typeface="Arial"/>
                <a:cs typeface="Arial"/>
                <a:sym typeface="Arial"/>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Shape 613"/>
        <p:cNvGrpSpPr/>
        <p:nvPr/>
      </p:nvGrpSpPr>
      <p:grpSpPr>
        <a:xfrm>
          <a:off x="0" y="0"/>
          <a:ext cx="0" cy="0"/>
          <a:chOff x="0" y="0"/>
          <a:chExt cx="0" cy="0"/>
        </a:xfrm>
      </p:grpSpPr>
      <p:sp>
        <p:nvSpPr>
          <p:cNvPr id="614" name="Google Shape;614;p13"/>
          <p:cNvSpPr txBox="1"/>
          <p:nvPr/>
        </p:nvSpPr>
        <p:spPr>
          <a:xfrm>
            <a:off x="2519400" y="928491"/>
            <a:ext cx="13223959" cy="709746"/>
          </a:xfrm>
          <a:prstGeom prst="rect">
            <a:avLst/>
          </a:prstGeom>
          <a:noFill/>
          <a:ln>
            <a:noFill/>
          </a:ln>
        </p:spPr>
        <p:txBody>
          <a:bodyPr spcFirstLastPara="1" wrap="square" lIns="0" tIns="0" rIns="0" bIns="0" anchor="t" anchorCtr="0">
            <a:spAutoFit/>
          </a:bodyPr>
          <a:lstStyle/>
          <a:p>
            <a:pPr marL="0" marR="0" lvl="0" indent="0" algn="ctr" rtl="0">
              <a:lnSpc>
                <a:spcPct val="190497"/>
              </a:lnSpc>
              <a:spcBef>
                <a:spcPts val="0"/>
              </a:spcBef>
              <a:spcAft>
                <a:spcPts val="0"/>
              </a:spcAft>
              <a:buClr>
                <a:srgbClr val="000000"/>
              </a:buClr>
              <a:buSzPts val="3199"/>
              <a:buFont typeface="Arial"/>
              <a:buNone/>
            </a:pPr>
            <a:r>
              <a:rPr lang="en-US" sz="3199" b="0" i="0" u="none" strike="noStrike" cap="none">
                <a:solidFill>
                  <a:srgbClr val="0070C0"/>
                </a:solidFill>
                <a:latin typeface="Arial"/>
                <a:ea typeface="Arial"/>
                <a:cs typeface="Arial"/>
                <a:sym typeface="Arial"/>
              </a:rPr>
              <a:t>ALLOCATION OF VALUE TO CAPITAL STRUCTURE</a:t>
            </a:r>
            <a:endParaRPr sz="1400" b="0" i="0" u="none" strike="noStrike" cap="none">
              <a:solidFill>
                <a:srgbClr val="000000"/>
              </a:solidFill>
              <a:latin typeface="Arial"/>
              <a:ea typeface="Arial"/>
              <a:cs typeface="Arial"/>
              <a:sym typeface="Arial"/>
            </a:endParaRPr>
          </a:p>
        </p:txBody>
      </p:sp>
      <p:grpSp>
        <p:nvGrpSpPr>
          <p:cNvPr id="615" name="Google Shape;615;p13"/>
          <p:cNvGrpSpPr/>
          <p:nvPr/>
        </p:nvGrpSpPr>
        <p:grpSpPr>
          <a:xfrm>
            <a:off x="15856696" y="8786364"/>
            <a:ext cx="1453671" cy="471940"/>
            <a:chOff x="0" y="-28575"/>
            <a:chExt cx="952367" cy="309190"/>
          </a:xfrm>
        </p:grpSpPr>
        <p:sp>
          <p:nvSpPr>
            <p:cNvPr id="616" name="Google Shape;616;p13"/>
            <p:cNvSpPr/>
            <p:nvPr/>
          </p:nvSpPr>
          <p:spPr>
            <a:xfrm>
              <a:off x="0" y="0"/>
              <a:ext cx="952367" cy="280615"/>
            </a:xfrm>
            <a:custGeom>
              <a:avLst/>
              <a:gdLst/>
              <a:ahLst/>
              <a:cxnLst/>
              <a:rect l="l" t="t" r="r" b="b"/>
              <a:pathLst>
                <a:path w="952367" h="280615" extrusionOk="0">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Calibri"/>
                <a:ea typeface="Calibri"/>
                <a:cs typeface="Calibri"/>
                <a:sym typeface="Calibri"/>
              </a:endParaRPr>
            </a:p>
          </p:txBody>
        </p:sp>
        <p:sp>
          <p:nvSpPr>
            <p:cNvPr id="617" name="Google Shape;617;p13"/>
            <p:cNvSpPr txBox="1"/>
            <p:nvPr/>
          </p:nvSpPr>
          <p:spPr>
            <a:xfrm>
              <a:off x="0" y="-28575"/>
              <a:ext cx="952367" cy="309190"/>
            </a:xfrm>
            <a:prstGeom prst="rect">
              <a:avLst/>
            </a:prstGeom>
            <a:noFill/>
            <a:ln>
              <a:noFill/>
            </a:ln>
          </p:spPr>
          <p:txBody>
            <a:bodyPr spcFirstLastPara="1" wrap="square" lIns="40625" tIns="40625" rIns="40625" bIns="40625" anchor="ctr" anchorCtr="0">
              <a:noAutofit/>
            </a:bodyPr>
            <a:lstStyle/>
            <a:p>
              <a:pPr marL="0" marR="0" lvl="0" indent="0" algn="ctr" rtl="0">
                <a:lnSpc>
                  <a:spcPct val="201420"/>
                </a:lnSpc>
                <a:spcBef>
                  <a:spcPts val="0"/>
                </a:spcBef>
                <a:spcAft>
                  <a:spcPts val="0"/>
                </a:spcAft>
                <a:buClr>
                  <a:srgbClr val="000000"/>
                </a:buClr>
                <a:buSzPts val="1056"/>
                <a:buFont typeface="Arial"/>
                <a:buNone/>
              </a:pPr>
              <a:endParaRPr sz="1056" b="0" i="0" u="none" strike="noStrike" cap="none">
                <a:solidFill>
                  <a:schemeClr val="dk1"/>
                </a:solidFill>
                <a:latin typeface="Calibri"/>
                <a:ea typeface="Calibri"/>
                <a:cs typeface="Calibri"/>
                <a:sym typeface="Calibri"/>
              </a:endParaRPr>
            </a:p>
          </p:txBody>
        </p:sp>
      </p:grpSp>
      <p:cxnSp>
        <p:nvCxnSpPr>
          <p:cNvPr id="618" name="Google Shape;618;p13">
            <a:hlinkClick r:id="rId3" action="ppaction://hlinksldjump"/>
          </p:cNvPr>
          <p:cNvCxnSpPr/>
          <p:nvPr/>
        </p:nvCxnSpPr>
        <p:spPr>
          <a:xfrm>
            <a:off x="16238667" y="9044139"/>
            <a:ext cx="714076" cy="0"/>
          </a:xfrm>
          <a:prstGeom prst="straightConnector1">
            <a:avLst/>
          </a:prstGeom>
          <a:noFill/>
          <a:ln w="19050" cap="flat" cmpd="sng">
            <a:solidFill>
              <a:srgbClr val="0070C0">
                <a:alpha val="70196"/>
              </a:srgbClr>
            </a:solidFill>
            <a:prstDash val="solid"/>
            <a:round/>
            <a:headEnd type="none" w="sm" len="sm"/>
            <a:tailEnd type="stealth" w="med" len="med"/>
          </a:ln>
        </p:spPr>
      </p:cxnSp>
      <p:sp>
        <p:nvSpPr>
          <p:cNvPr id="619" name="Google Shape;619;p13"/>
          <p:cNvSpPr txBox="1"/>
          <p:nvPr/>
        </p:nvSpPr>
        <p:spPr>
          <a:xfrm>
            <a:off x="990606" y="1874875"/>
            <a:ext cx="16319762" cy="4448975"/>
          </a:xfrm>
          <a:prstGeom prst="rect">
            <a:avLst/>
          </a:prstGeom>
          <a:noFill/>
          <a:ln>
            <a:noFill/>
          </a:ln>
        </p:spPr>
        <p:txBody>
          <a:bodyPr spcFirstLastPara="1" wrap="square" lIns="0" tIns="0" rIns="0" bIns="0" anchor="t" anchorCtr="0">
            <a:spAutoFit/>
          </a:bodyPr>
          <a:lstStyle/>
          <a:p>
            <a:pPr marL="0" marR="0" lvl="2" indent="0" algn="l" rtl="0">
              <a:lnSpc>
                <a:spcPct val="182773"/>
              </a:lnSpc>
              <a:spcBef>
                <a:spcPts val="0"/>
              </a:spcBef>
              <a:spcAft>
                <a:spcPts val="0"/>
              </a:spcAft>
              <a:buClr>
                <a:srgbClr val="000000"/>
              </a:buClr>
              <a:buSzPts val="1399"/>
              <a:buFont typeface="Arial"/>
              <a:buNone/>
            </a:pPr>
            <a:r>
              <a:rPr lang="en-US" sz="1200" b="1" i="0" u="sng" strike="noStrike" cap="none" dirty="0">
                <a:solidFill>
                  <a:srgbClr val="000000"/>
                </a:solidFill>
                <a:latin typeface="Verdana" panose="020B0604030504040204" pitchFamily="34" charset="0"/>
                <a:ea typeface="Verdana" panose="020B0604030504040204" pitchFamily="34" charset="0"/>
                <a:cs typeface="Verdana"/>
                <a:sym typeface="Verdana"/>
              </a:rPr>
              <a:t>THE CURRENT VALUE METHOD (“CVM”):</a:t>
            </a:r>
            <a:endParaRPr sz="1200" b="0" i="0" u="none" strike="noStrike" cap="none" dirty="0">
              <a:solidFill>
                <a:srgbClr val="000000"/>
              </a:solidFill>
              <a:latin typeface="Verdana" panose="020B0604030504040204" pitchFamily="34" charset="0"/>
              <a:ea typeface="Verdana" panose="020B0604030504040204" pitchFamily="34" charset="0"/>
              <a:sym typeface="Arial"/>
            </a:endParaRPr>
          </a:p>
          <a:p>
            <a:pPr marL="285770" marR="0" lvl="1" indent="-285770" algn="l" rtl="0">
              <a:lnSpc>
                <a:spcPct val="182773"/>
              </a:lnSpc>
              <a:spcBef>
                <a:spcPts val="0"/>
              </a:spcBef>
              <a:spcAft>
                <a:spcPts val="0"/>
              </a:spcAft>
              <a:buClr>
                <a:srgbClr val="0070C0"/>
              </a:buClr>
              <a:buSzPts val="1399"/>
              <a:buFont typeface="Courier New"/>
              <a:buChar char="o"/>
            </a:pPr>
            <a:r>
              <a:rPr lang="en-US" sz="1200" b="0" i="0" u="none" strike="noStrike" cap="none" dirty="0">
                <a:solidFill>
                  <a:srgbClr val="000000"/>
                </a:solidFill>
                <a:latin typeface="Verdana" panose="020B0604030504040204" pitchFamily="34" charset="0"/>
                <a:ea typeface="Verdana" panose="020B0604030504040204" pitchFamily="34" charset="0"/>
                <a:cs typeface="Verdana"/>
                <a:sym typeface="Verdana"/>
              </a:rPr>
              <a:t>The CVM estimates the value of various classes of equity by allocating the current total equity value on a controlling basis, assuming an immediate sale of the company. The fundamental assumption of the CVM is that each class of stockholders will exercise its rights and achieve its return based on the enterprise value as of the valuation date, rather than at some future date.</a:t>
            </a:r>
            <a:endParaRPr sz="1200" b="0" i="0" u="none" strike="noStrike" cap="none" dirty="0">
              <a:solidFill>
                <a:srgbClr val="000000"/>
              </a:solidFill>
              <a:latin typeface="Verdana" panose="020B0604030504040204" pitchFamily="34" charset="0"/>
              <a:ea typeface="Verdana" panose="020B0604030504040204" pitchFamily="34" charset="0"/>
              <a:sym typeface="Arial"/>
            </a:endParaRPr>
          </a:p>
          <a:p>
            <a:pPr marL="285770" marR="0" lvl="1" indent="-285770" algn="l" rtl="0">
              <a:lnSpc>
                <a:spcPct val="182773"/>
              </a:lnSpc>
              <a:spcBef>
                <a:spcPts val="0"/>
              </a:spcBef>
              <a:spcAft>
                <a:spcPts val="0"/>
              </a:spcAft>
              <a:buClr>
                <a:srgbClr val="0070C0"/>
              </a:buClr>
              <a:buSzPts val="1399"/>
              <a:buFont typeface="Courier New"/>
              <a:buChar char="o"/>
            </a:pPr>
            <a:r>
              <a:rPr lang="en-US" sz="1200" b="0" i="0" u="none" strike="noStrike" cap="none" dirty="0">
                <a:solidFill>
                  <a:srgbClr val="000000"/>
                </a:solidFill>
                <a:latin typeface="Verdana" panose="020B0604030504040204" pitchFamily="34" charset="0"/>
                <a:ea typeface="Verdana" panose="020B0604030504040204" pitchFamily="34" charset="0"/>
                <a:cs typeface="Verdana"/>
                <a:sym typeface="Verdana"/>
              </a:rPr>
              <a:t>While this methodology is easy to apply, for purposes of valuing an equity interest it may be limited because it does not capture any of the option value for certain classes of equity. As such, this methodology is most appropriate when a liquidity event is imminent and when a company has sufficient elements of control over the timing of the exit..</a:t>
            </a:r>
            <a:endParaRPr sz="1200" b="0" i="0" u="none" strike="noStrike" cap="none" dirty="0">
              <a:solidFill>
                <a:srgbClr val="000000"/>
              </a:solidFill>
              <a:latin typeface="Verdana" panose="020B0604030504040204" pitchFamily="34" charset="0"/>
              <a:ea typeface="Verdana" panose="020B0604030504040204" pitchFamily="34" charset="0"/>
              <a:sym typeface="Arial"/>
            </a:endParaRPr>
          </a:p>
          <a:p>
            <a:pPr marL="0" marR="0" lvl="1" indent="0" algn="l" rtl="0">
              <a:lnSpc>
                <a:spcPct val="182773"/>
              </a:lnSpc>
              <a:spcBef>
                <a:spcPts val="0"/>
              </a:spcBef>
              <a:spcAft>
                <a:spcPts val="0"/>
              </a:spcAft>
              <a:buClr>
                <a:srgbClr val="000000"/>
              </a:buClr>
              <a:buSzPts val="1399"/>
              <a:buFont typeface="Arial"/>
              <a:buNone/>
            </a:pPr>
            <a:endParaRPr sz="1200" b="1" i="0" u="sng" strike="noStrike" cap="none" dirty="0">
              <a:solidFill>
                <a:srgbClr val="000000"/>
              </a:solidFill>
              <a:latin typeface="Verdana" panose="020B0604030504040204" pitchFamily="34" charset="0"/>
              <a:ea typeface="Verdana" panose="020B0604030504040204" pitchFamily="34" charset="0"/>
              <a:cs typeface="Verdana"/>
              <a:sym typeface="Verdana"/>
            </a:endParaRPr>
          </a:p>
          <a:p>
            <a:pPr marL="0" marR="0" lvl="1" indent="0" algn="l" rtl="0">
              <a:lnSpc>
                <a:spcPct val="182773"/>
              </a:lnSpc>
              <a:spcBef>
                <a:spcPts val="0"/>
              </a:spcBef>
              <a:spcAft>
                <a:spcPts val="0"/>
              </a:spcAft>
              <a:buClr>
                <a:srgbClr val="000000"/>
              </a:buClr>
              <a:buSzPts val="1399"/>
              <a:buFont typeface="Arial"/>
              <a:buNone/>
            </a:pPr>
            <a:r>
              <a:rPr lang="en-US" sz="1200" b="1" i="0" u="sng" strike="noStrike" cap="none" dirty="0">
                <a:solidFill>
                  <a:srgbClr val="000000"/>
                </a:solidFill>
                <a:latin typeface="Verdana" panose="020B0604030504040204" pitchFamily="34" charset="0"/>
                <a:ea typeface="Verdana" panose="020B0604030504040204" pitchFamily="34" charset="0"/>
                <a:cs typeface="Verdana"/>
                <a:sym typeface="Verdana"/>
              </a:rPr>
              <a:t>THE HYBRID METHOD:</a:t>
            </a:r>
            <a:endParaRPr sz="1200" b="0" i="0" u="none" strike="noStrike" cap="none" dirty="0">
              <a:solidFill>
                <a:srgbClr val="000000"/>
              </a:solidFill>
              <a:latin typeface="Verdana" panose="020B0604030504040204" pitchFamily="34" charset="0"/>
              <a:ea typeface="Verdana" panose="020B0604030504040204" pitchFamily="34" charset="0"/>
              <a:sym typeface="Arial"/>
            </a:endParaRPr>
          </a:p>
          <a:p>
            <a:pPr marL="285770" marR="0" lvl="1" indent="-285770" algn="l" rtl="0">
              <a:lnSpc>
                <a:spcPct val="182773"/>
              </a:lnSpc>
              <a:spcBef>
                <a:spcPts val="0"/>
              </a:spcBef>
              <a:spcAft>
                <a:spcPts val="0"/>
              </a:spcAft>
              <a:buClr>
                <a:srgbClr val="0070C0"/>
              </a:buClr>
              <a:buSzPts val="1399"/>
              <a:buFont typeface="Courier New"/>
              <a:buChar char="o"/>
            </a:pPr>
            <a:r>
              <a:rPr lang="en-US" sz="1200" b="0" i="0" u="none" strike="noStrike" cap="none" dirty="0">
                <a:solidFill>
                  <a:srgbClr val="000000"/>
                </a:solidFill>
                <a:latin typeface="Verdana" panose="020B0604030504040204" pitchFamily="34" charset="0"/>
                <a:ea typeface="Verdana" panose="020B0604030504040204" pitchFamily="34" charset="0"/>
                <a:cs typeface="Verdana"/>
                <a:sym typeface="Verdana"/>
              </a:rPr>
              <a:t>The hybrid method, a combination of the PWERM and OPM, can be appropriate when there are expectations of a near-term liquidity event with a high probability; yet if the transaction is not consummated, the alternate path for the company is more uncertain, with a potential exit further out in the future. The PWERM component would apply the probabilities associated with a range of values for the near-term liquidity event to determine one component of the estimated value and the remaining probability would use an OPM over a more extended period. Conceptually, the hybrid method provides a good framework for valuation as it captures both expectations of different future values and potential optionality of certain equity classes; however, it can be complex to develop considering the numerous assumptions needed.</a:t>
            </a:r>
            <a:endParaRPr sz="1200" b="0" i="0" u="none" strike="noStrike" cap="none" dirty="0">
              <a:solidFill>
                <a:srgbClr val="000000"/>
              </a:solidFill>
              <a:latin typeface="Verdana" panose="020B0604030504040204" pitchFamily="34" charset="0"/>
              <a:ea typeface="Verdana" panose="020B0604030504040204" pitchFamily="34" charset="0"/>
              <a:sym typeface="Arial"/>
            </a:endParaRPr>
          </a:p>
          <a:p>
            <a:pPr marL="0" marR="0" lvl="0" indent="0" algn="l" rtl="0">
              <a:lnSpc>
                <a:spcPct val="182773"/>
              </a:lnSpc>
              <a:spcBef>
                <a:spcPts val="0"/>
              </a:spcBef>
              <a:spcAft>
                <a:spcPts val="0"/>
              </a:spcAft>
              <a:buClr>
                <a:srgbClr val="000000"/>
              </a:buClr>
              <a:buSzPts val="1399"/>
              <a:buFont typeface="Arial"/>
              <a:buNone/>
            </a:pPr>
            <a:endParaRPr sz="1200" b="0" i="0" u="none" strike="noStrike" cap="none" dirty="0">
              <a:solidFill>
                <a:srgbClr val="000000"/>
              </a:solidFill>
              <a:latin typeface="Verdana" panose="020B0604030504040204" pitchFamily="34" charset="0"/>
              <a:ea typeface="Verdana" panose="020B0604030504040204" pitchFamily="34" charset="0"/>
              <a:cs typeface="Verdana"/>
              <a:sym typeface="Verdana"/>
            </a:endParaRPr>
          </a:p>
        </p:txBody>
      </p:sp>
      <p:cxnSp>
        <p:nvCxnSpPr>
          <p:cNvPr id="620" name="Google Shape;620;p13"/>
          <p:cNvCxnSpPr/>
          <p:nvPr/>
        </p:nvCxnSpPr>
        <p:spPr>
          <a:xfrm>
            <a:off x="1028704" y="9659318"/>
            <a:ext cx="16268701" cy="0"/>
          </a:xfrm>
          <a:prstGeom prst="straightConnector1">
            <a:avLst/>
          </a:prstGeom>
          <a:noFill/>
          <a:ln w="76200" cap="flat" cmpd="sng">
            <a:solidFill>
              <a:srgbClr val="E6E7E8"/>
            </a:solidFill>
            <a:prstDash val="solid"/>
            <a:round/>
            <a:headEnd type="none" w="sm" len="sm"/>
            <a:tailEnd type="triangle" w="med" len="med"/>
          </a:ln>
        </p:spPr>
      </p:cxnSp>
      <p:grpSp>
        <p:nvGrpSpPr>
          <p:cNvPr id="621" name="Google Shape;621;p13"/>
          <p:cNvGrpSpPr/>
          <p:nvPr/>
        </p:nvGrpSpPr>
        <p:grpSpPr>
          <a:xfrm>
            <a:off x="2033400" y="9530672"/>
            <a:ext cx="1224000" cy="496004"/>
            <a:chOff x="1355317" y="6095931"/>
            <a:chExt cx="1224000" cy="496004"/>
          </a:xfrm>
        </p:grpSpPr>
        <p:sp>
          <p:nvSpPr>
            <p:cNvPr id="622" name="Google Shape;622;p13"/>
            <p:cNvSpPr/>
            <p:nvPr/>
          </p:nvSpPr>
          <p:spPr>
            <a:xfrm>
              <a:off x="1355317"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Arial"/>
                  <a:ea typeface="Arial"/>
                  <a:cs typeface="Arial"/>
                  <a:sym typeface="Arial"/>
                </a:rPr>
                <a:t>Introduction</a:t>
              </a:r>
              <a:endParaRPr sz="1400" b="0" i="0" u="none" strike="noStrike" cap="none">
                <a:solidFill>
                  <a:srgbClr val="000000"/>
                </a:solidFill>
                <a:latin typeface="Arial"/>
                <a:ea typeface="Arial"/>
                <a:cs typeface="Arial"/>
                <a:sym typeface="Arial"/>
              </a:endParaRPr>
            </a:p>
          </p:txBody>
        </p:sp>
        <p:sp>
          <p:nvSpPr>
            <p:cNvPr id="623" name="Google Shape;623;p13"/>
            <p:cNvSpPr/>
            <p:nvPr/>
          </p:nvSpPr>
          <p:spPr>
            <a:xfrm>
              <a:off x="1841317"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grpSp>
      <p:grpSp>
        <p:nvGrpSpPr>
          <p:cNvPr id="624" name="Google Shape;624;p13"/>
          <p:cNvGrpSpPr/>
          <p:nvPr/>
        </p:nvGrpSpPr>
        <p:grpSpPr>
          <a:xfrm>
            <a:off x="4630316" y="9530672"/>
            <a:ext cx="1224000" cy="496004"/>
            <a:chOff x="4098256" y="6095931"/>
            <a:chExt cx="1224000" cy="496004"/>
          </a:xfrm>
        </p:grpSpPr>
        <p:sp>
          <p:nvSpPr>
            <p:cNvPr id="625" name="Google Shape;625;p13"/>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Arial"/>
                  <a:ea typeface="Arial"/>
                  <a:cs typeface="Arial"/>
                  <a:sym typeface="Arial"/>
                </a:rPr>
                <a:t>Company Overview</a:t>
              </a:r>
              <a:endParaRPr sz="1400" b="0" i="0" u="none" strike="noStrike" cap="none">
                <a:solidFill>
                  <a:srgbClr val="000000"/>
                </a:solidFill>
                <a:latin typeface="Arial"/>
                <a:ea typeface="Arial"/>
                <a:cs typeface="Arial"/>
                <a:sym typeface="Arial"/>
              </a:endParaRPr>
            </a:p>
          </p:txBody>
        </p:sp>
        <p:sp>
          <p:nvSpPr>
            <p:cNvPr id="626" name="Google Shape;626;p13"/>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Calibri"/>
                  <a:ea typeface="Calibri"/>
                  <a:cs typeface="Calibri"/>
                  <a:sym typeface="Calibri"/>
                </a:rPr>
                <a:t>2</a:t>
              </a:r>
              <a:endParaRPr sz="1400" b="0" i="0" u="none" strike="noStrike" cap="none">
                <a:solidFill>
                  <a:srgbClr val="000000"/>
                </a:solidFill>
                <a:latin typeface="Arial"/>
                <a:ea typeface="Arial"/>
                <a:cs typeface="Arial"/>
                <a:sym typeface="Arial"/>
              </a:endParaRPr>
            </a:p>
          </p:txBody>
        </p:sp>
      </p:grpSp>
      <p:grpSp>
        <p:nvGrpSpPr>
          <p:cNvPr id="627" name="Google Shape;627;p13"/>
          <p:cNvGrpSpPr/>
          <p:nvPr/>
        </p:nvGrpSpPr>
        <p:grpSpPr>
          <a:xfrm>
            <a:off x="12421063" y="9534668"/>
            <a:ext cx="1224000" cy="496004"/>
            <a:chOff x="4098256" y="6095931"/>
            <a:chExt cx="1224000" cy="496004"/>
          </a:xfrm>
        </p:grpSpPr>
        <p:sp>
          <p:nvSpPr>
            <p:cNvPr id="628" name="Google Shape;628;p13"/>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Arial"/>
                  <a:ea typeface="Arial"/>
                  <a:cs typeface="Arial"/>
                  <a:sym typeface="Arial"/>
                </a:rPr>
                <a:t>Allocation of Value</a:t>
              </a:r>
              <a:endParaRPr sz="1400" b="0" i="0" u="none" strike="noStrike" cap="none">
                <a:solidFill>
                  <a:srgbClr val="000000"/>
                </a:solidFill>
                <a:latin typeface="Arial"/>
                <a:ea typeface="Arial"/>
                <a:cs typeface="Arial"/>
                <a:sym typeface="Arial"/>
              </a:endParaRPr>
            </a:p>
          </p:txBody>
        </p:sp>
        <p:sp>
          <p:nvSpPr>
            <p:cNvPr id="629" name="Google Shape;629;p13"/>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Calibri"/>
                  <a:ea typeface="Calibri"/>
                  <a:cs typeface="Calibri"/>
                  <a:sym typeface="Calibri"/>
                </a:rPr>
                <a:t>5</a:t>
              </a:r>
              <a:endParaRPr sz="1400" b="0" i="0" u="none" strike="noStrike" cap="none">
                <a:solidFill>
                  <a:srgbClr val="000000"/>
                </a:solidFill>
                <a:latin typeface="Arial"/>
                <a:ea typeface="Arial"/>
                <a:cs typeface="Arial"/>
                <a:sym typeface="Arial"/>
              </a:endParaRPr>
            </a:p>
          </p:txBody>
        </p:sp>
      </p:grpSp>
      <p:grpSp>
        <p:nvGrpSpPr>
          <p:cNvPr id="630" name="Google Shape;630;p13"/>
          <p:cNvGrpSpPr/>
          <p:nvPr/>
        </p:nvGrpSpPr>
        <p:grpSpPr>
          <a:xfrm>
            <a:off x="7227233" y="9530672"/>
            <a:ext cx="1224000" cy="496004"/>
            <a:chOff x="6824912" y="6095931"/>
            <a:chExt cx="1224000" cy="496004"/>
          </a:xfrm>
        </p:grpSpPr>
        <p:sp>
          <p:nvSpPr>
            <p:cNvPr id="631" name="Google Shape;631;p13"/>
            <p:cNvSpPr/>
            <p:nvPr/>
          </p:nvSpPr>
          <p:spPr>
            <a:xfrm>
              <a:off x="6824912"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0070C0"/>
                  </a:solidFill>
                  <a:latin typeface="Arial"/>
                  <a:ea typeface="Arial"/>
                  <a:cs typeface="Arial"/>
                  <a:sym typeface="Arial"/>
                </a:rPr>
                <a:t>Valuation Framework</a:t>
              </a:r>
              <a:endParaRPr sz="1400" b="0" i="0" u="none" strike="noStrike" cap="none">
                <a:solidFill>
                  <a:srgbClr val="000000"/>
                </a:solidFill>
                <a:latin typeface="Arial"/>
                <a:ea typeface="Arial"/>
                <a:cs typeface="Arial"/>
                <a:sym typeface="Arial"/>
              </a:endParaRPr>
            </a:p>
          </p:txBody>
        </p:sp>
        <p:sp>
          <p:nvSpPr>
            <p:cNvPr id="632" name="Google Shape;632;p13"/>
            <p:cNvSpPr/>
            <p:nvPr/>
          </p:nvSpPr>
          <p:spPr>
            <a:xfrm>
              <a:off x="7310912" y="6095931"/>
              <a:ext cx="252000" cy="252000"/>
            </a:xfrm>
            <a:prstGeom prst="ellipse">
              <a:avLst/>
            </a:prstGeom>
            <a:solidFill>
              <a:srgbClr val="00B0F0"/>
            </a:solidFill>
            <a:ln w="1905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chemeClr val="lt1"/>
                  </a:solidFill>
                  <a:latin typeface="Calibri"/>
                  <a:ea typeface="Calibri"/>
                  <a:cs typeface="Calibri"/>
                  <a:sym typeface="Calibri"/>
                </a:rPr>
                <a:t>3</a:t>
              </a:r>
              <a:endParaRPr sz="1400" b="0" i="0" u="none" strike="noStrike" cap="none">
                <a:solidFill>
                  <a:srgbClr val="000000"/>
                </a:solidFill>
                <a:latin typeface="Arial"/>
                <a:ea typeface="Arial"/>
                <a:cs typeface="Arial"/>
                <a:sym typeface="Arial"/>
              </a:endParaRPr>
            </a:p>
          </p:txBody>
        </p:sp>
      </p:grpSp>
      <p:grpSp>
        <p:nvGrpSpPr>
          <p:cNvPr id="633" name="Google Shape;633;p13"/>
          <p:cNvGrpSpPr/>
          <p:nvPr/>
        </p:nvGrpSpPr>
        <p:grpSpPr>
          <a:xfrm>
            <a:off x="9824149" y="9534668"/>
            <a:ext cx="1224000" cy="496004"/>
            <a:chOff x="9576193" y="6095931"/>
            <a:chExt cx="1224000" cy="496004"/>
          </a:xfrm>
        </p:grpSpPr>
        <p:sp>
          <p:nvSpPr>
            <p:cNvPr id="634" name="Google Shape;634;p13"/>
            <p:cNvSpPr/>
            <p:nvPr/>
          </p:nvSpPr>
          <p:spPr>
            <a:xfrm>
              <a:off x="9576193"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Arial"/>
                  <a:ea typeface="Arial"/>
                  <a:cs typeface="Arial"/>
                  <a:sym typeface="Arial"/>
                </a:rPr>
                <a:t>Valuation Analysis</a:t>
              </a:r>
              <a:endParaRPr sz="1400" b="0" i="0" u="none" strike="noStrike" cap="none">
                <a:solidFill>
                  <a:srgbClr val="000000"/>
                </a:solidFill>
                <a:latin typeface="Arial"/>
                <a:ea typeface="Arial"/>
                <a:cs typeface="Arial"/>
                <a:sym typeface="Arial"/>
              </a:endParaRPr>
            </a:p>
          </p:txBody>
        </p:sp>
        <p:sp>
          <p:nvSpPr>
            <p:cNvPr id="635" name="Google Shape;635;p13"/>
            <p:cNvSpPr/>
            <p:nvPr/>
          </p:nvSpPr>
          <p:spPr>
            <a:xfrm>
              <a:off x="10062193"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Calibri"/>
                  <a:ea typeface="Calibri"/>
                  <a:cs typeface="Calibri"/>
                  <a:sym typeface="Calibri"/>
                </a:rPr>
                <a:t>4</a:t>
              </a:r>
              <a:endParaRPr sz="1400" b="0" i="0" u="none" strike="noStrike" cap="none">
                <a:solidFill>
                  <a:srgbClr val="000000"/>
                </a:solidFill>
                <a:latin typeface="Arial"/>
                <a:ea typeface="Arial"/>
                <a:cs typeface="Arial"/>
                <a:sym typeface="Arial"/>
              </a:endParaRPr>
            </a:p>
          </p:txBody>
        </p:sp>
      </p:grpSp>
      <p:grpSp>
        <p:nvGrpSpPr>
          <p:cNvPr id="636" name="Google Shape;636;p13"/>
          <p:cNvGrpSpPr/>
          <p:nvPr/>
        </p:nvGrpSpPr>
        <p:grpSpPr>
          <a:xfrm>
            <a:off x="15017980" y="9534668"/>
            <a:ext cx="1224000" cy="496004"/>
            <a:chOff x="4098256" y="6095931"/>
            <a:chExt cx="1224000" cy="496004"/>
          </a:xfrm>
        </p:grpSpPr>
        <p:sp>
          <p:nvSpPr>
            <p:cNvPr id="637" name="Google Shape;637;p13"/>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Arial"/>
                  <a:ea typeface="Arial"/>
                  <a:cs typeface="Arial"/>
                  <a:sym typeface="Arial"/>
                </a:rPr>
                <a:t>Exhibits</a:t>
              </a:r>
              <a:endParaRPr sz="1400" b="0" i="0" u="none" strike="noStrike" cap="none">
                <a:solidFill>
                  <a:srgbClr val="000000"/>
                </a:solidFill>
                <a:latin typeface="Arial"/>
                <a:ea typeface="Arial"/>
                <a:cs typeface="Arial"/>
                <a:sym typeface="Arial"/>
              </a:endParaRPr>
            </a:p>
          </p:txBody>
        </p:sp>
        <p:sp>
          <p:nvSpPr>
            <p:cNvPr id="638" name="Google Shape;638;p13"/>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Calibri"/>
                  <a:ea typeface="Calibri"/>
                  <a:cs typeface="Calibri"/>
                  <a:sym typeface="Calibri"/>
                </a:rPr>
                <a:t>6</a:t>
              </a:r>
              <a:endParaRPr sz="1400" b="0" i="0" u="none" strike="noStrike" cap="none">
                <a:solidFill>
                  <a:srgbClr val="000000"/>
                </a:solidFill>
                <a:latin typeface="Arial"/>
                <a:ea typeface="Arial"/>
                <a:cs typeface="Arial"/>
                <a:sym typeface="Arial"/>
              </a:endParaRPr>
            </a:p>
          </p:txBody>
        </p:sp>
      </p:grpSp>
      <p:grpSp>
        <p:nvGrpSpPr>
          <p:cNvPr id="7" name="Google Shape;327;p7">
            <a:extLst>
              <a:ext uri="{FF2B5EF4-FFF2-40B4-BE49-F238E27FC236}">
                <a16:creationId xmlns:a16="http://schemas.microsoft.com/office/drawing/2014/main" id="{63449BC2-EA51-E405-E715-4E3B84027F62}"/>
              </a:ext>
            </a:extLst>
          </p:cNvPr>
          <p:cNvGrpSpPr/>
          <p:nvPr/>
        </p:nvGrpSpPr>
        <p:grpSpPr>
          <a:xfrm>
            <a:off x="940966" y="8587835"/>
            <a:ext cx="580663" cy="687304"/>
            <a:chOff x="940966" y="8587830"/>
            <a:chExt cx="580663" cy="687304"/>
          </a:xfrm>
        </p:grpSpPr>
        <p:grpSp>
          <p:nvGrpSpPr>
            <p:cNvPr id="8" name="Google Shape;328;p7">
              <a:extLst>
                <a:ext uri="{FF2B5EF4-FFF2-40B4-BE49-F238E27FC236}">
                  <a16:creationId xmlns:a16="http://schemas.microsoft.com/office/drawing/2014/main" id="{03C5E94F-166C-B75F-CDA2-DF30812B3F61}"/>
                </a:ext>
              </a:extLst>
            </p:cNvPr>
            <p:cNvGrpSpPr/>
            <p:nvPr/>
          </p:nvGrpSpPr>
          <p:grpSpPr>
            <a:xfrm>
              <a:off x="997356" y="8791620"/>
              <a:ext cx="483124" cy="483122"/>
              <a:chOff x="0" y="0"/>
              <a:chExt cx="812800" cy="812800"/>
            </a:xfrm>
          </p:grpSpPr>
          <p:sp>
            <p:nvSpPr>
              <p:cNvPr id="10" name="Google Shape;329;p7">
                <a:extLst>
                  <a:ext uri="{FF2B5EF4-FFF2-40B4-BE49-F238E27FC236}">
                    <a16:creationId xmlns:a16="http://schemas.microsoft.com/office/drawing/2014/main" id="{1BC250C6-E0BB-29B8-11F8-BC5482BFE13A}"/>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11" name="Google Shape;330;p7">
                <a:extLst>
                  <a:ext uri="{FF2B5EF4-FFF2-40B4-BE49-F238E27FC236}">
                    <a16:creationId xmlns:a16="http://schemas.microsoft.com/office/drawing/2014/main" id="{75CBA59B-1914-9DD5-E98A-6012CE7FCEBF}"/>
                  </a:ext>
                </a:extLst>
              </p:cNvPr>
              <p:cNvSpPr txBox="1"/>
              <p:nvPr/>
            </p:nvSpPr>
            <p:spPr>
              <a:xfrm>
                <a:off x="76200" y="66675"/>
                <a:ext cx="660400" cy="669925"/>
              </a:xfrm>
              <a:prstGeom prst="rect">
                <a:avLst/>
              </a:prstGeom>
              <a:noFill/>
              <a:ln>
                <a:noFill/>
              </a:ln>
            </p:spPr>
            <p:txBody>
              <a:bodyPr spcFirstLastPara="1" wrap="square" lIns="35850" tIns="35850" rIns="35850" bIns="35850" anchor="ctr" anchorCtr="0">
                <a:noAutofit/>
              </a:bodyPr>
              <a:lstStyle/>
              <a:p>
                <a:pPr marL="0" marR="0" lvl="0" indent="0" algn="ctr" rtl="0">
                  <a:lnSpc>
                    <a:spcPct val="201041"/>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sp>
          <p:nvSpPr>
            <p:cNvPr id="9" name="Google Shape;331;p7">
              <a:extLst>
                <a:ext uri="{FF2B5EF4-FFF2-40B4-BE49-F238E27FC236}">
                  <a16:creationId xmlns:a16="http://schemas.microsoft.com/office/drawing/2014/main" id="{D6CB361C-2D8F-286C-2600-D36FD949F5CA}"/>
                </a:ext>
              </a:extLst>
            </p:cNvPr>
            <p:cNvSpPr txBox="1"/>
            <p:nvPr/>
          </p:nvSpPr>
          <p:spPr>
            <a:xfrm>
              <a:off x="940966" y="8587830"/>
              <a:ext cx="580663" cy="687304"/>
            </a:xfrm>
            <a:prstGeom prst="rect">
              <a:avLst/>
            </a:prstGeom>
            <a:noFill/>
            <a:ln>
              <a:noFill/>
            </a:ln>
          </p:spPr>
          <p:txBody>
            <a:bodyPr spcFirstLastPara="1" wrap="square" lIns="0" tIns="0" rIns="0" bIns="0" anchor="ctr" anchorCtr="0">
              <a:spAutoFit/>
            </a:bodyPr>
            <a:lstStyle/>
            <a:p>
              <a:pPr marL="0" marR="0" lvl="0" indent="0" algn="ctr" rtl="0">
                <a:lnSpc>
                  <a:spcPct val="278575"/>
                </a:lnSpc>
                <a:spcBef>
                  <a:spcPts val="0"/>
                </a:spcBef>
                <a:spcAft>
                  <a:spcPts val="0"/>
                </a:spcAft>
                <a:buClr>
                  <a:srgbClr val="000000"/>
                </a:buClr>
                <a:buSzPts val="1601"/>
                <a:buFont typeface="Arial"/>
                <a:buNone/>
              </a:pPr>
              <a:r>
                <a:rPr lang="en-US" sz="1601" b="0" i="0" u="none" strike="noStrike" cap="none" dirty="0">
                  <a:solidFill>
                    <a:srgbClr val="0070C0"/>
                  </a:solidFill>
                  <a:latin typeface="Verdana"/>
                  <a:ea typeface="Verdana"/>
                  <a:cs typeface="Verdana"/>
                  <a:sym typeface="Verdana"/>
                </a:rPr>
                <a:t>14</a:t>
              </a:r>
              <a:endParaRPr sz="1400" b="0" i="0" u="none" strike="noStrike" cap="none" dirty="0">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Shape 647"/>
        <p:cNvGrpSpPr/>
        <p:nvPr/>
      </p:nvGrpSpPr>
      <p:grpSpPr>
        <a:xfrm>
          <a:off x="0" y="0"/>
          <a:ext cx="0" cy="0"/>
          <a:chOff x="0" y="0"/>
          <a:chExt cx="0" cy="0"/>
        </a:xfrm>
      </p:grpSpPr>
      <p:sp>
        <p:nvSpPr>
          <p:cNvPr id="648" name="Google Shape;648;p14"/>
          <p:cNvSpPr txBox="1"/>
          <p:nvPr/>
        </p:nvSpPr>
        <p:spPr>
          <a:xfrm>
            <a:off x="2519400" y="928491"/>
            <a:ext cx="13223959" cy="671722"/>
          </a:xfrm>
          <a:prstGeom prst="rect">
            <a:avLst/>
          </a:prstGeom>
          <a:noFill/>
          <a:ln>
            <a:noFill/>
          </a:ln>
        </p:spPr>
        <p:txBody>
          <a:bodyPr spcFirstLastPara="1" wrap="square" lIns="0" tIns="0" rIns="0" bIns="0" anchor="t" anchorCtr="0">
            <a:spAutoFit/>
          </a:bodyPr>
          <a:lstStyle/>
          <a:p>
            <a:pPr marL="0" marR="0" lvl="0" indent="0" algn="ctr" rtl="0">
              <a:lnSpc>
                <a:spcPct val="190497"/>
              </a:lnSpc>
              <a:spcBef>
                <a:spcPts val="0"/>
              </a:spcBef>
              <a:spcAft>
                <a:spcPts val="0"/>
              </a:spcAft>
              <a:buClr>
                <a:srgbClr val="000000"/>
              </a:buClr>
              <a:buSzPts val="3199"/>
              <a:buFont typeface="Arial"/>
              <a:buNone/>
            </a:pPr>
            <a:r>
              <a:rPr lang="en-US" sz="3199" b="0" i="0" u="none" strike="noStrike" cap="none">
                <a:solidFill>
                  <a:srgbClr val="0070C0"/>
                </a:solidFill>
                <a:latin typeface="Verdana"/>
                <a:ea typeface="Verdana"/>
                <a:cs typeface="Verdana"/>
                <a:sym typeface="Verdana"/>
              </a:rPr>
              <a:t>SELECTED VALUATION METHODOLOGIES </a:t>
            </a:r>
            <a:endParaRPr sz="1400" b="0" i="0" u="none" strike="noStrike" cap="none">
              <a:solidFill>
                <a:srgbClr val="000000"/>
              </a:solidFill>
              <a:latin typeface="Arial"/>
              <a:ea typeface="Arial"/>
              <a:cs typeface="Arial"/>
              <a:sym typeface="Arial"/>
            </a:endParaRPr>
          </a:p>
        </p:txBody>
      </p:sp>
      <p:grpSp>
        <p:nvGrpSpPr>
          <p:cNvPr id="649" name="Google Shape;649;p14"/>
          <p:cNvGrpSpPr/>
          <p:nvPr/>
        </p:nvGrpSpPr>
        <p:grpSpPr>
          <a:xfrm>
            <a:off x="15856696" y="8786364"/>
            <a:ext cx="1453671" cy="471940"/>
            <a:chOff x="0" y="-28575"/>
            <a:chExt cx="952367" cy="309190"/>
          </a:xfrm>
        </p:grpSpPr>
        <p:sp>
          <p:nvSpPr>
            <p:cNvPr id="650" name="Google Shape;650;p14"/>
            <p:cNvSpPr/>
            <p:nvPr/>
          </p:nvSpPr>
          <p:spPr>
            <a:xfrm>
              <a:off x="0" y="0"/>
              <a:ext cx="952367" cy="280615"/>
            </a:xfrm>
            <a:custGeom>
              <a:avLst/>
              <a:gdLst/>
              <a:ahLst/>
              <a:cxnLst/>
              <a:rect l="l" t="t" r="r" b="b"/>
              <a:pathLst>
                <a:path w="952367" h="280615" extrusionOk="0">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651" name="Google Shape;651;p14"/>
            <p:cNvSpPr txBox="1"/>
            <p:nvPr/>
          </p:nvSpPr>
          <p:spPr>
            <a:xfrm>
              <a:off x="0" y="-28575"/>
              <a:ext cx="952367" cy="309190"/>
            </a:xfrm>
            <a:prstGeom prst="rect">
              <a:avLst/>
            </a:prstGeom>
            <a:noFill/>
            <a:ln>
              <a:noFill/>
            </a:ln>
          </p:spPr>
          <p:txBody>
            <a:bodyPr spcFirstLastPara="1" wrap="square" lIns="40625" tIns="40625" rIns="40625" bIns="40625" anchor="ctr" anchorCtr="0">
              <a:noAutofit/>
            </a:bodyPr>
            <a:lstStyle/>
            <a:p>
              <a:pPr marL="0" marR="0" lvl="0" indent="0" algn="ctr" rtl="0">
                <a:lnSpc>
                  <a:spcPct val="20142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cxnSp>
        <p:nvCxnSpPr>
          <p:cNvPr id="652" name="Google Shape;652;p14"/>
          <p:cNvCxnSpPr/>
          <p:nvPr/>
        </p:nvCxnSpPr>
        <p:spPr>
          <a:xfrm>
            <a:off x="1028704" y="9659318"/>
            <a:ext cx="16268701" cy="0"/>
          </a:xfrm>
          <a:prstGeom prst="straightConnector1">
            <a:avLst/>
          </a:prstGeom>
          <a:noFill/>
          <a:ln w="76200" cap="flat" cmpd="sng">
            <a:solidFill>
              <a:srgbClr val="E6E7E8"/>
            </a:solidFill>
            <a:prstDash val="solid"/>
            <a:round/>
            <a:headEnd type="none" w="sm" len="sm"/>
            <a:tailEnd type="triangle" w="med" len="med"/>
          </a:ln>
        </p:spPr>
      </p:cxnSp>
      <p:grpSp>
        <p:nvGrpSpPr>
          <p:cNvPr id="653" name="Google Shape;653;p14"/>
          <p:cNvGrpSpPr/>
          <p:nvPr/>
        </p:nvGrpSpPr>
        <p:grpSpPr>
          <a:xfrm>
            <a:off x="2033400" y="9530672"/>
            <a:ext cx="1224000" cy="496004"/>
            <a:chOff x="1355317" y="6095931"/>
            <a:chExt cx="1224000" cy="496004"/>
          </a:xfrm>
        </p:grpSpPr>
        <p:sp>
          <p:nvSpPr>
            <p:cNvPr id="654" name="Google Shape;654;p14"/>
            <p:cNvSpPr/>
            <p:nvPr/>
          </p:nvSpPr>
          <p:spPr>
            <a:xfrm>
              <a:off x="1355317"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Introduction</a:t>
              </a:r>
              <a:endParaRPr sz="1400" b="0" i="0" u="none" strike="noStrike" cap="none">
                <a:solidFill>
                  <a:srgbClr val="000000"/>
                </a:solidFill>
                <a:latin typeface="Arial"/>
                <a:ea typeface="Arial"/>
                <a:cs typeface="Arial"/>
                <a:sym typeface="Arial"/>
              </a:endParaRPr>
            </a:p>
          </p:txBody>
        </p:sp>
        <p:sp>
          <p:nvSpPr>
            <p:cNvPr id="655" name="Google Shape;655;p14"/>
            <p:cNvSpPr/>
            <p:nvPr/>
          </p:nvSpPr>
          <p:spPr>
            <a:xfrm>
              <a:off x="1841317"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1</a:t>
              </a:r>
              <a:endParaRPr sz="1400" b="0" i="0" u="none" strike="noStrike" cap="none">
                <a:solidFill>
                  <a:srgbClr val="000000"/>
                </a:solidFill>
                <a:latin typeface="Arial"/>
                <a:ea typeface="Arial"/>
                <a:cs typeface="Arial"/>
                <a:sym typeface="Arial"/>
              </a:endParaRPr>
            </a:p>
          </p:txBody>
        </p:sp>
      </p:grpSp>
      <p:grpSp>
        <p:nvGrpSpPr>
          <p:cNvPr id="656" name="Google Shape;656;p14"/>
          <p:cNvGrpSpPr/>
          <p:nvPr/>
        </p:nvGrpSpPr>
        <p:grpSpPr>
          <a:xfrm>
            <a:off x="4630316" y="9530672"/>
            <a:ext cx="1224000" cy="496004"/>
            <a:chOff x="4098256" y="6095931"/>
            <a:chExt cx="1224000" cy="496004"/>
          </a:xfrm>
        </p:grpSpPr>
        <p:sp>
          <p:nvSpPr>
            <p:cNvPr id="657" name="Google Shape;657;p14"/>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Company Overview</a:t>
              </a:r>
              <a:endParaRPr sz="1400" b="0" i="0" u="none" strike="noStrike" cap="none">
                <a:solidFill>
                  <a:srgbClr val="000000"/>
                </a:solidFill>
                <a:latin typeface="Arial"/>
                <a:ea typeface="Arial"/>
                <a:cs typeface="Arial"/>
                <a:sym typeface="Arial"/>
              </a:endParaRPr>
            </a:p>
          </p:txBody>
        </p:sp>
        <p:sp>
          <p:nvSpPr>
            <p:cNvPr id="658" name="Google Shape;658;p14"/>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2</a:t>
              </a:r>
              <a:endParaRPr sz="1400" b="0" i="0" u="none" strike="noStrike" cap="none">
                <a:solidFill>
                  <a:srgbClr val="000000"/>
                </a:solidFill>
                <a:latin typeface="Arial"/>
                <a:ea typeface="Arial"/>
                <a:cs typeface="Arial"/>
                <a:sym typeface="Arial"/>
              </a:endParaRPr>
            </a:p>
          </p:txBody>
        </p:sp>
      </p:grpSp>
      <p:grpSp>
        <p:nvGrpSpPr>
          <p:cNvPr id="659" name="Google Shape;659;p14"/>
          <p:cNvGrpSpPr/>
          <p:nvPr/>
        </p:nvGrpSpPr>
        <p:grpSpPr>
          <a:xfrm>
            <a:off x="12421063" y="9534668"/>
            <a:ext cx="1224000" cy="496004"/>
            <a:chOff x="4098256" y="6095931"/>
            <a:chExt cx="1224000" cy="496004"/>
          </a:xfrm>
        </p:grpSpPr>
        <p:sp>
          <p:nvSpPr>
            <p:cNvPr id="660" name="Google Shape;660;p14"/>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Allocation of Value</a:t>
              </a:r>
              <a:endParaRPr sz="1400" b="0" i="0" u="none" strike="noStrike" cap="none">
                <a:solidFill>
                  <a:srgbClr val="000000"/>
                </a:solidFill>
                <a:latin typeface="Arial"/>
                <a:ea typeface="Arial"/>
                <a:cs typeface="Arial"/>
                <a:sym typeface="Arial"/>
              </a:endParaRPr>
            </a:p>
          </p:txBody>
        </p:sp>
        <p:sp>
          <p:nvSpPr>
            <p:cNvPr id="661" name="Google Shape;661;p14"/>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5</a:t>
              </a:r>
              <a:endParaRPr sz="1400" b="0" i="0" u="none" strike="noStrike" cap="none">
                <a:solidFill>
                  <a:srgbClr val="000000"/>
                </a:solidFill>
                <a:latin typeface="Arial"/>
                <a:ea typeface="Arial"/>
                <a:cs typeface="Arial"/>
                <a:sym typeface="Arial"/>
              </a:endParaRPr>
            </a:p>
          </p:txBody>
        </p:sp>
      </p:grpSp>
      <p:grpSp>
        <p:nvGrpSpPr>
          <p:cNvPr id="662" name="Google Shape;662;p14"/>
          <p:cNvGrpSpPr/>
          <p:nvPr/>
        </p:nvGrpSpPr>
        <p:grpSpPr>
          <a:xfrm>
            <a:off x="7227233" y="9530672"/>
            <a:ext cx="1224000" cy="496004"/>
            <a:chOff x="6824912" y="6095931"/>
            <a:chExt cx="1224000" cy="496004"/>
          </a:xfrm>
        </p:grpSpPr>
        <p:sp>
          <p:nvSpPr>
            <p:cNvPr id="663" name="Google Shape;663;p14"/>
            <p:cNvSpPr/>
            <p:nvPr/>
          </p:nvSpPr>
          <p:spPr>
            <a:xfrm>
              <a:off x="6824912"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Valuation Framework</a:t>
              </a:r>
              <a:endParaRPr sz="1400" b="0" i="0" u="none" strike="noStrike" cap="none">
                <a:solidFill>
                  <a:srgbClr val="000000"/>
                </a:solidFill>
                <a:latin typeface="Arial"/>
                <a:ea typeface="Arial"/>
                <a:cs typeface="Arial"/>
                <a:sym typeface="Arial"/>
              </a:endParaRPr>
            </a:p>
          </p:txBody>
        </p:sp>
        <p:sp>
          <p:nvSpPr>
            <p:cNvPr id="664" name="Google Shape;664;p14"/>
            <p:cNvSpPr/>
            <p:nvPr/>
          </p:nvSpPr>
          <p:spPr>
            <a:xfrm>
              <a:off x="7310912"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3</a:t>
              </a:r>
              <a:endParaRPr sz="1400" b="0" i="0" u="none" strike="noStrike" cap="none">
                <a:solidFill>
                  <a:srgbClr val="000000"/>
                </a:solidFill>
                <a:latin typeface="Arial"/>
                <a:ea typeface="Arial"/>
                <a:cs typeface="Arial"/>
                <a:sym typeface="Arial"/>
              </a:endParaRPr>
            </a:p>
          </p:txBody>
        </p:sp>
      </p:grpSp>
      <p:grpSp>
        <p:nvGrpSpPr>
          <p:cNvPr id="665" name="Google Shape;665;p14"/>
          <p:cNvGrpSpPr/>
          <p:nvPr/>
        </p:nvGrpSpPr>
        <p:grpSpPr>
          <a:xfrm>
            <a:off x="9824149" y="9534668"/>
            <a:ext cx="1224000" cy="496004"/>
            <a:chOff x="9576193" y="6095931"/>
            <a:chExt cx="1224000" cy="496004"/>
          </a:xfrm>
        </p:grpSpPr>
        <p:sp>
          <p:nvSpPr>
            <p:cNvPr id="666" name="Google Shape;666;p14"/>
            <p:cNvSpPr/>
            <p:nvPr/>
          </p:nvSpPr>
          <p:spPr>
            <a:xfrm>
              <a:off x="9576193"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0070C0"/>
                  </a:solidFill>
                  <a:latin typeface="Verdana"/>
                  <a:ea typeface="Verdana"/>
                  <a:cs typeface="Verdana"/>
                  <a:sym typeface="Verdana"/>
                </a:rPr>
                <a:t>Valuation Analysis</a:t>
              </a:r>
              <a:endParaRPr sz="1400" b="0" i="0" u="none" strike="noStrike" cap="none">
                <a:solidFill>
                  <a:srgbClr val="000000"/>
                </a:solidFill>
                <a:latin typeface="Arial"/>
                <a:ea typeface="Arial"/>
                <a:cs typeface="Arial"/>
                <a:sym typeface="Arial"/>
              </a:endParaRPr>
            </a:p>
          </p:txBody>
        </p:sp>
        <p:sp>
          <p:nvSpPr>
            <p:cNvPr id="667" name="Google Shape;667;p14"/>
            <p:cNvSpPr/>
            <p:nvPr/>
          </p:nvSpPr>
          <p:spPr>
            <a:xfrm>
              <a:off x="10062193" y="6095931"/>
              <a:ext cx="252000" cy="252000"/>
            </a:xfrm>
            <a:prstGeom prst="ellipse">
              <a:avLst/>
            </a:prstGeom>
            <a:solidFill>
              <a:srgbClr val="00B0F0"/>
            </a:solidFill>
            <a:ln w="1905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chemeClr val="lt1"/>
                  </a:solidFill>
                  <a:latin typeface="Verdana"/>
                  <a:ea typeface="Verdana"/>
                  <a:cs typeface="Verdana"/>
                  <a:sym typeface="Verdana"/>
                </a:rPr>
                <a:t>4</a:t>
              </a:r>
              <a:endParaRPr sz="1400" b="0" i="0" u="none" strike="noStrike" cap="none">
                <a:solidFill>
                  <a:srgbClr val="000000"/>
                </a:solidFill>
                <a:latin typeface="Arial"/>
                <a:ea typeface="Arial"/>
                <a:cs typeface="Arial"/>
                <a:sym typeface="Arial"/>
              </a:endParaRPr>
            </a:p>
          </p:txBody>
        </p:sp>
      </p:grpSp>
      <p:grpSp>
        <p:nvGrpSpPr>
          <p:cNvPr id="668" name="Google Shape;668;p14"/>
          <p:cNvGrpSpPr/>
          <p:nvPr/>
        </p:nvGrpSpPr>
        <p:grpSpPr>
          <a:xfrm>
            <a:off x="15017980" y="9534668"/>
            <a:ext cx="1224000" cy="496004"/>
            <a:chOff x="4098256" y="6095931"/>
            <a:chExt cx="1224000" cy="496004"/>
          </a:xfrm>
        </p:grpSpPr>
        <p:sp>
          <p:nvSpPr>
            <p:cNvPr id="669" name="Google Shape;669;p14"/>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Exhibits</a:t>
              </a:r>
              <a:endParaRPr sz="1400" b="0" i="0" u="none" strike="noStrike" cap="none">
                <a:solidFill>
                  <a:srgbClr val="000000"/>
                </a:solidFill>
                <a:latin typeface="Arial"/>
                <a:ea typeface="Arial"/>
                <a:cs typeface="Arial"/>
                <a:sym typeface="Arial"/>
              </a:endParaRPr>
            </a:p>
          </p:txBody>
        </p:sp>
        <p:sp>
          <p:nvSpPr>
            <p:cNvPr id="670" name="Google Shape;670;p14"/>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6</a:t>
              </a:r>
              <a:endParaRPr sz="1400" b="0" i="0" u="none" strike="noStrike" cap="none">
                <a:solidFill>
                  <a:srgbClr val="000000"/>
                </a:solidFill>
                <a:latin typeface="Arial"/>
                <a:ea typeface="Arial"/>
                <a:cs typeface="Arial"/>
                <a:sym typeface="Arial"/>
              </a:endParaRPr>
            </a:p>
          </p:txBody>
        </p:sp>
      </p:grpSp>
      <p:grpSp>
        <p:nvGrpSpPr>
          <p:cNvPr id="676" name="Google Shape;676;p14"/>
          <p:cNvGrpSpPr/>
          <p:nvPr/>
        </p:nvGrpSpPr>
        <p:grpSpPr>
          <a:xfrm>
            <a:off x="990587" y="2300246"/>
            <a:ext cx="14147814" cy="1548057"/>
            <a:chOff x="990587" y="2327193"/>
            <a:chExt cx="14147814" cy="1627938"/>
          </a:xfrm>
        </p:grpSpPr>
        <p:sp>
          <p:nvSpPr>
            <p:cNvPr id="677" name="Google Shape;677;p14"/>
            <p:cNvSpPr/>
            <p:nvPr/>
          </p:nvSpPr>
          <p:spPr>
            <a:xfrm>
              <a:off x="2771401" y="2327193"/>
              <a:ext cx="12367000" cy="1599944"/>
            </a:xfrm>
            <a:custGeom>
              <a:avLst/>
              <a:gdLst/>
              <a:ahLst/>
              <a:cxnLst/>
              <a:rect l="l" t="t" r="r" b="b"/>
              <a:pathLst>
                <a:path w="6244661" h="1524631" extrusionOk="0">
                  <a:moveTo>
                    <a:pt x="0" y="0"/>
                  </a:moveTo>
                  <a:lnTo>
                    <a:pt x="6244661" y="0"/>
                  </a:lnTo>
                  <a:lnTo>
                    <a:pt x="6244661" y="1524631"/>
                  </a:lnTo>
                  <a:lnTo>
                    <a:pt x="53632" y="1524631"/>
                  </a:lnTo>
                  <a:lnTo>
                    <a:pt x="273176" y="768175"/>
                  </a:lnTo>
                  <a:lnTo>
                    <a:pt x="51633" y="4832"/>
                  </a:lnTo>
                  <a:lnTo>
                    <a:pt x="0" y="4832"/>
                  </a:lnTo>
                  <a:close/>
                </a:path>
              </a:pathLst>
            </a:custGeom>
            <a:solidFill>
              <a:srgbClr val="D8D8D8">
                <a:alpha val="60000"/>
              </a:srgbClr>
            </a:solidFill>
            <a:ln>
              <a:noFill/>
            </a:ln>
          </p:spPr>
          <p:txBody>
            <a:bodyPr spcFirstLastPara="1" wrap="square" lIns="360000" tIns="45700" rIns="91425" bIns="45700" anchor="t"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Verdana"/>
                <a:ea typeface="Verdana"/>
                <a:cs typeface="Verdana"/>
                <a:sym typeface="Verdana"/>
              </a:endParaRPr>
            </a:p>
          </p:txBody>
        </p:sp>
        <p:sp>
          <p:nvSpPr>
            <p:cNvPr id="678" name="Google Shape;678;p14"/>
            <p:cNvSpPr/>
            <p:nvPr/>
          </p:nvSpPr>
          <p:spPr>
            <a:xfrm rot="-5400000">
              <a:off x="1271637" y="2071991"/>
              <a:ext cx="1602102" cy="2164177"/>
            </a:xfrm>
            <a:prstGeom prst="flowChartOffpageConnector">
              <a:avLst/>
            </a:prstGeom>
            <a:solidFill>
              <a:srgbClr val="0070C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9" name="Google Shape;679;p14"/>
            <p:cNvSpPr txBox="1"/>
            <p:nvPr/>
          </p:nvSpPr>
          <p:spPr>
            <a:xfrm>
              <a:off x="990587" y="2353013"/>
              <a:ext cx="1731342" cy="1602102"/>
            </a:xfrm>
            <a:prstGeom prst="rect">
              <a:avLst/>
            </a:prstGeom>
            <a:noFill/>
            <a:ln>
              <a:noFill/>
            </a:ln>
          </p:spPr>
          <p:txBody>
            <a:bodyPr spcFirstLastPara="1" wrap="square" lIns="0" tIns="72000" rIns="0" bIns="0" anchor="ctr" anchorCtr="1">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FFFFFF"/>
                  </a:solidFill>
                  <a:latin typeface="Verdana"/>
                  <a:ea typeface="Verdana"/>
                  <a:cs typeface="Verdana"/>
                  <a:sym typeface="Verdana"/>
                </a:rPr>
                <a:t>Market Approach – OPM Backsolve  </a:t>
              </a:r>
              <a:endParaRPr sz="1400" b="0" i="0" u="none" strike="noStrike" cap="none">
                <a:solidFill>
                  <a:srgbClr val="000000"/>
                </a:solidFill>
                <a:latin typeface="Arial"/>
                <a:ea typeface="Arial"/>
                <a:cs typeface="Arial"/>
                <a:sym typeface="Arial"/>
              </a:endParaRPr>
            </a:p>
          </p:txBody>
        </p:sp>
      </p:grpSp>
      <p:grpSp>
        <p:nvGrpSpPr>
          <p:cNvPr id="680" name="Google Shape;680;p14"/>
          <p:cNvGrpSpPr/>
          <p:nvPr/>
        </p:nvGrpSpPr>
        <p:grpSpPr>
          <a:xfrm>
            <a:off x="990601" y="3937511"/>
            <a:ext cx="14173199" cy="1548058"/>
            <a:chOff x="990601" y="3939057"/>
            <a:chExt cx="14173199" cy="1627939"/>
          </a:xfrm>
        </p:grpSpPr>
        <p:sp>
          <p:nvSpPr>
            <p:cNvPr id="681" name="Google Shape;681;p14"/>
            <p:cNvSpPr/>
            <p:nvPr/>
          </p:nvSpPr>
          <p:spPr>
            <a:xfrm>
              <a:off x="2820095" y="3939057"/>
              <a:ext cx="12343705" cy="1599944"/>
            </a:xfrm>
            <a:custGeom>
              <a:avLst/>
              <a:gdLst/>
              <a:ahLst/>
              <a:cxnLst/>
              <a:rect l="l" t="t" r="r" b="b"/>
              <a:pathLst>
                <a:path w="6244661" h="1524631" extrusionOk="0">
                  <a:moveTo>
                    <a:pt x="0" y="0"/>
                  </a:moveTo>
                  <a:lnTo>
                    <a:pt x="6244661" y="0"/>
                  </a:lnTo>
                  <a:lnTo>
                    <a:pt x="6244661" y="1524631"/>
                  </a:lnTo>
                  <a:lnTo>
                    <a:pt x="53632" y="1524631"/>
                  </a:lnTo>
                  <a:lnTo>
                    <a:pt x="273176" y="768175"/>
                  </a:lnTo>
                  <a:lnTo>
                    <a:pt x="51633" y="4832"/>
                  </a:lnTo>
                  <a:lnTo>
                    <a:pt x="0" y="4832"/>
                  </a:lnTo>
                  <a:close/>
                </a:path>
              </a:pathLst>
            </a:custGeom>
            <a:solidFill>
              <a:srgbClr val="D8D8D8">
                <a:alpha val="60000"/>
              </a:srgbClr>
            </a:solidFill>
            <a:ln>
              <a:noFill/>
            </a:ln>
          </p:spPr>
          <p:txBody>
            <a:bodyPr spcFirstLastPara="1" wrap="square" lIns="360000" tIns="45700" rIns="91425" bIns="45700" anchor="t" anchorCtr="0">
              <a:noAutofit/>
            </a:bodyPr>
            <a:lstStyle/>
            <a:p>
              <a:pPr marL="0" marR="0" lvl="0" indent="0" algn="ctr" rtl="0">
                <a:lnSpc>
                  <a:spcPct val="100000"/>
                </a:lnSpc>
                <a:spcBef>
                  <a:spcPts val="0"/>
                </a:spcBef>
                <a:spcAft>
                  <a:spcPts val="0"/>
                </a:spcAft>
                <a:buClr>
                  <a:srgbClr val="000000"/>
                </a:buClr>
                <a:buSzPts val="1000"/>
                <a:buFont typeface="Arial"/>
                <a:buNone/>
              </a:pPr>
              <a:endParaRPr sz="1200" b="0" i="0" u="none" strike="noStrike" cap="none">
                <a:solidFill>
                  <a:srgbClr val="000000"/>
                </a:solidFill>
                <a:latin typeface="Verdana" panose="020B0604030504040204" pitchFamily="34" charset="0"/>
                <a:ea typeface="Verdana" panose="020B0604030504040204" pitchFamily="34" charset="0"/>
                <a:cs typeface="Verdana"/>
                <a:sym typeface="Verdana"/>
              </a:endParaRPr>
            </a:p>
          </p:txBody>
        </p:sp>
        <p:sp>
          <p:nvSpPr>
            <p:cNvPr id="682" name="Google Shape;682;p14"/>
            <p:cNvSpPr/>
            <p:nvPr/>
          </p:nvSpPr>
          <p:spPr>
            <a:xfrm rot="-5400000">
              <a:off x="1295626" y="3659870"/>
              <a:ext cx="1602102" cy="2212150"/>
            </a:xfrm>
            <a:prstGeom prst="flowChartOffpageConnector">
              <a:avLst/>
            </a:prstGeom>
            <a:solidFill>
              <a:srgbClr val="0070C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Verdana" panose="020B0604030504040204" pitchFamily="34" charset="0"/>
                <a:ea typeface="Verdana" panose="020B0604030504040204" pitchFamily="34" charset="0"/>
                <a:sym typeface="Arial"/>
              </a:endParaRPr>
            </a:p>
          </p:txBody>
        </p:sp>
        <p:sp>
          <p:nvSpPr>
            <p:cNvPr id="683" name="Google Shape;683;p14"/>
            <p:cNvSpPr txBox="1"/>
            <p:nvPr/>
          </p:nvSpPr>
          <p:spPr>
            <a:xfrm>
              <a:off x="990601" y="3964874"/>
              <a:ext cx="1769720" cy="1602102"/>
            </a:xfrm>
            <a:prstGeom prst="rect">
              <a:avLst/>
            </a:prstGeom>
            <a:noFill/>
            <a:ln>
              <a:noFill/>
            </a:ln>
          </p:spPr>
          <p:txBody>
            <a:bodyPr spcFirstLastPara="1" wrap="square" lIns="0" tIns="72000" rIns="0" bIns="0" anchor="ctr" anchorCtr="1">
              <a:noAutofit/>
            </a:bodyPr>
            <a:lstStyle/>
            <a:p>
              <a:pPr marL="0" marR="0" lvl="0" indent="0" algn="ctr" rtl="0">
                <a:lnSpc>
                  <a:spcPct val="100000"/>
                </a:lnSpc>
                <a:spcBef>
                  <a:spcPts val="0"/>
                </a:spcBef>
                <a:spcAft>
                  <a:spcPts val="0"/>
                </a:spcAft>
                <a:buClr>
                  <a:srgbClr val="FFFFFF"/>
                </a:buClr>
                <a:buSzPts val="1400"/>
                <a:buFont typeface="Verdana"/>
                <a:buNone/>
              </a:pPr>
              <a:r>
                <a:rPr lang="en-US" sz="1200" b="0" i="0" u="none" strike="noStrike" cap="none">
                  <a:solidFill>
                    <a:srgbClr val="FFFFFF"/>
                  </a:solidFill>
                  <a:latin typeface="Verdana" panose="020B0604030504040204" pitchFamily="34" charset="0"/>
                  <a:ea typeface="Verdana" panose="020B0604030504040204" pitchFamily="34" charset="0"/>
                  <a:cs typeface="Verdana"/>
                  <a:sym typeface="Verdana"/>
                </a:rPr>
                <a:t>Market Approach – Public comperables</a:t>
              </a:r>
              <a:endParaRPr sz="1200" b="0" i="0" u="none" strike="noStrike" cap="none">
                <a:solidFill>
                  <a:srgbClr val="FFFFFF"/>
                </a:solidFill>
                <a:latin typeface="Verdana" panose="020B0604030504040204" pitchFamily="34" charset="0"/>
                <a:ea typeface="Verdana" panose="020B0604030504040204" pitchFamily="34" charset="0"/>
                <a:cs typeface="Verdana"/>
                <a:sym typeface="Verdana"/>
              </a:endParaRPr>
            </a:p>
          </p:txBody>
        </p:sp>
      </p:grpSp>
      <p:grpSp>
        <p:nvGrpSpPr>
          <p:cNvPr id="684" name="Google Shape;684;p14"/>
          <p:cNvGrpSpPr/>
          <p:nvPr/>
        </p:nvGrpSpPr>
        <p:grpSpPr>
          <a:xfrm>
            <a:off x="997336" y="5562076"/>
            <a:ext cx="14166466" cy="1548057"/>
            <a:chOff x="997336" y="5550923"/>
            <a:chExt cx="14166466" cy="1627937"/>
          </a:xfrm>
        </p:grpSpPr>
        <p:sp>
          <p:nvSpPr>
            <p:cNvPr id="685" name="Google Shape;685;p14"/>
            <p:cNvSpPr/>
            <p:nvPr/>
          </p:nvSpPr>
          <p:spPr>
            <a:xfrm>
              <a:off x="2780504" y="5550923"/>
              <a:ext cx="12383298" cy="1599944"/>
            </a:xfrm>
            <a:custGeom>
              <a:avLst/>
              <a:gdLst/>
              <a:ahLst/>
              <a:cxnLst/>
              <a:rect l="l" t="t" r="r" b="b"/>
              <a:pathLst>
                <a:path w="6244661" h="1524631" extrusionOk="0">
                  <a:moveTo>
                    <a:pt x="0" y="0"/>
                  </a:moveTo>
                  <a:lnTo>
                    <a:pt x="6244661" y="0"/>
                  </a:lnTo>
                  <a:lnTo>
                    <a:pt x="6244661" y="1524631"/>
                  </a:lnTo>
                  <a:lnTo>
                    <a:pt x="53632" y="1524631"/>
                  </a:lnTo>
                  <a:lnTo>
                    <a:pt x="273176" y="768175"/>
                  </a:lnTo>
                  <a:lnTo>
                    <a:pt x="51633" y="4832"/>
                  </a:lnTo>
                  <a:lnTo>
                    <a:pt x="0" y="4832"/>
                  </a:lnTo>
                  <a:close/>
                </a:path>
              </a:pathLst>
            </a:custGeom>
            <a:solidFill>
              <a:srgbClr val="D8D8D8">
                <a:alpha val="60000"/>
              </a:srgbClr>
            </a:solidFill>
            <a:ln>
              <a:noFill/>
            </a:ln>
          </p:spPr>
          <p:txBody>
            <a:bodyPr spcFirstLastPara="1" wrap="square" lIns="360000" tIns="45700" rIns="91425" bIns="45700" anchor="t" anchorCtr="0">
              <a:noAutofit/>
            </a:bodyPr>
            <a:lstStyle/>
            <a:p>
              <a:pPr marL="0" marR="0" lvl="0" indent="0" algn="ctr" rtl="0">
                <a:lnSpc>
                  <a:spcPct val="100000"/>
                </a:lnSpc>
                <a:spcBef>
                  <a:spcPts val="0"/>
                </a:spcBef>
                <a:spcAft>
                  <a:spcPts val="0"/>
                </a:spcAft>
                <a:buClr>
                  <a:srgbClr val="000000"/>
                </a:buClr>
                <a:buSzPts val="1000"/>
                <a:buFont typeface="Arial"/>
                <a:buNone/>
              </a:pPr>
              <a:endParaRPr sz="1200" b="0" i="0" u="none" strike="noStrike" cap="none">
                <a:solidFill>
                  <a:srgbClr val="000000"/>
                </a:solidFill>
                <a:latin typeface="Verdana" panose="020B0604030504040204" pitchFamily="34" charset="0"/>
                <a:ea typeface="Verdana" panose="020B0604030504040204" pitchFamily="34" charset="0"/>
                <a:cs typeface="Verdana"/>
                <a:sym typeface="Verdana"/>
              </a:endParaRPr>
            </a:p>
          </p:txBody>
        </p:sp>
        <p:sp>
          <p:nvSpPr>
            <p:cNvPr id="686" name="Google Shape;686;p14"/>
            <p:cNvSpPr/>
            <p:nvPr/>
          </p:nvSpPr>
          <p:spPr>
            <a:xfrm rot="-5400000">
              <a:off x="1279820" y="5294295"/>
              <a:ext cx="1602102" cy="2167029"/>
            </a:xfrm>
            <a:prstGeom prst="flowChartOffpageConnector">
              <a:avLst/>
            </a:prstGeom>
            <a:solidFill>
              <a:srgbClr val="0070C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Verdana" panose="020B0604030504040204" pitchFamily="34" charset="0"/>
                <a:ea typeface="Verdana" panose="020B0604030504040204" pitchFamily="34" charset="0"/>
                <a:sym typeface="Arial"/>
              </a:endParaRPr>
            </a:p>
          </p:txBody>
        </p:sp>
        <p:sp>
          <p:nvSpPr>
            <p:cNvPr id="687" name="Google Shape;687;p14"/>
            <p:cNvSpPr txBox="1"/>
            <p:nvPr/>
          </p:nvSpPr>
          <p:spPr>
            <a:xfrm>
              <a:off x="997336" y="5576738"/>
              <a:ext cx="1733623" cy="1602102"/>
            </a:xfrm>
            <a:prstGeom prst="rect">
              <a:avLst/>
            </a:prstGeom>
            <a:noFill/>
            <a:ln>
              <a:noFill/>
            </a:ln>
          </p:spPr>
          <p:txBody>
            <a:bodyPr spcFirstLastPara="1" wrap="square" lIns="0" tIns="72000" rIns="0" bIns="0" anchor="ctr" anchorCtr="1">
              <a:noAutofit/>
            </a:bodyPr>
            <a:lstStyle/>
            <a:p>
              <a:pPr marL="0" marR="0" lvl="0" indent="0" algn="ctr" rtl="0">
                <a:lnSpc>
                  <a:spcPct val="100000"/>
                </a:lnSpc>
                <a:spcBef>
                  <a:spcPts val="0"/>
                </a:spcBef>
                <a:spcAft>
                  <a:spcPts val="0"/>
                </a:spcAft>
                <a:buClr>
                  <a:srgbClr val="FFFFFF"/>
                </a:buClr>
                <a:buSzPts val="1400"/>
                <a:buFont typeface="Verdana"/>
                <a:buNone/>
              </a:pPr>
              <a:r>
                <a:rPr lang="en-US" sz="1200" b="0" i="0" u="none" strike="noStrike" cap="none">
                  <a:solidFill>
                    <a:srgbClr val="FFFFFF"/>
                  </a:solidFill>
                  <a:latin typeface="Verdana" panose="020B0604030504040204" pitchFamily="34" charset="0"/>
                  <a:ea typeface="Verdana" panose="020B0604030504040204" pitchFamily="34" charset="0"/>
                  <a:cs typeface="Verdana"/>
                  <a:sym typeface="Verdana"/>
                </a:rPr>
                <a:t>Income Approach</a:t>
              </a:r>
              <a:endParaRPr sz="1200" b="0" i="0" u="none" strike="noStrike" cap="none">
                <a:solidFill>
                  <a:srgbClr val="000000"/>
                </a:solidFill>
                <a:latin typeface="Verdana" panose="020B0604030504040204" pitchFamily="34" charset="0"/>
                <a:ea typeface="Verdana" panose="020B0604030504040204" pitchFamily="34" charset="0"/>
                <a:sym typeface="Arial"/>
              </a:endParaRPr>
            </a:p>
          </p:txBody>
        </p:sp>
      </p:grpSp>
      <p:grpSp>
        <p:nvGrpSpPr>
          <p:cNvPr id="688" name="Google Shape;688;p14"/>
          <p:cNvGrpSpPr/>
          <p:nvPr/>
        </p:nvGrpSpPr>
        <p:grpSpPr>
          <a:xfrm>
            <a:off x="990595" y="7186641"/>
            <a:ext cx="14173205" cy="1548057"/>
            <a:chOff x="990595" y="7162788"/>
            <a:chExt cx="14173205" cy="1627937"/>
          </a:xfrm>
        </p:grpSpPr>
        <p:sp>
          <p:nvSpPr>
            <p:cNvPr id="689" name="Google Shape;689;p14"/>
            <p:cNvSpPr/>
            <p:nvPr/>
          </p:nvSpPr>
          <p:spPr>
            <a:xfrm>
              <a:off x="2774597" y="7162788"/>
              <a:ext cx="12389203" cy="1599944"/>
            </a:xfrm>
            <a:custGeom>
              <a:avLst/>
              <a:gdLst/>
              <a:ahLst/>
              <a:cxnLst/>
              <a:rect l="l" t="t" r="r" b="b"/>
              <a:pathLst>
                <a:path w="6244661" h="1524631" extrusionOk="0">
                  <a:moveTo>
                    <a:pt x="0" y="0"/>
                  </a:moveTo>
                  <a:lnTo>
                    <a:pt x="6244661" y="0"/>
                  </a:lnTo>
                  <a:lnTo>
                    <a:pt x="6244661" y="1524631"/>
                  </a:lnTo>
                  <a:lnTo>
                    <a:pt x="53632" y="1524631"/>
                  </a:lnTo>
                  <a:lnTo>
                    <a:pt x="273176" y="768175"/>
                  </a:lnTo>
                  <a:lnTo>
                    <a:pt x="51633" y="4832"/>
                  </a:lnTo>
                  <a:lnTo>
                    <a:pt x="0" y="4832"/>
                  </a:lnTo>
                  <a:close/>
                </a:path>
              </a:pathLst>
            </a:custGeom>
            <a:solidFill>
              <a:srgbClr val="D8D8D8">
                <a:alpha val="60000"/>
              </a:srgbClr>
            </a:solidFill>
            <a:ln>
              <a:noFill/>
            </a:ln>
          </p:spPr>
          <p:txBody>
            <a:bodyPr spcFirstLastPara="1" wrap="square" lIns="360000" tIns="45700" rIns="91425" bIns="45700" anchor="t" anchorCtr="0">
              <a:noAutofit/>
            </a:bodyPr>
            <a:lstStyle/>
            <a:p>
              <a:pPr marL="0" marR="0" lvl="0" indent="0" algn="ctr" rtl="0">
                <a:lnSpc>
                  <a:spcPct val="100000"/>
                </a:lnSpc>
                <a:spcBef>
                  <a:spcPts val="0"/>
                </a:spcBef>
                <a:spcAft>
                  <a:spcPts val="0"/>
                </a:spcAft>
                <a:buClr>
                  <a:srgbClr val="000000"/>
                </a:buClr>
                <a:buSzPts val="1000"/>
                <a:buFont typeface="Arial"/>
                <a:buNone/>
              </a:pPr>
              <a:endParaRPr sz="1200" b="0" i="0" u="none" strike="noStrike" cap="none">
                <a:solidFill>
                  <a:srgbClr val="000000"/>
                </a:solidFill>
                <a:latin typeface="Verdana" panose="020B0604030504040204" pitchFamily="34" charset="0"/>
                <a:ea typeface="Verdana" panose="020B0604030504040204" pitchFamily="34" charset="0"/>
                <a:cs typeface="Verdana"/>
                <a:sym typeface="Verdana"/>
              </a:endParaRPr>
            </a:p>
          </p:txBody>
        </p:sp>
        <p:sp>
          <p:nvSpPr>
            <p:cNvPr id="690" name="Google Shape;690;p14"/>
            <p:cNvSpPr/>
            <p:nvPr/>
          </p:nvSpPr>
          <p:spPr>
            <a:xfrm rot="-5400000">
              <a:off x="1273580" y="6905643"/>
              <a:ext cx="1602102" cy="2168063"/>
            </a:xfrm>
            <a:prstGeom prst="flowChartOffpageConnector">
              <a:avLst/>
            </a:prstGeom>
            <a:solidFill>
              <a:srgbClr val="0070C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200" b="0" i="0" u="none" strike="noStrike" cap="none">
                <a:solidFill>
                  <a:srgbClr val="000000"/>
                </a:solidFill>
                <a:latin typeface="Verdana" panose="020B0604030504040204" pitchFamily="34" charset="0"/>
                <a:ea typeface="Verdana" panose="020B0604030504040204" pitchFamily="34" charset="0"/>
                <a:sym typeface="Arial"/>
              </a:endParaRPr>
            </a:p>
          </p:txBody>
        </p:sp>
        <p:sp>
          <p:nvSpPr>
            <p:cNvPr id="691" name="Google Shape;691;p14"/>
            <p:cNvSpPr txBox="1"/>
            <p:nvPr/>
          </p:nvSpPr>
          <p:spPr>
            <a:xfrm>
              <a:off x="990595" y="7188605"/>
              <a:ext cx="1734450" cy="1602102"/>
            </a:xfrm>
            <a:prstGeom prst="rect">
              <a:avLst/>
            </a:prstGeom>
            <a:noFill/>
            <a:ln>
              <a:noFill/>
            </a:ln>
          </p:spPr>
          <p:txBody>
            <a:bodyPr spcFirstLastPara="1" wrap="square" lIns="0" tIns="72000" rIns="0" bIns="0" anchor="ctr" anchorCtr="1">
              <a:noAutofit/>
            </a:bodyPr>
            <a:lstStyle/>
            <a:p>
              <a:pPr marL="0" marR="0" lvl="0" indent="0" algn="ctr" rtl="0">
                <a:lnSpc>
                  <a:spcPct val="100000"/>
                </a:lnSpc>
                <a:spcBef>
                  <a:spcPts val="0"/>
                </a:spcBef>
                <a:spcAft>
                  <a:spcPts val="0"/>
                </a:spcAft>
                <a:buClr>
                  <a:srgbClr val="FFFFFF"/>
                </a:buClr>
                <a:buSzPts val="1400"/>
                <a:buFont typeface="Verdana"/>
                <a:buNone/>
              </a:pPr>
              <a:r>
                <a:rPr lang="en-US" sz="1200" b="0" i="0" u="none" strike="noStrike" cap="none">
                  <a:solidFill>
                    <a:srgbClr val="FFFFFF"/>
                  </a:solidFill>
                  <a:latin typeface="Verdana" panose="020B0604030504040204" pitchFamily="34" charset="0"/>
                  <a:ea typeface="Verdana" panose="020B0604030504040204" pitchFamily="34" charset="0"/>
                  <a:cs typeface="Verdana"/>
                  <a:sym typeface="Verdana"/>
                </a:rPr>
                <a:t>Asset Approach</a:t>
              </a:r>
              <a:endParaRPr sz="1200" b="0" i="0" u="none" strike="noStrike" cap="none">
                <a:solidFill>
                  <a:srgbClr val="000000"/>
                </a:solidFill>
                <a:latin typeface="Verdana" panose="020B0604030504040204" pitchFamily="34" charset="0"/>
                <a:ea typeface="Verdana" panose="020B0604030504040204" pitchFamily="34" charset="0"/>
                <a:sym typeface="Arial"/>
              </a:endParaRPr>
            </a:p>
          </p:txBody>
        </p:sp>
      </p:grpSp>
      <p:sp>
        <p:nvSpPr>
          <p:cNvPr id="692" name="Google Shape;692;p14"/>
          <p:cNvSpPr/>
          <p:nvPr/>
        </p:nvSpPr>
        <p:spPr>
          <a:xfrm>
            <a:off x="15316200" y="2300245"/>
            <a:ext cx="922467" cy="1521437"/>
          </a:xfrm>
          <a:prstGeom prst="rect">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Verdana"/>
              <a:ea typeface="Verdana"/>
              <a:cs typeface="Verdana"/>
              <a:sym typeface="Verdana"/>
            </a:endParaRPr>
          </a:p>
        </p:txBody>
      </p:sp>
      <p:sp>
        <p:nvSpPr>
          <p:cNvPr id="693" name="Google Shape;693;p14"/>
          <p:cNvSpPr/>
          <p:nvPr/>
        </p:nvSpPr>
        <p:spPr>
          <a:xfrm>
            <a:off x="15316200" y="3937512"/>
            <a:ext cx="922467" cy="1523490"/>
          </a:xfrm>
          <a:prstGeom prst="rect">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200" b="0" i="0" u="none" strike="noStrike" cap="none">
              <a:solidFill>
                <a:schemeClr val="lt1"/>
              </a:solidFill>
              <a:latin typeface="Verdana" panose="020B0604030504040204" pitchFamily="34" charset="0"/>
              <a:ea typeface="Verdana" panose="020B0604030504040204" pitchFamily="34" charset="0"/>
              <a:cs typeface="Verdana"/>
              <a:sym typeface="Verdana"/>
            </a:endParaRPr>
          </a:p>
        </p:txBody>
      </p:sp>
      <p:sp>
        <p:nvSpPr>
          <p:cNvPr id="694" name="Google Shape;694;p14"/>
          <p:cNvSpPr/>
          <p:nvPr/>
        </p:nvSpPr>
        <p:spPr>
          <a:xfrm>
            <a:off x="15316200" y="5585652"/>
            <a:ext cx="922467" cy="1497861"/>
          </a:xfrm>
          <a:prstGeom prst="rect">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200" b="0" i="0" u="none" strike="noStrike" cap="none">
              <a:solidFill>
                <a:schemeClr val="lt1"/>
              </a:solidFill>
              <a:latin typeface="Verdana" panose="020B0604030504040204" pitchFamily="34" charset="0"/>
              <a:ea typeface="Verdana" panose="020B0604030504040204" pitchFamily="34" charset="0"/>
              <a:cs typeface="Verdana"/>
              <a:sym typeface="Verdana"/>
            </a:endParaRPr>
          </a:p>
        </p:txBody>
      </p:sp>
      <p:sp>
        <p:nvSpPr>
          <p:cNvPr id="695" name="Google Shape;695;p14"/>
          <p:cNvSpPr/>
          <p:nvPr/>
        </p:nvSpPr>
        <p:spPr>
          <a:xfrm>
            <a:off x="15316200" y="7180429"/>
            <a:ext cx="922467" cy="1532621"/>
          </a:xfrm>
          <a:prstGeom prst="rect">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200" b="0" i="0" u="none" strike="noStrike" cap="none">
              <a:solidFill>
                <a:schemeClr val="lt1"/>
              </a:solidFill>
              <a:latin typeface="Verdana" panose="020B0604030504040204" pitchFamily="34" charset="0"/>
              <a:ea typeface="Verdana" panose="020B0604030504040204" pitchFamily="34" charset="0"/>
              <a:cs typeface="Verdana"/>
              <a:sym typeface="Verdana"/>
            </a:endParaRPr>
          </a:p>
        </p:txBody>
      </p:sp>
      <p:sp>
        <p:nvSpPr>
          <p:cNvPr id="696" name="Google Shape;696;p14"/>
          <p:cNvSpPr/>
          <p:nvPr/>
        </p:nvSpPr>
        <p:spPr>
          <a:xfrm>
            <a:off x="16374933" y="2300247"/>
            <a:ext cx="922467" cy="1521436"/>
          </a:xfrm>
          <a:prstGeom prst="rect">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Verdana"/>
              <a:ea typeface="Verdana"/>
              <a:cs typeface="Verdana"/>
              <a:sym typeface="Verdana"/>
            </a:endParaRPr>
          </a:p>
        </p:txBody>
      </p:sp>
      <p:sp>
        <p:nvSpPr>
          <p:cNvPr id="697" name="Google Shape;697;p14"/>
          <p:cNvSpPr/>
          <p:nvPr/>
        </p:nvSpPr>
        <p:spPr>
          <a:xfrm>
            <a:off x="16374933" y="3937512"/>
            <a:ext cx="922467" cy="1523490"/>
          </a:xfrm>
          <a:prstGeom prst="rect">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200" b="0" i="0" u="none" strike="noStrike" cap="none">
              <a:solidFill>
                <a:schemeClr val="lt1"/>
              </a:solidFill>
              <a:latin typeface="Verdana" panose="020B0604030504040204" pitchFamily="34" charset="0"/>
              <a:ea typeface="Verdana" panose="020B0604030504040204" pitchFamily="34" charset="0"/>
              <a:cs typeface="Verdana"/>
              <a:sym typeface="Verdana"/>
            </a:endParaRPr>
          </a:p>
        </p:txBody>
      </p:sp>
      <p:sp>
        <p:nvSpPr>
          <p:cNvPr id="698" name="Google Shape;698;p14"/>
          <p:cNvSpPr/>
          <p:nvPr/>
        </p:nvSpPr>
        <p:spPr>
          <a:xfrm>
            <a:off x="16374933" y="5585652"/>
            <a:ext cx="922467" cy="1497861"/>
          </a:xfrm>
          <a:prstGeom prst="rect">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200" b="0" i="0" u="none" strike="noStrike" cap="none">
              <a:solidFill>
                <a:schemeClr val="lt1"/>
              </a:solidFill>
              <a:latin typeface="Verdana" panose="020B0604030504040204" pitchFamily="34" charset="0"/>
              <a:ea typeface="Verdana" panose="020B0604030504040204" pitchFamily="34" charset="0"/>
              <a:cs typeface="Verdana"/>
              <a:sym typeface="Verdana"/>
            </a:endParaRPr>
          </a:p>
        </p:txBody>
      </p:sp>
      <p:sp>
        <p:nvSpPr>
          <p:cNvPr id="699" name="Google Shape;699;p14"/>
          <p:cNvSpPr/>
          <p:nvPr/>
        </p:nvSpPr>
        <p:spPr>
          <a:xfrm>
            <a:off x="16374933" y="7180429"/>
            <a:ext cx="922467" cy="1532621"/>
          </a:xfrm>
          <a:prstGeom prst="rect">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200" b="0" i="0" u="none" strike="noStrike" cap="none">
              <a:solidFill>
                <a:schemeClr val="lt1"/>
              </a:solidFill>
              <a:latin typeface="Verdana" panose="020B0604030504040204" pitchFamily="34" charset="0"/>
              <a:ea typeface="Verdana" panose="020B0604030504040204" pitchFamily="34" charset="0"/>
              <a:cs typeface="Verdana"/>
              <a:sym typeface="Verdana"/>
            </a:endParaRPr>
          </a:p>
        </p:txBody>
      </p:sp>
      <p:sp>
        <p:nvSpPr>
          <p:cNvPr id="700" name="Google Shape;700;p14"/>
          <p:cNvSpPr txBox="1"/>
          <p:nvPr/>
        </p:nvSpPr>
        <p:spPr>
          <a:xfrm>
            <a:off x="997356" y="1864709"/>
            <a:ext cx="1774044" cy="430887"/>
          </a:xfrm>
          <a:prstGeom prst="rect">
            <a:avLst/>
          </a:prstGeom>
          <a:solidFill>
            <a:srgbClr val="0070C0"/>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100"/>
              <a:buFont typeface="Arial"/>
              <a:buNone/>
            </a:pPr>
            <a:endParaRPr sz="1100" b="1" i="0" u="none" strike="noStrike" cap="none">
              <a:solidFill>
                <a:schemeClr val="lt1"/>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100"/>
              <a:buFont typeface="Arial"/>
              <a:buNone/>
            </a:pPr>
            <a:endParaRPr sz="1100" b="1" i="0" u="none" strike="noStrike" cap="none">
              <a:solidFill>
                <a:schemeClr val="lt1"/>
              </a:solidFill>
              <a:latin typeface="Verdana"/>
              <a:ea typeface="Verdana"/>
              <a:cs typeface="Verdana"/>
              <a:sym typeface="Verdana"/>
            </a:endParaRPr>
          </a:p>
        </p:txBody>
      </p:sp>
      <p:sp>
        <p:nvSpPr>
          <p:cNvPr id="701" name="Google Shape;701;p14"/>
          <p:cNvSpPr txBox="1"/>
          <p:nvPr/>
        </p:nvSpPr>
        <p:spPr>
          <a:xfrm>
            <a:off x="15316199" y="1864709"/>
            <a:ext cx="1994167" cy="430887"/>
          </a:xfrm>
          <a:prstGeom prst="rect">
            <a:avLst/>
          </a:prstGeom>
          <a:solidFill>
            <a:srgbClr val="0070C0"/>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100"/>
              <a:buFont typeface="Arial"/>
              <a:buNone/>
            </a:pPr>
            <a:endParaRPr sz="1100" b="1" i="0" u="none" strike="noStrike" cap="none">
              <a:solidFill>
                <a:schemeClr val="lt1"/>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100"/>
              <a:buFont typeface="Arial"/>
              <a:buNone/>
            </a:pPr>
            <a:endParaRPr sz="1100" b="1" i="0" u="none" strike="noStrike" cap="none">
              <a:solidFill>
                <a:schemeClr val="lt1"/>
              </a:solidFill>
              <a:latin typeface="Verdana"/>
              <a:ea typeface="Verdana"/>
              <a:cs typeface="Verdana"/>
              <a:sym typeface="Verdana"/>
            </a:endParaRPr>
          </a:p>
        </p:txBody>
      </p:sp>
      <p:sp>
        <p:nvSpPr>
          <p:cNvPr id="702" name="Google Shape;702;p14"/>
          <p:cNvSpPr txBox="1"/>
          <p:nvPr/>
        </p:nvSpPr>
        <p:spPr>
          <a:xfrm>
            <a:off x="2869349" y="1864709"/>
            <a:ext cx="12269052" cy="430887"/>
          </a:xfrm>
          <a:prstGeom prst="rect">
            <a:avLst/>
          </a:prstGeom>
          <a:solidFill>
            <a:srgbClr val="0070C0"/>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100"/>
              <a:buFont typeface="Arial"/>
              <a:buNone/>
            </a:pPr>
            <a:endParaRPr sz="1100" b="1" i="0" u="none" strike="noStrike" cap="none">
              <a:solidFill>
                <a:schemeClr val="lt1"/>
              </a:solidFill>
              <a:latin typeface="Verdana"/>
              <a:ea typeface="Verdana"/>
              <a:cs typeface="Verdana"/>
              <a:sym typeface="Verdana"/>
            </a:endParaRPr>
          </a:p>
          <a:p>
            <a:pPr marL="0" marR="0" lvl="0" indent="0" algn="l" rtl="0">
              <a:lnSpc>
                <a:spcPct val="100000"/>
              </a:lnSpc>
              <a:spcBef>
                <a:spcPts val="0"/>
              </a:spcBef>
              <a:spcAft>
                <a:spcPts val="0"/>
              </a:spcAft>
              <a:buClr>
                <a:srgbClr val="000000"/>
              </a:buClr>
              <a:buSzPts val="1100"/>
              <a:buFont typeface="Arial"/>
              <a:buNone/>
            </a:pPr>
            <a:endParaRPr sz="1100" b="1" i="0" u="none" strike="noStrike" cap="none">
              <a:solidFill>
                <a:schemeClr val="lt1"/>
              </a:solidFill>
              <a:latin typeface="Verdana"/>
              <a:ea typeface="Verdana"/>
              <a:cs typeface="Verdana"/>
              <a:sym typeface="Verdana"/>
            </a:endParaRPr>
          </a:p>
        </p:txBody>
      </p:sp>
      <p:sp>
        <p:nvSpPr>
          <p:cNvPr id="703" name="Google Shape;703;p14"/>
          <p:cNvSpPr txBox="1"/>
          <p:nvPr/>
        </p:nvSpPr>
        <p:spPr>
          <a:xfrm>
            <a:off x="1095305" y="1956454"/>
            <a:ext cx="1676095" cy="239233"/>
          </a:xfrm>
          <a:prstGeom prst="rect">
            <a:avLst/>
          </a:prstGeom>
          <a:noFill/>
          <a:ln>
            <a:noFill/>
          </a:ln>
        </p:spPr>
        <p:txBody>
          <a:bodyPr spcFirstLastPara="1" wrap="square" lIns="0" tIns="0" rIns="0" bIns="0" anchor="t" anchorCtr="0">
            <a:spAutoFit/>
          </a:bodyPr>
          <a:lstStyle/>
          <a:p>
            <a:pPr marL="0" marR="0" lvl="0" indent="0" algn="l" rtl="0">
              <a:lnSpc>
                <a:spcPct val="151642"/>
              </a:lnSpc>
              <a:spcBef>
                <a:spcPts val="0"/>
              </a:spcBef>
              <a:spcAft>
                <a:spcPts val="0"/>
              </a:spcAft>
              <a:buClr>
                <a:srgbClr val="000000"/>
              </a:buClr>
              <a:buSzPts val="1400"/>
              <a:buFont typeface="Arial"/>
              <a:buNone/>
            </a:pPr>
            <a:r>
              <a:rPr lang="en-US" sz="1400" b="0" i="0" u="none" strike="noStrike" cap="none">
                <a:solidFill>
                  <a:schemeClr val="lt1"/>
                </a:solidFill>
                <a:latin typeface="Verdana"/>
                <a:ea typeface="Verdana"/>
                <a:cs typeface="Verdana"/>
                <a:sym typeface="Verdana"/>
              </a:rPr>
              <a:t>METHOD</a:t>
            </a:r>
            <a:endParaRPr sz="1741" b="0" i="0" u="none" strike="noStrike" cap="none">
              <a:solidFill>
                <a:schemeClr val="lt1"/>
              </a:solidFill>
              <a:latin typeface="Verdana"/>
              <a:ea typeface="Verdana"/>
              <a:cs typeface="Verdana"/>
              <a:sym typeface="Verdana"/>
            </a:endParaRPr>
          </a:p>
        </p:txBody>
      </p:sp>
      <p:sp>
        <p:nvSpPr>
          <p:cNvPr id="704" name="Google Shape;704;p14"/>
          <p:cNvSpPr txBox="1"/>
          <p:nvPr/>
        </p:nvSpPr>
        <p:spPr>
          <a:xfrm>
            <a:off x="3217247" y="1956454"/>
            <a:ext cx="2512674" cy="239233"/>
          </a:xfrm>
          <a:prstGeom prst="rect">
            <a:avLst/>
          </a:prstGeom>
          <a:noFill/>
          <a:ln>
            <a:noFill/>
          </a:ln>
        </p:spPr>
        <p:txBody>
          <a:bodyPr spcFirstLastPara="1" wrap="square" lIns="0" tIns="0" rIns="0" bIns="0" anchor="t" anchorCtr="0">
            <a:spAutoFit/>
          </a:bodyPr>
          <a:lstStyle/>
          <a:p>
            <a:pPr marL="0" marR="0" lvl="0" indent="0" algn="l" rtl="0">
              <a:lnSpc>
                <a:spcPct val="151642"/>
              </a:lnSpc>
              <a:spcBef>
                <a:spcPts val="0"/>
              </a:spcBef>
              <a:spcAft>
                <a:spcPts val="0"/>
              </a:spcAft>
              <a:buClr>
                <a:srgbClr val="000000"/>
              </a:buClr>
              <a:buSzPts val="1400"/>
              <a:buFont typeface="Arial"/>
              <a:buNone/>
            </a:pPr>
            <a:r>
              <a:rPr lang="en-US" sz="1400" b="0" i="0" u="none" strike="noStrike" cap="none">
                <a:solidFill>
                  <a:schemeClr val="lt1"/>
                </a:solidFill>
                <a:latin typeface="Verdana"/>
                <a:ea typeface="Verdana"/>
                <a:cs typeface="Verdana"/>
                <a:sym typeface="Verdana"/>
              </a:rPr>
              <a:t>DESCRIPTION</a:t>
            </a:r>
            <a:endParaRPr sz="1400" b="0" i="0" u="none" strike="noStrike" cap="none">
              <a:solidFill>
                <a:srgbClr val="000000"/>
              </a:solidFill>
              <a:latin typeface="Arial"/>
              <a:ea typeface="Arial"/>
              <a:cs typeface="Arial"/>
              <a:sym typeface="Arial"/>
            </a:endParaRPr>
          </a:p>
        </p:txBody>
      </p:sp>
      <p:sp>
        <p:nvSpPr>
          <p:cNvPr id="705" name="Google Shape;705;p14"/>
          <p:cNvSpPr txBox="1"/>
          <p:nvPr/>
        </p:nvSpPr>
        <p:spPr>
          <a:xfrm>
            <a:off x="15339368" y="1956454"/>
            <a:ext cx="2512674" cy="239233"/>
          </a:xfrm>
          <a:prstGeom prst="rect">
            <a:avLst/>
          </a:prstGeom>
          <a:noFill/>
          <a:ln>
            <a:noFill/>
          </a:ln>
        </p:spPr>
        <p:txBody>
          <a:bodyPr spcFirstLastPara="1" wrap="square" lIns="0" tIns="0" rIns="0" bIns="0" anchor="t" anchorCtr="0">
            <a:spAutoFit/>
          </a:bodyPr>
          <a:lstStyle/>
          <a:p>
            <a:pPr marL="0" marR="0" lvl="0" indent="0" algn="l" rtl="0">
              <a:lnSpc>
                <a:spcPct val="151642"/>
              </a:lnSpc>
              <a:spcBef>
                <a:spcPts val="0"/>
              </a:spcBef>
              <a:spcAft>
                <a:spcPts val="0"/>
              </a:spcAft>
              <a:buClr>
                <a:srgbClr val="000000"/>
              </a:buClr>
              <a:buSzPts val="1400"/>
              <a:buFont typeface="Arial"/>
              <a:buNone/>
            </a:pPr>
            <a:r>
              <a:rPr lang="en-US" sz="1400" b="0" i="0" u="none" strike="noStrike" cap="none">
                <a:solidFill>
                  <a:schemeClr val="lt1"/>
                </a:solidFill>
                <a:latin typeface="Verdana"/>
                <a:ea typeface="Verdana"/>
                <a:cs typeface="Verdana"/>
                <a:sym typeface="Verdana"/>
              </a:rPr>
              <a:t>DESCISION &amp; WEIGHT</a:t>
            </a:r>
            <a:endParaRPr sz="1400" b="0" i="0" u="none" strike="noStrike" cap="none">
              <a:solidFill>
                <a:srgbClr val="000000"/>
              </a:solidFill>
              <a:latin typeface="Arial"/>
              <a:ea typeface="Arial"/>
              <a:cs typeface="Arial"/>
              <a:sym typeface="Arial"/>
            </a:endParaRPr>
          </a:p>
        </p:txBody>
      </p:sp>
      <p:sp>
        <p:nvSpPr>
          <p:cNvPr id="706" name="Google Shape;706;p14"/>
          <p:cNvSpPr txBox="1"/>
          <p:nvPr/>
        </p:nvSpPr>
        <p:spPr>
          <a:xfrm>
            <a:off x="3307177" y="2419813"/>
            <a:ext cx="11841325" cy="1351652"/>
          </a:xfrm>
          <a:prstGeom prst="rect">
            <a:avLst/>
          </a:prstGeom>
          <a:noFill/>
          <a:ln>
            <a:noFill/>
          </a:ln>
        </p:spPr>
        <p:txBody>
          <a:bodyPr spcFirstLastPara="1" wrap="square" lIns="0" tIns="0" rIns="0" bIns="0" anchor="t" anchorCtr="0">
            <a:spAutoFit/>
          </a:bodyPr>
          <a:lstStyle/>
          <a:p>
            <a:pPr marL="0" marR="0" lvl="0" indent="0" algn="l" rtl="0">
              <a:lnSpc>
                <a:spcPct val="182773"/>
              </a:lnSpc>
              <a:spcBef>
                <a:spcPts val="0"/>
              </a:spcBef>
              <a:spcAft>
                <a:spcPts val="0"/>
              </a:spcAft>
              <a:buClr>
                <a:srgbClr val="000000"/>
              </a:buClr>
              <a:buSzPts val="1399"/>
              <a:buFont typeface="Arial"/>
              <a:buNone/>
            </a:pPr>
            <a:r>
              <a:rPr lang="en-US" sz="1200" b="0" i="0" u="none" strike="noStrike" cap="none">
                <a:solidFill>
                  <a:srgbClr val="000000"/>
                </a:solidFill>
                <a:latin typeface="Verdana" panose="020B0604030504040204" pitchFamily="34" charset="0"/>
                <a:ea typeface="Verdana" panose="020B0604030504040204" pitchFamily="34" charset="0"/>
                <a:cs typeface="Verdana"/>
                <a:sym typeface="Verdana"/>
              </a:rPr>
              <a:t>According to the AICPA guidelines, recent securities transactions should be considered as a relevant input for computing the enterprise valuation. The primary advantage of this method is that it establishes a value for equity compensation based on the support of the latest round of financing or transaction.  Given that the most recent financing round was very recently ({{LAST_ROUND_DATE}}), we chose to utilize the backsolve method. After consideration a weight of 100% was selected.</a:t>
            </a:r>
            <a:endParaRPr sz="1200" b="0" i="0" u="none" strike="noStrike" cap="none">
              <a:solidFill>
                <a:srgbClr val="000000"/>
              </a:solidFill>
              <a:latin typeface="Verdana" panose="020B0604030504040204" pitchFamily="34" charset="0"/>
              <a:ea typeface="Verdana" panose="020B0604030504040204" pitchFamily="34" charset="0"/>
              <a:sym typeface="Arial"/>
            </a:endParaRPr>
          </a:p>
        </p:txBody>
      </p:sp>
      <p:sp>
        <p:nvSpPr>
          <p:cNvPr id="707" name="Google Shape;707;p14"/>
          <p:cNvSpPr txBox="1"/>
          <p:nvPr/>
        </p:nvSpPr>
        <p:spPr>
          <a:xfrm>
            <a:off x="16547261" y="3027612"/>
            <a:ext cx="577810" cy="280718"/>
          </a:xfrm>
          <a:prstGeom prst="rect">
            <a:avLst/>
          </a:prstGeom>
          <a:noFill/>
          <a:ln>
            <a:noFill/>
          </a:ln>
        </p:spPr>
        <p:txBody>
          <a:bodyPr spcFirstLastPara="1" wrap="square" lIns="0" tIns="0" rIns="0" bIns="0" anchor="t" anchorCtr="0">
            <a:spAutoFit/>
          </a:bodyPr>
          <a:lstStyle/>
          <a:p>
            <a:pPr marL="0" marR="0" lvl="0" indent="0" algn="ctr" rtl="0">
              <a:lnSpc>
                <a:spcPct val="151642"/>
              </a:lnSpc>
              <a:spcBef>
                <a:spcPts val="0"/>
              </a:spcBef>
              <a:spcAft>
                <a:spcPts val="0"/>
              </a:spcAft>
              <a:buClr>
                <a:srgbClr val="000000"/>
              </a:buClr>
              <a:buSzPts val="1400"/>
              <a:buFont typeface="Arial"/>
              <a:buNone/>
            </a:pPr>
            <a:r>
              <a:rPr lang="en-US" sz="1200" b="0" i="0" u="none" strike="noStrike" cap="none">
                <a:solidFill>
                  <a:schemeClr val="dk1"/>
                </a:solidFill>
                <a:latin typeface="Verdana" panose="020B0604030504040204" pitchFamily="34" charset="0"/>
                <a:ea typeface="Verdana" panose="020B0604030504040204" pitchFamily="34" charset="0"/>
                <a:cs typeface="Verdana"/>
                <a:sym typeface="Verdana"/>
              </a:rPr>
              <a:t>100%</a:t>
            </a:r>
            <a:endParaRPr sz="1200" b="0" i="0" u="none" strike="noStrike" cap="none">
              <a:solidFill>
                <a:srgbClr val="000000"/>
              </a:solidFill>
              <a:latin typeface="Verdana" panose="020B0604030504040204" pitchFamily="34" charset="0"/>
              <a:ea typeface="Verdana" panose="020B0604030504040204" pitchFamily="34" charset="0"/>
              <a:sym typeface="Arial"/>
            </a:endParaRPr>
          </a:p>
        </p:txBody>
      </p:sp>
      <p:sp>
        <p:nvSpPr>
          <p:cNvPr id="708" name="Google Shape;708;p14"/>
          <p:cNvSpPr txBox="1"/>
          <p:nvPr/>
        </p:nvSpPr>
        <p:spPr>
          <a:xfrm>
            <a:off x="3307177" y="4005225"/>
            <a:ext cx="11622425" cy="1351652"/>
          </a:xfrm>
          <a:prstGeom prst="rect">
            <a:avLst/>
          </a:prstGeom>
          <a:noFill/>
          <a:ln>
            <a:noFill/>
          </a:ln>
        </p:spPr>
        <p:txBody>
          <a:bodyPr spcFirstLastPara="1" wrap="square" lIns="0" tIns="0" rIns="0" bIns="0" anchor="t" anchorCtr="0">
            <a:spAutoFit/>
          </a:bodyPr>
          <a:lstStyle/>
          <a:p>
            <a:pPr marL="0" marR="0" lvl="0" indent="0" algn="l" rtl="0">
              <a:lnSpc>
                <a:spcPct val="182773"/>
              </a:lnSpc>
              <a:spcBef>
                <a:spcPts val="0"/>
              </a:spcBef>
              <a:spcAft>
                <a:spcPts val="0"/>
              </a:spcAft>
              <a:buClr>
                <a:srgbClr val="000000"/>
              </a:buClr>
              <a:buSzPts val="1399"/>
              <a:buFont typeface="Arial"/>
              <a:buNone/>
            </a:pPr>
            <a:r>
              <a:rPr lang="en-US" sz="1200" b="0" i="0" u="none" strike="noStrike" cap="none">
                <a:solidFill>
                  <a:srgbClr val="000000"/>
                </a:solidFill>
                <a:latin typeface="Verdana" panose="020B0604030504040204" pitchFamily="34" charset="0"/>
                <a:ea typeface="Verdana" panose="020B0604030504040204" pitchFamily="34" charset="0"/>
                <a:cs typeface="Verdana"/>
                <a:sym typeface="Verdana"/>
              </a:rPr>
              <a:t>The basic premise of the comparables approach is that an equity’s value should bear some resemblance to other equities in a similar class. In the case of the Company, it has a very unique product in a very new industry which makes it particularly difficult to establish an appropriate peer group. Due to substantial difference (relative to peer group) in size and stage of development of the Company, this methodology was considered and not used, as it does not accurately represent the going concern value of the subject Company.</a:t>
            </a:r>
            <a:endParaRPr sz="1200" b="0" i="0" u="none" strike="noStrike" cap="none">
              <a:solidFill>
                <a:srgbClr val="000000"/>
              </a:solidFill>
              <a:latin typeface="Verdana" panose="020B0604030504040204" pitchFamily="34" charset="0"/>
              <a:ea typeface="Verdana" panose="020B0604030504040204" pitchFamily="34" charset="0"/>
              <a:sym typeface="Arial"/>
            </a:endParaRPr>
          </a:p>
        </p:txBody>
      </p:sp>
      <p:sp>
        <p:nvSpPr>
          <p:cNvPr id="709" name="Google Shape;709;p14"/>
          <p:cNvSpPr txBox="1"/>
          <p:nvPr/>
        </p:nvSpPr>
        <p:spPr>
          <a:xfrm>
            <a:off x="3312020" y="5486490"/>
            <a:ext cx="11663959" cy="1689565"/>
          </a:xfrm>
          <a:prstGeom prst="rect">
            <a:avLst/>
          </a:prstGeom>
          <a:noFill/>
          <a:ln>
            <a:noFill/>
          </a:ln>
        </p:spPr>
        <p:txBody>
          <a:bodyPr spcFirstLastPara="1" wrap="square" lIns="0" tIns="0" rIns="0" bIns="0" anchor="t" anchorCtr="0">
            <a:spAutoFit/>
          </a:bodyPr>
          <a:lstStyle/>
          <a:p>
            <a:pPr marL="0" marR="0" lvl="0" indent="0" algn="l" rtl="0">
              <a:lnSpc>
                <a:spcPct val="182773"/>
              </a:lnSpc>
              <a:spcBef>
                <a:spcPts val="0"/>
              </a:spcBef>
              <a:spcAft>
                <a:spcPts val="0"/>
              </a:spcAft>
              <a:buClr>
                <a:srgbClr val="000000"/>
              </a:buClr>
              <a:buSzPts val="1399"/>
              <a:buFont typeface="Arial"/>
              <a:buNone/>
            </a:pPr>
            <a:r>
              <a:rPr lang="en-US" sz="1200" b="0" i="0" u="none" strike="noStrike" cap="none">
                <a:solidFill>
                  <a:srgbClr val="000000"/>
                </a:solidFill>
                <a:latin typeface="Verdana" panose="020B0604030504040204" pitchFamily="34" charset="0"/>
                <a:ea typeface="Verdana" panose="020B0604030504040204" pitchFamily="34" charset="0"/>
                <a:cs typeface="Verdana"/>
                <a:sym typeface="Verdana"/>
              </a:rPr>
              <a:t>DCF method allows us  to consider explicitly the potential growth prospects and future cash flow streams. The Income Approach is the most informative valuation methodology, however it is not always suitable for early-stage companies where revenue projections have no historical basis, are often too speculative or otherwise unreliable to be relied upon for this valuation methodology. Based on the Company’s stage of development, lack of operating history, and the great level of variability surrounding its innovative product and therefore long-term forecast, we did not consider the Income Approach in this analysis for the Company.</a:t>
            </a:r>
            <a:endParaRPr sz="1200" b="0" i="0" u="none" strike="noStrike" cap="none">
              <a:solidFill>
                <a:srgbClr val="000000"/>
              </a:solidFill>
              <a:latin typeface="Verdana" panose="020B0604030504040204" pitchFamily="34" charset="0"/>
              <a:ea typeface="Verdana" panose="020B0604030504040204" pitchFamily="34" charset="0"/>
              <a:sym typeface="Arial"/>
            </a:endParaRPr>
          </a:p>
        </p:txBody>
      </p:sp>
      <p:sp>
        <p:nvSpPr>
          <p:cNvPr id="710" name="Google Shape;710;p14"/>
          <p:cNvSpPr txBox="1"/>
          <p:nvPr/>
        </p:nvSpPr>
        <p:spPr>
          <a:xfrm>
            <a:off x="3307177" y="7429984"/>
            <a:ext cx="11622425" cy="1013739"/>
          </a:xfrm>
          <a:prstGeom prst="rect">
            <a:avLst/>
          </a:prstGeom>
          <a:noFill/>
          <a:ln>
            <a:noFill/>
          </a:ln>
        </p:spPr>
        <p:txBody>
          <a:bodyPr spcFirstLastPara="1" wrap="square" lIns="0" tIns="0" rIns="0" bIns="0" anchor="t" anchorCtr="0">
            <a:spAutoFit/>
          </a:bodyPr>
          <a:lstStyle/>
          <a:p>
            <a:pPr marL="0" marR="0" lvl="0" indent="0" algn="l" rtl="0">
              <a:lnSpc>
                <a:spcPct val="182773"/>
              </a:lnSpc>
              <a:spcBef>
                <a:spcPts val="0"/>
              </a:spcBef>
              <a:spcAft>
                <a:spcPts val="0"/>
              </a:spcAft>
              <a:buClr>
                <a:srgbClr val="000000"/>
              </a:buClr>
              <a:buSzPts val="1399"/>
              <a:buFont typeface="Arial"/>
              <a:buNone/>
            </a:pPr>
            <a:r>
              <a:rPr lang="en-US" sz="1200" b="0" i="0" u="none" strike="noStrike" cap="none">
                <a:solidFill>
                  <a:srgbClr val="000000"/>
                </a:solidFill>
                <a:latin typeface="Verdana" panose="020B0604030504040204" pitchFamily="34" charset="0"/>
                <a:ea typeface="Verdana" panose="020B0604030504040204" pitchFamily="34" charset="0"/>
                <a:cs typeface="Verdana"/>
                <a:sym typeface="Verdana"/>
              </a:rPr>
              <a:t>The Company is not a capital-intensive business. We therefore concluded that other valuation approaches would better capture the fair market value than would the Asset Approach. Consequently, this methodology was considered and not used, as it does not accurately represent the going concern value of the subject Company.</a:t>
            </a:r>
            <a:endParaRPr sz="1200" b="0" i="0" u="none" strike="noStrike" cap="none">
              <a:solidFill>
                <a:srgbClr val="000000"/>
              </a:solidFill>
              <a:latin typeface="Verdana" panose="020B0604030504040204" pitchFamily="34" charset="0"/>
              <a:ea typeface="Verdana" panose="020B0604030504040204" pitchFamily="34" charset="0"/>
              <a:sym typeface="Arial"/>
            </a:endParaRPr>
          </a:p>
        </p:txBody>
      </p:sp>
      <p:sp>
        <p:nvSpPr>
          <p:cNvPr id="711" name="Google Shape;711;p14"/>
          <p:cNvSpPr txBox="1"/>
          <p:nvPr/>
        </p:nvSpPr>
        <p:spPr>
          <a:xfrm>
            <a:off x="16547261" y="4820027"/>
            <a:ext cx="577810" cy="280718"/>
          </a:xfrm>
          <a:prstGeom prst="rect">
            <a:avLst/>
          </a:prstGeom>
          <a:noFill/>
          <a:ln>
            <a:noFill/>
          </a:ln>
        </p:spPr>
        <p:txBody>
          <a:bodyPr spcFirstLastPara="1" wrap="square" lIns="0" tIns="0" rIns="0" bIns="0" anchor="t" anchorCtr="0">
            <a:spAutoFit/>
          </a:bodyPr>
          <a:lstStyle/>
          <a:p>
            <a:pPr marL="0" marR="0" lvl="0" indent="0" algn="ctr" rtl="0">
              <a:lnSpc>
                <a:spcPct val="151642"/>
              </a:lnSpc>
              <a:spcBef>
                <a:spcPts val="0"/>
              </a:spcBef>
              <a:spcAft>
                <a:spcPts val="0"/>
              </a:spcAft>
              <a:buClr>
                <a:srgbClr val="000000"/>
              </a:buClr>
              <a:buSzPts val="1400"/>
              <a:buFont typeface="Arial"/>
              <a:buNone/>
            </a:pPr>
            <a:r>
              <a:rPr lang="en-US" sz="1200" b="0" i="0" u="none" strike="noStrike" cap="none">
                <a:solidFill>
                  <a:schemeClr val="dk1"/>
                </a:solidFill>
                <a:latin typeface="Verdana" panose="020B0604030504040204" pitchFamily="34" charset="0"/>
                <a:ea typeface="Verdana" panose="020B0604030504040204" pitchFamily="34" charset="0"/>
                <a:cs typeface="Verdana"/>
                <a:sym typeface="Verdana"/>
              </a:rPr>
              <a:t>0%</a:t>
            </a:r>
            <a:endParaRPr sz="1200" b="0" i="0" u="none" strike="noStrike" cap="none">
              <a:solidFill>
                <a:srgbClr val="000000"/>
              </a:solidFill>
              <a:latin typeface="Verdana" panose="020B0604030504040204" pitchFamily="34" charset="0"/>
              <a:ea typeface="Verdana" panose="020B0604030504040204" pitchFamily="34" charset="0"/>
              <a:sym typeface="Arial"/>
            </a:endParaRPr>
          </a:p>
        </p:txBody>
      </p:sp>
      <p:sp>
        <p:nvSpPr>
          <p:cNvPr id="712" name="Google Shape;712;p14"/>
          <p:cNvSpPr txBox="1"/>
          <p:nvPr/>
        </p:nvSpPr>
        <p:spPr>
          <a:xfrm>
            <a:off x="16547261" y="6346120"/>
            <a:ext cx="577810" cy="280718"/>
          </a:xfrm>
          <a:prstGeom prst="rect">
            <a:avLst/>
          </a:prstGeom>
          <a:noFill/>
          <a:ln>
            <a:noFill/>
          </a:ln>
        </p:spPr>
        <p:txBody>
          <a:bodyPr spcFirstLastPara="1" wrap="square" lIns="0" tIns="0" rIns="0" bIns="0" anchor="t" anchorCtr="0">
            <a:spAutoFit/>
          </a:bodyPr>
          <a:lstStyle/>
          <a:p>
            <a:pPr marL="0" marR="0" lvl="0" indent="0" algn="ctr" rtl="0">
              <a:lnSpc>
                <a:spcPct val="151642"/>
              </a:lnSpc>
              <a:spcBef>
                <a:spcPts val="0"/>
              </a:spcBef>
              <a:spcAft>
                <a:spcPts val="0"/>
              </a:spcAft>
              <a:buClr>
                <a:srgbClr val="000000"/>
              </a:buClr>
              <a:buSzPts val="1400"/>
              <a:buFont typeface="Arial"/>
              <a:buNone/>
            </a:pPr>
            <a:r>
              <a:rPr lang="en-US" sz="1200" b="0" i="0" u="none" strike="noStrike" cap="none">
                <a:solidFill>
                  <a:schemeClr val="dk1"/>
                </a:solidFill>
                <a:latin typeface="Verdana" panose="020B0604030504040204" pitchFamily="34" charset="0"/>
                <a:ea typeface="Verdana" panose="020B0604030504040204" pitchFamily="34" charset="0"/>
                <a:cs typeface="Verdana"/>
                <a:sym typeface="Verdana"/>
              </a:rPr>
              <a:t>0%</a:t>
            </a:r>
            <a:endParaRPr sz="1200" b="0" i="0" u="none" strike="noStrike" cap="none">
              <a:solidFill>
                <a:srgbClr val="000000"/>
              </a:solidFill>
              <a:latin typeface="Verdana" panose="020B0604030504040204" pitchFamily="34" charset="0"/>
              <a:ea typeface="Verdana" panose="020B0604030504040204" pitchFamily="34" charset="0"/>
              <a:sym typeface="Arial"/>
            </a:endParaRPr>
          </a:p>
        </p:txBody>
      </p:sp>
      <p:sp>
        <p:nvSpPr>
          <p:cNvPr id="713" name="Google Shape;713;p14"/>
          <p:cNvSpPr txBox="1"/>
          <p:nvPr/>
        </p:nvSpPr>
        <p:spPr>
          <a:xfrm>
            <a:off x="16547261" y="7894025"/>
            <a:ext cx="577810" cy="280718"/>
          </a:xfrm>
          <a:prstGeom prst="rect">
            <a:avLst/>
          </a:prstGeom>
          <a:noFill/>
          <a:ln>
            <a:noFill/>
          </a:ln>
        </p:spPr>
        <p:txBody>
          <a:bodyPr spcFirstLastPara="1" wrap="square" lIns="0" tIns="0" rIns="0" bIns="0" anchor="t" anchorCtr="0">
            <a:spAutoFit/>
          </a:bodyPr>
          <a:lstStyle/>
          <a:p>
            <a:pPr marL="0" marR="0" lvl="0" indent="0" algn="ctr" rtl="0">
              <a:lnSpc>
                <a:spcPct val="151642"/>
              </a:lnSpc>
              <a:spcBef>
                <a:spcPts val="0"/>
              </a:spcBef>
              <a:spcAft>
                <a:spcPts val="0"/>
              </a:spcAft>
              <a:buClr>
                <a:srgbClr val="000000"/>
              </a:buClr>
              <a:buSzPts val="1400"/>
              <a:buFont typeface="Arial"/>
              <a:buNone/>
            </a:pPr>
            <a:r>
              <a:rPr lang="en-US" sz="1200" b="0" i="0" u="none" strike="noStrike" cap="none">
                <a:solidFill>
                  <a:schemeClr val="dk1"/>
                </a:solidFill>
                <a:latin typeface="Verdana" panose="020B0604030504040204" pitchFamily="34" charset="0"/>
                <a:ea typeface="Verdana" panose="020B0604030504040204" pitchFamily="34" charset="0"/>
                <a:cs typeface="Verdana"/>
                <a:sym typeface="Verdana"/>
              </a:rPr>
              <a:t>0%</a:t>
            </a:r>
            <a:endParaRPr sz="1200" b="0" i="0" u="none" strike="noStrike" cap="none">
              <a:solidFill>
                <a:srgbClr val="000000"/>
              </a:solidFill>
              <a:latin typeface="Verdana" panose="020B0604030504040204" pitchFamily="34" charset="0"/>
              <a:ea typeface="Verdana" panose="020B0604030504040204" pitchFamily="34" charset="0"/>
              <a:sym typeface="Arial"/>
            </a:endParaRPr>
          </a:p>
        </p:txBody>
      </p:sp>
      <p:pic>
        <p:nvPicPr>
          <p:cNvPr id="714" name="Google Shape;714;p14" descr="Checkbox Checked outline"/>
          <p:cNvPicPr preferRelativeResize="0"/>
          <p:nvPr/>
        </p:nvPicPr>
        <p:blipFill rotWithShape="1">
          <a:blip r:embed="rId3">
            <a:alphaModFix/>
          </a:blip>
          <a:srcRect/>
          <a:stretch/>
        </p:blipFill>
        <p:spPr>
          <a:xfrm>
            <a:off x="15498979" y="2858865"/>
            <a:ext cx="574242" cy="574242"/>
          </a:xfrm>
          <a:prstGeom prst="rect">
            <a:avLst/>
          </a:prstGeom>
          <a:noFill/>
          <a:ln>
            <a:noFill/>
          </a:ln>
        </p:spPr>
      </p:pic>
      <p:pic>
        <p:nvPicPr>
          <p:cNvPr id="715" name="Google Shape;715;p14" descr="Checkbox Crossed outline"/>
          <p:cNvPicPr preferRelativeResize="0"/>
          <p:nvPr/>
        </p:nvPicPr>
        <p:blipFill rotWithShape="1">
          <a:blip r:embed="rId4">
            <a:alphaModFix/>
          </a:blip>
          <a:srcRect/>
          <a:stretch/>
        </p:blipFill>
        <p:spPr>
          <a:xfrm>
            <a:off x="15506207" y="4632980"/>
            <a:ext cx="574242" cy="574242"/>
          </a:xfrm>
          <a:prstGeom prst="rect">
            <a:avLst/>
          </a:prstGeom>
          <a:noFill/>
          <a:ln>
            <a:noFill/>
          </a:ln>
        </p:spPr>
      </p:pic>
      <p:pic>
        <p:nvPicPr>
          <p:cNvPr id="716" name="Google Shape;716;p14" descr="Checkbox Crossed outline"/>
          <p:cNvPicPr preferRelativeResize="0"/>
          <p:nvPr/>
        </p:nvPicPr>
        <p:blipFill rotWithShape="1">
          <a:blip r:embed="rId4">
            <a:alphaModFix/>
          </a:blip>
          <a:srcRect/>
          <a:stretch/>
        </p:blipFill>
        <p:spPr>
          <a:xfrm>
            <a:off x="15506207" y="6221617"/>
            <a:ext cx="574242" cy="574242"/>
          </a:xfrm>
          <a:prstGeom prst="rect">
            <a:avLst/>
          </a:prstGeom>
          <a:noFill/>
          <a:ln>
            <a:noFill/>
          </a:ln>
        </p:spPr>
      </p:pic>
      <p:pic>
        <p:nvPicPr>
          <p:cNvPr id="717" name="Google Shape;717;p14" descr="Checkbox Crossed outline"/>
          <p:cNvPicPr preferRelativeResize="0"/>
          <p:nvPr/>
        </p:nvPicPr>
        <p:blipFill rotWithShape="1">
          <a:blip r:embed="rId4">
            <a:alphaModFix/>
          </a:blip>
          <a:srcRect/>
          <a:stretch/>
        </p:blipFill>
        <p:spPr>
          <a:xfrm>
            <a:off x="15506207" y="7734375"/>
            <a:ext cx="574242" cy="574242"/>
          </a:xfrm>
          <a:prstGeom prst="rect">
            <a:avLst/>
          </a:prstGeom>
          <a:noFill/>
          <a:ln>
            <a:noFill/>
          </a:ln>
        </p:spPr>
      </p:pic>
      <p:cxnSp>
        <p:nvCxnSpPr>
          <p:cNvPr id="718" name="Google Shape;718;p14">
            <a:hlinkClick r:id="rId5" action="ppaction://hlinksldjump"/>
          </p:cNvPr>
          <p:cNvCxnSpPr/>
          <p:nvPr/>
        </p:nvCxnSpPr>
        <p:spPr>
          <a:xfrm>
            <a:off x="16238667" y="9044139"/>
            <a:ext cx="714076" cy="0"/>
          </a:xfrm>
          <a:prstGeom prst="straightConnector1">
            <a:avLst/>
          </a:prstGeom>
          <a:noFill/>
          <a:ln w="19050" cap="flat" cmpd="sng">
            <a:solidFill>
              <a:srgbClr val="0070C0">
                <a:alpha val="70196"/>
              </a:srgbClr>
            </a:solidFill>
            <a:prstDash val="solid"/>
            <a:round/>
            <a:headEnd type="none" w="sm" len="sm"/>
            <a:tailEnd type="stealth" w="med" len="med"/>
          </a:ln>
        </p:spPr>
      </p:cxnSp>
      <p:grpSp>
        <p:nvGrpSpPr>
          <p:cNvPr id="2" name="Google Shape;327;p7">
            <a:extLst>
              <a:ext uri="{FF2B5EF4-FFF2-40B4-BE49-F238E27FC236}">
                <a16:creationId xmlns:a16="http://schemas.microsoft.com/office/drawing/2014/main" id="{C602D8F0-4D75-7564-D05A-F5785C99B04D}"/>
              </a:ext>
            </a:extLst>
          </p:cNvPr>
          <p:cNvGrpSpPr/>
          <p:nvPr/>
        </p:nvGrpSpPr>
        <p:grpSpPr>
          <a:xfrm>
            <a:off x="940966" y="8587835"/>
            <a:ext cx="580663" cy="687304"/>
            <a:chOff x="940966" y="8587830"/>
            <a:chExt cx="580663" cy="687304"/>
          </a:xfrm>
        </p:grpSpPr>
        <p:grpSp>
          <p:nvGrpSpPr>
            <p:cNvPr id="3" name="Google Shape;328;p7">
              <a:extLst>
                <a:ext uri="{FF2B5EF4-FFF2-40B4-BE49-F238E27FC236}">
                  <a16:creationId xmlns:a16="http://schemas.microsoft.com/office/drawing/2014/main" id="{C1FD7EF3-BE79-9585-31A0-D99A31C5AC27}"/>
                </a:ext>
              </a:extLst>
            </p:cNvPr>
            <p:cNvGrpSpPr/>
            <p:nvPr/>
          </p:nvGrpSpPr>
          <p:grpSpPr>
            <a:xfrm>
              <a:off x="997356" y="8791620"/>
              <a:ext cx="483124" cy="483122"/>
              <a:chOff x="0" y="0"/>
              <a:chExt cx="812800" cy="812800"/>
            </a:xfrm>
          </p:grpSpPr>
          <p:sp>
            <p:nvSpPr>
              <p:cNvPr id="5" name="Google Shape;329;p7">
                <a:extLst>
                  <a:ext uri="{FF2B5EF4-FFF2-40B4-BE49-F238E27FC236}">
                    <a16:creationId xmlns:a16="http://schemas.microsoft.com/office/drawing/2014/main" id="{9C8A292F-18F9-CB74-D3D7-97A3630E7E42}"/>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6" name="Google Shape;330;p7">
                <a:extLst>
                  <a:ext uri="{FF2B5EF4-FFF2-40B4-BE49-F238E27FC236}">
                    <a16:creationId xmlns:a16="http://schemas.microsoft.com/office/drawing/2014/main" id="{07320EC4-7259-D8C5-B857-639AADD400BF}"/>
                  </a:ext>
                </a:extLst>
              </p:cNvPr>
              <p:cNvSpPr txBox="1"/>
              <p:nvPr/>
            </p:nvSpPr>
            <p:spPr>
              <a:xfrm>
                <a:off x="76200" y="66675"/>
                <a:ext cx="660400" cy="669925"/>
              </a:xfrm>
              <a:prstGeom prst="rect">
                <a:avLst/>
              </a:prstGeom>
              <a:noFill/>
              <a:ln>
                <a:noFill/>
              </a:ln>
            </p:spPr>
            <p:txBody>
              <a:bodyPr spcFirstLastPara="1" wrap="square" lIns="35850" tIns="35850" rIns="35850" bIns="35850" anchor="ctr" anchorCtr="0">
                <a:noAutofit/>
              </a:bodyPr>
              <a:lstStyle/>
              <a:p>
                <a:pPr marL="0" marR="0" lvl="0" indent="0" algn="ctr" rtl="0">
                  <a:lnSpc>
                    <a:spcPct val="201041"/>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sp>
          <p:nvSpPr>
            <p:cNvPr id="4" name="Google Shape;331;p7">
              <a:extLst>
                <a:ext uri="{FF2B5EF4-FFF2-40B4-BE49-F238E27FC236}">
                  <a16:creationId xmlns:a16="http://schemas.microsoft.com/office/drawing/2014/main" id="{7721475B-028C-2D5E-34C5-10E4891D147F}"/>
                </a:ext>
              </a:extLst>
            </p:cNvPr>
            <p:cNvSpPr txBox="1"/>
            <p:nvPr/>
          </p:nvSpPr>
          <p:spPr>
            <a:xfrm>
              <a:off x="940966" y="8587830"/>
              <a:ext cx="580663" cy="687304"/>
            </a:xfrm>
            <a:prstGeom prst="rect">
              <a:avLst/>
            </a:prstGeom>
            <a:noFill/>
            <a:ln>
              <a:noFill/>
            </a:ln>
          </p:spPr>
          <p:txBody>
            <a:bodyPr spcFirstLastPara="1" wrap="square" lIns="0" tIns="0" rIns="0" bIns="0" anchor="ctr" anchorCtr="0">
              <a:spAutoFit/>
            </a:bodyPr>
            <a:lstStyle/>
            <a:p>
              <a:pPr marL="0" marR="0" lvl="0" indent="0" algn="ctr" rtl="0">
                <a:lnSpc>
                  <a:spcPct val="278575"/>
                </a:lnSpc>
                <a:spcBef>
                  <a:spcPts val="0"/>
                </a:spcBef>
                <a:spcAft>
                  <a:spcPts val="0"/>
                </a:spcAft>
                <a:buClr>
                  <a:srgbClr val="000000"/>
                </a:buClr>
                <a:buSzPts val="1601"/>
                <a:buFont typeface="Arial"/>
                <a:buNone/>
              </a:pPr>
              <a:r>
                <a:rPr lang="en-US" sz="1601" b="0" i="0" u="none" strike="noStrike" cap="none" dirty="0">
                  <a:solidFill>
                    <a:srgbClr val="0070C0"/>
                  </a:solidFill>
                  <a:latin typeface="Verdana"/>
                  <a:ea typeface="Verdana"/>
                  <a:cs typeface="Verdana"/>
                  <a:sym typeface="Verdana"/>
                </a:rPr>
                <a:t>15</a:t>
              </a:r>
              <a:endParaRPr sz="1400" b="0" i="0" u="none" strike="noStrike" cap="none" dirty="0">
                <a:solidFill>
                  <a:srgbClr val="000000"/>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Shape 722"/>
        <p:cNvGrpSpPr/>
        <p:nvPr/>
      </p:nvGrpSpPr>
      <p:grpSpPr>
        <a:xfrm>
          <a:off x="0" y="0"/>
          <a:ext cx="0" cy="0"/>
          <a:chOff x="0" y="0"/>
          <a:chExt cx="0" cy="0"/>
        </a:xfrm>
      </p:grpSpPr>
      <p:sp>
        <p:nvSpPr>
          <p:cNvPr id="723" name="Google Shape;723;p15"/>
          <p:cNvSpPr txBox="1"/>
          <p:nvPr/>
        </p:nvSpPr>
        <p:spPr>
          <a:xfrm>
            <a:off x="2519400" y="928491"/>
            <a:ext cx="13223959" cy="671722"/>
          </a:xfrm>
          <a:prstGeom prst="rect">
            <a:avLst/>
          </a:prstGeom>
          <a:noFill/>
          <a:ln>
            <a:noFill/>
          </a:ln>
        </p:spPr>
        <p:txBody>
          <a:bodyPr spcFirstLastPara="1" wrap="square" lIns="0" tIns="0" rIns="0" bIns="0" anchor="t" anchorCtr="0">
            <a:spAutoFit/>
          </a:bodyPr>
          <a:lstStyle/>
          <a:p>
            <a:pPr marL="0" marR="0" lvl="0" indent="0" algn="ctr" rtl="0">
              <a:lnSpc>
                <a:spcPct val="190497"/>
              </a:lnSpc>
              <a:spcBef>
                <a:spcPts val="0"/>
              </a:spcBef>
              <a:spcAft>
                <a:spcPts val="0"/>
              </a:spcAft>
              <a:buClr>
                <a:srgbClr val="000000"/>
              </a:buClr>
              <a:buSzPts val="3199"/>
              <a:buFont typeface="Arial"/>
              <a:buNone/>
            </a:pPr>
            <a:r>
              <a:rPr lang="en-US" sz="3199" b="0" i="0" u="none" strike="noStrike" cap="none">
                <a:solidFill>
                  <a:srgbClr val="0070C0"/>
                </a:solidFill>
                <a:latin typeface="Verdana"/>
                <a:ea typeface="Verdana"/>
                <a:cs typeface="Verdana"/>
                <a:sym typeface="Verdana"/>
              </a:rPr>
              <a:t>WEIGHTING OF VALUATION METHODOLOGIES</a:t>
            </a:r>
            <a:endParaRPr sz="1400" b="0" i="0" u="none" strike="noStrike" cap="none">
              <a:solidFill>
                <a:srgbClr val="000000"/>
              </a:solidFill>
              <a:latin typeface="Arial"/>
              <a:ea typeface="Arial"/>
              <a:cs typeface="Arial"/>
              <a:sym typeface="Arial"/>
            </a:endParaRPr>
          </a:p>
        </p:txBody>
      </p:sp>
      <p:grpSp>
        <p:nvGrpSpPr>
          <p:cNvPr id="724" name="Google Shape;724;p15"/>
          <p:cNvGrpSpPr/>
          <p:nvPr/>
        </p:nvGrpSpPr>
        <p:grpSpPr>
          <a:xfrm>
            <a:off x="15856696" y="8786364"/>
            <a:ext cx="1453671" cy="471940"/>
            <a:chOff x="0" y="-28575"/>
            <a:chExt cx="952367" cy="309190"/>
          </a:xfrm>
        </p:grpSpPr>
        <p:sp>
          <p:nvSpPr>
            <p:cNvPr id="725" name="Google Shape;725;p15"/>
            <p:cNvSpPr/>
            <p:nvPr/>
          </p:nvSpPr>
          <p:spPr>
            <a:xfrm>
              <a:off x="0" y="0"/>
              <a:ext cx="952367" cy="280615"/>
            </a:xfrm>
            <a:custGeom>
              <a:avLst/>
              <a:gdLst/>
              <a:ahLst/>
              <a:cxnLst/>
              <a:rect l="l" t="t" r="r" b="b"/>
              <a:pathLst>
                <a:path w="952367" h="280615" extrusionOk="0">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726" name="Google Shape;726;p15"/>
            <p:cNvSpPr txBox="1"/>
            <p:nvPr/>
          </p:nvSpPr>
          <p:spPr>
            <a:xfrm>
              <a:off x="0" y="-28575"/>
              <a:ext cx="952367" cy="309190"/>
            </a:xfrm>
            <a:prstGeom prst="rect">
              <a:avLst/>
            </a:prstGeom>
            <a:noFill/>
            <a:ln>
              <a:noFill/>
            </a:ln>
          </p:spPr>
          <p:txBody>
            <a:bodyPr spcFirstLastPara="1" wrap="square" lIns="40625" tIns="40625" rIns="40625" bIns="40625" anchor="ctr" anchorCtr="0">
              <a:noAutofit/>
            </a:bodyPr>
            <a:lstStyle/>
            <a:p>
              <a:pPr marL="0" marR="0" lvl="0" indent="0" algn="ctr" rtl="0">
                <a:lnSpc>
                  <a:spcPct val="20142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graphicFrame>
        <p:nvGraphicFramePr>
          <p:cNvPr id="732" name="Google Shape;732;p15"/>
          <p:cNvGraphicFramePr/>
          <p:nvPr>
            <p:extLst>
              <p:ext uri="{D42A27DB-BD31-4B8C-83A1-F6EECF244321}">
                <p14:modId xmlns:p14="http://schemas.microsoft.com/office/powerpoint/2010/main" val="3532682408"/>
              </p:ext>
            </p:extLst>
          </p:nvPr>
        </p:nvGraphicFramePr>
        <p:xfrm>
          <a:off x="990605" y="1898092"/>
          <a:ext cx="16319775" cy="6304975"/>
        </p:xfrm>
        <a:graphic>
          <a:graphicData uri="http://schemas.openxmlformats.org/drawingml/2006/table">
            <a:tbl>
              <a:tblPr>
                <a:noFill/>
                <a:tableStyleId>{5545240B-A331-4381-9520-64E0033B2FCB}</a:tableStyleId>
              </a:tblPr>
              <a:tblGrid>
                <a:gridCol w="51054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gridCol w="2971800">
                  <a:extLst>
                    <a:ext uri="{9D8B030D-6E8A-4147-A177-3AD203B41FA5}">
                      <a16:colId xmlns:a16="http://schemas.microsoft.com/office/drawing/2014/main" val="20003"/>
                    </a:ext>
                  </a:extLst>
                </a:gridCol>
                <a:gridCol w="2984775">
                  <a:extLst>
                    <a:ext uri="{9D8B030D-6E8A-4147-A177-3AD203B41FA5}">
                      <a16:colId xmlns:a16="http://schemas.microsoft.com/office/drawing/2014/main" val="20004"/>
                    </a:ext>
                  </a:extLst>
                </a:gridCol>
              </a:tblGrid>
              <a:tr h="507700">
                <a:tc>
                  <a:txBody>
                    <a:bodyPr/>
                    <a:lstStyle/>
                    <a:p>
                      <a:pPr marL="0" marR="0" lvl="0" indent="0" algn="l" rtl="0">
                        <a:lnSpc>
                          <a:spcPct val="90000"/>
                        </a:lnSpc>
                        <a:spcBef>
                          <a:spcPts val="0"/>
                        </a:spcBef>
                        <a:spcAft>
                          <a:spcPts val="0"/>
                        </a:spcAft>
                        <a:buClr>
                          <a:schemeClr val="lt1"/>
                        </a:buClr>
                        <a:buSzPts val="1500"/>
                        <a:buFont typeface="Arial"/>
                        <a:buNone/>
                      </a:pPr>
                      <a:r>
                        <a:rPr lang="en-US" sz="1500" b="1" u="none" strike="noStrike" cap="none">
                          <a:solidFill>
                            <a:schemeClr val="lt1"/>
                          </a:solidFill>
                          <a:latin typeface="Arial"/>
                          <a:ea typeface="Arial"/>
                          <a:cs typeface="Arial"/>
                          <a:sym typeface="Arial"/>
                        </a:rPr>
                        <a:t>VALUATION APPROACH</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lgDashDot"/>
                      <a:round/>
                      <a:headEnd type="none" w="sm" len="sm"/>
                      <a:tailEnd type="none" w="sm" len="sm"/>
                    </a:lnB>
                    <a:solidFill>
                      <a:srgbClr val="0070C0"/>
                    </a:solidFill>
                  </a:tcPr>
                </a:tc>
                <a:tc>
                  <a:txBody>
                    <a:bodyPr/>
                    <a:lstStyle/>
                    <a:p>
                      <a:pPr marL="0" marR="0" lvl="0" indent="0" algn="l" rtl="0">
                        <a:lnSpc>
                          <a:spcPct val="90000"/>
                        </a:lnSpc>
                        <a:spcBef>
                          <a:spcPts val="0"/>
                        </a:spcBef>
                        <a:spcAft>
                          <a:spcPts val="0"/>
                        </a:spcAft>
                        <a:buClr>
                          <a:schemeClr val="lt1"/>
                        </a:buClr>
                        <a:buSzPts val="1500"/>
                        <a:buFont typeface="Arial"/>
                        <a:buNone/>
                      </a:pPr>
                      <a:r>
                        <a:rPr lang="en-US" sz="1500" b="1" u="none" strike="noStrike" cap="none">
                          <a:solidFill>
                            <a:schemeClr val="lt1"/>
                          </a:solidFill>
                          <a:latin typeface="Arial"/>
                          <a:ea typeface="Arial"/>
                          <a:cs typeface="Arial"/>
                          <a:sym typeface="Arial"/>
                        </a:rPr>
                        <a:t>DECISION </a:t>
                      </a:r>
                      <a:endParaRPr sz="1500" b="1" u="none" strike="noStrike" cap="none">
                        <a:solidFill>
                          <a:schemeClr val="lt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lgDashDot"/>
                      <a:round/>
                      <a:headEnd type="none" w="sm" len="sm"/>
                      <a:tailEnd type="none" w="sm" len="sm"/>
                    </a:lnB>
                    <a:solidFill>
                      <a:srgbClr val="0070C0"/>
                    </a:solidFill>
                  </a:tcPr>
                </a:tc>
                <a:tc>
                  <a:txBody>
                    <a:bodyPr/>
                    <a:lstStyle/>
                    <a:p>
                      <a:pPr marL="0" marR="0" lvl="0" indent="0" algn="l" rtl="0">
                        <a:lnSpc>
                          <a:spcPct val="90000"/>
                        </a:lnSpc>
                        <a:spcBef>
                          <a:spcPts val="0"/>
                        </a:spcBef>
                        <a:spcAft>
                          <a:spcPts val="0"/>
                        </a:spcAft>
                        <a:buClr>
                          <a:schemeClr val="lt1"/>
                        </a:buClr>
                        <a:buSzPts val="1500"/>
                        <a:buFont typeface="Arial"/>
                        <a:buNone/>
                      </a:pPr>
                      <a:r>
                        <a:rPr lang="en-US" sz="1500" b="1" u="none" strike="noStrike" cap="none">
                          <a:solidFill>
                            <a:schemeClr val="lt1"/>
                          </a:solidFill>
                          <a:latin typeface="Arial"/>
                          <a:ea typeface="Arial"/>
                          <a:cs typeface="Arial"/>
                          <a:sym typeface="Arial"/>
                        </a:rPr>
                        <a:t>ENTERPRISE VALUE</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lgDashDot"/>
                      <a:round/>
                      <a:headEnd type="none" w="sm" len="sm"/>
                      <a:tailEnd type="none" w="sm" len="sm"/>
                    </a:lnB>
                    <a:solidFill>
                      <a:srgbClr val="0070C0"/>
                    </a:solidFill>
                  </a:tcPr>
                </a:tc>
                <a:tc>
                  <a:txBody>
                    <a:bodyPr/>
                    <a:lstStyle/>
                    <a:p>
                      <a:pPr marL="0" marR="0" lvl="0" indent="0" algn="l" rtl="0">
                        <a:lnSpc>
                          <a:spcPct val="90000"/>
                        </a:lnSpc>
                        <a:spcBef>
                          <a:spcPts val="0"/>
                        </a:spcBef>
                        <a:spcAft>
                          <a:spcPts val="0"/>
                        </a:spcAft>
                        <a:buClr>
                          <a:schemeClr val="lt1"/>
                        </a:buClr>
                        <a:buSzPts val="1500"/>
                        <a:buFont typeface="Arial"/>
                        <a:buNone/>
                      </a:pPr>
                      <a:r>
                        <a:rPr lang="en-US" sz="1500" b="1" u="none" strike="noStrike" cap="none">
                          <a:solidFill>
                            <a:schemeClr val="lt1"/>
                          </a:solidFill>
                          <a:latin typeface="Arial"/>
                          <a:ea typeface="Arial"/>
                          <a:cs typeface="Arial"/>
                          <a:sym typeface="Arial"/>
                        </a:rPr>
                        <a:t>WEIGHTING</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lgDashDot"/>
                      <a:round/>
                      <a:headEnd type="none" w="sm" len="sm"/>
                      <a:tailEnd type="none" w="sm" len="sm"/>
                    </a:lnB>
                    <a:solidFill>
                      <a:srgbClr val="0070C0"/>
                    </a:solidFill>
                  </a:tcPr>
                </a:tc>
                <a:tc>
                  <a:txBody>
                    <a:bodyPr/>
                    <a:lstStyle/>
                    <a:p>
                      <a:pPr marL="0" marR="0" lvl="0" indent="0" algn="l" rtl="0">
                        <a:lnSpc>
                          <a:spcPct val="90000"/>
                        </a:lnSpc>
                        <a:spcBef>
                          <a:spcPts val="0"/>
                        </a:spcBef>
                        <a:spcAft>
                          <a:spcPts val="0"/>
                        </a:spcAft>
                        <a:buClr>
                          <a:schemeClr val="lt1"/>
                        </a:buClr>
                        <a:buSzPts val="1500"/>
                        <a:buFont typeface="Arial"/>
                        <a:buNone/>
                      </a:pPr>
                      <a:r>
                        <a:rPr lang="en-US" sz="1500" b="1" u="none" strike="noStrike" cap="none">
                          <a:solidFill>
                            <a:schemeClr val="lt1"/>
                          </a:solidFill>
                          <a:latin typeface="Arial"/>
                          <a:ea typeface="Arial"/>
                          <a:cs typeface="Arial"/>
                          <a:sym typeface="Arial"/>
                        </a:rPr>
                        <a:t>WEIGHTED VALUE</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lgDashDot"/>
                      <a:round/>
                      <a:headEnd type="none" w="sm" len="sm"/>
                      <a:tailEnd type="none" w="sm" len="sm"/>
                    </a:lnB>
                    <a:solidFill>
                      <a:srgbClr val="0070C0"/>
                    </a:solidFill>
                  </a:tcPr>
                </a:tc>
                <a:extLst>
                  <a:ext uri="{0D108BD9-81ED-4DB2-BD59-A6C34878D82A}">
                    <a16:rowId xmlns:a16="http://schemas.microsoft.com/office/drawing/2014/main" val="10000"/>
                  </a:ext>
                </a:extLst>
              </a:tr>
              <a:tr h="527025">
                <a:tc>
                  <a:txBody>
                    <a:bodyPr/>
                    <a:lstStyle/>
                    <a:p>
                      <a:pPr marL="0" marR="0" lvl="0" indent="0" algn="l" rtl="0">
                        <a:lnSpc>
                          <a:spcPct val="90000"/>
                        </a:lnSpc>
                        <a:spcBef>
                          <a:spcPts val="0"/>
                        </a:spcBef>
                        <a:spcAft>
                          <a:spcPts val="0"/>
                        </a:spcAft>
                        <a:buClr>
                          <a:srgbClr val="0070C0"/>
                        </a:buClr>
                        <a:buSzPts val="1500"/>
                        <a:buFont typeface="Arial"/>
                        <a:buNone/>
                      </a:pPr>
                      <a:r>
                        <a:rPr lang="en-US" sz="1500" b="1" u="none" strike="noStrike" cap="none">
                          <a:solidFill>
                            <a:srgbClr val="0070C0"/>
                          </a:solidFill>
                          <a:latin typeface="Arial"/>
                          <a:ea typeface="Arial"/>
                          <a:cs typeface="Arial"/>
                          <a:sym typeface="Arial"/>
                        </a:rPr>
                        <a:t>MARKET APPROACH</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lgDashDot"/>
                      <a:round/>
                      <a:headEnd type="none" w="sm" len="sm"/>
                      <a:tailEnd type="none" w="sm" len="sm"/>
                    </a:lnT>
                    <a:lnB w="9525" cap="flat" cmpd="sng">
                      <a:solidFill>
                        <a:schemeClr val="dk1"/>
                      </a:solidFill>
                      <a:prstDash val="solid"/>
                      <a:round/>
                      <a:headEnd type="none" w="sm" len="sm"/>
                      <a:tailEnd type="none" w="sm" len="sm"/>
                    </a:lnB>
                    <a:solidFill>
                      <a:srgbClr val="D8D8D8"/>
                    </a:solidFill>
                  </a:tcPr>
                </a:tc>
                <a:tc>
                  <a:txBody>
                    <a:bodyPr/>
                    <a:lstStyle/>
                    <a:p>
                      <a:pPr marL="0" marR="0" lvl="0" indent="0" algn="l" rtl="0">
                        <a:lnSpc>
                          <a:spcPct val="90000"/>
                        </a:lnSpc>
                        <a:spcBef>
                          <a:spcPts val="0"/>
                        </a:spcBef>
                        <a:spcAft>
                          <a:spcPts val="0"/>
                        </a:spcAft>
                        <a:buClr>
                          <a:schemeClr val="dk1"/>
                        </a:buClr>
                        <a:buSzPts val="1500"/>
                        <a:buFont typeface="Calibri"/>
                        <a:buNone/>
                      </a:pPr>
                      <a:endParaRPr sz="1500" b="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lgDashDot"/>
                      <a:round/>
                      <a:headEnd type="none" w="sm" len="sm"/>
                      <a:tailEnd type="none" w="sm" len="sm"/>
                    </a:lnT>
                    <a:lnB w="9525" cap="flat" cmpd="sng">
                      <a:solidFill>
                        <a:schemeClr val="dk1"/>
                      </a:solidFill>
                      <a:prstDash val="solid"/>
                      <a:round/>
                      <a:headEnd type="none" w="sm" len="sm"/>
                      <a:tailEnd type="none" w="sm" len="sm"/>
                    </a:lnB>
                    <a:solidFill>
                      <a:srgbClr val="D8D8D8"/>
                    </a:solidFill>
                  </a:tcPr>
                </a:tc>
                <a:tc>
                  <a:txBody>
                    <a:bodyPr/>
                    <a:lstStyle/>
                    <a:p>
                      <a:pPr marL="0" marR="0" lvl="0" indent="0" algn="l" rtl="0">
                        <a:lnSpc>
                          <a:spcPct val="90000"/>
                        </a:lnSpc>
                        <a:spcBef>
                          <a:spcPts val="0"/>
                        </a:spcBef>
                        <a:spcAft>
                          <a:spcPts val="0"/>
                        </a:spcAft>
                        <a:buClr>
                          <a:schemeClr val="dk1"/>
                        </a:buClr>
                        <a:buSzPts val="1500"/>
                        <a:buFont typeface="Calibri"/>
                        <a:buNone/>
                      </a:pPr>
                      <a:endParaRPr sz="1500" b="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lgDashDot"/>
                      <a:round/>
                      <a:headEnd type="none" w="sm" len="sm"/>
                      <a:tailEnd type="none" w="sm" len="sm"/>
                    </a:lnT>
                    <a:lnB w="9525" cap="flat" cmpd="sng">
                      <a:solidFill>
                        <a:schemeClr val="dk1"/>
                      </a:solidFill>
                      <a:prstDash val="solid"/>
                      <a:round/>
                      <a:headEnd type="none" w="sm" len="sm"/>
                      <a:tailEnd type="none" w="sm" len="sm"/>
                    </a:lnB>
                    <a:solidFill>
                      <a:srgbClr val="D8D8D8"/>
                    </a:solidFill>
                  </a:tcPr>
                </a:tc>
                <a:tc>
                  <a:txBody>
                    <a:bodyPr/>
                    <a:lstStyle/>
                    <a:p>
                      <a:pPr marL="0" marR="0" lvl="0" indent="0" algn="l" rtl="0">
                        <a:lnSpc>
                          <a:spcPct val="90000"/>
                        </a:lnSpc>
                        <a:spcBef>
                          <a:spcPts val="0"/>
                        </a:spcBef>
                        <a:spcAft>
                          <a:spcPts val="0"/>
                        </a:spcAft>
                        <a:buClr>
                          <a:schemeClr val="dk1"/>
                        </a:buClr>
                        <a:buSzPts val="1500"/>
                        <a:buFont typeface="Calibri"/>
                        <a:buNone/>
                      </a:pPr>
                      <a:endParaRPr sz="1500" b="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lgDashDot"/>
                      <a:round/>
                      <a:headEnd type="none" w="sm" len="sm"/>
                      <a:tailEnd type="none" w="sm" len="sm"/>
                    </a:lnT>
                    <a:lnB w="9525" cap="flat" cmpd="sng">
                      <a:solidFill>
                        <a:schemeClr val="dk1"/>
                      </a:solidFill>
                      <a:prstDash val="solid"/>
                      <a:round/>
                      <a:headEnd type="none" w="sm" len="sm"/>
                      <a:tailEnd type="none" w="sm" len="sm"/>
                    </a:lnB>
                    <a:solidFill>
                      <a:srgbClr val="D8D8D8"/>
                    </a:solidFill>
                  </a:tcPr>
                </a:tc>
                <a:tc>
                  <a:txBody>
                    <a:bodyPr/>
                    <a:lstStyle/>
                    <a:p>
                      <a:pPr marL="0" marR="0" lvl="0" indent="0" algn="l" rtl="0">
                        <a:lnSpc>
                          <a:spcPct val="90000"/>
                        </a:lnSpc>
                        <a:spcBef>
                          <a:spcPts val="0"/>
                        </a:spcBef>
                        <a:spcAft>
                          <a:spcPts val="0"/>
                        </a:spcAft>
                        <a:buClr>
                          <a:schemeClr val="dk1"/>
                        </a:buClr>
                        <a:buSzPts val="1500"/>
                        <a:buFont typeface="Calibri"/>
                        <a:buNone/>
                      </a:pPr>
                      <a:endParaRPr sz="1500" b="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lgDashDot"/>
                      <a:round/>
                      <a:headEnd type="none" w="sm" len="sm"/>
                      <a:tailEnd type="none" w="sm" len="sm"/>
                    </a:lnT>
                    <a:lnB w="9525" cap="flat" cmpd="sng">
                      <a:solidFill>
                        <a:schemeClr val="dk1"/>
                      </a:solidFill>
                      <a:prstDash val="solid"/>
                      <a:round/>
                      <a:headEnd type="none" w="sm" len="sm"/>
                      <a:tailEnd type="none" w="sm" len="sm"/>
                    </a:lnB>
                    <a:solidFill>
                      <a:srgbClr val="D8D8D8"/>
                    </a:solidFill>
                  </a:tcPr>
                </a:tc>
                <a:extLst>
                  <a:ext uri="{0D108BD9-81ED-4DB2-BD59-A6C34878D82A}">
                    <a16:rowId xmlns:a16="http://schemas.microsoft.com/office/drawing/2014/main" val="10001"/>
                  </a:ext>
                </a:extLst>
              </a:tr>
              <a:tr h="527025">
                <a:tc>
                  <a:txBody>
                    <a:bodyPr/>
                    <a:lstStyle/>
                    <a:p>
                      <a:pPr marL="457228" marR="0" lvl="1" indent="0" algn="l" rtl="0">
                        <a:lnSpc>
                          <a:spcPct val="90000"/>
                        </a:lnSpc>
                        <a:spcBef>
                          <a:spcPts val="0"/>
                        </a:spcBef>
                        <a:spcAft>
                          <a:spcPts val="0"/>
                        </a:spcAft>
                        <a:buClr>
                          <a:srgbClr val="595959"/>
                        </a:buClr>
                        <a:buSzPts val="1500"/>
                        <a:buFont typeface="Arial"/>
                        <a:buNone/>
                      </a:pPr>
                      <a:r>
                        <a:rPr lang="en-US" sz="1200" b="0" u="none" strike="noStrike" cap="none" dirty="0">
                          <a:solidFill>
                            <a:srgbClr val="595959"/>
                          </a:solidFill>
                          <a:latin typeface="Arial"/>
                          <a:ea typeface="Arial"/>
                          <a:cs typeface="Arial"/>
                          <a:sym typeface="Arial"/>
                        </a:rPr>
                        <a:t>Subject Company Transaction (OPM </a:t>
                      </a:r>
                      <a:r>
                        <a:rPr lang="en-US" sz="1200" b="0" u="none" strike="noStrike" cap="none" dirty="0" err="1">
                          <a:solidFill>
                            <a:srgbClr val="595959"/>
                          </a:solidFill>
                          <a:latin typeface="Arial"/>
                          <a:ea typeface="Arial"/>
                          <a:cs typeface="Arial"/>
                          <a:sym typeface="Arial"/>
                        </a:rPr>
                        <a:t>Backsolve</a:t>
                      </a:r>
                      <a:r>
                        <a:rPr lang="en-US" sz="1200" b="0" u="none" strike="noStrike" cap="none" dirty="0">
                          <a:solidFill>
                            <a:srgbClr val="595959"/>
                          </a:solidFill>
                          <a:latin typeface="Arial"/>
                          <a:ea typeface="Arial"/>
                          <a:cs typeface="Arial"/>
                          <a:sym typeface="Arial"/>
                        </a:rPr>
                        <a:t>)</a:t>
                      </a:r>
                      <a:endParaRPr sz="1200" u="none" strike="noStrike" cap="none" dirty="0">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{{DECISION}}</a:t>
                      </a: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chemeClr val="dk1"/>
                        </a:buClr>
                        <a:buSzPts val="1500"/>
                        <a:buFont typeface="Calibri"/>
                        <a:buNone/>
                      </a:pP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{{BACKSOLVE_WEIGHT}}</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{{BACKSOLVE_EQUITY_VALUE}}x{{BACKSOLVE_WEIGHT}}</a:t>
                      </a: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27025">
                <a:tc>
                  <a:txBody>
                    <a:bodyPr/>
                    <a:lstStyle/>
                    <a:p>
                      <a:pPr marL="457228" marR="0" lvl="1" indent="0" algn="l" rtl="0">
                        <a:lnSpc>
                          <a:spcPct val="90000"/>
                        </a:lnSpc>
                        <a:spcBef>
                          <a:spcPts val="0"/>
                        </a:spcBef>
                        <a:spcAft>
                          <a:spcPts val="0"/>
                        </a:spcAft>
                        <a:buClr>
                          <a:srgbClr val="595959"/>
                        </a:buClr>
                        <a:buSzPts val="1500"/>
                        <a:buFont typeface="Arial"/>
                        <a:buNone/>
                      </a:pPr>
                      <a:r>
                        <a:rPr lang="en-US" sz="1200" b="0" u="none" strike="noStrike" cap="none" dirty="0">
                          <a:solidFill>
                            <a:srgbClr val="595959"/>
                          </a:solidFill>
                          <a:latin typeface="Arial"/>
                          <a:ea typeface="Arial"/>
                          <a:cs typeface="Arial"/>
                          <a:sym typeface="Arial"/>
                        </a:rPr>
                        <a:t>Guideline Public </a:t>
                      </a:r>
                      <a:r>
                        <a:rPr lang="en-US" sz="1200" b="0" u="none" strike="noStrike" cap="none" dirty="0" err="1">
                          <a:solidFill>
                            <a:srgbClr val="595959"/>
                          </a:solidFill>
                          <a:latin typeface="Arial"/>
                          <a:ea typeface="Arial"/>
                          <a:cs typeface="Arial"/>
                          <a:sym typeface="Arial"/>
                        </a:rPr>
                        <a:t>Comperables</a:t>
                      </a:r>
                      <a:endParaRPr sz="1200" u="none" strike="noStrike" cap="none" dirty="0">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{{DECISION}}</a:t>
                      </a: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chemeClr val="dk1"/>
                        </a:buClr>
                        <a:buSzPts val="1500"/>
                        <a:buFont typeface="Calibri"/>
                        <a:buNone/>
                      </a:pP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a:t>
                      </a:r>
                      <a:r>
                        <a:rPr lang="en-US" sz="1200" b="0" i="0" u="none" strike="noStrike" cap="none">
                          <a:solidFill>
                            <a:srgbClr val="000000"/>
                          </a:solidFill>
                          <a:latin typeface="Arial"/>
                          <a:ea typeface="Arial"/>
                          <a:cs typeface="Arial"/>
                          <a:sym typeface="Arial"/>
                        </a:rPr>
                        <a:t>PUBLIC_COMPS_WEIGHT</a:t>
                      </a:r>
                      <a:r>
                        <a:rPr lang="en-US" sz="1200" b="0" i="0" u="none" strike="noStrike" cap="none">
                          <a:solidFill>
                            <a:srgbClr val="595959"/>
                          </a:solidFill>
                          <a:latin typeface="Arial"/>
                          <a:ea typeface="Arial"/>
                          <a:cs typeface="Arial"/>
                          <a:sym typeface="Arial"/>
                        </a:rPr>
                        <a:t>}}</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chemeClr val="dk1"/>
                        </a:buClr>
                        <a:buSzPts val="1500"/>
                        <a:buFont typeface="Calibri"/>
                        <a:buNone/>
                      </a:pPr>
                      <a:endParaRPr sz="1200" b="0" i="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27025">
                <a:tc>
                  <a:txBody>
                    <a:bodyPr/>
                    <a:lstStyle/>
                    <a:p>
                      <a:pPr marL="457228" marR="0" lvl="1" indent="0" algn="l" rtl="0">
                        <a:lnSpc>
                          <a:spcPct val="90000"/>
                        </a:lnSpc>
                        <a:spcBef>
                          <a:spcPts val="0"/>
                        </a:spcBef>
                        <a:spcAft>
                          <a:spcPts val="0"/>
                        </a:spcAft>
                        <a:buClr>
                          <a:srgbClr val="595959"/>
                        </a:buClr>
                        <a:buSzPts val="1500"/>
                        <a:buFont typeface="Arial"/>
                        <a:buNone/>
                      </a:pPr>
                      <a:r>
                        <a:rPr lang="en-US" sz="1200" b="0" u="none" strike="noStrike" cap="none" dirty="0">
                          <a:solidFill>
                            <a:srgbClr val="595959"/>
                          </a:solidFill>
                          <a:latin typeface="Arial"/>
                          <a:ea typeface="Arial"/>
                          <a:cs typeface="Arial"/>
                          <a:sym typeface="Arial"/>
                        </a:rPr>
                        <a:t>Guideline Precedent Acquisitions</a:t>
                      </a:r>
                      <a:endParaRPr sz="1200" u="none" strike="noStrike" cap="none" dirty="0">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{{DECISION}}</a:t>
                      </a: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chemeClr val="dk1"/>
                        </a:buClr>
                        <a:buSzPts val="1500"/>
                        <a:buFont typeface="Calibri"/>
                        <a:buNone/>
                      </a:pP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{{PREAQUS_WEIGHT}}</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chemeClr val="dk1"/>
                        </a:buClr>
                        <a:buSzPts val="1500"/>
                        <a:buFont typeface="Calibri"/>
                        <a:buNone/>
                      </a:pPr>
                      <a:endParaRPr sz="1200" b="0" i="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27025">
                <a:tc>
                  <a:txBody>
                    <a:bodyPr/>
                    <a:lstStyle/>
                    <a:p>
                      <a:pPr marL="0" marR="0" lvl="0" indent="0" algn="l" rtl="0">
                        <a:lnSpc>
                          <a:spcPct val="90000"/>
                        </a:lnSpc>
                        <a:spcBef>
                          <a:spcPts val="0"/>
                        </a:spcBef>
                        <a:spcAft>
                          <a:spcPts val="0"/>
                        </a:spcAft>
                        <a:buClr>
                          <a:srgbClr val="0070C0"/>
                        </a:buClr>
                        <a:buSzPts val="1500"/>
                        <a:buFont typeface="Arial"/>
                        <a:buNone/>
                      </a:pPr>
                      <a:r>
                        <a:rPr lang="en-US" sz="1200" b="1" u="none" strike="noStrike" cap="none">
                          <a:solidFill>
                            <a:srgbClr val="0070C0"/>
                          </a:solidFill>
                          <a:latin typeface="Arial"/>
                          <a:ea typeface="Arial"/>
                          <a:cs typeface="Arial"/>
                          <a:sym typeface="Arial"/>
                        </a:rPr>
                        <a:t>INCOME APPROACH</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8D8D8"/>
                    </a:solidFill>
                  </a:tcPr>
                </a:tc>
                <a:tc>
                  <a:txBody>
                    <a:bodyPr/>
                    <a:lstStyle/>
                    <a:p>
                      <a:pPr marL="0" marR="0" lvl="0" indent="0" algn="l" rtl="0">
                        <a:lnSpc>
                          <a:spcPct val="90000"/>
                        </a:lnSpc>
                        <a:spcBef>
                          <a:spcPts val="0"/>
                        </a:spcBef>
                        <a:spcAft>
                          <a:spcPts val="0"/>
                        </a:spcAft>
                        <a:buClr>
                          <a:schemeClr val="dk1"/>
                        </a:buClr>
                        <a:buSzPts val="1500"/>
                        <a:buFont typeface="Calibri"/>
                        <a:buNone/>
                      </a:pP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8D8D8"/>
                    </a:solidFill>
                  </a:tcPr>
                </a:tc>
                <a:tc>
                  <a:txBody>
                    <a:bodyPr/>
                    <a:lstStyle/>
                    <a:p>
                      <a:pPr marL="0" marR="0" lvl="0" indent="0" algn="l" rtl="0">
                        <a:lnSpc>
                          <a:spcPct val="90000"/>
                        </a:lnSpc>
                        <a:spcBef>
                          <a:spcPts val="0"/>
                        </a:spcBef>
                        <a:spcAft>
                          <a:spcPts val="0"/>
                        </a:spcAft>
                        <a:buClr>
                          <a:schemeClr val="dk1"/>
                        </a:buClr>
                        <a:buSzPts val="1500"/>
                        <a:buFont typeface="Calibri"/>
                        <a:buNone/>
                      </a:pP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8D8D8"/>
                    </a:solidFill>
                  </a:tcPr>
                </a:tc>
                <a:tc>
                  <a:txBody>
                    <a:bodyPr/>
                    <a:lstStyle/>
                    <a:p>
                      <a:pPr marL="0" marR="0" lvl="0" indent="0" algn="l" rtl="0">
                        <a:lnSpc>
                          <a:spcPct val="90000"/>
                        </a:lnSpc>
                        <a:spcBef>
                          <a:spcPts val="0"/>
                        </a:spcBef>
                        <a:spcAft>
                          <a:spcPts val="0"/>
                        </a:spcAft>
                        <a:buClr>
                          <a:schemeClr val="dk1"/>
                        </a:buClr>
                        <a:buSzPts val="1500"/>
                        <a:buFont typeface="Calibri"/>
                        <a:buNone/>
                      </a:pPr>
                      <a:endParaRPr sz="1200" b="0" i="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8D8D8"/>
                    </a:solidFill>
                  </a:tcPr>
                </a:tc>
                <a:tc>
                  <a:txBody>
                    <a:bodyPr/>
                    <a:lstStyle/>
                    <a:p>
                      <a:pPr marL="0" marR="0" lvl="0" indent="0" algn="l" rtl="0">
                        <a:lnSpc>
                          <a:spcPct val="90000"/>
                        </a:lnSpc>
                        <a:spcBef>
                          <a:spcPts val="0"/>
                        </a:spcBef>
                        <a:spcAft>
                          <a:spcPts val="0"/>
                        </a:spcAft>
                        <a:buClr>
                          <a:schemeClr val="dk1"/>
                        </a:buClr>
                        <a:buSzPts val="1500"/>
                        <a:buFont typeface="Calibri"/>
                        <a:buNone/>
                      </a:pPr>
                      <a:endParaRPr sz="1200" b="0" i="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8D8D8"/>
                    </a:solidFill>
                  </a:tcPr>
                </a:tc>
                <a:extLst>
                  <a:ext uri="{0D108BD9-81ED-4DB2-BD59-A6C34878D82A}">
                    <a16:rowId xmlns:a16="http://schemas.microsoft.com/office/drawing/2014/main" val="10005"/>
                  </a:ext>
                </a:extLst>
              </a:tr>
              <a:tr h="527025">
                <a:tc>
                  <a:txBody>
                    <a:bodyPr/>
                    <a:lstStyle/>
                    <a:p>
                      <a:pPr marL="457228" marR="0" lvl="1" indent="0" algn="l" rtl="0">
                        <a:lnSpc>
                          <a:spcPct val="90000"/>
                        </a:lnSpc>
                        <a:spcBef>
                          <a:spcPts val="0"/>
                        </a:spcBef>
                        <a:spcAft>
                          <a:spcPts val="0"/>
                        </a:spcAft>
                        <a:buClr>
                          <a:srgbClr val="595959"/>
                        </a:buClr>
                        <a:buSzPts val="1500"/>
                        <a:buFont typeface="Arial"/>
                        <a:buNone/>
                      </a:pPr>
                      <a:r>
                        <a:rPr lang="en-US" sz="1200" u="none" strike="noStrike" cap="none" dirty="0">
                          <a:solidFill>
                            <a:srgbClr val="595959"/>
                          </a:solidFill>
                          <a:latin typeface="Arial"/>
                          <a:ea typeface="Arial"/>
                          <a:cs typeface="Arial"/>
                          <a:sym typeface="Arial"/>
                        </a:rPr>
                        <a:t>Discounted Cash Flow</a:t>
                      </a:r>
                      <a:endParaRPr sz="12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{{DECISION}}</a:t>
                      </a: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chemeClr val="dk1"/>
                        </a:buClr>
                        <a:buSzPts val="1500"/>
                        <a:buFont typeface="Calibri"/>
                        <a:buNone/>
                      </a:pP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{{DCF_WEIGHT}}</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chemeClr val="dk1"/>
                        </a:buClr>
                        <a:buSzPts val="1500"/>
                        <a:buFont typeface="Calibri"/>
                        <a:buNone/>
                      </a:pPr>
                      <a:endParaRPr sz="1200" b="0" i="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527025">
                <a:tc>
                  <a:txBody>
                    <a:bodyPr/>
                    <a:lstStyle/>
                    <a:p>
                      <a:pPr marL="0" marR="0" lvl="0" indent="0" algn="l" rtl="0">
                        <a:lnSpc>
                          <a:spcPct val="90000"/>
                        </a:lnSpc>
                        <a:spcBef>
                          <a:spcPts val="0"/>
                        </a:spcBef>
                        <a:spcAft>
                          <a:spcPts val="0"/>
                        </a:spcAft>
                        <a:buClr>
                          <a:srgbClr val="0070C0"/>
                        </a:buClr>
                        <a:buSzPts val="1500"/>
                        <a:buFont typeface="Arial"/>
                        <a:buNone/>
                      </a:pPr>
                      <a:r>
                        <a:rPr lang="en-US" sz="1200" b="1" u="none" strike="noStrike" cap="none">
                          <a:solidFill>
                            <a:srgbClr val="0070C0"/>
                          </a:solidFill>
                          <a:latin typeface="Arial"/>
                          <a:ea typeface="Arial"/>
                          <a:cs typeface="Arial"/>
                          <a:sym typeface="Arial"/>
                        </a:rPr>
                        <a:t>ASSET APPROACH</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8D8D8"/>
                    </a:solidFill>
                  </a:tcPr>
                </a:tc>
                <a:tc>
                  <a:txBody>
                    <a:bodyPr/>
                    <a:lstStyle/>
                    <a:p>
                      <a:pPr marL="0" marR="0" lvl="0" indent="0" algn="l" rtl="0">
                        <a:lnSpc>
                          <a:spcPct val="90000"/>
                        </a:lnSpc>
                        <a:spcBef>
                          <a:spcPts val="0"/>
                        </a:spcBef>
                        <a:spcAft>
                          <a:spcPts val="0"/>
                        </a:spcAft>
                        <a:buClr>
                          <a:schemeClr val="dk1"/>
                        </a:buClr>
                        <a:buSzPts val="1500"/>
                        <a:buFont typeface="Calibri"/>
                        <a:buNone/>
                      </a:pPr>
                      <a:endParaRPr sz="1200" u="none" strike="noStrike" cap="none" dirty="0">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8D8D8"/>
                    </a:solidFill>
                  </a:tcPr>
                </a:tc>
                <a:tc>
                  <a:txBody>
                    <a:bodyPr/>
                    <a:lstStyle/>
                    <a:p>
                      <a:pPr marL="0" marR="0" lvl="0" indent="0" algn="l" rtl="0">
                        <a:lnSpc>
                          <a:spcPct val="90000"/>
                        </a:lnSpc>
                        <a:spcBef>
                          <a:spcPts val="0"/>
                        </a:spcBef>
                        <a:spcAft>
                          <a:spcPts val="0"/>
                        </a:spcAft>
                        <a:buClr>
                          <a:schemeClr val="dk1"/>
                        </a:buClr>
                        <a:buSzPts val="1500"/>
                        <a:buFont typeface="Calibri"/>
                        <a:buNone/>
                      </a:pP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8D8D8"/>
                    </a:solidFill>
                  </a:tcPr>
                </a:tc>
                <a:tc>
                  <a:txBody>
                    <a:bodyPr/>
                    <a:lstStyle/>
                    <a:p>
                      <a:pPr marL="0" marR="0" lvl="0" indent="0" algn="l" rtl="0">
                        <a:lnSpc>
                          <a:spcPct val="90000"/>
                        </a:lnSpc>
                        <a:spcBef>
                          <a:spcPts val="0"/>
                        </a:spcBef>
                        <a:spcAft>
                          <a:spcPts val="0"/>
                        </a:spcAft>
                        <a:buClr>
                          <a:schemeClr val="dk1"/>
                        </a:buClr>
                        <a:buSzPts val="1500"/>
                        <a:buFont typeface="Calibri"/>
                        <a:buNone/>
                      </a:pPr>
                      <a:endParaRPr sz="1200" b="0" i="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8D8D8"/>
                    </a:solidFill>
                  </a:tcPr>
                </a:tc>
                <a:tc>
                  <a:txBody>
                    <a:bodyPr/>
                    <a:lstStyle/>
                    <a:p>
                      <a:pPr marL="0" marR="0" lvl="0" indent="0" algn="l" rtl="0">
                        <a:lnSpc>
                          <a:spcPct val="90000"/>
                        </a:lnSpc>
                        <a:spcBef>
                          <a:spcPts val="0"/>
                        </a:spcBef>
                        <a:spcAft>
                          <a:spcPts val="0"/>
                        </a:spcAft>
                        <a:buClr>
                          <a:schemeClr val="dk1"/>
                        </a:buClr>
                        <a:buSzPts val="1500"/>
                        <a:buFont typeface="Calibri"/>
                        <a:buNone/>
                      </a:pPr>
                      <a:endParaRPr sz="1200" b="0" i="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8D8D8"/>
                    </a:solidFill>
                  </a:tcPr>
                </a:tc>
                <a:extLst>
                  <a:ext uri="{0D108BD9-81ED-4DB2-BD59-A6C34878D82A}">
                    <a16:rowId xmlns:a16="http://schemas.microsoft.com/office/drawing/2014/main" val="10007"/>
                  </a:ext>
                </a:extLst>
              </a:tr>
              <a:tr h="527025">
                <a:tc>
                  <a:txBody>
                    <a:bodyPr/>
                    <a:lstStyle/>
                    <a:p>
                      <a:pPr marL="457228" marR="0" lvl="1"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Cost to Recreate</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dirty="0">
                          <a:solidFill>
                            <a:srgbClr val="595959"/>
                          </a:solidFill>
                          <a:latin typeface="Arial"/>
                          <a:ea typeface="Arial"/>
                          <a:cs typeface="Arial"/>
                          <a:sym typeface="Arial"/>
                        </a:rPr>
                        <a:t>{{DECISION}}</a:t>
                      </a:r>
                      <a:endParaRPr sz="1200" u="none" strike="noStrike" cap="none" dirty="0">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chemeClr val="dk1"/>
                        </a:buClr>
                        <a:buSzPts val="1500"/>
                        <a:buFont typeface="Calibri"/>
                        <a:buNone/>
                      </a:pP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{{CTR_WEIGHT}}</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chemeClr val="dk1"/>
                        </a:buClr>
                        <a:buSzPts val="1500"/>
                        <a:buFont typeface="Calibri"/>
                        <a:buNone/>
                      </a:pPr>
                      <a:endParaRPr sz="1200" b="0" i="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527025">
                <a:tc>
                  <a:txBody>
                    <a:bodyPr/>
                    <a:lstStyle/>
                    <a:p>
                      <a:pPr marL="0" marR="0" lvl="0" indent="0" algn="l" rtl="0">
                        <a:lnSpc>
                          <a:spcPct val="90000"/>
                        </a:lnSpc>
                        <a:spcBef>
                          <a:spcPts val="0"/>
                        </a:spcBef>
                        <a:spcAft>
                          <a:spcPts val="0"/>
                        </a:spcAft>
                        <a:buClr>
                          <a:srgbClr val="595959"/>
                        </a:buClr>
                        <a:buSzPts val="1500"/>
                        <a:buFont typeface="Arial"/>
                        <a:buNone/>
                      </a:pPr>
                      <a:r>
                        <a:rPr lang="en-US" sz="1200" b="1" u="none" strike="noStrike" cap="none">
                          <a:solidFill>
                            <a:srgbClr val="595959"/>
                          </a:solidFill>
                          <a:latin typeface="Arial"/>
                          <a:ea typeface="Arial"/>
                          <a:cs typeface="Arial"/>
                          <a:sym typeface="Arial"/>
                        </a:rPr>
                        <a:t>WEIGHTED ENTERISE VALUE</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chemeClr val="dk1"/>
                        </a:buClr>
                        <a:buSzPts val="1500"/>
                        <a:buFont typeface="Calibri"/>
                        <a:buNone/>
                      </a:pP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chemeClr val="dk1"/>
                        </a:buClr>
                        <a:buSzPts val="1500"/>
                        <a:buFont typeface="Calibri"/>
                        <a:buNone/>
                      </a:pPr>
                      <a:endParaRPr sz="1200" u="none" strike="noStrike" cap="none" dirty="0">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chemeClr val="dk1"/>
                        </a:buClr>
                        <a:buSzPts val="1500"/>
                        <a:buFont typeface="Calibri"/>
                        <a:buNone/>
                      </a:pPr>
                      <a:endParaRPr sz="1200" b="0" i="0" u="none" strike="noStrike" cap="none" dirty="0">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chemeClr val="dk1"/>
                        </a:buClr>
                        <a:buSzPts val="1500"/>
                        <a:buFont typeface="Calibri"/>
                        <a:buNone/>
                      </a:pPr>
                      <a:endParaRPr sz="1200" b="0" i="0" u="none" strike="noStrike" cap="none" dirty="0">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527025">
                <a:tc>
                  <a:txBody>
                    <a:bodyPr/>
                    <a:lstStyle/>
                    <a:p>
                      <a:pPr marL="457228" marR="0" lvl="1"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LESS: NET DEBT</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chemeClr val="dk1"/>
                        </a:buClr>
                        <a:buSzPts val="1500"/>
                        <a:buFont typeface="Calibri"/>
                        <a:buNone/>
                      </a:pP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chemeClr val="dk1"/>
                        </a:buClr>
                        <a:buSzPts val="1500"/>
                        <a:buFont typeface="Calibri"/>
                        <a:buNone/>
                      </a:pP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chemeClr val="dk1"/>
                        </a:buClr>
                        <a:buSzPts val="1500"/>
                        <a:buFont typeface="Calibri"/>
                        <a:buNone/>
                      </a:pPr>
                      <a:endParaRPr sz="1200" b="0" i="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dirty="0">
                          <a:solidFill>
                            <a:srgbClr val="595959"/>
                          </a:solidFill>
                          <a:latin typeface="Arial"/>
                          <a:ea typeface="Arial"/>
                          <a:cs typeface="Arial"/>
                          <a:sym typeface="Arial"/>
                        </a:rPr>
                        <a:t>{{NET_DEBT}}</a:t>
                      </a:r>
                      <a:endParaRPr sz="12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527025">
                <a:tc>
                  <a:txBody>
                    <a:bodyPr/>
                    <a:lstStyle/>
                    <a:p>
                      <a:pPr marL="0" marR="0" lvl="0" indent="0" algn="l" rtl="0">
                        <a:lnSpc>
                          <a:spcPct val="90000"/>
                        </a:lnSpc>
                        <a:spcBef>
                          <a:spcPts val="0"/>
                        </a:spcBef>
                        <a:spcAft>
                          <a:spcPts val="0"/>
                        </a:spcAft>
                        <a:buClr>
                          <a:srgbClr val="595959"/>
                        </a:buClr>
                        <a:buSzPts val="1500"/>
                        <a:buFont typeface="Arial"/>
                        <a:buNone/>
                      </a:pPr>
                      <a:r>
                        <a:rPr lang="en-US" sz="1200" b="1" u="none" strike="noStrike" cap="none">
                          <a:solidFill>
                            <a:srgbClr val="595959"/>
                          </a:solidFill>
                          <a:latin typeface="Arial"/>
                          <a:ea typeface="Arial"/>
                          <a:cs typeface="Arial"/>
                          <a:sym typeface="Arial"/>
                        </a:rPr>
                        <a:t>WEIGHTED EQUITY VALUE</a:t>
                      </a:r>
                      <a:endParaRPr sz="1200" u="none" strike="noStrike" cap="none"/>
                    </a:p>
                  </a:txBody>
                  <a:tcPr marL="91450" marR="91450" marT="45725" marB="45725"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chemeClr val="dk1"/>
                        </a:buClr>
                        <a:buSzPts val="1500"/>
                        <a:buFont typeface="Calibri"/>
                        <a:buNone/>
                      </a:pPr>
                      <a:endParaRPr sz="1200" b="1"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chemeClr val="dk1"/>
                        </a:buClr>
                        <a:buSzPts val="1500"/>
                        <a:buFont typeface="Calibri"/>
                        <a:buNone/>
                      </a:pPr>
                      <a:endParaRPr sz="1200" b="1"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1" i="0" u="none" strike="noStrike" cap="none">
                          <a:solidFill>
                            <a:srgbClr val="595959"/>
                          </a:solidFill>
                          <a:latin typeface="Arial"/>
                          <a:ea typeface="Arial"/>
                          <a:cs typeface="Arial"/>
                          <a:sym typeface="Arial"/>
                        </a:rPr>
                        <a:t>{{VALUATION_WEIGHTING_TOTAL}}</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1" i="0" u="none" strike="noStrike" cap="none" dirty="0">
                          <a:solidFill>
                            <a:srgbClr val="595959"/>
                          </a:solidFill>
                          <a:latin typeface="Arial"/>
                          <a:ea typeface="Arial"/>
                          <a:cs typeface="Arial"/>
                          <a:sym typeface="Arial"/>
                        </a:rPr>
                        <a:t>{{WEIGHTED_EQUITY_VALUE}}</a:t>
                      </a:r>
                      <a:endParaRPr sz="12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bl>
          </a:graphicData>
        </a:graphic>
      </p:graphicFrame>
      <p:cxnSp>
        <p:nvCxnSpPr>
          <p:cNvPr id="733" name="Google Shape;733;p15">
            <a:hlinkClick r:id="rId3" action="ppaction://hlinksldjump"/>
          </p:cNvPr>
          <p:cNvCxnSpPr/>
          <p:nvPr/>
        </p:nvCxnSpPr>
        <p:spPr>
          <a:xfrm>
            <a:off x="16238667" y="9044139"/>
            <a:ext cx="714076" cy="0"/>
          </a:xfrm>
          <a:prstGeom prst="straightConnector1">
            <a:avLst/>
          </a:prstGeom>
          <a:noFill/>
          <a:ln w="19050" cap="flat" cmpd="sng">
            <a:solidFill>
              <a:srgbClr val="0070C0">
                <a:alpha val="70196"/>
              </a:srgbClr>
            </a:solidFill>
            <a:prstDash val="solid"/>
            <a:round/>
            <a:headEnd type="none" w="sm" len="sm"/>
            <a:tailEnd type="stealth" w="med" len="med"/>
          </a:ln>
        </p:spPr>
      </p:cxnSp>
      <p:cxnSp>
        <p:nvCxnSpPr>
          <p:cNvPr id="734" name="Google Shape;734;p15"/>
          <p:cNvCxnSpPr/>
          <p:nvPr/>
        </p:nvCxnSpPr>
        <p:spPr>
          <a:xfrm>
            <a:off x="1028704" y="9659318"/>
            <a:ext cx="16268701" cy="0"/>
          </a:xfrm>
          <a:prstGeom prst="straightConnector1">
            <a:avLst/>
          </a:prstGeom>
          <a:noFill/>
          <a:ln w="76200" cap="flat" cmpd="sng">
            <a:solidFill>
              <a:srgbClr val="E6E7E8"/>
            </a:solidFill>
            <a:prstDash val="solid"/>
            <a:round/>
            <a:headEnd type="none" w="sm" len="sm"/>
            <a:tailEnd type="triangle" w="med" len="med"/>
          </a:ln>
        </p:spPr>
      </p:cxnSp>
      <p:grpSp>
        <p:nvGrpSpPr>
          <p:cNvPr id="735" name="Google Shape;735;p15"/>
          <p:cNvGrpSpPr/>
          <p:nvPr/>
        </p:nvGrpSpPr>
        <p:grpSpPr>
          <a:xfrm>
            <a:off x="2033400" y="9530672"/>
            <a:ext cx="1224000" cy="496004"/>
            <a:chOff x="1355317" y="6095931"/>
            <a:chExt cx="1224000" cy="496004"/>
          </a:xfrm>
        </p:grpSpPr>
        <p:sp>
          <p:nvSpPr>
            <p:cNvPr id="736" name="Google Shape;736;p15"/>
            <p:cNvSpPr/>
            <p:nvPr/>
          </p:nvSpPr>
          <p:spPr>
            <a:xfrm>
              <a:off x="1355317"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Introduction</a:t>
              </a:r>
              <a:endParaRPr sz="1400" b="0" i="0" u="none" strike="noStrike" cap="none">
                <a:solidFill>
                  <a:srgbClr val="000000"/>
                </a:solidFill>
                <a:latin typeface="Arial"/>
                <a:ea typeface="Arial"/>
                <a:cs typeface="Arial"/>
                <a:sym typeface="Arial"/>
              </a:endParaRPr>
            </a:p>
          </p:txBody>
        </p:sp>
        <p:sp>
          <p:nvSpPr>
            <p:cNvPr id="737" name="Google Shape;737;p15"/>
            <p:cNvSpPr/>
            <p:nvPr/>
          </p:nvSpPr>
          <p:spPr>
            <a:xfrm>
              <a:off x="1841317"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1</a:t>
              </a:r>
              <a:endParaRPr sz="1400" b="0" i="0" u="none" strike="noStrike" cap="none">
                <a:solidFill>
                  <a:srgbClr val="000000"/>
                </a:solidFill>
                <a:latin typeface="Arial"/>
                <a:ea typeface="Arial"/>
                <a:cs typeface="Arial"/>
                <a:sym typeface="Arial"/>
              </a:endParaRPr>
            </a:p>
          </p:txBody>
        </p:sp>
      </p:grpSp>
      <p:grpSp>
        <p:nvGrpSpPr>
          <p:cNvPr id="738" name="Google Shape;738;p15"/>
          <p:cNvGrpSpPr/>
          <p:nvPr/>
        </p:nvGrpSpPr>
        <p:grpSpPr>
          <a:xfrm>
            <a:off x="4630316" y="9530672"/>
            <a:ext cx="1224000" cy="496004"/>
            <a:chOff x="4098256" y="6095931"/>
            <a:chExt cx="1224000" cy="496004"/>
          </a:xfrm>
        </p:grpSpPr>
        <p:sp>
          <p:nvSpPr>
            <p:cNvPr id="739" name="Google Shape;739;p15"/>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Company Overview</a:t>
              </a:r>
              <a:endParaRPr sz="1400" b="0" i="0" u="none" strike="noStrike" cap="none">
                <a:solidFill>
                  <a:srgbClr val="000000"/>
                </a:solidFill>
                <a:latin typeface="Arial"/>
                <a:ea typeface="Arial"/>
                <a:cs typeface="Arial"/>
                <a:sym typeface="Arial"/>
              </a:endParaRPr>
            </a:p>
          </p:txBody>
        </p:sp>
        <p:sp>
          <p:nvSpPr>
            <p:cNvPr id="740" name="Google Shape;740;p15"/>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2</a:t>
              </a:r>
              <a:endParaRPr sz="1400" b="0" i="0" u="none" strike="noStrike" cap="none">
                <a:solidFill>
                  <a:srgbClr val="000000"/>
                </a:solidFill>
                <a:latin typeface="Arial"/>
                <a:ea typeface="Arial"/>
                <a:cs typeface="Arial"/>
                <a:sym typeface="Arial"/>
              </a:endParaRPr>
            </a:p>
          </p:txBody>
        </p:sp>
      </p:grpSp>
      <p:grpSp>
        <p:nvGrpSpPr>
          <p:cNvPr id="741" name="Google Shape;741;p15"/>
          <p:cNvGrpSpPr/>
          <p:nvPr/>
        </p:nvGrpSpPr>
        <p:grpSpPr>
          <a:xfrm>
            <a:off x="12421063" y="9534668"/>
            <a:ext cx="1224000" cy="496004"/>
            <a:chOff x="4098256" y="6095931"/>
            <a:chExt cx="1224000" cy="496004"/>
          </a:xfrm>
        </p:grpSpPr>
        <p:sp>
          <p:nvSpPr>
            <p:cNvPr id="742" name="Google Shape;742;p15"/>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Allocation of Value</a:t>
              </a:r>
              <a:endParaRPr sz="1400" b="0" i="0" u="none" strike="noStrike" cap="none">
                <a:solidFill>
                  <a:srgbClr val="000000"/>
                </a:solidFill>
                <a:latin typeface="Arial"/>
                <a:ea typeface="Arial"/>
                <a:cs typeface="Arial"/>
                <a:sym typeface="Arial"/>
              </a:endParaRPr>
            </a:p>
          </p:txBody>
        </p:sp>
        <p:sp>
          <p:nvSpPr>
            <p:cNvPr id="743" name="Google Shape;743;p15"/>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5</a:t>
              </a:r>
              <a:endParaRPr sz="1400" b="0" i="0" u="none" strike="noStrike" cap="none">
                <a:solidFill>
                  <a:srgbClr val="000000"/>
                </a:solidFill>
                <a:latin typeface="Arial"/>
                <a:ea typeface="Arial"/>
                <a:cs typeface="Arial"/>
                <a:sym typeface="Arial"/>
              </a:endParaRPr>
            </a:p>
          </p:txBody>
        </p:sp>
      </p:grpSp>
      <p:grpSp>
        <p:nvGrpSpPr>
          <p:cNvPr id="744" name="Google Shape;744;p15"/>
          <p:cNvGrpSpPr/>
          <p:nvPr/>
        </p:nvGrpSpPr>
        <p:grpSpPr>
          <a:xfrm>
            <a:off x="7227233" y="9530672"/>
            <a:ext cx="1224000" cy="496004"/>
            <a:chOff x="6824912" y="6095931"/>
            <a:chExt cx="1224000" cy="496004"/>
          </a:xfrm>
        </p:grpSpPr>
        <p:sp>
          <p:nvSpPr>
            <p:cNvPr id="745" name="Google Shape;745;p15"/>
            <p:cNvSpPr/>
            <p:nvPr/>
          </p:nvSpPr>
          <p:spPr>
            <a:xfrm>
              <a:off x="6824912"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Valuation Framework</a:t>
              </a:r>
              <a:endParaRPr sz="1400" b="0" i="0" u="none" strike="noStrike" cap="none">
                <a:solidFill>
                  <a:srgbClr val="000000"/>
                </a:solidFill>
                <a:latin typeface="Arial"/>
                <a:ea typeface="Arial"/>
                <a:cs typeface="Arial"/>
                <a:sym typeface="Arial"/>
              </a:endParaRPr>
            </a:p>
          </p:txBody>
        </p:sp>
        <p:sp>
          <p:nvSpPr>
            <p:cNvPr id="746" name="Google Shape;746;p15"/>
            <p:cNvSpPr/>
            <p:nvPr/>
          </p:nvSpPr>
          <p:spPr>
            <a:xfrm>
              <a:off x="7310912"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3</a:t>
              </a:r>
              <a:endParaRPr sz="1400" b="0" i="0" u="none" strike="noStrike" cap="none">
                <a:solidFill>
                  <a:srgbClr val="000000"/>
                </a:solidFill>
                <a:latin typeface="Arial"/>
                <a:ea typeface="Arial"/>
                <a:cs typeface="Arial"/>
                <a:sym typeface="Arial"/>
              </a:endParaRPr>
            </a:p>
          </p:txBody>
        </p:sp>
      </p:grpSp>
      <p:grpSp>
        <p:nvGrpSpPr>
          <p:cNvPr id="747" name="Google Shape;747;p15"/>
          <p:cNvGrpSpPr/>
          <p:nvPr/>
        </p:nvGrpSpPr>
        <p:grpSpPr>
          <a:xfrm>
            <a:off x="9824149" y="9534668"/>
            <a:ext cx="1224000" cy="496004"/>
            <a:chOff x="9576193" y="6095931"/>
            <a:chExt cx="1224000" cy="496004"/>
          </a:xfrm>
        </p:grpSpPr>
        <p:sp>
          <p:nvSpPr>
            <p:cNvPr id="748" name="Google Shape;748;p15"/>
            <p:cNvSpPr/>
            <p:nvPr/>
          </p:nvSpPr>
          <p:spPr>
            <a:xfrm>
              <a:off x="9576193"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0070C0"/>
                  </a:solidFill>
                  <a:latin typeface="Verdana"/>
                  <a:ea typeface="Verdana"/>
                  <a:cs typeface="Verdana"/>
                  <a:sym typeface="Verdana"/>
                </a:rPr>
                <a:t>Valuation Analysis</a:t>
              </a:r>
              <a:endParaRPr sz="1400" b="0" i="0" u="none" strike="noStrike" cap="none">
                <a:solidFill>
                  <a:srgbClr val="000000"/>
                </a:solidFill>
                <a:latin typeface="Arial"/>
                <a:ea typeface="Arial"/>
                <a:cs typeface="Arial"/>
                <a:sym typeface="Arial"/>
              </a:endParaRPr>
            </a:p>
          </p:txBody>
        </p:sp>
        <p:sp>
          <p:nvSpPr>
            <p:cNvPr id="749" name="Google Shape;749;p15"/>
            <p:cNvSpPr/>
            <p:nvPr/>
          </p:nvSpPr>
          <p:spPr>
            <a:xfrm>
              <a:off x="10062193" y="6095931"/>
              <a:ext cx="252000" cy="252000"/>
            </a:xfrm>
            <a:prstGeom prst="ellipse">
              <a:avLst/>
            </a:prstGeom>
            <a:solidFill>
              <a:srgbClr val="00B0F0"/>
            </a:solidFill>
            <a:ln w="1905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chemeClr val="lt1"/>
                  </a:solidFill>
                  <a:latin typeface="Verdana"/>
                  <a:ea typeface="Verdana"/>
                  <a:cs typeface="Verdana"/>
                  <a:sym typeface="Verdana"/>
                </a:rPr>
                <a:t>4</a:t>
              </a:r>
              <a:endParaRPr sz="1400" b="0" i="0" u="none" strike="noStrike" cap="none">
                <a:solidFill>
                  <a:srgbClr val="000000"/>
                </a:solidFill>
                <a:latin typeface="Arial"/>
                <a:ea typeface="Arial"/>
                <a:cs typeface="Arial"/>
                <a:sym typeface="Arial"/>
              </a:endParaRPr>
            </a:p>
          </p:txBody>
        </p:sp>
      </p:grpSp>
      <p:grpSp>
        <p:nvGrpSpPr>
          <p:cNvPr id="750" name="Google Shape;750;p15"/>
          <p:cNvGrpSpPr/>
          <p:nvPr/>
        </p:nvGrpSpPr>
        <p:grpSpPr>
          <a:xfrm>
            <a:off x="15017980" y="9534668"/>
            <a:ext cx="1224000" cy="496004"/>
            <a:chOff x="4098256" y="6095931"/>
            <a:chExt cx="1224000" cy="496004"/>
          </a:xfrm>
        </p:grpSpPr>
        <p:sp>
          <p:nvSpPr>
            <p:cNvPr id="751" name="Google Shape;751;p15"/>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Exhibits</a:t>
              </a:r>
              <a:endParaRPr sz="1400" b="0" i="0" u="none" strike="noStrike" cap="none">
                <a:solidFill>
                  <a:srgbClr val="000000"/>
                </a:solidFill>
                <a:latin typeface="Arial"/>
                <a:ea typeface="Arial"/>
                <a:cs typeface="Arial"/>
                <a:sym typeface="Arial"/>
              </a:endParaRPr>
            </a:p>
          </p:txBody>
        </p:sp>
        <p:sp>
          <p:nvSpPr>
            <p:cNvPr id="752" name="Google Shape;752;p15"/>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6</a:t>
              </a:r>
              <a:endParaRPr sz="1400" b="0" i="0" u="none" strike="noStrike" cap="none">
                <a:solidFill>
                  <a:srgbClr val="000000"/>
                </a:solidFill>
                <a:latin typeface="Arial"/>
                <a:ea typeface="Arial"/>
                <a:cs typeface="Arial"/>
                <a:sym typeface="Arial"/>
              </a:endParaRPr>
            </a:p>
          </p:txBody>
        </p:sp>
      </p:grpSp>
      <p:pic>
        <p:nvPicPr>
          <p:cNvPr id="753" name="Google Shape;753;p15" descr="Beginning outline"/>
          <p:cNvPicPr preferRelativeResize="0"/>
          <p:nvPr/>
        </p:nvPicPr>
        <p:blipFill rotWithShape="1">
          <a:blip r:embed="rId4">
            <a:alphaModFix/>
          </a:blip>
          <a:srcRect/>
          <a:stretch/>
        </p:blipFill>
        <p:spPr>
          <a:xfrm>
            <a:off x="998920" y="2931329"/>
            <a:ext cx="461942" cy="461942"/>
          </a:xfrm>
          <a:prstGeom prst="rect">
            <a:avLst/>
          </a:prstGeom>
          <a:noFill/>
          <a:ln>
            <a:noFill/>
          </a:ln>
        </p:spPr>
      </p:pic>
      <p:pic>
        <p:nvPicPr>
          <p:cNvPr id="754" name="Google Shape;754;p15" descr="Upward trend outline"/>
          <p:cNvPicPr preferRelativeResize="0"/>
          <p:nvPr/>
        </p:nvPicPr>
        <p:blipFill rotWithShape="1">
          <a:blip r:embed="rId5">
            <a:alphaModFix/>
          </a:blip>
          <a:srcRect/>
          <a:stretch/>
        </p:blipFill>
        <p:spPr>
          <a:xfrm>
            <a:off x="998920" y="3487640"/>
            <a:ext cx="461942" cy="461942"/>
          </a:xfrm>
          <a:prstGeom prst="rect">
            <a:avLst/>
          </a:prstGeom>
          <a:noFill/>
          <a:ln>
            <a:noFill/>
          </a:ln>
        </p:spPr>
      </p:pic>
      <p:pic>
        <p:nvPicPr>
          <p:cNvPr id="755" name="Google Shape;755;p15" descr="Shopping cart outline"/>
          <p:cNvPicPr preferRelativeResize="0"/>
          <p:nvPr/>
        </p:nvPicPr>
        <p:blipFill rotWithShape="1">
          <a:blip r:embed="rId6">
            <a:alphaModFix/>
          </a:blip>
          <a:srcRect/>
          <a:stretch/>
        </p:blipFill>
        <p:spPr>
          <a:xfrm>
            <a:off x="989626" y="4015585"/>
            <a:ext cx="461942" cy="461942"/>
          </a:xfrm>
          <a:prstGeom prst="rect">
            <a:avLst/>
          </a:prstGeom>
          <a:noFill/>
          <a:ln>
            <a:noFill/>
          </a:ln>
        </p:spPr>
      </p:pic>
      <p:pic>
        <p:nvPicPr>
          <p:cNvPr id="756" name="Google Shape;756;p15" descr="Blueprint outline"/>
          <p:cNvPicPr preferRelativeResize="0"/>
          <p:nvPr/>
        </p:nvPicPr>
        <p:blipFill rotWithShape="1">
          <a:blip r:embed="rId7">
            <a:alphaModFix/>
          </a:blip>
          <a:srcRect/>
          <a:stretch/>
        </p:blipFill>
        <p:spPr>
          <a:xfrm>
            <a:off x="998920" y="6143344"/>
            <a:ext cx="461942" cy="461942"/>
          </a:xfrm>
          <a:prstGeom prst="rect">
            <a:avLst/>
          </a:prstGeom>
          <a:noFill/>
          <a:ln>
            <a:noFill/>
          </a:ln>
        </p:spPr>
      </p:pic>
      <p:pic>
        <p:nvPicPr>
          <p:cNvPr id="757" name="Google Shape;757;p15" descr="Piggy Bank outline"/>
          <p:cNvPicPr preferRelativeResize="0"/>
          <p:nvPr/>
        </p:nvPicPr>
        <p:blipFill rotWithShape="1">
          <a:blip r:embed="rId8">
            <a:alphaModFix/>
          </a:blip>
          <a:srcRect/>
          <a:stretch/>
        </p:blipFill>
        <p:spPr>
          <a:xfrm>
            <a:off x="998920" y="5076016"/>
            <a:ext cx="461942" cy="461942"/>
          </a:xfrm>
          <a:prstGeom prst="rect">
            <a:avLst/>
          </a:prstGeom>
          <a:noFill/>
          <a:ln>
            <a:noFill/>
          </a:ln>
        </p:spPr>
      </p:pic>
      <p:grpSp>
        <p:nvGrpSpPr>
          <p:cNvPr id="7" name="Google Shape;327;p7">
            <a:extLst>
              <a:ext uri="{FF2B5EF4-FFF2-40B4-BE49-F238E27FC236}">
                <a16:creationId xmlns:a16="http://schemas.microsoft.com/office/drawing/2014/main" id="{DF20A665-1C3D-505A-AF98-EF7550BB5048}"/>
              </a:ext>
            </a:extLst>
          </p:cNvPr>
          <p:cNvGrpSpPr/>
          <p:nvPr/>
        </p:nvGrpSpPr>
        <p:grpSpPr>
          <a:xfrm>
            <a:off x="940966" y="8587835"/>
            <a:ext cx="580663" cy="687304"/>
            <a:chOff x="940966" y="8587830"/>
            <a:chExt cx="580663" cy="687304"/>
          </a:xfrm>
        </p:grpSpPr>
        <p:grpSp>
          <p:nvGrpSpPr>
            <p:cNvPr id="8" name="Google Shape;328;p7">
              <a:extLst>
                <a:ext uri="{FF2B5EF4-FFF2-40B4-BE49-F238E27FC236}">
                  <a16:creationId xmlns:a16="http://schemas.microsoft.com/office/drawing/2014/main" id="{42911119-4477-2DDF-3959-7EBD69282F4A}"/>
                </a:ext>
              </a:extLst>
            </p:cNvPr>
            <p:cNvGrpSpPr/>
            <p:nvPr/>
          </p:nvGrpSpPr>
          <p:grpSpPr>
            <a:xfrm>
              <a:off x="997356" y="8791620"/>
              <a:ext cx="483124" cy="483122"/>
              <a:chOff x="0" y="0"/>
              <a:chExt cx="812800" cy="812800"/>
            </a:xfrm>
          </p:grpSpPr>
          <p:sp>
            <p:nvSpPr>
              <p:cNvPr id="10" name="Google Shape;329;p7">
                <a:extLst>
                  <a:ext uri="{FF2B5EF4-FFF2-40B4-BE49-F238E27FC236}">
                    <a16:creationId xmlns:a16="http://schemas.microsoft.com/office/drawing/2014/main" id="{19920E4C-2CE4-39BD-C910-BCDE2CE54B69}"/>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11" name="Google Shape;330;p7">
                <a:extLst>
                  <a:ext uri="{FF2B5EF4-FFF2-40B4-BE49-F238E27FC236}">
                    <a16:creationId xmlns:a16="http://schemas.microsoft.com/office/drawing/2014/main" id="{0CFCCE1D-4DF2-136A-CA00-FEA6F59C2D6E}"/>
                  </a:ext>
                </a:extLst>
              </p:cNvPr>
              <p:cNvSpPr txBox="1"/>
              <p:nvPr/>
            </p:nvSpPr>
            <p:spPr>
              <a:xfrm>
                <a:off x="76200" y="66675"/>
                <a:ext cx="660400" cy="669925"/>
              </a:xfrm>
              <a:prstGeom prst="rect">
                <a:avLst/>
              </a:prstGeom>
              <a:noFill/>
              <a:ln>
                <a:noFill/>
              </a:ln>
            </p:spPr>
            <p:txBody>
              <a:bodyPr spcFirstLastPara="1" wrap="square" lIns="35850" tIns="35850" rIns="35850" bIns="35850" anchor="ctr" anchorCtr="0">
                <a:noAutofit/>
              </a:bodyPr>
              <a:lstStyle/>
              <a:p>
                <a:pPr marL="0" marR="0" lvl="0" indent="0" algn="ctr" rtl="0">
                  <a:lnSpc>
                    <a:spcPct val="201041"/>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sp>
          <p:nvSpPr>
            <p:cNvPr id="9" name="Google Shape;331;p7">
              <a:extLst>
                <a:ext uri="{FF2B5EF4-FFF2-40B4-BE49-F238E27FC236}">
                  <a16:creationId xmlns:a16="http://schemas.microsoft.com/office/drawing/2014/main" id="{816A182F-A390-5A99-C4DF-BA59355ADBA8}"/>
                </a:ext>
              </a:extLst>
            </p:cNvPr>
            <p:cNvSpPr txBox="1"/>
            <p:nvPr/>
          </p:nvSpPr>
          <p:spPr>
            <a:xfrm>
              <a:off x="940966" y="8587830"/>
              <a:ext cx="580663" cy="687304"/>
            </a:xfrm>
            <a:prstGeom prst="rect">
              <a:avLst/>
            </a:prstGeom>
            <a:noFill/>
            <a:ln>
              <a:noFill/>
            </a:ln>
          </p:spPr>
          <p:txBody>
            <a:bodyPr spcFirstLastPara="1" wrap="square" lIns="0" tIns="0" rIns="0" bIns="0" anchor="ctr" anchorCtr="0">
              <a:spAutoFit/>
            </a:bodyPr>
            <a:lstStyle/>
            <a:p>
              <a:pPr marL="0" marR="0" lvl="0" indent="0" algn="ctr" rtl="0">
                <a:lnSpc>
                  <a:spcPct val="278575"/>
                </a:lnSpc>
                <a:spcBef>
                  <a:spcPts val="0"/>
                </a:spcBef>
                <a:spcAft>
                  <a:spcPts val="0"/>
                </a:spcAft>
                <a:buClr>
                  <a:srgbClr val="000000"/>
                </a:buClr>
                <a:buSzPts val="1601"/>
                <a:buFont typeface="Arial"/>
                <a:buNone/>
              </a:pPr>
              <a:r>
                <a:rPr lang="en-US" sz="1601" b="0" i="0" u="none" strike="noStrike" cap="none" dirty="0">
                  <a:solidFill>
                    <a:srgbClr val="0070C0"/>
                  </a:solidFill>
                  <a:latin typeface="Verdana"/>
                  <a:ea typeface="Verdana"/>
                  <a:cs typeface="Verdana"/>
                  <a:sym typeface="Verdana"/>
                </a:rPr>
                <a:t>16</a:t>
              </a:r>
              <a:endParaRPr sz="1400" b="0" i="0" u="none" strike="noStrike" cap="none" dirty="0">
                <a:solidFill>
                  <a:srgbClr val="000000"/>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Shape 761"/>
        <p:cNvGrpSpPr/>
        <p:nvPr/>
      </p:nvGrpSpPr>
      <p:grpSpPr>
        <a:xfrm>
          <a:off x="0" y="0"/>
          <a:ext cx="0" cy="0"/>
          <a:chOff x="0" y="0"/>
          <a:chExt cx="0" cy="0"/>
        </a:xfrm>
      </p:grpSpPr>
      <p:sp>
        <p:nvSpPr>
          <p:cNvPr id="762" name="Google Shape;762;p16"/>
          <p:cNvSpPr txBox="1"/>
          <p:nvPr/>
        </p:nvSpPr>
        <p:spPr>
          <a:xfrm>
            <a:off x="2519400" y="928491"/>
            <a:ext cx="13223959" cy="671722"/>
          </a:xfrm>
          <a:prstGeom prst="rect">
            <a:avLst/>
          </a:prstGeom>
          <a:noFill/>
          <a:ln>
            <a:noFill/>
          </a:ln>
        </p:spPr>
        <p:txBody>
          <a:bodyPr spcFirstLastPara="1" wrap="square" lIns="0" tIns="0" rIns="0" bIns="0" anchor="t" anchorCtr="0">
            <a:spAutoFit/>
          </a:bodyPr>
          <a:lstStyle/>
          <a:p>
            <a:pPr marL="0" marR="0" lvl="0" indent="0" algn="ctr" rtl="0">
              <a:lnSpc>
                <a:spcPct val="190497"/>
              </a:lnSpc>
              <a:spcBef>
                <a:spcPts val="0"/>
              </a:spcBef>
              <a:spcAft>
                <a:spcPts val="0"/>
              </a:spcAft>
              <a:buClr>
                <a:srgbClr val="000000"/>
              </a:buClr>
              <a:buSzPts val="3199"/>
              <a:buFont typeface="Arial"/>
              <a:buNone/>
            </a:pPr>
            <a:r>
              <a:rPr lang="en-US" sz="3199" b="0" i="0" u="none" strike="noStrike" cap="none">
                <a:solidFill>
                  <a:srgbClr val="0070C0"/>
                </a:solidFill>
                <a:latin typeface="Verdana"/>
                <a:ea typeface="Verdana"/>
                <a:cs typeface="Verdana"/>
                <a:sym typeface="Verdana"/>
              </a:rPr>
              <a:t>APPLICATION OF THE OPM BACKSOLVE APPROACH</a:t>
            </a:r>
            <a:endParaRPr sz="1400" b="0" i="0" u="none" strike="noStrike" cap="none">
              <a:solidFill>
                <a:srgbClr val="000000"/>
              </a:solidFill>
              <a:latin typeface="Arial"/>
              <a:ea typeface="Arial"/>
              <a:cs typeface="Arial"/>
              <a:sym typeface="Arial"/>
            </a:endParaRPr>
          </a:p>
        </p:txBody>
      </p:sp>
      <p:grpSp>
        <p:nvGrpSpPr>
          <p:cNvPr id="763" name="Google Shape;763;p16"/>
          <p:cNvGrpSpPr/>
          <p:nvPr/>
        </p:nvGrpSpPr>
        <p:grpSpPr>
          <a:xfrm>
            <a:off x="15856696" y="8786364"/>
            <a:ext cx="1453671" cy="471940"/>
            <a:chOff x="0" y="-28575"/>
            <a:chExt cx="952367" cy="309190"/>
          </a:xfrm>
        </p:grpSpPr>
        <p:sp>
          <p:nvSpPr>
            <p:cNvPr id="764" name="Google Shape;764;p16"/>
            <p:cNvSpPr/>
            <p:nvPr/>
          </p:nvSpPr>
          <p:spPr>
            <a:xfrm>
              <a:off x="0" y="0"/>
              <a:ext cx="952367" cy="280615"/>
            </a:xfrm>
            <a:custGeom>
              <a:avLst/>
              <a:gdLst/>
              <a:ahLst/>
              <a:cxnLst/>
              <a:rect l="l" t="t" r="r" b="b"/>
              <a:pathLst>
                <a:path w="952367" h="280615" extrusionOk="0">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765" name="Google Shape;765;p16"/>
            <p:cNvSpPr txBox="1"/>
            <p:nvPr/>
          </p:nvSpPr>
          <p:spPr>
            <a:xfrm>
              <a:off x="0" y="-28575"/>
              <a:ext cx="952367" cy="309190"/>
            </a:xfrm>
            <a:prstGeom prst="rect">
              <a:avLst/>
            </a:prstGeom>
            <a:noFill/>
            <a:ln>
              <a:noFill/>
            </a:ln>
          </p:spPr>
          <p:txBody>
            <a:bodyPr spcFirstLastPara="1" wrap="square" lIns="40625" tIns="40625" rIns="40625" bIns="40625" anchor="ctr" anchorCtr="0">
              <a:noAutofit/>
            </a:bodyPr>
            <a:lstStyle/>
            <a:p>
              <a:pPr marL="0" marR="0" lvl="0" indent="0" algn="ctr" rtl="0">
                <a:lnSpc>
                  <a:spcPct val="20142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cxnSp>
        <p:nvCxnSpPr>
          <p:cNvPr id="766" name="Google Shape;766;p16">
            <a:hlinkClick r:id="rId3" action="ppaction://hlinksldjump"/>
          </p:cNvPr>
          <p:cNvCxnSpPr/>
          <p:nvPr/>
        </p:nvCxnSpPr>
        <p:spPr>
          <a:xfrm>
            <a:off x="16238667" y="9044139"/>
            <a:ext cx="714076" cy="0"/>
          </a:xfrm>
          <a:prstGeom prst="straightConnector1">
            <a:avLst/>
          </a:prstGeom>
          <a:noFill/>
          <a:ln w="19050" cap="flat" cmpd="sng">
            <a:solidFill>
              <a:srgbClr val="0070C0">
                <a:alpha val="70196"/>
              </a:srgbClr>
            </a:solidFill>
            <a:prstDash val="solid"/>
            <a:round/>
            <a:headEnd type="none" w="sm" len="sm"/>
            <a:tailEnd type="stealth" w="med" len="med"/>
          </a:ln>
        </p:spPr>
      </p:cxnSp>
      <p:sp>
        <p:nvSpPr>
          <p:cNvPr id="767" name="Google Shape;767;p16"/>
          <p:cNvSpPr txBox="1"/>
          <p:nvPr/>
        </p:nvSpPr>
        <p:spPr>
          <a:xfrm>
            <a:off x="990606" y="1874875"/>
            <a:ext cx="16319762" cy="2027478"/>
          </a:xfrm>
          <a:prstGeom prst="rect">
            <a:avLst/>
          </a:prstGeom>
          <a:noFill/>
          <a:ln>
            <a:noFill/>
          </a:ln>
        </p:spPr>
        <p:txBody>
          <a:bodyPr spcFirstLastPara="1" wrap="square" lIns="0" tIns="0" rIns="0" bIns="0" anchor="t" anchorCtr="0">
            <a:spAutoFit/>
          </a:bodyPr>
          <a:lstStyle/>
          <a:p>
            <a:pPr marL="0" marR="0" lvl="2" indent="0" algn="l" rtl="0">
              <a:lnSpc>
                <a:spcPct val="182773"/>
              </a:lnSpc>
              <a:spcBef>
                <a:spcPts val="0"/>
              </a:spcBef>
              <a:spcAft>
                <a:spcPts val="0"/>
              </a:spcAft>
              <a:buClr>
                <a:srgbClr val="000000"/>
              </a:buClr>
              <a:buSzPts val="1399"/>
              <a:buFont typeface="Arial"/>
              <a:buNone/>
            </a:pPr>
            <a:r>
              <a:rPr lang="en-US" sz="1200" b="1" i="0" u="none" strike="noStrike" cap="none" dirty="0">
                <a:solidFill>
                  <a:srgbClr val="0070C0"/>
                </a:solidFill>
                <a:latin typeface="Verdana"/>
                <a:ea typeface="Verdana"/>
                <a:cs typeface="Verdana"/>
                <a:sym typeface="Verdana"/>
              </a:rPr>
              <a:t>EQUITY VALUE CALCULATION METHODOLOGY</a:t>
            </a:r>
            <a:endParaRPr sz="1200" b="0" i="0" u="none" strike="noStrike" cap="none" dirty="0">
              <a:solidFill>
                <a:srgbClr val="000000"/>
              </a:solidFill>
              <a:latin typeface="Arial"/>
              <a:ea typeface="Arial"/>
              <a:cs typeface="Arial"/>
              <a:sym typeface="Arial"/>
            </a:endParaRPr>
          </a:p>
          <a:p>
            <a:pPr marL="0" marR="0" lvl="1" indent="0" algn="l" rtl="0">
              <a:lnSpc>
                <a:spcPct val="182642"/>
              </a:lnSpc>
              <a:spcBef>
                <a:spcPts val="0"/>
              </a:spcBef>
              <a:spcAft>
                <a:spcPts val="0"/>
              </a:spcAft>
              <a:buClr>
                <a:srgbClr val="000000"/>
              </a:buClr>
              <a:buSzPts val="1399"/>
              <a:buFont typeface="Arial"/>
              <a:buNone/>
            </a:pPr>
            <a:r>
              <a:rPr lang="en-US" sz="1200" b="0" i="0" u="none" strike="noStrike" cap="none" dirty="0">
                <a:solidFill>
                  <a:srgbClr val="000000"/>
                </a:solidFill>
                <a:latin typeface="Verdana"/>
                <a:ea typeface="Verdana"/>
                <a:cs typeface="Verdana"/>
                <a:sym typeface="Verdana"/>
              </a:rPr>
              <a:t>As noted above, this analysis considers the </a:t>
            </a:r>
            <a:r>
              <a:rPr lang="en-US" sz="1200" b="0" i="0" u="none" strike="noStrike" cap="none" dirty="0">
                <a:solidFill>
                  <a:srgbClr val="595959"/>
                </a:solidFill>
                <a:latin typeface="Verdana"/>
                <a:ea typeface="Verdana"/>
                <a:cs typeface="Verdana"/>
                <a:sym typeface="Verdana"/>
              </a:rPr>
              <a:t>{{LAST_ROUND_SECURITY}}</a:t>
            </a:r>
            <a:r>
              <a:rPr lang="en-US" sz="1200" b="0" i="0" u="none" strike="noStrike" cap="none" dirty="0">
                <a:solidFill>
                  <a:srgbClr val="000000"/>
                </a:solidFill>
                <a:latin typeface="Verdana"/>
                <a:ea typeface="Verdana"/>
                <a:cs typeface="Verdana"/>
                <a:sym typeface="Verdana"/>
              </a:rPr>
              <a:t> transaction closed on ({{LAST_ROUND_DATE}}, specifically the price per share paid in exchange for each share of {{LAST_ROUND_SECURITY}}. To determine the implied equity value from the transacted price, we used the Black Scholes OPM to allocate value to the various share classes such that the probability weighted </a:t>
            </a:r>
            <a:r>
              <a:rPr lang="en-US" sz="1200" b="0" i="0" u="none" strike="noStrike" cap="none" dirty="0">
                <a:solidFill>
                  <a:srgbClr val="595959"/>
                </a:solidFill>
                <a:latin typeface="Verdana"/>
                <a:ea typeface="Verdana"/>
                <a:cs typeface="Verdana"/>
                <a:sym typeface="Verdana"/>
              </a:rPr>
              <a:t>{{LAST_ROUND_SECURITY}}</a:t>
            </a:r>
            <a:r>
              <a:rPr lang="en-US" sz="1200" b="0" i="0" u="none" strike="noStrike" cap="none" dirty="0">
                <a:solidFill>
                  <a:srgbClr val="000000"/>
                </a:solidFill>
                <a:latin typeface="Verdana"/>
                <a:ea typeface="Verdana"/>
                <a:cs typeface="Verdana"/>
                <a:sym typeface="Verdana"/>
              </a:rPr>
              <a:t> per share value equals its Original Issued Price. </a:t>
            </a:r>
            <a:endParaRPr sz="1200" b="0" i="0" u="none" strike="noStrike" cap="none" dirty="0">
              <a:solidFill>
                <a:srgbClr val="000000"/>
              </a:solidFill>
              <a:latin typeface="Arial"/>
              <a:ea typeface="Arial"/>
              <a:cs typeface="Arial"/>
              <a:sym typeface="Arial"/>
            </a:endParaRPr>
          </a:p>
          <a:p>
            <a:pPr marL="0" marR="0" lvl="1" indent="0" algn="l" rtl="0">
              <a:lnSpc>
                <a:spcPct val="182773"/>
              </a:lnSpc>
              <a:spcBef>
                <a:spcPts val="0"/>
              </a:spcBef>
              <a:spcAft>
                <a:spcPts val="0"/>
              </a:spcAft>
              <a:buClr>
                <a:srgbClr val="000000"/>
              </a:buClr>
              <a:buSzPts val="1399"/>
              <a:buFont typeface="Arial"/>
              <a:buNone/>
            </a:pPr>
            <a:endParaRPr sz="1200" b="0" i="0" u="none" strike="noStrike" cap="none" dirty="0">
              <a:solidFill>
                <a:srgbClr val="000000"/>
              </a:solidFill>
              <a:latin typeface="Verdana"/>
              <a:ea typeface="Verdana"/>
              <a:cs typeface="Verdana"/>
              <a:sym typeface="Verdana"/>
            </a:endParaRPr>
          </a:p>
          <a:p>
            <a:pPr marL="0" marR="0" lvl="1" indent="0" algn="l" rtl="0">
              <a:lnSpc>
                <a:spcPct val="182773"/>
              </a:lnSpc>
              <a:spcBef>
                <a:spcPts val="0"/>
              </a:spcBef>
              <a:spcAft>
                <a:spcPts val="0"/>
              </a:spcAft>
              <a:buClr>
                <a:srgbClr val="000000"/>
              </a:buClr>
              <a:buSzPts val="1399"/>
              <a:buFont typeface="Arial"/>
              <a:buNone/>
            </a:pPr>
            <a:r>
              <a:rPr lang="en-US" sz="1200" b="0" i="0" u="none" strike="noStrike" cap="none" dirty="0">
                <a:solidFill>
                  <a:srgbClr val="000000"/>
                </a:solidFill>
                <a:latin typeface="Verdana"/>
                <a:ea typeface="Verdana"/>
                <a:cs typeface="Verdana"/>
                <a:sym typeface="Verdana"/>
              </a:rPr>
              <a:t>For the purposes of determining company value with a Black-Scholes OPM, five key inputs are required:</a:t>
            </a:r>
            <a:endParaRPr sz="1200" b="0" i="0" u="none" strike="noStrike" cap="none" dirty="0">
              <a:solidFill>
                <a:srgbClr val="000000"/>
              </a:solidFill>
              <a:latin typeface="Arial"/>
              <a:ea typeface="Arial"/>
              <a:cs typeface="Arial"/>
              <a:sym typeface="Arial"/>
            </a:endParaRPr>
          </a:p>
        </p:txBody>
      </p:sp>
      <p:cxnSp>
        <p:nvCxnSpPr>
          <p:cNvPr id="773" name="Google Shape;773;p16"/>
          <p:cNvCxnSpPr/>
          <p:nvPr/>
        </p:nvCxnSpPr>
        <p:spPr>
          <a:xfrm>
            <a:off x="1028704" y="9659318"/>
            <a:ext cx="16268701" cy="0"/>
          </a:xfrm>
          <a:prstGeom prst="straightConnector1">
            <a:avLst/>
          </a:prstGeom>
          <a:noFill/>
          <a:ln w="76200" cap="flat" cmpd="sng">
            <a:solidFill>
              <a:srgbClr val="E6E7E8"/>
            </a:solidFill>
            <a:prstDash val="solid"/>
            <a:round/>
            <a:headEnd type="none" w="sm" len="sm"/>
            <a:tailEnd type="triangle" w="med" len="med"/>
          </a:ln>
        </p:spPr>
      </p:cxnSp>
      <p:grpSp>
        <p:nvGrpSpPr>
          <p:cNvPr id="774" name="Google Shape;774;p16"/>
          <p:cNvGrpSpPr/>
          <p:nvPr/>
        </p:nvGrpSpPr>
        <p:grpSpPr>
          <a:xfrm>
            <a:off x="2033400" y="9530672"/>
            <a:ext cx="1224000" cy="496004"/>
            <a:chOff x="1355317" y="6095931"/>
            <a:chExt cx="1224000" cy="496004"/>
          </a:xfrm>
        </p:grpSpPr>
        <p:sp>
          <p:nvSpPr>
            <p:cNvPr id="775" name="Google Shape;775;p16"/>
            <p:cNvSpPr/>
            <p:nvPr/>
          </p:nvSpPr>
          <p:spPr>
            <a:xfrm>
              <a:off x="1355317"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Introduction</a:t>
              </a:r>
              <a:endParaRPr sz="1400" b="0" i="0" u="none" strike="noStrike" cap="none">
                <a:solidFill>
                  <a:srgbClr val="000000"/>
                </a:solidFill>
                <a:latin typeface="Arial"/>
                <a:ea typeface="Arial"/>
                <a:cs typeface="Arial"/>
                <a:sym typeface="Arial"/>
              </a:endParaRPr>
            </a:p>
          </p:txBody>
        </p:sp>
        <p:sp>
          <p:nvSpPr>
            <p:cNvPr id="776" name="Google Shape;776;p16"/>
            <p:cNvSpPr/>
            <p:nvPr/>
          </p:nvSpPr>
          <p:spPr>
            <a:xfrm>
              <a:off x="1841317"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1</a:t>
              </a:r>
              <a:endParaRPr sz="1400" b="0" i="0" u="none" strike="noStrike" cap="none">
                <a:solidFill>
                  <a:srgbClr val="000000"/>
                </a:solidFill>
                <a:latin typeface="Arial"/>
                <a:ea typeface="Arial"/>
                <a:cs typeface="Arial"/>
                <a:sym typeface="Arial"/>
              </a:endParaRPr>
            </a:p>
          </p:txBody>
        </p:sp>
      </p:grpSp>
      <p:grpSp>
        <p:nvGrpSpPr>
          <p:cNvPr id="777" name="Google Shape;777;p16"/>
          <p:cNvGrpSpPr/>
          <p:nvPr/>
        </p:nvGrpSpPr>
        <p:grpSpPr>
          <a:xfrm>
            <a:off x="4630316" y="9530672"/>
            <a:ext cx="1224000" cy="496004"/>
            <a:chOff x="4098256" y="6095931"/>
            <a:chExt cx="1224000" cy="496004"/>
          </a:xfrm>
        </p:grpSpPr>
        <p:sp>
          <p:nvSpPr>
            <p:cNvPr id="778" name="Google Shape;778;p16"/>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Company Overview</a:t>
              </a:r>
              <a:endParaRPr sz="1400" b="0" i="0" u="none" strike="noStrike" cap="none">
                <a:solidFill>
                  <a:srgbClr val="000000"/>
                </a:solidFill>
                <a:latin typeface="Arial"/>
                <a:ea typeface="Arial"/>
                <a:cs typeface="Arial"/>
                <a:sym typeface="Arial"/>
              </a:endParaRPr>
            </a:p>
          </p:txBody>
        </p:sp>
        <p:sp>
          <p:nvSpPr>
            <p:cNvPr id="779" name="Google Shape;779;p16"/>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2</a:t>
              </a:r>
              <a:endParaRPr sz="1400" b="0" i="0" u="none" strike="noStrike" cap="none">
                <a:solidFill>
                  <a:srgbClr val="000000"/>
                </a:solidFill>
                <a:latin typeface="Arial"/>
                <a:ea typeface="Arial"/>
                <a:cs typeface="Arial"/>
                <a:sym typeface="Arial"/>
              </a:endParaRPr>
            </a:p>
          </p:txBody>
        </p:sp>
      </p:grpSp>
      <p:grpSp>
        <p:nvGrpSpPr>
          <p:cNvPr id="780" name="Google Shape;780;p16"/>
          <p:cNvGrpSpPr/>
          <p:nvPr/>
        </p:nvGrpSpPr>
        <p:grpSpPr>
          <a:xfrm>
            <a:off x="12421063" y="9534668"/>
            <a:ext cx="1224000" cy="496004"/>
            <a:chOff x="4098256" y="6095931"/>
            <a:chExt cx="1224000" cy="496004"/>
          </a:xfrm>
        </p:grpSpPr>
        <p:sp>
          <p:nvSpPr>
            <p:cNvPr id="781" name="Google Shape;781;p16"/>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Allocation of Value</a:t>
              </a:r>
              <a:endParaRPr sz="1400" b="0" i="0" u="none" strike="noStrike" cap="none">
                <a:solidFill>
                  <a:srgbClr val="000000"/>
                </a:solidFill>
                <a:latin typeface="Arial"/>
                <a:ea typeface="Arial"/>
                <a:cs typeface="Arial"/>
                <a:sym typeface="Arial"/>
              </a:endParaRPr>
            </a:p>
          </p:txBody>
        </p:sp>
        <p:sp>
          <p:nvSpPr>
            <p:cNvPr id="782" name="Google Shape;782;p16"/>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5</a:t>
              </a:r>
              <a:endParaRPr sz="1400" b="0" i="0" u="none" strike="noStrike" cap="none">
                <a:solidFill>
                  <a:srgbClr val="000000"/>
                </a:solidFill>
                <a:latin typeface="Arial"/>
                <a:ea typeface="Arial"/>
                <a:cs typeface="Arial"/>
                <a:sym typeface="Arial"/>
              </a:endParaRPr>
            </a:p>
          </p:txBody>
        </p:sp>
      </p:grpSp>
      <p:grpSp>
        <p:nvGrpSpPr>
          <p:cNvPr id="783" name="Google Shape;783;p16"/>
          <p:cNvGrpSpPr/>
          <p:nvPr/>
        </p:nvGrpSpPr>
        <p:grpSpPr>
          <a:xfrm>
            <a:off x="7227233" y="9530672"/>
            <a:ext cx="1224000" cy="496004"/>
            <a:chOff x="6824912" y="6095931"/>
            <a:chExt cx="1224000" cy="496004"/>
          </a:xfrm>
        </p:grpSpPr>
        <p:sp>
          <p:nvSpPr>
            <p:cNvPr id="784" name="Google Shape;784;p16"/>
            <p:cNvSpPr/>
            <p:nvPr/>
          </p:nvSpPr>
          <p:spPr>
            <a:xfrm>
              <a:off x="6824912"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Valuation Framework</a:t>
              </a:r>
              <a:endParaRPr sz="1400" b="0" i="0" u="none" strike="noStrike" cap="none">
                <a:solidFill>
                  <a:srgbClr val="000000"/>
                </a:solidFill>
                <a:latin typeface="Arial"/>
                <a:ea typeface="Arial"/>
                <a:cs typeface="Arial"/>
                <a:sym typeface="Arial"/>
              </a:endParaRPr>
            </a:p>
          </p:txBody>
        </p:sp>
        <p:sp>
          <p:nvSpPr>
            <p:cNvPr id="785" name="Google Shape;785;p16"/>
            <p:cNvSpPr/>
            <p:nvPr/>
          </p:nvSpPr>
          <p:spPr>
            <a:xfrm>
              <a:off x="7310912"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3</a:t>
              </a:r>
              <a:endParaRPr sz="1400" b="0" i="0" u="none" strike="noStrike" cap="none">
                <a:solidFill>
                  <a:srgbClr val="000000"/>
                </a:solidFill>
                <a:latin typeface="Arial"/>
                <a:ea typeface="Arial"/>
                <a:cs typeface="Arial"/>
                <a:sym typeface="Arial"/>
              </a:endParaRPr>
            </a:p>
          </p:txBody>
        </p:sp>
      </p:grpSp>
      <p:grpSp>
        <p:nvGrpSpPr>
          <p:cNvPr id="786" name="Google Shape;786;p16"/>
          <p:cNvGrpSpPr/>
          <p:nvPr/>
        </p:nvGrpSpPr>
        <p:grpSpPr>
          <a:xfrm>
            <a:off x="9824149" y="9534668"/>
            <a:ext cx="1224000" cy="496004"/>
            <a:chOff x="9576193" y="6095931"/>
            <a:chExt cx="1224000" cy="496004"/>
          </a:xfrm>
        </p:grpSpPr>
        <p:sp>
          <p:nvSpPr>
            <p:cNvPr id="787" name="Google Shape;787;p16"/>
            <p:cNvSpPr/>
            <p:nvPr/>
          </p:nvSpPr>
          <p:spPr>
            <a:xfrm>
              <a:off x="9576193"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0070C0"/>
                  </a:solidFill>
                  <a:latin typeface="Verdana"/>
                  <a:ea typeface="Verdana"/>
                  <a:cs typeface="Verdana"/>
                  <a:sym typeface="Verdana"/>
                </a:rPr>
                <a:t>Valuation Analysis</a:t>
              </a:r>
              <a:endParaRPr sz="1400" b="0" i="0" u="none" strike="noStrike" cap="none">
                <a:solidFill>
                  <a:srgbClr val="000000"/>
                </a:solidFill>
                <a:latin typeface="Arial"/>
                <a:ea typeface="Arial"/>
                <a:cs typeface="Arial"/>
                <a:sym typeface="Arial"/>
              </a:endParaRPr>
            </a:p>
          </p:txBody>
        </p:sp>
        <p:sp>
          <p:nvSpPr>
            <p:cNvPr id="788" name="Google Shape;788;p16"/>
            <p:cNvSpPr/>
            <p:nvPr/>
          </p:nvSpPr>
          <p:spPr>
            <a:xfrm>
              <a:off x="10062193" y="6095931"/>
              <a:ext cx="252000" cy="252000"/>
            </a:xfrm>
            <a:prstGeom prst="ellipse">
              <a:avLst/>
            </a:prstGeom>
            <a:solidFill>
              <a:srgbClr val="00B0F0"/>
            </a:solidFill>
            <a:ln w="1905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chemeClr val="lt1"/>
                  </a:solidFill>
                  <a:latin typeface="Verdana"/>
                  <a:ea typeface="Verdana"/>
                  <a:cs typeface="Verdana"/>
                  <a:sym typeface="Verdana"/>
                </a:rPr>
                <a:t>4</a:t>
              </a:r>
              <a:endParaRPr sz="1400" b="0" i="0" u="none" strike="noStrike" cap="none">
                <a:solidFill>
                  <a:srgbClr val="000000"/>
                </a:solidFill>
                <a:latin typeface="Arial"/>
                <a:ea typeface="Arial"/>
                <a:cs typeface="Arial"/>
                <a:sym typeface="Arial"/>
              </a:endParaRPr>
            </a:p>
          </p:txBody>
        </p:sp>
      </p:grpSp>
      <p:grpSp>
        <p:nvGrpSpPr>
          <p:cNvPr id="789" name="Google Shape;789;p16"/>
          <p:cNvGrpSpPr/>
          <p:nvPr/>
        </p:nvGrpSpPr>
        <p:grpSpPr>
          <a:xfrm>
            <a:off x="15017980" y="9534668"/>
            <a:ext cx="1224000" cy="496004"/>
            <a:chOff x="4098256" y="6095931"/>
            <a:chExt cx="1224000" cy="496004"/>
          </a:xfrm>
        </p:grpSpPr>
        <p:sp>
          <p:nvSpPr>
            <p:cNvPr id="790" name="Google Shape;790;p16"/>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Exhibits</a:t>
              </a:r>
              <a:endParaRPr sz="1400" b="0" i="0" u="none" strike="noStrike" cap="none">
                <a:solidFill>
                  <a:srgbClr val="000000"/>
                </a:solidFill>
                <a:latin typeface="Arial"/>
                <a:ea typeface="Arial"/>
                <a:cs typeface="Arial"/>
                <a:sym typeface="Arial"/>
              </a:endParaRPr>
            </a:p>
          </p:txBody>
        </p:sp>
        <p:sp>
          <p:nvSpPr>
            <p:cNvPr id="791" name="Google Shape;791;p16"/>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6</a:t>
              </a:r>
              <a:endParaRPr sz="1400" b="0" i="0" u="none" strike="noStrike" cap="none">
                <a:solidFill>
                  <a:srgbClr val="000000"/>
                </a:solidFill>
                <a:latin typeface="Arial"/>
                <a:ea typeface="Arial"/>
                <a:cs typeface="Arial"/>
                <a:sym typeface="Arial"/>
              </a:endParaRPr>
            </a:p>
          </p:txBody>
        </p:sp>
      </p:grpSp>
      <p:graphicFrame>
        <p:nvGraphicFramePr>
          <p:cNvPr id="792" name="Google Shape;792;p16"/>
          <p:cNvGraphicFramePr/>
          <p:nvPr>
            <p:extLst>
              <p:ext uri="{D42A27DB-BD31-4B8C-83A1-F6EECF244321}">
                <p14:modId xmlns:p14="http://schemas.microsoft.com/office/powerpoint/2010/main" val="212618773"/>
              </p:ext>
            </p:extLst>
          </p:nvPr>
        </p:nvGraphicFramePr>
        <p:xfrm>
          <a:off x="990604" y="3967960"/>
          <a:ext cx="16319775" cy="3719125"/>
        </p:xfrm>
        <a:graphic>
          <a:graphicData uri="http://schemas.openxmlformats.org/drawingml/2006/table">
            <a:tbl>
              <a:tblPr>
                <a:noFill/>
                <a:tableStyleId>{5545240B-A331-4381-9520-64E0033B2FCB}</a:tableStyleId>
              </a:tblPr>
              <a:tblGrid>
                <a:gridCol w="3200400">
                  <a:extLst>
                    <a:ext uri="{9D8B030D-6E8A-4147-A177-3AD203B41FA5}">
                      <a16:colId xmlns:a16="http://schemas.microsoft.com/office/drawing/2014/main" val="20000"/>
                    </a:ext>
                  </a:extLst>
                </a:gridCol>
                <a:gridCol w="11125200">
                  <a:extLst>
                    <a:ext uri="{9D8B030D-6E8A-4147-A177-3AD203B41FA5}">
                      <a16:colId xmlns:a16="http://schemas.microsoft.com/office/drawing/2014/main" val="20001"/>
                    </a:ext>
                  </a:extLst>
                </a:gridCol>
                <a:gridCol w="1994175">
                  <a:extLst>
                    <a:ext uri="{9D8B030D-6E8A-4147-A177-3AD203B41FA5}">
                      <a16:colId xmlns:a16="http://schemas.microsoft.com/office/drawing/2014/main" val="20002"/>
                    </a:ext>
                  </a:extLst>
                </a:gridCol>
              </a:tblGrid>
              <a:tr h="507700">
                <a:tc>
                  <a:txBody>
                    <a:bodyPr/>
                    <a:lstStyle/>
                    <a:p>
                      <a:pPr marL="0" marR="0" lvl="0" indent="0" algn="l" rtl="0">
                        <a:lnSpc>
                          <a:spcPct val="90000"/>
                        </a:lnSpc>
                        <a:spcBef>
                          <a:spcPts val="0"/>
                        </a:spcBef>
                        <a:spcAft>
                          <a:spcPts val="0"/>
                        </a:spcAft>
                        <a:buClr>
                          <a:schemeClr val="lt1"/>
                        </a:buClr>
                        <a:buSzPts val="1500"/>
                        <a:buFont typeface="Arial"/>
                        <a:buNone/>
                      </a:pPr>
                      <a:r>
                        <a:rPr lang="en-US" sz="1500" b="1" u="none" strike="noStrike" cap="none">
                          <a:solidFill>
                            <a:schemeClr val="lt1"/>
                          </a:solidFill>
                          <a:latin typeface="Arial"/>
                          <a:ea typeface="Arial"/>
                          <a:cs typeface="Arial"/>
                          <a:sym typeface="Arial"/>
                        </a:rPr>
                        <a:t>SUMMARY BACKSOLVE INPUTS</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lgDashDot"/>
                      <a:round/>
                      <a:headEnd type="none" w="sm" len="sm"/>
                      <a:tailEnd type="none" w="sm" len="sm"/>
                    </a:lnB>
                    <a:solidFill>
                      <a:srgbClr val="0070C0"/>
                    </a:solidFill>
                  </a:tcPr>
                </a:tc>
                <a:tc>
                  <a:txBody>
                    <a:bodyPr/>
                    <a:lstStyle/>
                    <a:p>
                      <a:pPr marL="0" marR="0" lvl="0" indent="0" algn="l" rtl="0">
                        <a:lnSpc>
                          <a:spcPct val="90000"/>
                        </a:lnSpc>
                        <a:spcBef>
                          <a:spcPts val="0"/>
                        </a:spcBef>
                        <a:spcAft>
                          <a:spcPts val="0"/>
                        </a:spcAft>
                        <a:buClr>
                          <a:schemeClr val="lt1"/>
                        </a:buClr>
                        <a:buSzPts val="1500"/>
                        <a:buFont typeface="Arial"/>
                        <a:buNone/>
                      </a:pPr>
                      <a:r>
                        <a:rPr lang="en-US" sz="1500" b="1" u="none" strike="noStrike" cap="none">
                          <a:solidFill>
                            <a:schemeClr val="lt1"/>
                          </a:solidFill>
                          <a:latin typeface="Arial"/>
                          <a:ea typeface="Arial"/>
                          <a:cs typeface="Arial"/>
                          <a:sym typeface="Arial"/>
                        </a:rPr>
                        <a:t>DESCRIPTION </a:t>
                      </a:r>
                      <a:endParaRPr sz="1500" b="1" u="none" strike="noStrike" cap="none">
                        <a:solidFill>
                          <a:schemeClr val="lt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lgDashDot"/>
                      <a:round/>
                      <a:headEnd type="none" w="sm" len="sm"/>
                      <a:tailEnd type="none" w="sm" len="sm"/>
                    </a:lnB>
                    <a:solidFill>
                      <a:srgbClr val="0070C0"/>
                    </a:solidFill>
                  </a:tcPr>
                </a:tc>
                <a:tc>
                  <a:txBody>
                    <a:bodyPr/>
                    <a:lstStyle/>
                    <a:p>
                      <a:pPr marL="0" marR="0" lvl="0" indent="0" algn="l" rtl="0">
                        <a:lnSpc>
                          <a:spcPct val="90000"/>
                        </a:lnSpc>
                        <a:spcBef>
                          <a:spcPts val="0"/>
                        </a:spcBef>
                        <a:spcAft>
                          <a:spcPts val="0"/>
                        </a:spcAft>
                        <a:buClr>
                          <a:schemeClr val="lt1"/>
                        </a:buClr>
                        <a:buSzPts val="1500"/>
                        <a:buFont typeface="Arial"/>
                        <a:buNone/>
                      </a:pPr>
                      <a:r>
                        <a:rPr lang="en-US" sz="1500" b="1" u="none" strike="noStrike" cap="none">
                          <a:solidFill>
                            <a:schemeClr val="lt1"/>
                          </a:solidFill>
                          <a:latin typeface="Arial"/>
                          <a:ea typeface="Arial"/>
                          <a:cs typeface="Arial"/>
                          <a:sym typeface="Arial"/>
                        </a:rPr>
                        <a:t>VALUE</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lgDashDot"/>
                      <a:round/>
                      <a:headEnd type="none" w="sm" len="sm"/>
                      <a:tailEnd type="none" w="sm" len="sm"/>
                    </a:lnB>
                    <a:solidFill>
                      <a:srgbClr val="0070C0"/>
                    </a:solidFill>
                  </a:tcPr>
                </a:tc>
                <a:extLst>
                  <a:ext uri="{0D108BD9-81ED-4DB2-BD59-A6C34878D82A}">
                    <a16:rowId xmlns:a16="http://schemas.microsoft.com/office/drawing/2014/main" val="10000"/>
                  </a:ext>
                </a:extLst>
              </a:tr>
              <a:tr h="688625">
                <a:tc>
                  <a:txBody>
                    <a:bodyPr/>
                    <a:lstStyle/>
                    <a:p>
                      <a:pPr marL="0" marR="0" lvl="0" indent="0" algn="l" rtl="0">
                        <a:lnSpc>
                          <a:spcPct val="90000"/>
                        </a:lnSpc>
                        <a:spcBef>
                          <a:spcPts val="0"/>
                        </a:spcBef>
                        <a:spcAft>
                          <a:spcPts val="0"/>
                        </a:spcAft>
                        <a:buClr>
                          <a:srgbClr val="595959"/>
                        </a:buClr>
                        <a:buSzPts val="1500"/>
                        <a:buFont typeface="Arial"/>
                        <a:buNone/>
                      </a:pPr>
                      <a:r>
                        <a:rPr lang="en-US" sz="1200" b="0" u="none" strike="noStrike" cap="none" dirty="0">
                          <a:solidFill>
                            <a:srgbClr val="595959"/>
                          </a:solidFill>
                          <a:latin typeface="Arial"/>
                          <a:ea typeface="Arial"/>
                          <a:cs typeface="Arial"/>
                          <a:sym typeface="Arial"/>
                        </a:rPr>
                        <a:t>Equity value (spot price)</a:t>
                      </a:r>
                      <a:endParaRPr sz="12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lgDashDot"/>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u="none" strike="noStrike" cap="none">
                          <a:solidFill>
                            <a:srgbClr val="595959"/>
                          </a:solidFill>
                          <a:latin typeface="Arial"/>
                          <a:ea typeface="Arial"/>
                          <a:cs typeface="Arial"/>
                          <a:sym typeface="Arial"/>
                        </a:rPr>
                        <a:t>Total consideration of the most recent transaction –  we backsolved to an equity value that results in a value per share for the {{LAST_ROUND_SECURITY}} of ${{LAST_ROUND_PPS}}</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lgDashDot"/>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u="none" strike="noStrike" cap="none">
                          <a:solidFill>
                            <a:srgbClr val="595959"/>
                          </a:solidFill>
                          <a:latin typeface="Arial"/>
                          <a:ea typeface="Arial"/>
                          <a:cs typeface="Arial"/>
                          <a:sym typeface="Arial"/>
                        </a:rPr>
                        <a:t>{{BACKSOLVE_EQUITY_VALUE}} </a:t>
                      </a:r>
                      <a:endParaRPr sz="1200" b="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lgDashDot"/>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75600">
                <a:tc>
                  <a:txBody>
                    <a:bodyPr/>
                    <a:lstStyle/>
                    <a:p>
                      <a:pPr marL="0" marR="0" lvl="0" indent="0" algn="l" rtl="0">
                        <a:lnSpc>
                          <a:spcPct val="90000"/>
                        </a:lnSpc>
                        <a:spcBef>
                          <a:spcPts val="0"/>
                        </a:spcBef>
                        <a:spcAft>
                          <a:spcPts val="0"/>
                        </a:spcAft>
                        <a:buClr>
                          <a:srgbClr val="595959"/>
                        </a:buClr>
                        <a:buSzPts val="1500"/>
                        <a:buFont typeface="Arial"/>
                        <a:buNone/>
                      </a:pPr>
                      <a:r>
                        <a:rPr lang="en-US" sz="1200" b="0" u="none" strike="noStrike" cap="none">
                          <a:solidFill>
                            <a:srgbClr val="595959"/>
                          </a:solidFill>
                          <a:latin typeface="Arial"/>
                          <a:ea typeface="Arial"/>
                          <a:cs typeface="Arial"/>
                          <a:sym typeface="Arial"/>
                        </a:rPr>
                        <a:t>Volatility</a:t>
                      </a: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u="none" strike="noStrike" cap="none">
                          <a:solidFill>
                            <a:srgbClr val="595959"/>
                          </a:solidFill>
                          <a:latin typeface="Arial"/>
                          <a:ea typeface="Arial"/>
                          <a:cs typeface="Arial"/>
                          <a:sym typeface="Arial"/>
                        </a:rPr>
                        <a:t>Volatility - expected volatility, over the estimated terms, was estimated based upon an analysis of the historical volatility of guideline public companies in the {{VOLATILITY_INDUSTRY }} in {{VOLATILITY_GEOGRAPHY}}, as performed by {{VOLATILITY_SOURCE}}</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{{VOLATILITY}}</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34375">
                <a:tc>
                  <a:txBody>
                    <a:bodyPr/>
                    <a:lstStyle/>
                    <a:p>
                      <a:pPr marL="0" marR="0" lvl="0" indent="0" algn="l" rtl="0">
                        <a:lnSpc>
                          <a:spcPct val="90000"/>
                        </a:lnSpc>
                        <a:spcBef>
                          <a:spcPts val="0"/>
                        </a:spcBef>
                        <a:spcAft>
                          <a:spcPts val="0"/>
                        </a:spcAft>
                        <a:buClr>
                          <a:srgbClr val="595959"/>
                        </a:buClr>
                        <a:buSzPts val="1500"/>
                        <a:buFont typeface="Arial"/>
                        <a:buNone/>
                      </a:pPr>
                      <a:r>
                        <a:rPr lang="en-US" sz="1200" b="0" u="none" strike="noStrike" cap="none">
                          <a:solidFill>
                            <a:srgbClr val="595959"/>
                          </a:solidFill>
                          <a:latin typeface="Arial"/>
                          <a:ea typeface="Arial"/>
                          <a:cs typeface="Arial"/>
                          <a:sym typeface="Arial"/>
                        </a:rPr>
                        <a:t>Time to Liquidity Event (Years)</a:t>
                      </a: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u="none" strike="noStrike" cap="none" dirty="0">
                          <a:solidFill>
                            <a:srgbClr val="595959"/>
                          </a:solidFill>
                          <a:latin typeface="Arial"/>
                          <a:ea typeface="Arial"/>
                          <a:cs typeface="Arial"/>
                          <a:sym typeface="Arial"/>
                        </a:rPr>
                        <a:t>An estimate for when liquidity will be achieved, either through dissolution, strategic sale, or IPO, reasonably estimated by reference to the subject Company’s life cycle stage, funding needs, and strategic outlook</a:t>
                      </a:r>
                      <a:endParaRPr sz="1200" u="none" strike="noStrike" cap="none" dirty="0">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{{OPM_TIME_TO_LIQUIDITY}}</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685800">
                <a:tc>
                  <a:txBody>
                    <a:bodyPr/>
                    <a:lstStyle/>
                    <a:p>
                      <a:pPr marL="0" marR="0" lvl="0" indent="0" algn="l" rtl="0">
                        <a:lnSpc>
                          <a:spcPct val="90000"/>
                        </a:lnSpc>
                        <a:spcBef>
                          <a:spcPts val="0"/>
                        </a:spcBef>
                        <a:spcAft>
                          <a:spcPts val="0"/>
                        </a:spcAft>
                        <a:buClr>
                          <a:srgbClr val="595959"/>
                        </a:buClr>
                        <a:buSzPts val="1500"/>
                        <a:buFont typeface="Arial"/>
                        <a:buNone/>
                      </a:pPr>
                      <a:r>
                        <a:rPr lang="en-US" sz="1200" b="0" u="none" strike="noStrike" cap="none">
                          <a:solidFill>
                            <a:srgbClr val="595959"/>
                          </a:solidFill>
                          <a:latin typeface="Arial"/>
                          <a:ea typeface="Arial"/>
                          <a:cs typeface="Arial"/>
                          <a:sym typeface="Arial"/>
                        </a:rPr>
                        <a:t>Risk Free Interest Rate</a:t>
                      </a: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u="none" strike="noStrike" cap="none">
                          <a:solidFill>
                            <a:srgbClr val="595959"/>
                          </a:solidFill>
                          <a:latin typeface="Arial"/>
                          <a:ea typeface="Arial"/>
                          <a:cs typeface="Arial"/>
                          <a:sym typeface="Arial"/>
                        </a:rPr>
                        <a:t>A risk-free rate was applied which represents the US Treasury rate as of the Valuation Date. The risk free rate used is the constant maturity US Treasury rate corresponding to the applicable time to liquidity</a:t>
                      </a: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u="none" strike="noStrike" cap="none">
                          <a:solidFill>
                            <a:srgbClr val="595959"/>
                          </a:solidFill>
                          <a:latin typeface="Arial"/>
                          <a:ea typeface="Arial"/>
                          <a:cs typeface="Arial"/>
                          <a:sym typeface="Arial"/>
                        </a:rPr>
                        <a:t>{{OPM_RISK_FREE_RATE}} </a:t>
                      </a:r>
                      <a:endParaRPr sz="1200" b="0" i="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27025">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Equity breakpoint value (strike price)</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dirty="0">
                          <a:solidFill>
                            <a:srgbClr val="595959"/>
                          </a:solidFill>
                          <a:latin typeface="Arial"/>
                          <a:ea typeface="Arial"/>
                          <a:cs typeface="Arial"/>
                          <a:sym typeface="Arial"/>
                        </a:rPr>
                        <a:t>The rights and preferences of the various classes were used to calculate breakpoints. A breakpoint is the point at which each class of equity reaches in-the-money status. The value in excess of any given breakpoint is equal to a call option on the total equity value of the Company</a:t>
                      </a:r>
                      <a:endParaRPr sz="1200" u="none" strike="noStrike" cap="none" dirty="0">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dirty="0">
                          <a:solidFill>
                            <a:srgbClr val="595959"/>
                          </a:solidFill>
                          <a:latin typeface="Arial"/>
                          <a:ea typeface="Arial"/>
                          <a:cs typeface="Arial"/>
                          <a:sym typeface="Arial"/>
                        </a:rPr>
                        <a:t>See page 12</a:t>
                      </a:r>
                      <a:endParaRPr sz="12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D8D8D8"/>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pSp>
        <p:nvGrpSpPr>
          <p:cNvPr id="2" name="Google Shape;327;p7">
            <a:extLst>
              <a:ext uri="{FF2B5EF4-FFF2-40B4-BE49-F238E27FC236}">
                <a16:creationId xmlns:a16="http://schemas.microsoft.com/office/drawing/2014/main" id="{EC663BE2-D35B-07A4-2F8C-3FB9F718389F}"/>
              </a:ext>
            </a:extLst>
          </p:cNvPr>
          <p:cNvGrpSpPr/>
          <p:nvPr/>
        </p:nvGrpSpPr>
        <p:grpSpPr>
          <a:xfrm>
            <a:off x="940966" y="8587835"/>
            <a:ext cx="580663" cy="687304"/>
            <a:chOff x="940966" y="8587830"/>
            <a:chExt cx="580663" cy="687304"/>
          </a:xfrm>
        </p:grpSpPr>
        <p:grpSp>
          <p:nvGrpSpPr>
            <p:cNvPr id="3" name="Google Shape;328;p7">
              <a:extLst>
                <a:ext uri="{FF2B5EF4-FFF2-40B4-BE49-F238E27FC236}">
                  <a16:creationId xmlns:a16="http://schemas.microsoft.com/office/drawing/2014/main" id="{7B878A0C-19C8-BC47-B3B2-6CAACAC0D19E}"/>
                </a:ext>
              </a:extLst>
            </p:cNvPr>
            <p:cNvGrpSpPr/>
            <p:nvPr/>
          </p:nvGrpSpPr>
          <p:grpSpPr>
            <a:xfrm>
              <a:off x="997356" y="8791620"/>
              <a:ext cx="483124" cy="483122"/>
              <a:chOff x="0" y="0"/>
              <a:chExt cx="812800" cy="812800"/>
            </a:xfrm>
          </p:grpSpPr>
          <p:sp>
            <p:nvSpPr>
              <p:cNvPr id="5" name="Google Shape;329;p7">
                <a:extLst>
                  <a:ext uri="{FF2B5EF4-FFF2-40B4-BE49-F238E27FC236}">
                    <a16:creationId xmlns:a16="http://schemas.microsoft.com/office/drawing/2014/main" id="{07F2FF13-69EF-844F-D2F1-707A68D3300A}"/>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6" name="Google Shape;330;p7">
                <a:extLst>
                  <a:ext uri="{FF2B5EF4-FFF2-40B4-BE49-F238E27FC236}">
                    <a16:creationId xmlns:a16="http://schemas.microsoft.com/office/drawing/2014/main" id="{F0BE58D3-2E7E-8E95-E0B0-45D5DF3D7E88}"/>
                  </a:ext>
                </a:extLst>
              </p:cNvPr>
              <p:cNvSpPr txBox="1"/>
              <p:nvPr/>
            </p:nvSpPr>
            <p:spPr>
              <a:xfrm>
                <a:off x="76200" y="66675"/>
                <a:ext cx="660400" cy="669925"/>
              </a:xfrm>
              <a:prstGeom prst="rect">
                <a:avLst/>
              </a:prstGeom>
              <a:noFill/>
              <a:ln>
                <a:noFill/>
              </a:ln>
            </p:spPr>
            <p:txBody>
              <a:bodyPr spcFirstLastPara="1" wrap="square" lIns="35850" tIns="35850" rIns="35850" bIns="35850" anchor="ctr" anchorCtr="0">
                <a:noAutofit/>
              </a:bodyPr>
              <a:lstStyle/>
              <a:p>
                <a:pPr marL="0" marR="0" lvl="0" indent="0" algn="ctr" rtl="0">
                  <a:lnSpc>
                    <a:spcPct val="201041"/>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sp>
          <p:nvSpPr>
            <p:cNvPr id="4" name="Google Shape;331;p7">
              <a:extLst>
                <a:ext uri="{FF2B5EF4-FFF2-40B4-BE49-F238E27FC236}">
                  <a16:creationId xmlns:a16="http://schemas.microsoft.com/office/drawing/2014/main" id="{72BC3890-1B9E-0C04-DF8D-838D06EB3B8A}"/>
                </a:ext>
              </a:extLst>
            </p:cNvPr>
            <p:cNvSpPr txBox="1"/>
            <p:nvPr/>
          </p:nvSpPr>
          <p:spPr>
            <a:xfrm>
              <a:off x="940966" y="8587830"/>
              <a:ext cx="580663" cy="687304"/>
            </a:xfrm>
            <a:prstGeom prst="rect">
              <a:avLst/>
            </a:prstGeom>
            <a:noFill/>
            <a:ln>
              <a:noFill/>
            </a:ln>
          </p:spPr>
          <p:txBody>
            <a:bodyPr spcFirstLastPara="1" wrap="square" lIns="0" tIns="0" rIns="0" bIns="0" anchor="ctr" anchorCtr="0">
              <a:spAutoFit/>
            </a:bodyPr>
            <a:lstStyle/>
            <a:p>
              <a:pPr marL="0" marR="0" lvl="0" indent="0" algn="ctr" rtl="0">
                <a:lnSpc>
                  <a:spcPct val="278575"/>
                </a:lnSpc>
                <a:spcBef>
                  <a:spcPts val="0"/>
                </a:spcBef>
                <a:spcAft>
                  <a:spcPts val="0"/>
                </a:spcAft>
                <a:buClr>
                  <a:srgbClr val="000000"/>
                </a:buClr>
                <a:buSzPts val="1601"/>
                <a:buFont typeface="Arial"/>
                <a:buNone/>
              </a:pPr>
              <a:r>
                <a:rPr lang="en-US" sz="1601" b="0" i="0" u="none" strike="noStrike" cap="none" dirty="0">
                  <a:solidFill>
                    <a:srgbClr val="0070C0"/>
                  </a:solidFill>
                  <a:latin typeface="Verdana"/>
                  <a:ea typeface="Verdana"/>
                  <a:cs typeface="Verdana"/>
                  <a:sym typeface="Verdana"/>
                </a:rPr>
                <a:t>17</a:t>
              </a:r>
              <a:endParaRPr sz="1400" b="0" i="0" u="none" strike="noStrike" cap="none" dirty="0">
                <a:solidFill>
                  <a:srgbClr val="000000"/>
                </a:solidFill>
                <a:latin typeface="Arial"/>
                <a:ea typeface="Arial"/>
                <a:cs typeface="Arial"/>
                <a:sym typeface="Arial"/>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Shape 796"/>
        <p:cNvGrpSpPr/>
        <p:nvPr/>
      </p:nvGrpSpPr>
      <p:grpSpPr>
        <a:xfrm>
          <a:off x="0" y="0"/>
          <a:ext cx="0" cy="0"/>
          <a:chOff x="0" y="0"/>
          <a:chExt cx="0" cy="0"/>
        </a:xfrm>
      </p:grpSpPr>
      <p:sp>
        <p:nvSpPr>
          <p:cNvPr id="797" name="Google Shape;797;p17"/>
          <p:cNvSpPr txBox="1"/>
          <p:nvPr/>
        </p:nvSpPr>
        <p:spPr>
          <a:xfrm>
            <a:off x="2519400" y="928491"/>
            <a:ext cx="13223959" cy="671722"/>
          </a:xfrm>
          <a:prstGeom prst="rect">
            <a:avLst/>
          </a:prstGeom>
          <a:noFill/>
          <a:ln>
            <a:noFill/>
          </a:ln>
        </p:spPr>
        <p:txBody>
          <a:bodyPr spcFirstLastPara="1" wrap="square" lIns="0" tIns="0" rIns="0" bIns="0" anchor="t" anchorCtr="0">
            <a:spAutoFit/>
          </a:bodyPr>
          <a:lstStyle/>
          <a:p>
            <a:pPr marL="0" marR="0" lvl="0" indent="0" algn="ctr" rtl="0">
              <a:lnSpc>
                <a:spcPct val="190497"/>
              </a:lnSpc>
              <a:spcBef>
                <a:spcPts val="0"/>
              </a:spcBef>
              <a:spcAft>
                <a:spcPts val="0"/>
              </a:spcAft>
              <a:buClr>
                <a:srgbClr val="000000"/>
              </a:buClr>
              <a:buSzPts val="3199"/>
              <a:buFont typeface="Arial"/>
              <a:buNone/>
            </a:pPr>
            <a:r>
              <a:rPr lang="en-US" sz="3199" b="0" i="0" u="none" strike="noStrike" cap="none">
                <a:solidFill>
                  <a:srgbClr val="0070C0"/>
                </a:solidFill>
                <a:latin typeface="Verdana"/>
                <a:ea typeface="Verdana"/>
                <a:cs typeface="Verdana"/>
                <a:sym typeface="Verdana"/>
              </a:rPr>
              <a:t>WEIGHTING OF ALLOCATION METHODOLOGIES</a:t>
            </a:r>
            <a:endParaRPr sz="1400" b="0" i="0" u="none" strike="noStrike" cap="none">
              <a:solidFill>
                <a:srgbClr val="000000"/>
              </a:solidFill>
              <a:latin typeface="Arial"/>
              <a:ea typeface="Arial"/>
              <a:cs typeface="Arial"/>
              <a:sym typeface="Arial"/>
            </a:endParaRPr>
          </a:p>
        </p:txBody>
      </p:sp>
      <p:grpSp>
        <p:nvGrpSpPr>
          <p:cNvPr id="798" name="Google Shape;798;p17"/>
          <p:cNvGrpSpPr/>
          <p:nvPr/>
        </p:nvGrpSpPr>
        <p:grpSpPr>
          <a:xfrm>
            <a:off x="15856696" y="8786364"/>
            <a:ext cx="1453671" cy="471940"/>
            <a:chOff x="0" y="-28575"/>
            <a:chExt cx="952367" cy="309190"/>
          </a:xfrm>
        </p:grpSpPr>
        <p:sp>
          <p:nvSpPr>
            <p:cNvPr id="799" name="Google Shape;799;p17"/>
            <p:cNvSpPr/>
            <p:nvPr/>
          </p:nvSpPr>
          <p:spPr>
            <a:xfrm>
              <a:off x="0" y="0"/>
              <a:ext cx="952367" cy="280615"/>
            </a:xfrm>
            <a:custGeom>
              <a:avLst/>
              <a:gdLst/>
              <a:ahLst/>
              <a:cxnLst/>
              <a:rect l="l" t="t" r="r" b="b"/>
              <a:pathLst>
                <a:path w="952367" h="280615" extrusionOk="0">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800" name="Google Shape;800;p17"/>
            <p:cNvSpPr txBox="1"/>
            <p:nvPr/>
          </p:nvSpPr>
          <p:spPr>
            <a:xfrm>
              <a:off x="0" y="-28575"/>
              <a:ext cx="952367" cy="309190"/>
            </a:xfrm>
            <a:prstGeom prst="rect">
              <a:avLst/>
            </a:prstGeom>
            <a:noFill/>
            <a:ln>
              <a:noFill/>
            </a:ln>
          </p:spPr>
          <p:txBody>
            <a:bodyPr spcFirstLastPara="1" wrap="square" lIns="40625" tIns="40625" rIns="40625" bIns="40625" anchor="ctr" anchorCtr="0">
              <a:noAutofit/>
            </a:bodyPr>
            <a:lstStyle/>
            <a:p>
              <a:pPr marL="0" marR="0" lvl="0" indent="0" algn="ctr" rtl="0">
                <a:lnSpc>
                  <a:spcPct val="20142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graphicFrame>
        <p:nvGraphicFramePr>
          <p:cNvPr id="806" name="Google Shape;806;p17"/>
          <p:cNvGraphicFramePr/>
          <p:nvPr>
            <p:extLst>
              <p:ext uri="{D42A27DB-BD31-4B8C-83A1-F6EECF244321}">
                <p14:modId xmlns:p14="http://schemas.microsoft.com/office/powerpoint/2010/main" val="4021476926"/>
              </p:ext>
            </p:extLst>
          </p:nvPr>
        </p:nvGraphicFramePr>
        <p:xfrm>
          <a:off x="997356" y="1898092"/>
          <a:ext cx="16291725" cy="3142825"/>
        </p:xfrm>
        <a:graphic>
          <a:graphicData uri="http://schemas.openxmlformats.org/drawingml/2006/table">
            <a:tbl>
              <a:tblPr>
                <a:noFill/>
                <a:tableStyleId>{5545240B-A331-4381-9520-64E0033B2FCB}</a:tableStyleId>
              </a:tblPr>
              <a:tblGrid>
                <a:gridCol w="6092225">
                  <a:extLst>
                    <a:ext uri="{9D8B030D-6E8A-4147-A177-3AD203B41FA5}">
                      <a16:colId xmlns:a16="http://schemas.microsoft.com/office/drawing/2014/main" val="20000"/>
                    </a:ext>
                  </a:extLst>
                </a:gridCol>
                <a:gridCol w="3197425">
                  <a:extLst>
                    <a:ext uri="{9D8B030D-6E8A-4147-A177-3AD203B41FA5}">
                      <a16:colId xmlns:a16="http://schemas.microsoft.com/office/drawing/2014/main" val="20001"/>
                    </a:ext>
                  </a:extLst>
                </a:gridCol>
                <a:gridCol w="3440375">
                  <a:extLst>
                    <a:ext uri="{9D8B030D-6E8A-4147-A177-3AD203B41FA5}">
                      <a16:colId xmlns:a16="http://schemas.microsoft.com/office/drawing/2014/main" val="20002"/>
                    </a:ext>
                  </a:extLst>
                </a:gridCol>
                <a:gridCol w="3561700">
                  <a:extLst>
                    <a:ext uri="{9D8B030D-6E8A-4147-A177-3AD203B41FA5}">
                      <a16:colId xmlns:a16="http://schemas.microsoft.com/office/drawing/2014/main" val="20003"/>
                    </a:ext>
                  </a:extLst>
                </a:gridCol>
              </a:tblGrid>
              <a:tr h="507700">
                <a:tc>
                  <a:txBody>
                    <a:bodyPr/>
                    <a:lstStyle/>
                    <a:p>
                      <a:pPr marL="0" marR="0" lvl="0" indent="0" algn="l" rtl="0">
                        <a:lnSpc>
                          <a:spcPct val="90000"/>
                        </a:lnSpc>
                        <a:spcBef>
                          <a:spcPts val="0"/>
                        </a:spcBef>
                        <a:spcAft>
                          <a:spcPts val="0"/>
                        </a:spcAft>
                        <a:buClr>
                          <a:schemeClr val="lt1"/>
                        </a:buClr>
                        <a:buSzPts val="1500"/>
                        <a:buFont typeface="Arial"/>
                        <a:buNone/>
                      </a:pPr>
                      <a:r>
                        <a:rPr lang="en-US" sz="1500" b="1" u="none" strike="noStrike" cap="none">
                          <a:solidFill>
                            <a:schemeClr val="lt1"/>
                          </a:solidFill>
                          <a:latin typeface="Arial"/>
                          <a:ea typeface="Arial"/>
                          <a:cs typeface="Arial"/>
                          <a:sym typeface="Arial"/>
                        </a:rPr>
                        <a:t>VALUATION APPROACH</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lgDashDot"/>
                      <a:round/>
                      <a:headEnd type="none" w="sm" len="sm"/>
                      <a:tailEnd type="none" w="sm" len="sm"/>
                    </a:lnB>
                    <a:solidFill>
                      <a:srgbClr val="0070C0"/>
                    </a:solidFill>
                  </a:tcPr>
                </a:tc>
                <a:tc>
                  <a:txBody>
                    <a:bodyPr/>
                    <a:lstStyle/>
                    <a:p>
                      <a:pPr marL="0" marR="0" lvl="0" indent="0" algn="l" rtl="0">
                        <a:lnSpc>
                          <a:spcPct val="90000"/>
                        </a:lnSpc>
                        <a:spcBef>
                          <a:spcPts val="0"/>
                        </a:spcBef>
                        <a:spcAft>
                          <a:spcPts val="0"/>
                        </a:spcAft>
                        <a:buClr>
                          <a:schemeClr val="lt1"/>
                        </a:buClr>
                        <a:buSzPts val="1500"/>
                        <a:buFont typeface="Arial"/>
                        <a:buNone/>
                      </a:pPr>
                      <a:r>
                        <a:rPr lang="en-US" sz="1500" b="1" u="none" strike="noStrike" cap="none">
                          <a:solidFill>
                            <a:schemeClr val="lt1"/>
                          </a:solidFill>
                          <a:latin typeface="Arial"/>
                          <a:ea typeface="Arial"/>
                          <a:cs typeface="Arial"/>
                          <a:sym typeface="Arial"/>
                        </a:rPr>
                        <a:t>DECISION </a:t>
                      </a:r>
                      <a:endParaRPr sz="1500" b="1" u="none" strike="noStrike" cap="none">
                        <a:solidFill>
                          <a:schemeClr val="lt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lgDashDot"/>
                      <a:round/>
                      <a:headEnd type="none" w="sm" len="sm"/>
                      <a:tailEnd type="none" w="sm" len="sm"/>
                    </a:lnB>
                    <a:solidFill>
                      <a:srgbClr val="0070C0"/>
                    </a:solidFill>
                  </a:tcPr>
                </a:tc>
                <a:tc>
                  <a:txBody>
                    <a:bodyPr/>
                    <a:lstStyle/>
                    <a:p>
                      <a:pPr marL="0" marR="0" lvl="0" indent="0" algn="l" rtl="0">
                        <a:lnSpc>
                          <a:spcPct val="90000"/>
                        </a:lnSpc>
                        <a:spcBef>
                          <a:spcPts val="0"/>
                        </a:spcBef>
                        <a:spcAft>
                          <a:spcPts val="0"/>
                        </a:spcAft>
                        <a:buClr>
                          <a:schemeClr val="lt1"/>
                        </a:buClr>
                        <a:buSzPts val="1500"/>
                        <a:buFont typeface="Arial"/>
                        <a:buNone/>
                      </a:pPr>
                      <a:r>
                        <a:rPr lang="en-US" sz="1500" b="1" u="none" strike="noStrike" cap="none">
                          <a:solidFill>
                            <a:schemeClr val="lt1"/>
                          </a:solidFill>
                          <a:latin typeface="Arial"/>
                          <a:ea typeface="Arial"/>
                          <a:cs typeface="Arial"/>
                          <a:sym typeface="Arial"/>
                        </a:rPr>
                        <a:t>WEIGHTING</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lgDashDot"/>
                      <a:round/>
                      <a:headEnd type="none" w="sm" len="sm"/>
                      <a:tailEnd type="none" w="sm" len="sm"/>
                    </a:lnB>
                    <a:solidFill>
                      <a:srgbClr val="0070C0"/>
                    </a:solidFill>
                  </a:tcPr>
                </a:tc>
                <a:tc>
                  <a:txBody>
                    <a:bodyPr/>
                    <a:lstStyle/>
                    <a:p>
                      <a:pPr marL="0" marR="0" lvl="0" indent="0" algn="l" rtl="0">
                        <a:lnSpc>
                          <a:spcPct val="90000"/>
                        </a:lnSpc>
                        <a:spcBef>
                          <a:spcPts val="0"/>
                        </a:spcBef>
                        <a:spcAft>
                          <a:spcPts val="0"/>
                        </a:spcAft>
                        <a:buClr>
                          <a:schemeClr val="lt1"/>
                        </a:buClr>
                        <a:buSzPts val="1500"/>
                        <a:buFont typeface="Arial"/>
                        <a:buNone/>
                      </a:pPr>
                      <a:r>
                        <a:rPr lang="en-US" sz="1500" b="1" u="none" strike="noStrike" cap="none">
                          <a:solidFill>
                            <a:schemeClr val="lt1"/>
                          </a:solidFill>
                          <a:latin typeface="Arial"/>
                          <a:ea typeface="Arial"/>
                          <a:cs typeface="Arial"/>
                          <a:sym typeface="Arial"/>
                        </a:rPr>
                        <a:t>{{SECURITY}} VALUE PER SHARE</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lgDashDot"/>
                      <a:round/>
                      <a:headEnd type="none" w="sm" len="sm"/>
                      <a:tailEnd type="none" w="sm" len="sm"/>
                    </a:lnB>
                    <a:solidFill>
                      <a:srgbClr val="0070C0"/>
                    </a:solidFill>
                  </a:tcPr>
                </a:tc>
                <a:extLst>
                  <a:ext uri="{0D108BD9-81ED-4DB2-BD59-A6C34878D82A}">
                    <a16:rowId xmlns:a16="http://schemas.microsoft.com/office/drawing/2014/main" val="10000"/>
                  </a:ext>
                </a:extLst>
              </a:tr>
              <a:tr h="527025">
                <a:tc>
                  <a:txBody>
                    <a:bodyPr/>
                    <a:lstStyle/>
                    <a:p>
                      <a:pPr marL="457228" marR="0" lvl="1" indent="0" algn="l" rtl="0">
                        <a:lnSpc>
                          <a:spcPct val="90000"/>
                        </a:lnSpc>
                        <a:spcBef>
                          <a:spcPts val="0"/>
                        </a:spcBef>
                        <a:spcAft>
                          <a:spcPts val="0"/>
                        </a:spcAft>
                        <a:buClr>
                          <a:srgbClr val="595959"/>
                        </a:buClr>
                        <a:buSzPts val="1500"/>
                        <a:buFont typeface="Arial"/>
                        <a:buNone/>
                      </a:pPr>
                      <a:r>
                        <a:rPr lang="en-US" sz="1200" b="0" u="none" strike="noStrike" cap="none" dirty="0">
                          <a:solidFill>
                            <a:srgbClr val="595959"/>
                          </a:solidFill>
                          <a:latin typeface="Arial"/>
                          <a:ea typeface="Arial"/>
                          <a:cs typeface="Arial"/>
                          <a:sym typeface="Arial"/>
                        </a:rPr>
                        <a:t>OPM</a:t>
                      </a:r>
                      <a:endParaRPr sz="1200" u="none" strike="noStrike" cap="none" dirty="0">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lgDashDot"/>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dirty="0">
                          <a:solidFill>
                            <a:srgbClr val="595959"/>
                          </a:solidFill>
                          <a:latin typeface="Arial"/>
                          <a:ea typeface="Arial"/>
                          <a:cs typeface="Arial"/>
                          <a:sym typeface="Arial"/>
                        </a:rPr>
                        <a:t>{{DECISION}}</a:t>
                      </a:r>
                      <a:endParaRPr sz="1200" u="none" strike="noStrike" cap="none" dirty="0">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lgDashDot"/>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{{OPM_WEIGHT}}</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lgDashDot"/>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{{FMV}}</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lgDashDot"/>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27025">
                <a:tc>
                  <a:txBody>
                    <a:bodyPr/>
                    <a:lstStyle/>
                    <a:p>
                      <a:pPr marL="457228" marR="0" lvl="1" indent="0" algn="l" rtl="0">
                        <a:lnSpc>
                          <a:spcPct val="90000"/>
                        </a:lnSpc>
                        <a:spcBef>
                          <a:spcPts val="0"/>
                        </a:spcBef>
                        <a:spcAft>
                          <a:spcPts val="0"/>
                        </a:spcAft>
                        <a:buClr>
                          <a:srgbClr val="595959"/>
                        </a:buClr>
                        <a:buSzPts val="1500"/>
                        <a:buFont typeface="Arial"/>
                        <a:buNone/>
                      </a:pPr>
                      <a:r>
                        <a:rPr lang="en-US" sz="1200" b="0" u="none" strike="noStrike" cap="none">
                          <a:solidFill>
                            <a:srgbClr val="595959"/>
                          </a:solidFill>
                          <a:latin typeface="Arial"/>
                          <a:ea typeface="Arial"/>
                          <a:cs typeface="Arial"/>
                          <a:sym typeface="Arial"/>
                        </a:rPr>
                        <a:t>PWERM</a:t>
                      </a: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dirty="0">
                          <a:solidFill>
                            <a:srgbClr val="595959"/>
                          </a:solidFill>
                          <a:latin typeface="Arial"/>
                          <a:ea typeface="Arial"/>
                          <a:cs typeface="Arial"/>
                          <a:sym typeface="Arial"/>
                        </a:rPr>
                        <a:t>{{DECISION}}</a:t>
                      </a:r>
                      <a:endParaRPr sz="1200" u="none" strike="noStrike" cap="none" dirty="0">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dirty="0">
                          <a:solidFill>
                            <a:srgbClr val="595959"/>
                          </a:solidFill>
                          <a:latin typeface="Arial"/>
                          <a:ea typeface="Arial"/>
                          <a:cs typeface="Arial"/>
                          <a:sym typeface="Arial"/>
                        </a:rPr>
                        <a:t>{{</a:t>
                      </a:r>
                      <a:r>
                        <a:rPr lang="en-US" sz="1200" b="0" i="0" u="none" strike="noStrike" cap="none" dirty="0">
                          <a:solidFill>
                            <a:srgbClr val="000000"/>
                          </a:solidFill>
                          <a:latin typeface="Arial"/>
                          <a:ea typeface="Arial"/>
                          <a:cs typeface="Arial"/>
                          <a:sym typeface="Arial"/>
                        </a:rPr>
                        <a:t>PWERM_WEIGHT</a:t>
                      </a:r>
                      <a:r>
                        <a:rPr lang="en-US" sz="1200" b="0" i="0" u="none" strike="noStrike" cap="none" dirty="0">
                          <a:solidFill>
                            <a:srgbClr val="595959"/>
                          </a:solidFill>
                          <a:latin typeface="Arial"/>
                          <a:ea typeface="Arial"/>
                          <a:cs typeface="Arial"/>
                          <a:sym typeface="Arial"/>
                        </a:rPr>
                        <a:t>}}</a:t>
                      </a:r>
                      <a:endParaRPr sz="12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NA</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27025">
                <a:tc>
                  <a:txBody>
                    <a:bodyPr/>
                    <a:lstStyle/>
                    <a:p>
                      <a:pPr marL="457228" marR="0" lvl="1" indent="0" algn="l" rtl="0">
                        <a:lnSpc>
                          <a:spcPct val="90000"/>
                        </a:lnSpc>
                        <a:spcBef>
                          <a:spcPts val="0"/>
                        </a:spcBef>
                        <a:spcAft>
                          <a:spcPts val="0"/>
                        </a:spcAft>
                        <a:buClr>
                          <a:srgbClr val="595959"/>
                        </a:buClr>
                        <a:buSzPts val="1500"/>
                        <a:buFont typeface="Arial"/>
                        <a:buNone/>
                      </a:pPr>
                      <a:r>
                        <a:rPr lang="en-US" sz="1200" b="0" u="none" strike="noStrike" cap="none">
                          <a:solidFill>
                            <a:srgbClr val="595959"/>
                          </a:solidFill>
                          <a:latin typeface="Arial"/>
                          <a:ea typeface="Arial"/>
                          <a:cs typeface="Arial"/>
                          <a:sym typeface="Arial"/>
                        </a:rPr>
                        <a:t>CVM</a:t>
                      </a: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{{DECISION}}</a:t>
                      </a: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dirty="0">
                          <a:solidFill>
                            <a:srgbClr val="595959"/>
                          </a:solidFill>
                          <a:latin typeface="Arial"/>
                          <a:ea typeface="Arial"/>
                          <a:cs typeface="Arial"/>
                          <a:sym typeface="Arial"/>
                        </a:rPr>
                        <a:t>{{CVM_WEIGHT}}</a:t>
                      </a:r>
                      <a:endParaRPr sz="12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NA</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27025">
                <a:tc>
                  <a:txBody>
                    <a:bodyPr/>
                    <a:lstStyle/>
                    <a:p>
                      <a:pPr marL="457228" marR="0" lvl="1"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Hybrid</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{{DECISION}}</a:t>
                      </a: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dirty="0">
                          <a:solidFill>
                            <a:srgbClr val="595959"/>
                          </a:solidFill>
                          <a:latin typeface="Arial"/>
                          <a:ea typeface="Arial"/>
                          <a:cs typeface="Arial"/>
                          <a:sym typeface="Arial"/>
                        </a:rPr>
                        <a:t>{{HYBRID_WEIGHT}}</a:t>
                      </a:r>
                      <a:endParaRPr sz="12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dirty="0">
                          <a:solidFill>
                            <a:srgbClr val="595959"/>
                          </a:solidFill>
                          <a:latin typeface="Arial"/>
                          <a:ea typeface="Arial"/>
                          <a:cs typeface="Arial"/>
                          <a:sym typeface="Arial"/>
                        </a:rPr>
                        <a:t>NA</a:t>
                      </a:r>
                      <a:endParaRPr sz="12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27025">
                <a:tc>
                  <a:txBody>
                    <a:bodyPr/>
                    <a:lstStyle/>
                    <a:p>
                      <a:pPr marL="0" marR="0" lvl="0" indent="0" algn="l" rtl="0">
                        <a:lnSpc>
                          <a:spcPct val="90000"/>
                        </a:lnSpc>
                        <a:spcBef>
                          <a:spcPts val="0"/>
                        </a:spcBef>
                        <a:spcAft>
                          <a:spcPts val="0"/>
                        </a:spcAft>
                        <a:buClr>
                          <a:srgbClr val="595959"/>
                        </a:buClr>
                        <a:buSzPts val="1500"/>
                        <a:buFont typeface="Arial"/>
                        <a:buNone/>
                      </a:pPr>
                      <a:r>
                        <a:rPr lang="en-US" sz="1500" b="1" u="none" strike="noStrike" cap="none">
                          <a:solidFill>
                            <a:srgbClr val="595959"/>
                          </a:solidFill>
                          <a:latin typeface="Arial"/>
                          <a:ea typeface="Arial"/>
                          <a:cs typeface="Arial"/>
                          <a:sym typeface="Arial"/>
                        </a:rPr>
                        <a:t>IMPLIED {{SECURITY}} SHARE VALUE</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chemeClr val="dk1"/>
                        </a:buClr>
                        <a:buSzPts val="1500"/>
                        <a:buFont typeface="Calibri"/>
                        <a:buNone/>
                      </a:pPr>
                      <a:endParaRPr sz="1500" b="1"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500" b="1" i="0" u="none" strike="noStrike" cap="none" dirty="0">
                          <a:solidFill>
                            <a:srgbClr val="595959"/>
                          </a:solidFill>
                          <a:latin typeface="Arial"/>
                          <a:ea typeface="Arial"/>
                          <a:cs typeface="Arial"/>
                          <a:sym typeface="Arial"/>
                        </a:rPr>
                        <a:t>{{ALLOCATION_WEIGHTING_TOTAL}}</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500" b="1" i="0" u="none" strike="noStrike" cap="none" dirty="0">
                          <a:solidFill>
                            <a:srgbClr val="595959"/>
                          </a:solidFill>
                          <a:latin typeface="Arial"/>
                          <a:ea typeface="Arial"/>
                          <a:cs typeface="Arial"/>
                          <a:sym typeface="Arial"/>
                        </a:rPr>
                        <a:t>{{FMV}}</a:t>
                      </a:r>
                      <a:endParaRPr sz="14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cxnSp>
        <p:nvCxnSpPr>
          <p:cNvPr id="807" name="Google Shape;807;p17">
            <a:hlinkClick r:id="rId3" action="ppaction://hlinksldjump"/>
          </p:cNvPr>
          <p:cNvCxnSpPr/>
          <p:nvPr/>
        </p:nvCxnSpPr>
        <p:spPr>
          <a:xfrm>
            <a:off x="16238667" y="9044139"/>
            <a:ext cx="714076" cy="0"/>
          </a:xfrm>
          <a:prstGeom prst="straightConnector1">
            <a:avLst/>
          </a:prstGeom>
          <a:noFill/>
          <a:ln w="19050" cap="flat" cmpd="sng">
            <a:solidFill>
              <a:srgbClr val="0070C0">
                <a:alpha val="70196"/>
              </a:srgbClr>
            </a:solidFill>
            <a:prstDash val="solid"/>
            <a:round/>
            <a:headEnd type="none" w="sm" len="sm"/>
            <a:tailEnd type="stealth" w="med" len="med"/>
          </a:ln>
        </p:spPr>
      </p:cxnSp>
      <p:cxnSp>
        <p:nvCxnSpPr>
          <p:cNvPr id="808" name="Google Shape;808;p17"/>
          <p:cNvCxnSpPr/>
          <p:nvPr/>
        </p:nvCxnSpPr>
        <p:spPr>
          <a:xfrm>
            <a:off x="1028704" y="9659318"/>
            <a:ext cx="16268701" cy="0"/>
          </a:xfrm>
          <a:prstGeom prst="straightConnector1">
            <a:avLst/>
          </a:prstGeom>
          <a:noFill/>
          <a:ln w="76200" cap="flat" cmpd="sng">
            <a:solidFill>
              <a:srgbClr val="E6E7E8"/>
            </a:solidFill>
            <a:prstDash val="solid"/>
            <a:round/>
            <a:headEnd type="none" w="sm" len="sm"/>
            <a:tailEnd type="triangle" w="med" len="med"/>
          </a:ln>
        </p:spPr>
      </p:cxnSp>
      <p:grpSp>
        <p:nvGrpSpPr>
          <p:cNvPr id="809" name="Google Shape;809;p17"/>
          <p:cNvGrpSpPr/>
          <p:nvPr/>
        </p:nvGrpSpPr>
        <p:grpSpPr>
          <a:xfrm>
            <a:off x="2033400" y="9530672"/>
            <a:ext cx="1224000" cy="496004"/>
            <a:chOff x="1355317" y="6095931"/>
            <a:chExt cx="1224000" cy="496004"/>
          </a:xfrm>
        </p:grpSpPr>
        <p:sp>
          <p:nvSpPr>
            <p:cNvPr id="810" name="Google Shape;810;p17"/>
            <p:cNvSpPr/>
            <p:nvPr/>
          </p:nvSpPr>
          <p:spPr>
            <a:xfrm>
              <a:off x="1355317"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Introduction</a:t>
              </a:r>
              <a:endParaRPr sz="1400" b="0" i="0" u="none" strike="noStrike" cap="none">
                <a:solidFill>
                  <a:srgbClr val="000000"/>
                </a:solidFill>
                <a:latin typeface="Arial"/>
                <a:ea typeface="Arial"/>
                <a:cs typeface="Arial"/>
                <a:sym typeface="Arial"/>
              </a:endParaRPr>
            </a:p>
          </p:txBody>
        </p:sp>
        <p:sp>
          <p:nvSpPr>
            <p:cNvPr id="811" name="Google Shape;811;p17"/>
            <p:cNvSpPr/>
            <p:nvPr/>
          </p:nvSpPr>
          <p:spPr>
            <a:xfrm>
              <a:off x="1841317"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1</a:t>
              </a:r>
              <a:endParaRPr sz="1400" b="0" i="0" u="none" strike="noStrike" cap="none">
                <a:solidFill>
                  <a:srgbClr val="000000"/>
                </a:solidFill>
                <a:latin typeface="Arial"/>
                <a:ea typeface="Arial"/>
                <a:cs typeface="Arial"/>
                <a:sym typeface="Arial"/>
              </a:endParaRPr>
            </a:p>
          </p:txBody>
        </p:sp>
      </p:grpSp>
      <p:grpSp>
        <p:nvGrpSpPr>
          <p:cNvPr id="812" name="Google Shape;812;p17"/>
          <p:cNvGrpSpPr/>
          <p:nvPr/>
        </p:nvGrpSpPr>
        <p:grpSpPr>
          <a:xfrm>
            <a:off x="4630316" y="9530672"/>
            <a:ext cx="1224000" cy="496004"/>
            <a:chOff x="4098256" y="6095931"/>
            <a:chExt cx="1224000" cy="496004"/>
          </a:xfrm>
        </p:grpSpPr>
        <p:sp>
          <p:nvSpPr>
            <p:cNvPr id="813" name="Google Shape;813;p17"/>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Company Overview</a:t>
              </a:r>
              <a:endParaRPr sz="1400" b="0" i="0" u="none" strike="noStrike" cap="none">
                <a:solidFill>
                  <a:srgbClr val="000000"/>
                </a:solidFill>
                <a:latin typeface="Arial"/>
                <a:ea typeface="Arial"/>
                <a:cs typeface="Arial"/>
                <a:sym typeface="Arial"/>
              </a:endParaRPr>
            </a:p>
          </p:txBody>
        </p:sp>
        <p:sp>
          <p:nvSpPr>
            <p:cNvPr id="814" name="Google Shape;814;p17"/>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2</a:t>
              </a:r>
              <a:endParaRPr sz="1400" b="0" i="0" u="none" strike="noStrike" cap="none">
                <a:solidFill>
                  <a:srgbClr val="000000"/>
                </a:solidFill>
                <a:latin typeface="Arial"/>
                <a:ea typeface="Arial"/>
                <a:cs typeface="Arial"/>
                <a:sym typeface="Arial"/>
              </a:endParaRPr>
            </a:p>
          </p:txBody>
        </p:sp>
      </p:grpSp>
      <p:grpSp>
        <p:nvGrpSpPr>
          <p:cNvPr id="815" name="Google Shape;815;p17"/>
          <p:cNvGrpSpPr/>
          <p:nvPr/>
        </p:nvGrpSpPr>
        <p:grpSpPr>
          <a:xfrm>
            <a:off x="12421063" y="9534668"/>
            <a:ext cx="1224000" cy="496004"/>
            <a:chOff x="4098256" y="6095931"/>
            <a:chExt cx="1224000" cy="496004"/>
          </a:xfrm>
        </p:grpSpPr>
        <p:sp>
          <p:nvSpPr>
            <p:cNvPr id="816" name="Google Shape;816;p17"/>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0070C0"/>
                  </a:solidFill>
                  <a:latin typeface="Verdana"/>
                  <a:ea typeface="Verdana"/>
                  <a:cs typeface="Verdana"/>
                  <a:sym typeface="Verdana"/>
                </a:rPr>
                <a:t>Allocation of Value</a:t>
              </a:r>
              <a:endParaRPr sz="1400" b="0" i="0" u="none" strike="noStrike" cap="none">
                <a:solidFill>
                  <a:srgbClr val="000000"/>
                </a:solidFill>
                <a:latin typeface="Arial"/>
                <a:ea typeface="Arial"/>
                <a:cs typeface="Arial"/>
                <a:sym typeface="Arial"/>
              </a:endParaRPr>
            </a:p>
          </p:txBody>
        </p:sp>
        <p:sp>
          <p:nvSpPr>
            <p:cNvPr id="817" name="Google Shape;817;p17"/>
            <p:cNvSpPr/>
            <p:nvPr/>
          </p:nvSpPr>
          <p:spPr>
            <a:xfrm>
              <a:off x="4584256" y="6095931"/>
              <a:ext cx="252000" cy="252000"/>
            </a:xfrm>
            <a:prstGeom prst="ellipse">
              <a:avLst/>
            </a:prstGeom>
            <a:solidFill>
              <a:srgbClr val="00B0F0"/>
            </a:solidFill>
            <a:ln w="1905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chemeClr val="lt1"/>
                  </a:solidFill>
                  <a:latin typeface="Verdana"/>
                  <a:ea typeface="Verdana"/>
                  <a:cs typeface="Verdana"/>
                  <a:sym typeface="Verdana"/>
                </a:rPr>
                <a:t>5</a:t>
              </a:r>
              <a:endParaRPr sz="1400" b="0" i="0" u="none" strike="noStrike" cap="none">
                <a:solidFill>
                  <a:srgbClr val="000000"/>
                </a:solidFill>
                <a:latin typeface="Arial"/>
                <a:ea typeface="Arial"/>
                <a:cs typeface="Arial"/>
                <a:sym typeface="Arial"/>
              </a:endParaRPr>
            </a:p>
          </p:txBody>
        </p:sp>
      </p:grpSp>
      <p:grpSp>
        <p:nvGrpSpPr>
          <p:cNvPr id="818" name="Google Shape;818;p17"/>
          <p:cNvGrpSpPr/>
          <p:nvPr/>
        </p:nvGrpSpPr>
        <p:grpSpPr>
          <a:xfrm>
            <a:off x="7227233" y="9530672"/>
            <a:ext cx="1224000" cy="496004"/>
            <a:chOff x="6824912" y="6095931"/>
            <a:chExt cx="1224000" cy="496004"/>
          </a:xfrm>
        </p:grpSpPr>
        <p:sp>
          <p:nvSpPr>
            <p:cNvPr id="819" name="Google Shape;819;p17"/>
            <p:cNvSpPr/>
            <p:nvPr/>
          </p:nvSpPr>
          <p:spPr>
            <a:xfrm>
              <a:off x="6824912"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Valuation Framework</a:t>
              </a:r>
              <a:endParaRPr sz="1400" b="0" i="0" u="none" strike="noStrike" cap="none">
                <a:solidFill>
                  <a:srgbClr val="000000"/>
                </a:solidFill>
                <a:latin typeface="Arial"/>
                <a:ea typeface="Arial"/>
                <a:cs typeface="Arial"/>
                <a:sym typeface="Arial"/>
              </a:endParaRPr>
            </a:p>
          </p:txBody>
        </p:sp>
        <p:sp>
          <p:nvSpPr>
            <p:cNvPr id="820" name="Google Shape;820;p17"/>
            <p:cNvSpPr/>
            <p:nvPr/>
          </p:nvSpPr>
          <p:spPr>
            <a:xfrm>
              <a:off x="7310912"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3</a:t>
              </a:r>
              <a:endParaRPr sz="1400" b="0" i="0" u="none" strike="noStrike" cap="none">
                <a:solidFill>
                  <a:srgbClr val="000000"/>
                </a:solidFill>
                <a:latin typeface="Arial"/>
                <a:ea typeface="Arial"/>
                <a:cs typeface="Arial"/>
                <a:sym typeface="Arial"/>
              </a:endParaRPr>
            </a:p>
          </p:txBody>
        </p:sp>
      </p:grpSp>
      <p:grpSp>
        <p:nvGrpSpPr>
          <p:cNvPr id="821" name="Google Shape;821;p17"/>
          <p:cNvGrpSpPr/>
          <p:nvPr/>
        </p:nvGrpSpPr>
        <p:grpSpPr>
          <a:xfrm>
            <a:off x="9824149" y="9534668"/>
            <a:ext cx="1224000" cy="496004"/>
            <a:chOff x="9576193" y="6095931"/>
            <a:chExt cx="1224000" cy="496004"/>
          </a:xfrm>
        </p:grpSpPr>
        <p:sp>
          <p:nvSpPr>
            <p:cNvPr id="822" name="Google Shape;822;p17"/>
            <p:cNvSpPr/>
            <p:nvPr/>
          </p:nvSpPr>
          <p:spPr>
            <a:xfrm>
              <a:off x="9576193"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Valuation Analysis</a:t>
              </a:r>
              <a:endParaRPr sz="1400" b="0" i="0" u="none" strike="noStrike" cap="none">
                <a:solidFill>
                  <a:srgbClr val="000000"/>
                </a:solidFill>
                <a:latin typeface="Arial"/>
                <a:ea typeface="Arial"/>
                <a:cs typeface="Arial"/>
                <a:sym typeface="Arial"/>
              </a:endParaRPr>
            </a:p>
          </p:txBody>
        </p:sp>
        <p:sp>
          <p:nvSpPr>
            <p:cNvPr id="823" name="Google Shape;823;p17"/>
            <p:cNvSpPr/>
            <p:nvPr/>
          </p:nvSpPr>
          <p:spPr>
            <a:xfrm>
              <a:off x="10062193"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4</a:t>
              </a:r>
              <a:endParaRPr sz="1400" b="0" i="0" u="none" strike="noStrike" cap="none">
                <a:solidFill>
                  <a:srgbClr val="000000"/>
                </a:solidFill>
                <a:latin typeface="Arial"/>
                <a:ea typeface="Arial"/>
                <a:cs typeface="Arial"/>
                <a:sym typeface="Arial"/>
              </a:endParaRPr>
            </a:p>
          </p:txBody>
        </p:sp>
      </p:grpSp>
      <p:grpSp>
        <p:nvGrpSpPr>
          <p:cNvPr id="824" name="Google Shape;824;p17"/>
          <p:cNvGrpSpPr/>
          <p:nvPr/>
        </p:nvGrpSpPr>
        <p:grpSpPr>
          <a:xfrm>
            <a:off x="15017980" y="9534668"/>
            <a:ext cx="1224000" cy="496004"/>
            <a:chOff x="4098256" y="6095931"/>
            <a:chExt cx="1224000" cy="496004"/>
          </a:xfrm>
        </p:grpSpPr>
        <p:sp>
          <p:nvSpPr>
            <p:cNvPr id="825" name="Google Shape;825;p17"/>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Exhibits</a:t>
              </a:r>
              <a:endParaRPr sz="1400" b="0" i="0" u="none" strike="noStrike" cap="none">
                <a:solidFill>
                  <a:srgbClr val="000000"/>
                </a:solidFill>
                <a:latin typeface="Arial"/>
                <a:ea typeface="Arial"/>
                <a:cs typeface="Arial"/>
                <a:sym typeface="Arial"/>
              </a:endParaRPr>
            </a:p>
          </p:txBody>
        </p:sp>
        <p:sp>
          <p:nvSpPr>
            <p:cNvPr id="826" name="Google Shape;826;p17"/>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6</a:t>
              </a:r>
              <a:endParaRPr sz="1400" b="0" i="0" u="none" strike="noStrike" cap="none">
                <a:solidFill>
                  <a:srgbClr val="000000"/>
                </a:solidFill>
                <a:latin typeface="Arial"/>
                <a:ea typeface="Arial"/>
                <a:cs typeface="Arial"/>
                <a:sym typeface="Arial"/>
              </a:endParaRPr>
            </a:p>
          </p:txBody>
        </p:sp>
      </p:grpSp>
      <p:grpSp>
        <p:nvGrpSpPr>
          <p:cNvPr id="827" name="Google Shape;827;p17"/>
          <p:cNvGrpSpPr/>
          <p:nvPr/>
        </p:nvGrpSpPr>
        <p:grpSpPr>
          <a:xfrm>
            <a:off x="1446229" y="6626378"/>
            <a:ext cx="15609191" cy="777026"/>
            <a:chOff x="2596387" y="6626378"/>
            <a:chExt cx="13969587" cy="777026"/>
          </a:xfrm>
        </p:grpSpPr>
        <p:grpSp>
          <p:nvGrpSpPr>
            <p:cNvPr id="828" name="Google Shape;828;p17"/>
            <p:cNvGrpSpPr/>
            <p:nvPr/>
          </p:nvGrpSpPr>
          <p:grpSpPr>
            <a:xfrm>
              <a:off x="2596387" y="6626378"/>
              <a:ext cx="13642278" cy="777026"/>
              <a:chOff x="990595" y="7162788"/>
              <a:chExt cx="14173205" cy="1627937"/>
            </a:xfrm>
          </p:grpSpPr>
          <p:sp>
            <p:nvSpPr>
              <p:cNvPr id="829" name="Google Shape;829;p17"/>
              <p:cNvSpPr/>
              <p:nvPr/>
            </p:nvSpPr>
            <p:spPr>
              <a:xfrm>
                <a:off x="2774597" y="7162788"/>
                <a:ext cx="12389203" cy="1599944"/>
              </a:xfrm>
              <a:custGeom>
                <a:avLst/>
                <a:gdLst/>
                <a:ahLst/>
                <a:cxnLst/>
                <a:rect l="l" t="t" r="r" b="b"/>
                <a:pathLst>
                  <a:path w="6244661" h="1524631" extrusionOk="0">
                    <a:moveTo>
                      <a:pt x="0" y="0"/>
                    </a:moveTo>
                    <a:lnTo>
                      <a:pt x="6244661" y="0"/>
                    </a:lnTo>
                    <a:lnTo>
                      <a:pt x="6244661" y="1524631"/>
                    </a:lnTo>
                    <a:lnTo>
                      <a:pt x="53632" y="1524631"/>
                    </a:lnTo>
                    <a:lnTo>
                      <a:pt x="273176" y="768175"/>
                    </a:lnTo>
                    <a:lnTo>
                      <a:pt x="51633" y="4832"/>
                    </a:lnTo>
                    <a:lnTo>
                      <a:pt x="0" y="4832"/>
                    </a:lnTo>
                    <a:close/>
                  </a:path>
                </a:pathLst>
              </a:custGeom>
              <a:solidFill>
                <a:srgbClr val="D8D8D8">
                  <a:alpha val="60000"/>
                </a:srgbClr>
              </a:solidFill>
              <a:ln>
                <a:noFill/>
              </a:ln>
            </p:spPr>
            <p:txBody>
              <a:bodyPr spcFirstLastPara="1" wrap="square" lIns="360000" tIns="45700" rIns="91425" bIns="45700" anchor="t" anchorCtr="0">
                <a:noAutofit/>
              </a:bodyPr>
              <a:lstStyle/>
              <a:p>
                <a:pPr marL="0" marR="0" lvl="0" indent="0" algn="ctr"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Verdana"/>
                  <a:ea typeface="Verdana"/>
                  <a:cs typeface="Verdana"/>
                  <a:sym typeface="Verdana"/>
                </a:endParaRPr>
              </a:p>
            </p:txBody>
          </p:sp>
          <p:sp>
            <p:nvSpPr>
              <p:cNvPr id="830" name="Google Shape;830;p17"/>
              <p:cNvSpPr/>
              <p:nvPr/>
            </p:nvSpPr>
            <p:spPr>
              <a:xfrm rot="-5400000">
                <a:off x="1273580" y="6905643"/>
                <a:ext cx="1602102" cy="2168063"/>
              </a:xfrm>
              <a:prstGeom prst="flowChartOffpageConnector">
                <a:avLst/>
              </a:prstGeom>
              <a:solidFill>
                <a:srgbClr val="0070C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1" name="Google Shape;831;p17"/>
              <p:cNvSpPr txBox="1"/>
              <p:nvPr/>
            </p:nvSpPr>
            <p:spPr>
              <a:xfrm>
                <a:off x="990595" y="7188605"/>
                <a:ext cx="1734450" cy="1602102"/>
              </a:xfrm>
              <a:prstGeom prst="rect">
                <a:avLst/>
              </a:prstGeom>
              <a:noFill/>
              <a:ln>
                <a:noFill/>
              </a:ln>
            </p:spPr>
            <p:txBody>
              <a:bodyPr spcFirstLastPara="1" wrap="square" lIns="0" tIns="72000" rIns="0" bIns="0" anchor="ctr" anchorCtr="1">
                <a:noAutofit/>
              </a:bodyPr>
              <a:lstStyle/>
              <a:p>
                <a:pPr marL="0" marR="0" lvl="0" indent="0" algn="ctr" rtl="0">
                  <a:lnSpc>
                    <a:spcPct val="100000"/>
                  </a:lnSpc>
                  <a:spcBef>
                    <a:spcPts val="0"/>
                  </a:spcBef>
                  <a:spcAft>
                    <a:spcPts val="0"/>
                  </a:spcAft>
                  <a:buClr>
                    <a:srgbClr val="FFFFFF"/>
                  </a:buClr>
                  <a:buSzPts val="1400"/>
                  <a:buFont typeface="Verdana"/>
                  <a:buNone/>
                </a:pPr>
                <a:r>
                  <a:rPr lang="en-US" sz="1200" b="0" i="0" u="none" strike="noStrike" cap="none" dirty="0">
                    <a:solidFill>
                      <a:srgbClr val="FFFFFF"/>
                    </a:solidFill>
                    <a:latin typeface="Verdana"/>
                    <a:ea typeface="Verdana"/>
                    <a:cs typeface="Verdana"/>
                    <a:sym typeface="Verdana"/>
                  </a:rPr>
                  <a:t>Conclusion</a:t>
                </a:r>
                <a:endParaRPr sz="1400" b="0" i="0" u="none" strike="noStrike" cap="none" dirty="0">
                  <a:solidFill>
                    <a:srgbClr val="000000"/>
                  </a:solidFill>
                  <a:latin typeface="Arial"/>
                  <a:ea typeface="Arial"/>
                  <a:cs typeface="Arial"/>
                  <a:sym typeface="Arial"/>
                </a:endParaRPr>
              </a:p>
            </p:txBody>
          </p:sp>
        </p:grpSp>
        <p:sp>
          <p:nvSpPr>
            <p:cNvPr id="832" name="Google Shape;832;p17"/>
            <p:cNvSpPr txBox="1"/>
            <p:nvPr/>
          </p:nvSpPr>
          <p:spPr>
            <a:xfrm>
              <a:off x="4943549" y="6852101"/>
              <a:ext cx="11622425" cy="337913"/>
            </a:xfrm>
            <a:prstGeom prst="rect">
              <a:avLst/>
            </a:prstGeom>
            <a:noFill/>
            <a:ln>
              <a:noFill/>
            </a:ln>
          </p:spPr>
          <p:txBody>
            <a:bodyPr spcFirstLastPara="1" wrap="square" lIns="0" tIns="0" rIns="0" bIns="0" anchor="ctr" anchorCtr="0">
              <a:spAutoFit/>
            </a:bodyPr>
            <a:lstStyle/>
            <a:p>
              <a:pPr marL="0" marR="0" lvl="0" indent="0" algn="ctr" rtl="0">
                <a:lnSpc>
                  <a:spcPct val="182773"/>
                </a:lnSpc>
                <a:spcBef>
                  <a:spcPts val="0"/>
                </a:spcBef>
                <a:spcAft>
                  <a:spcPts val="0"/>
                </a:spcAft>
                <a:buClr>
                  <a:srgbClr val="000000"/>
                </a:buClr>
                <a:buSzPts val="1399"/>
                <a:buFont typeface="Arial"/>
                <a:buNone/>
              </a:pPr>
              <a:r>
                <a:rPr lang="en-US" sz="1200" b="1" i="0" u="none" strike="noStrike" cap="none" dirty="0">
                  <a:solidFill>
                    <a:srgbClr val="000000"/>
                  </a:solidFill>
                  <a:latin typeface="Verdana"/>
                  <a:ea typeface="Verdana"/>
                  <a:cs typeface="Verdana"/>
                  <a:sym typeface="Verdana"/>
                </a:rPr>
                <a:t>Our recommended Fair Value, as of the Valuation Date, per share of Ordinary Shares on a non-marketable basis is ${{FMV}}</a:t>
              </a:r>
              <a:endParaRPr sz="1200" b="0" i="0" u="none" strike="noStrike" cap="none" dirty="0">
                <a:solidFill>
                  <a:srgbClr val="000000"/>
                </a:solidFill>
                <a:latin typeface="Arial"/>
                <a:ea typeface="Arial"/>
                <a:cs typeface="Arial"/>
                <a:sym typeface="Arial"/>
              </a:endParaRPr>
            </a:p>
          </p:txBody>
        </p:sp>
      </p:grpSp>
      <p:grpSp>
        <p:nvGrpSpPr>
          <p:cNvPr id="7" name="Google Shape;327;p7">
            <a:extLst>
              <a:ext uri="{FF2B5EF4-FFF2-40B4-BE49-F238E27FC236}">
                <a16:creationId xmlns:a16="http://schemas.microsoft.com/office/drawing/2014/main" id="{E662346F-3A03-6D8A-C81D-CAD8F4DB5EFE}"/>
              </a:ext>
            </a:extLst>
          </p:cNvPr>
          <p:cNvGrpSpPr/>
          <p:nvPr/>
        </p:nvGrpSpPr>
        <p:grpSpPr>
          <a:xfrm>
            <a:off x="940966" y="8587835"/>
            <a:ext cx="580663" cy="687304"/>
            <a:chOff x="940966" y="8587830"/>
            <a:chExt cx="580663" cy="687304"/>
          </a:xfrm>
        </p:grpSpPr>
        <p:grpSp>
          <p:nvGrpSpPr>
            <p:cNvPr id="8" name="Google Shape;328;p7">
              <a:extLst>
                <a:ext uri="{FF2B5EF4-FFF2-40B4-BE49-F238E27FC236}">
                  <a16:creationId xmlns:a16="http://schemas.microsoft.com/office/drawing/2014/main" id="{E094A6BE-BE3F-2AED-000B-3A563F953828}"/>
                </a:ext>
              </a:extLst>
            </p:cNvPr>
            <p:cNvGrpSpPr/>
            <p:nvPr/>
          </p:nvGrpSpPr>
          <p:grpSpPr>
            <a:xfrm>
              <a:off x="997356" y="8791620"/>
              <a:ext cx="483124" cy="483122"/>
              <a:chOff x="0" y="0"/>
              <a:chExt cx="812800" cy="812800"/>
            </a:xfrm>
          </p:grpSpPr>
          <p:sp>
            <p:nvSpPr>
              <p:cNvPr id="10" name="Google Shape;329;p7">
                <a:extLst>
                  <a:ext uri="{FF2B5EF4-FFF2-40B4-BE49-F238E27FC236}">
                    <a16:creationId xmlns:a16="http://schemas.microsoft.com/office/drawing/2014/main" id="{CF245C78-DDC9-BEA2-0D0D-50E70E6CC1A8}"/>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11" name="Google Shape;330;p7">
                <a:extLst>
                  <a:ext uri="{FF2B5EF4-FFF2-40B4-BE49-F238E27FC236}">
                    <a16:creationId xmlns:a16="http://schemas.microsoft.com/office/drawing/2014/main" id="{A00F1133-3B68-0038-A1C4-6118AB9E7E55}"/>
                  </a:ext>
                </a:extLst>
              </p:cNvPr>
              <p:cNvSpPr txBox="1"/>
              <p:nvPr/>
            </p:nvSpPr>
            <p:spPr>
              <a:xfrm>
                <a:off x="76200" y="66675"/>
                <a:ext cx="660400" cy="669925"/>
              </a:xfrm>
              <a:prstGeom prst="rect">
                <a:avLst/>
              </a:prstGeom>
              <a:noFill/>
              <a:ln>
                <a:noFill/>
              </a:ln>
            </p:spPr>
            <p:txBody>
              <a:bodyPr spcFirstLastPara="1" wrap="square" lIns="35850" tIns="35850" rIns="35850" bIns="35850" anchor="ctr" anchorCtr="0">
                <a:noAutofit/>
              </a:bodyPr>
              <a:lstStyle/>
              <a:p>
                <a:pPr marL="0" marR="0" lvl="0" indent="0" algn="ctr" rtl="0">
                  <a:lnSpc>
                    <a:spcPct val="201041"/>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sp>
          <p:nvSpPr>
            <p:cNvPr id="9" name="Google Shape;331;p7">
              <a:extLst>
                <a:ext uri="{FF2B5EF4-FFF2-40B4-BE49-F238E27FC236}">
                  <a16:creationId xmlns:a16="http://schemas.microsoft.com/office/drawing/2014/main" id="{A1557F98-38ED-259D-E5BD-9E5C18AA06CE}"/>
                </a:ext>
              </a:extLst>
            </p:cNvPr>
            <p:cNvSpPr txBox="1"/>
            <p:nvPr/>
          </p:nvSpPr>
          <p:spPr>
            <a:xfrm>
              <a:off x="940966" y="8587830"/>
              <a:ext cx="580663" cy="687304"/>
            </a:xfrm>
            <a:prstGeom prst="rect">
              <a:avLst/>
            </a:prstGeom>
            <a:noFill/>
            <a:ln>
              <a:noFill/>
            </a:ln>
          </p:spPr>
          <p:txBody>
            <a:bodyPr spcFirstLastPara="1" wrap="square" lIns="0" tIns="0" rIns="0" bIns="0" anchor="ctr" anchorCtr="0">
              <a:spAutoFit/>
            </a:bodyPr>
            <a:lstStyle/>
            <a:p>
              <a:pPr marL="0" marR="0" lvl="0" indent="0" algn="ctr" rtl="0">
                <a:lnSpc>
                  <a:spcPct val="278575"/>
                </a:lnSpc>
                <a:spcBef>
                  <a:spcPts val="0"/>
                </a:spcBef>
                <a:spcAft>
                  <a:spcPts val="0"/>
                </a:spcAft>
                <a:buClr>
                  <a:srgbClr val="000000"/>
                </a:buClr>
                <a:buSzPts val="1601"/>
                <a:buFont typeface="Arial"/>
                <a:buNone/>
              </a:pPr>
              <a:r>
                <a:rPr lang="en-US" sz="1601" b="0" i="0" u="none" strike="noStrike" cap="none" dirty="0">
                  <a:solidFill>
                    <a:srgbClr val="0070C0"/>
                  </a:solidFill>
                  <a:latin typeface="Verdana"/>
                  <a:ea typeface="Verdana"/>
                  <a:cs typeface="Verdana"/>
                  <a:sym typeface="Verdana"/>
                </a:rPr>
                <a:t>18</a:t>
              </a:r>
              <a:endParaRPr sz="1400" b="0" i="0" u="none" strike="noStrike" cap="none" dirty="0">
                <a:solidFill>
                  <a:srgbClr val="000000"/>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Shape 836"/>
        <p:cNvGrpSpPr/>
        <p:nvPr/>
      </p:nvGrpSpPr>
      <p:grpSpPr>
        <a:xfrm>
          <a:off x="0" y="0"/>
          <a:ext cx="0" cy="0"/>
          <a:chOff x="0" y="0"/>
          <a:chExt cx="0" cy="0"/>
        </a:xfrm>
      </p:grpSpPr>
      <p:sp>
        <p:nvSpPr>
          <p:cNvPr id="837" name="Google Shape;837;p18"/>
          <p:cNvSpPr txBox="1"/>
          <p:nvPr/>
        </p:nvSpPr>
        <p:spPr>
          <a:xfrm>
            <a:off x="2519400" y="928491"/>
            <a:ext cx="13223959" cy="671722"/>
          </a:xfrm>
          <a:prstGeom prst="rect">
            <a:avLst/>
          </a:prstGeom>
          <a:noFill/>
          <a:ln>
            <a:noFill/>
          </a:ln>
        </p:spPr>
        <p:txBody>
          <a:bodyPr spcFirstLastPara="1" wrap="square" lIns="0" tIns="0" rIns="0" bIns="0" anchor="t" anchorCtr="0">
            <a:spAutoFit/>
          </a:bodyPr>
          <a:lstStyle/>
          <a:p>
            <a:pPr marL="0" marR="0" lvl="0" indent="0" algn="ctr" rtl="0">
              <a:lnSpc>
                <a:spcPct val="190497"/>
              </a:lnSpc>
              <a:spcBef>
                <a:spcPts val="0"/>
              </a:spcBef>
              <a:spcAft>
                <a:spcPts val="0"/>
              </a:spcAft>
              <a:buClr>
                <a:srgbClr val="000000"/>
              </a:buClr>
              <a:buSzPts val="3199"/>
              <a:buFont typeface="Arial"/>
              <a:buNone/>
            </a:pPr>
            <a:r>
              <a:rPr lang="en-US" sz="3199" b="0" i="0" u="none" strike="noStrike" cap="none">
                <a:solidFill>
                  <a:srgbClr val="0070C0"/>
                </a:solidFill>
                <a:latin typeface="Verdana"/>
                <a:ea typeface="Verdana"/>
                <a:cs typeface="Verdana"/>
                <a:sym typeface="Verdana"/>
              </a:rPr>
              <a:t>OPM - ALLOCATION OF VALUE TO SHARE CLASSES</a:t>
            </a:r>
            <a:endParaRPr sz="1400" b="0" i="0" u="none" strike="noStrike" cap="none">
              <a:solidFill>
                <a:srgbClr val="000000"/>
              </a:solidFill>
              <a:latin typeface="Arial"/>
              <a:ea typeface="Arial"/>
              <a:cs typeface="Arial"/>
              <a:sym typeface="Arial"/>
            </a:endParaRPr>
          </a:p>
        </p:txBody>
      </p:sp>
      <p:grpSp>
        <p:nvGrpSpPr>
          <p:cNvPr id="838" name="Google Shape;838;p18"/>
          <p:cNvGrpSpPr/>
          <p:nvPr/>
        </p:nvGrpSpPr>
        <p:grpSpPr>
          <a:xfrm>
            <a:off x="15856696" y="8786364"/>
            <a:ext cx="1453671" cy="471940"/>
            <a:chOff x="0" y="-28575"/>
            <a:chExt cx="952367" cy="309190"/>
          </a:xfrm>
        </p:grpSpPr>
        <p:sp>
          <p:nvSpPr>
            <p:cNvPr id="839" name="Google Shape;839;p18"/>
            <p:cNvSpPr/>
            <p:nvPr/>
          </p:nvSpPr>
          <p:spPr>
            <a:xfrm>
              <a:off x="0" y="0"/>
              <a:ext cx="952367" cy="280615"/>
            </a:xfrm>
            <a:custGeom>
              <a:avLst/>
              <a:gdLst/>
              <a:ahLst/>
              <a:cxnLst/>
              <a:rect l="l" t="t" r="r" b="b"/>
              <a:pathLst>
                <a:path w="952367" h="280615" extrusionOk="0">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840" name="Google Shape;840;p18"/>
            <p:cNvSpPr txBox="1"/>
            <p:nvPr/>
          </p:nvSpPr>
          <p:spPr>
            <a:xfrm>
              <a:off x="0" y="-28575"/>
              <a:ext cx="952367" cy="309190"/>
            </a:xfrm>
            <a:prstGeom prst="rect">
              <a:avLst/>
            </a:prstGeom>
            <a:noFill/>
            <a:ln>
              <a:noFill/>
            </a:ln>
          </p:spPr>
          <p:txBody>
            <a:bodyPr spcFirstLastPara="1" wrap="square" lIns="40625" tIns="40625" rIns="40625" bIns="40625" anchor="ctr" anchorCtr="0">
              <a:noAutofit/>
            </a:bodyPr>
            <a:lstStyle/>
            <a:p>
              <a:pPr marL="0" marR="0" lvl="0" indent="0" algn="ctr" rtl="0">
                <a:lnSpc>
                  <a:spcPct val="20142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cxnSp>
        <p:nvCxnSpPr>
          <p:cNvPr id="846" name="Google Shape;846;p18">
            <a:hlinkClick r:id="rId3" action="ppaction://hlinksldjump"/>
          </p:cNvPr>
          <p:cNvCxnSpPr/>
          <p:nvPr/>
        </p:nvCxnSpPr>
        <p:spPr>
          <a:xfrm>
            <a:off x="16238667" y="9044139"/>
            <a:ext cx="714076" cy="0"/>
          </a:xfrm>
          <a:prstGeom prst="straightConnector1">
            <a:avLst/>
          </a:prstGeom>
          <a:noFill/>
          <a:ln w="19050" cap="flat" cmpd="sng">
            <a:solidFill>
              <a:srgbClr val="0070C0">
                <a:alpha val="70196"/>
              </a:srgbClr>
            </a:solidFill>
            <a:prstDash val="solid"/>
            <a:round/>
            <a:headEnd type="none" w="sm" len="sm"/>
            <a:tailEnd type="stealth" w="med" len="med"/>
          </a:ln>
        </p:spPr>
      </p:cxnSp>
      <p:cxnSp>
        <p:nvCxnSpPr>
          <p:cNvPr id="847" name="Google Shape;847;p18"/>
          <p:cNvCxnSpPr/>
          <p:nvPr/>
        </p:nvCxnSpPr>
        <p:spPr>
          <a:xfrm>
            <a:off x="1028704" y="9659318"/>
            <a:ext cx="16268701" cy="0"/>
          </a:xfrm>
          <a:prstGeom prst="straightConnector1">
            <a:avLst/>
          </a:prstGeom>
          <a:noFill/>
          <a:ln w="76200" cap="flat" cmpd="sng">
            <a:solidFill>
              <a:srgbClr val="E6E7E8"/>
            </a:solidFill>
            <a:prstDash val="solid"/>
            <a:round/>
            <a:headEnd type="none" w="sm" len="sm"/>
            <a:tailEnd type="triangle" w="med" len="med"/>
          </a:ln>
        </p:spPr>
      </p:cxnSp>
      <p:grpSp>
        <p:nvGrpSpPr>
          <p:cNvPr id="848" name="Google Shape;848;p18"/>
          <p:cNvGrpSpPr/>
          <p:nvPr/>
        </p:nvGrpSpPr>
        <p:grpSpPr>
          <a:xfrm>
            <a:off x="2033400" y="9530672"/>
            <a:ext cx="1224000" cy="496004"/>
            <a:chOff x="1355317" y="6095931"/>
            <a:chExt cx="1224000" cy="496004"/>
          </a:xfrm>
        </p:grpSpPr>
        <p:sp>
          <p:nvSpPr>
            <p:cNvPr id="849" name="Google Shape;849;p18"/>
            <p:cNvSpPr/>
            <p:nvPr/>
          </p:nvSpPr>
          <p:spPr>
            <a:xfrm>
              <a:off x="1355317"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Introduction</a:t>
              </a:r>
              <a:endParaRPr sz="1400" b="0" i="0" u="none" strike="noStrike" cap="none">
                <a:solidFill>
                  <a:srgbClr val="000000"/>
                </a:solidFill>
                <a:latin typeface="Arial"/>
                <a:ea typeface="Arial"/>
                <a:cs typeface="Arial"/>
                <a:sym typeface="Arial"/>
              </a:endParaRPr>
            </a:p>
          </p:txBody>
        </p:sp>
        <p:sp>
          <p:nvSpPr>
            <p:cNvPr id="850" name="Google Shape;850;p18"/>
            <p:cNvSpPr/>
            <p:nvPr/>
          </p:nvSpPr>
          <p:spPr>
            <a:xfrm>
              <a:off x="1841317"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1</a:t>
              </a:r>
              <a:endParaRPr sz="1400" b="0" i="0" u="none" strike="noStrike" cap="none">
                <a:solidFill>
                  <a:srgbClr val="000000"/>
                </a:solidFill>
                <a:latin typeface="Arial"/>
                <a:ea typeface="Arial"/>
                <a:cs typeface="Arial"/>
                <a:sym typeface="Arial"/>
              </a:endParaRPr>
            </a:p>
          </p:txBody>
        </p:sp>
      </p:grpSp>
      <p:grpSp>
        <p:nvGrpSpPr>
          <p:cNvPr id="851" name="Google Shape;851;p18"/>
          <p:cNvGrpSpPr/>
          <p:nvPr/>
        </p:nvGrpSpPr>
        <p:grpSpPr>
          <a:xfrm>
            <a:off x="4630316" y="9530672"/>
            <a:ext cx="1224000" cy="496004"/>
            <a:chOff x="4098256" y="6095931"/>
            <a:chExt cx="1224000" cy="496004"/>
          </a:xfrm>
        </p:grpSpPr>
        <p:sp>
          <p:nvSpPr>
            <p:cNvPr id="852" name="Google Shape;852;p18"/>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Company Overview</a:t>
              </a:r>
              <a:endParaRPr sz="1400" b="0" i="0" u="none" strike="noStrike" cap="none">
                <a:solidFill>
                  <a:srgbClr val="000000"/>
                </a:solidFill>
                <a:latin typeface="Arial"/>
                <a:ea typeface="Arial"/>
                <a:cs typeface="Arial"/>
                <a:sym typeface="Arial"/>
              </a:endParaRPr>
            </a:p>
          </p:txBody>
        </p:sp>
        <p:sp>
          <p:nvSpPr>
            <p:cNvPr id="853" name="Google Shape;853;p18"/>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2</a:t>
              </a:r>
              <a:endParaRPr sz="1400" b="0" i="0" u="none" strike="noStrike" cap="none">
                <a:solidFill>
                  <a:srgbClr val="000000"/>
                </a:solidFill>
                <a:latin typeface="Arial"/>
                <a:ea typeface="Arial"/>
                <a:cs typeface="Arial"/>
                <a:sym typeface="Arial"/>
              </a:endParaRPr>
            </a:p>
          </p:txBody>
        </p:sp>
      </p:grpSp>
      <p:grpSp>
        <p:nvGrpSpPr>
          <p:cNvPr id="854" name="Google Shape;854;p18"/>
          <p:cNvGrpSpPr/>
          <p:nvPr/>
        </p:nvGrpSpPr>
        <p:grpSpPr>
          <a:xfrm>
            <a:off x="12421063" y="9534668"/>
            <a:ext cx="1224000" cy="496004"/>
            <a:chOff x="4098256" y="6095931"/>
            <a:chExt cx="1224000" cy="496004"/>
          </a:xfrm>
        </p:grpSpPr>
        <p:sp>
          <p:nvSpPr>
            <p:cNvPr id="855" name="Google Shape;855;p18"/>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0070C0"/>
                  </a:solidFill>
                  <a:latin typeface="Verdana"/>
                  <a:ea typeface="Verdana"/>
                  <a:cs typeface="Verdana"/>
                  <a:sym typeface="Verdana"/>
                </a:rPr>
                <a:t>Allocation of Value</a:t>
              </a:r>
              <a:endParaRPr sz="1400" b="0" i="0" u="none" strike="noStrike" cap="none">
                <a:solidFill>
                  <a:srgbClr val="000000"/>
                </a:solidFill>
                <a:latin typeface="Arial"/>
                <a:ea typeface="Arial"/>
                <a:cs typeface="Arial"/>
                <a:sym typeface="Arial"/>
              </a:endParaRPr>
            </a:p>
          </p:txBody>
        </p:sp>
        <p:sp>
          <p:nvSpPr>
            <p:cNvPr id="856" name="Google Shape;856;p18"/>
            <p:cNvSpPr/>
            <p:nvPr/>
          </p:nvSpPr>
          <p:spPr>
            <a:xfrm>
              <a:off x="4584256" y="6095931"/>
              <a:ext cx="252000" cy="252000"/>
            </a:xfrm>
            <a:prstGeom prst="ellipse">
              <a:avLst/>
            </a:prstGeom>
            <a:solidFill>
              <a:srgbClr val="00B0F0"/>
            </a:solidFill>
            <a:ln w="1905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chemeClr val="lt1"/>
                  </a:solidFill>
                  <a:latin typeface="Verdana"/>
                  <a:ea typeface="Verdana"/>
                  <a:cs typeface="Verdana"/>
                  <a:sym typeface="Verdana"/>
                </a:rPr>
                <a:t>5</a:t>
              </a:r>
              <a:endParaRPr sz="1400" b="0" i="0" u="none" strike="noStrike" cap="none">
                <a:solidFill>
                  <a:srgbClr val="000000"/>
                </a:solidFill>
                <a:latin typeface="Arial"/>
                <a:ea typeface="Arial"/>
                <a:cs typeface="Arial"/>
                <a:sym typeface="Arial"/>
              </a:endParaRPr>
            </a:p>
          </p:txBody>
        </p:sp>
      </p:grpSp>
      <p:grpSp>
        <p:nvGrpSpPr>
          <p:cNvPr id="857" name="Google Shape;857;p18"/>
          <p:cNvGrpSpPr/>
          <p:nvPr/>
        </p:nvGrpSpPr>
        <p:grpSpPr>
          <a:xfrm>
            <a:off x="7227233" y="9530672"/>
            <a:ext cx="1224000" cy="496004"/>
            <a:chOff x="6824912" y="6095931"/>
            <a:chExt cx="1224000" cy="496004"/>
          </a:xfrm>
        </p:grpSpPr>
        <p:sp>
          <p:nvSpPr>
            <p:cNvPr id="858" name="Google Shape;858;p18"/>
            <p:cNvSpPr/>
            <p:nvPr/>
          </p:nvSpPr>
          <p:spPr>
            <a:xfrm>
              <a:off x="6824912"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Valuation Framework</a:t>
              </a:r>
              <a:endParaRPr sz="1400" b="0" i="0" u="none" strike="noStrike" cap="none">
                <a:solidFill>
                  <a:srgbClr val="000000"/>
                </a:solidFill>
                <a:latin typeface="Arial"/>
                <a:ea typeface="Arial"/>
                <a:cs typeface="Arial"/>
                <a:sym typeface="Arial"/>
              </a:endParaRPr>
            </a:p>
          </p:txBody>
        </p:sp>
        <p:sp>
          <p:nvSpPr>
            <p:cNvPr id="859" name="Google Shape;859;p18"/>
            <p:cNvSpPr/>
            <p:nvPr/>
          </p:nvSpPr>
          <p:spPr>
            <a:xfrm>
              <a:off x="7310912"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3</a:t>
              </a:r>
              <a:endParaRPr sz="1400" b="0" i="0" u="none" strike="noStrike" cap="none">
                <a:solidFill>
                  <a:srgbClr val="000000"/>
                </a:solidFill>
                <a:latin typeface="Arial"/>
                <a:ea typeface="Arial"/>
                <a:cs typeface="Arial"/>
                <a:sym typeface="Arial"/>
              </a:endParaRPr>
            </a:p>
          </p:txBody>
        </p:sp>
      </p:grpSp>
      <p:grpSp>
        <p:nvGrpSpPr>
          <p:cNvPr id="860" name="Google Shape;860;p18"/>
          <p:cNvGrpSpPr/>
          <p:nvPr/>
        </p:nvGrpSpPr>
        <p:grpSpPr>
          <a:xfrm>
            <a:off x="9824149" y="9534668"/>
            <a:ext cx="1224000" cy="496004"/>
            <a:chOff x="9576193" y="6095931"/>
            <a:chExt cx="1224000" cy="496004"/>
          </a:xfrm>
        </p:grpSpPr>
        <p:sp>
          <p:nvSpPr>
            <p:cNvPr id="861" name="Google Shape;861;p18"/>
            <p:cNvSpPr/>
            <p:nvPr/>
          </p:nvSpPr>
          <p:spPr>
            <a:xfrm>
              <a:off x="9576193"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Valuation Analysis</a:t>
              </a:r>
              <a:endParaRPr sz="1400" b="0" i="0" u="none" strike="noStrike" cap="none">
                <a:solidFill>
                  <a:srgbClr val="000000"/>
                </a:solidFill>
                <a:latin typeface="Arial"/>
                <a:ea typeface="Arial"/>
                <a:cs typeface="Arial"/>
                <a:sym typeface="Arial"/>
              </a:endParaRPr>
            </a:p>
          </p:txBody>
        </p:sp>
        <p:sp>
          <p:nvSpPr>
            <p:cNvPr id="862" name="Google Shape;862;p18"/>
            <p:cNvSpPr/>
            <p:nvPr/>
          </p:nvSpPr>
          <p:spPr>
            <a:xfrm>
              <a:off x="10062193"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4</a:t>
              </a:r>
              <a:endParaRPr sz="1400" b="0" i="0" u="none" strike="noStrike" cap="none">
                <a:solidFill>
                  <a:srgbClr val="000000"/>
                </a:solidFill>
                <a:latin typeface="Arial"/>
                <a:ea typeface="Arial"/>
                <a:cs typeface="Arial"/>
                <a:sym typeface="Arial"/>
              </a:endParaRPr>
            </a:p>
          </p:txBody>
        </p:sp>
      </p:grpSp>
      <p:grpSp>
        <p:nvGrpSpPr>
          <p:cNvPr id="864" name="Google Shape;864;p18"/>
          <p:cNvGrpSpPr/>
          <p:nvPr/>
        </p:nvGrpSpPr>
        <p:grpSpPr>
          <a:xfrm>
            <a:off x="15017980" y="9534668"/>
            <a:ext cx="1224000" cy="496004"/>
            <a:chOff x="4098256" y="6095931"/>
            <a:chExt cx="1224000" cy="496004"/>
          </a:xfrm>
        </p:grpSpPr>
        <p:sp>
          <p:nvSpPr>
            <p:cNvPr id="865" name="Google Shape;865;p18"/>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Exhibits</a:t>
              </a:r>
              <a:endParaRPr sz="1400" b="0" i="0" u="none" strike="noStrike" cap="none">
                <a:solidFill>
                  <a:srgbClr val="000000"/>
                </a:solidFill>
                <a:latin typeface="Arial"/>
                <a:ea typeface="Arial"/>
                <a:cs typeface="Arial"/>
                <a:sym typeface="Arial"/>
              </a:endParaRPr>
            </a:p>
          </p:txBody>
        </p:sp>
        <p:sp>
          <p:nvSpPr>
            <p:cNvPr id="866" name="Google Shape;866;p18"/>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6</a:t>
              </a:r>
              <a:endParaRPr sz="1400" b="0" i="0" u="none" strike="noStrike" cap="none">
                <a:solidFill>
                  <a:srgbClr val="000000"/>
                </a:solidFill>
                <a:latin typeface="Arial"/>
                <a:ea typeface="Arial"/>
                <a:cs typeface="Arial"/>
                <a:sym typeface="Arial"/>
              </a:endParaRPr>
            </a:p>
          </p:txBody>
        </p:sp>
      </p:grpSp>
      <p:graphicFrame>
        <p:nvGraphicFramePr>
          <p:cNvPr id="3" name="Table 2">
            <a:extLst>
              <a:ext uri="{FF2B5EF4-FFF2-40B4-BE49-F238E27FC236}">
                <a16:creationId xmlns:a16="http://schemas.microsoft.com/office/drawing/2014/main" id="{33BD8814-E6DA-2BBA-3ADC-00D66D3D1790}"/>
              </a:ext>
            </a:extLst>
          </p:cNvPr>
          <p:cNvGraphicFramePr>
            <a:graphicFrameLocks noGrp="1"/>
          </p:cNvGraphicFramePr>
          <p:nvPr>
            <p:extLst>
              <p:ext uri="{D42A27DB-BD31-4B8C-83A1-F6EECF244321}">
                <p14:modId xmlns:p14="http://schemas.microsoft.com/office/powerpoint/2010/main" val="3194243520"/>
              </p:ext>
            </p:extLst>
          </p:nvPr>
        </p:nvGraphicFramePr>
        <p:xfrm>
          <a:off x="990600" y="1841501"/>
          <a:ext cx="16319765" cy="1235946"/>
        </p:xfrm>
        <a:graphic>
          <a:graphicData uri="http://schemas.openxmlformats.org/drawingml/2006/table">
            <a:tbl>
              <a:tblPr firstRow="1" bandRow="1">
                <a:tableStyleId>{5545240B-A331-4381-9520-64E0033B2FCB}</a:tableStyleId>
              </a:tblPr>
              <a:tblGrid>
                <a:gridCol w="3263953">
                  <a:extLst>
                    <a:ext uri="{9D8B030D-6E8A-4147-A177-3AD203B41FA5}">
                      <a16:colId xmlns:a16="http://schemas.microsoft.com/office/drawing/2014/main" val="3152668172"/>
                    </a:ext>
                  </a:extLst>
                </a:gridCol>
                <a:gridCol w="3263953">
                  <a:extLst>
                    <a:ext uri="{9D8B030D-6E8A-4147-A177-3AD203B41FA5}">
                      <a16:colId xmlns:a16="http://schemas.microsoft.com/office/drawing/2014/main" val="2627275964"/>
                    </a:ext>
                  </a:extLst>
                </a:gridCol>
                <a:gridCol w="3263953">
                  <a:extLst>
                    <a:ext uri="{9D8B030D-6E8A-4147-A177-3AD203B41FA5}">
                      <a16:colId xmlns:a16="http://schemas.microsoft.com/office/drawing/2014/main" val="75484921"/>
                    </a:ext>
                  </a:extLst>
                </a:gridCol>
                <a:gridCol w="3263953">
                  <a:extLst>
                    <a:ext uri="{9D8B030D-6E8A-4147-A177-3AD203B41FA5}">
                      <a16:colId xmlns:a16="http://schemas.microsoft.com/office/drawing/2014/main" val="3745649706"/>
                    </a:ext>
                  </a:extLst>
                </a:gridCol>
                <a:gridCol w="3263953">
                  <a:extLst>
                    <a:ext uri="{9D8B030D-6E8A-4147-A177-3AD203B41FA5}">
                      <a16:colId xmlns:a16="http://schemas.microsoft.com/office/drawing/2014/main" val="1245226236"/>
                    </a:ext>
                  </a:extLst>
                </a:gridCol>
              </a:tblGrid>
              <a:tr h="411982">
                <a:tc gridSpan="5">
                  <a:txBody>
                    <a:bodyPr/>
                    <a:lstStyle/>
                    <a:p>
                      <a:pPr marL="2540" marR="0" lvl="0" indent="0" algn="ctr" rtl="0">
                        <a:lnSpc>
                          <a:spcPct val="100000"/>
                        </a:lnSpc>
                        <a:spcBef>
                          <a:spcPts val="0"/>
                        </a:spcBef>
                        <a:spcAft>
                          <a:spcPts val="0"/>
                        </a:spcAft>
                        <a:buClr>
                          <a:srgbClr val="000000"/>
                        </a:buClr>
                        <a:buSzPts val="1600"/>
                        <a:buFont typeface="Arial"/>
                        <a:buNone/>
                      </a:pPr>
                      <a:r>
                        <a:rPr lang="en-US" sz="1500" u="none" strike="noStrike" cap="none" dirty="0">
                          <a:solidFill>
                            <a:schemeClr val="lt1"/>
                          </a:solidFill>
                          <a:highlight>
                            <a:srgbClr val="0070C0"/>
                          </a:highlight>
                          <a:latin typeface="Arial"/>
                          <a:ea typeface="Verdana" panose="020B0604030504040204" pitchFamily="34" charset="0"/>
                          <a:cs typeface="Arial"/>
                          <a:sym typeface="Arial"/>
                        </a:rPr>
                        <a:t>BLACK-SCHOLES OPM ASSUMPTIONS</a:t>
                      </a:r>
                      <a:endParaRPr lang="en-US" sz="1500" u="none" strike="noStrike" cap="none" dirty="0">
                        <a:highlight>
                          <a:srgbClr val="0070C0"/>
                        </a:highlight>
                      </a:endParaRPr>
                    </a:p>
                  </a:txBody>
                  <a:tcPr anchor="ctr">
                    <a:solidFill>
                      <a:srgbClr val="0070C0"/>
                    </a:solidFill>
                  </a:tcPr>
                </a:tc>
                <a:tc hMerge="1">
                  <a:txBody>
                    <a:bodyPr/>
                    <a:lstStyle/>
                    <a:p>
                      <a:endParaRPr/>
                    </a:p>
                  </a:txBody>
                  <a:tcPr anchor="ctr">
                    <a:solidFill>
                      <a:srgbClr val="0070C0"/>
                    </a:solidFill>
                  </a:tcPr>
                </a:tc>
                <a:tc hMerge="1">
                  <a:txBody>
                    <a:bodyPr/>
                    <a:lstStyle/>
                    <a:p>
                      <a:endParaRPr/>
                    </a:p>
                  </a:txBody>
                  <a:tcPr anchor="ctr">
                    <a:solidFill>
                      <a:srgbClr val="0070C0"/>
                    </a:solidFill>
                  </a:tcPr>
                </a:tc>
                <a:tc hMerge="1">
                  <a:txBody>
                    <a:bodyPr/>
                    <a:lstStyle/>
                    <a:p>
                      <a:endParaRPr/>
                    </a:p>
                  </a:txBody>
                  <a:tcPr anchor="ctr">
                    <a:solidFill>
                      <a:srgbClr val="0070C0"/>
                    </a:solidFill>
                  </a:tcPr>
                </a:tc>
                <a:tc hMerge="1">
                  <a:txBody>
                    <a:bodyPr/>
                    <a:lstStyle/>
                    <a:p>
                      <a:endParaRPr dirty="0"/>
                    </a:p>
                  </a:txBody>
                  <a:tcPr anchor="ctr">
                    <a:solidFill>
                      <a:srgbClr val="0070C0"/>
                    </a:solidFill>
                  </a:tcPr>
                </a:tc>
                <a:extLst>
                  <a:ext uri="{0D108BD9-81ED-4DB2-BD59-A6C34878D82A}">
                    <a16:rowId xmlns:a16="http://schemas.microsoft.com/office/drawing/2014/main" val="416027792"/>
                  </a:ext>
                </a:extLst>
              </a:tr>
              <a:tr h="411982">
                <a:tc>
                  <a:txBody>
                    <a:bodyPr/>
                    <a:lstStyle/>
                    <a:p>
                      <a:pPr marL="0" marR="0" indent="0" algn="l" rtl="0" fontAlgn="ctr">
                        <a:lnSpc>
                          <a:spcPct val="90000"/>
                        </a:lnSpc>
                        <a:spcBef>
                          <a:spcPts val="0"/>
                        </a:spcBef>
                        <a:spcAft>
                          <a:spcPts val="0"/>
                        </a:spcAft>
                      </a:pPr>
                      <a:r>
                        <a:rPr lang="en-US" sz="1200" b="1" i="0" dirty="0">
                          <a:solidFill>
                            <a:srgbClr val="0070C0"/>
                          </a:solidFill>
                          <a:effectLst/>
                          <a:latin typeface="Verdana" panose="020B0604030504040204" pitchFamily="34" charset="0"/>
                          <a:ea typeface="Verdana" panose="020B0604030504040204" pitchFamily="34" charset="0"/>
                          <a:cs typeface="Arial" panose="020B0604020202020204" pitchFamily="34" charset="0"/>
                        </a:rPr>
                        <a:t>Underlying Asset Value</a:t>
                      </a:r>
                      <a:endParaRPr lang="en-US" sz="1200" b="0" i="0" u="none" strike="noStrike" dirty="0">
                        <a:effectLst/>
                        <a:highlight>
                          <a:srgbClr val="0070C0"/>
                        </a:highlight>
                        <a:latin typeface="Verdana" panose="020B0604030504040204" pitchFamily="34" charset="0"/>
                        <a:ea typeface="Verdana" panose="020B0604030504040204" pitchFamily="34" charset="0"/>
                      </a:endParaRPr>
                    </a:p>
                  </a:txBody>
                  <a:tcPr anchor="ctr">
                    <a:solidFill>
                      <a:srgbClr val="D8D8D8"/>
                    </a:solidFill>
                  </a:tcPr>
                </a:tc>
                <a:tc>
                  <a:txBody>
                    <a:bodyPr/>
                    <a:lstStyle/>
                    <a:p>
                      <a:pPr marL="0" marR="0" indent="0" algn="l" rtl="0" fontAlgn="ctr">
                        <a:lnSpc>
                          <a:spcPct val="90000"/>
                        </a:lnSpc>
                        <a:spcBef>
                          <a:spcPts val="0"/>
                        </a:spcBef>
                        <a:spcAft>
                          <a:spcPts val="0"/>
                        </a:spcAft>
                      </a:pPr>
                      <a:r>
                        <a:rPr lang="en-US" sz="1200" b="1" i="0" dirty="0">
                          <a:solidFill>
                            <a:srgbClr val="0070C0"/>
                          </a:solidFill>
                          <a:effectLst/>
                          <a:latin typeface="Verdana" panose="020B0604030504040204" pitchFamily="34" charset="0"/>
                          <a:ea typeface="Verdana" panose="020B0604030504040204" pitchFamily="34" charset="0"/>
                          <a:cs typeface="Arial" panose="020B0604020202020204" pitchFamily="34" charset="0"/>
                        </a:rPr>
                        <a:t>Exercise Price</a:t>
                      </a:r>
                      <a:endParaRPr lang="en-US" sz="1200" b="0" i="0" u="none" strike="noStrike" dirty="0">
                        <a:effectLst/>
                        <a:highlight>
                          <a:srgbClr val="0070C0"/>
                        </a:highlight>
                        <a:latin typeface="Verdana" panose="020B0604030504040204" pitchFamily="34" charset="0"/>
                        <a:ea typeface="Verdana" panose="020B0604030504040204" pitchFamily="34" charset="0"/>
                      </a:endParaRPr>
                    </a:p>
                  </a:txBody>
                  <a:tcPr anchor="ctr">
                    <a:solidFill>
                      <a:srgbClr val="D8D8D8"/>
                    </a:solidFill>
                  </a:tcPr>
                </a:tc>
                <a:tc>
                  <a:txBody>
                    <a:bodyPr/>
                    <a:lstStyle/>
                    <a:p>
                      <a:pPr marL="0" marR="0" indent="0" algn="l" rtl="0" fontAlgn="ctr">
                        <a:lnSpc>
                          <a:spcPct val="90000"/>
                        </a:lnSpc>
                        <a:spcBef>
                          <a:spcPts val="0"/>
                        </a:spcBef>
                        <a:spcAft>
                          <a:spcPts val="0"/>
                        </a:spcAft>
                      </a:pPr>
                      <a:r>
                        <a:rPr lang="en-US" sz="1200" b="1" i="0" dirty="0">
                          <a:solidFill>
                            <a:srgbClr val="0070C0"/>
                          </a:solidFill>
                          <a:effectLst/>
                          <a:latin typeface="Verdana" panose="020B0604030504040204" pitchFamily="34" charset="0"/>
                          <a:ea typeface="Verdana" panose="020B0604030504040204" pitchFamily="34" charset="0"/>
                          <a:cs typeface="Arial" panose="020B0604020202020204" pitchFamily="34" charset="0"/>
                        </a:rPr>
                        <a:t>Expected Volatility</a:t>
                      </a:r>
                      <a:endParaRPr lang="en-US" sz="1200" b="0" i="0" u="none" strike="noStrike" dirty="0">
                        <a:effectLst/>
                        <a:highlight>
                          <a:srgbClr val="0070C0"/>
                        </a:highlight>
                        <a:latin typeface="Verdana" panose="020B0604030504040204" pitchFamily="34" charset="0"/>
                        <a:ea typeface="Verdana" panose="020B0604030504040204" pitchFamily="34" charset="0"/>
                      </a:endParaRPr>
                    </a:p>
                  </a:txBody>
                  <a:tcPr anchor="ctr">
                    <a:solidFill>
                      <a:srgbClr val="D8D8D8"/>
                    </a:solidFill>
                  </a:tcPr>
                </a:tc>
                <a:tc>
                  <a:txBody>
                    <a:bodyPr/>
                    <a:lstStyle/>
                    <a:p>
                      <a:pPr marL="0" marR="0" indent="0" algn="l" rtl="0" fontAlgn="ctr">
                        <a:lnSpc>
                          <a:spcPct val="90000"/>
                        </a:lnSpc>
                        <a:spcBef>
                          <a:spcPts val="0"/>
                        </a:spcBef>
                        <a:spcAft>
                          <a:spcPts val="0"/>
                        </a:spcAft>
                        <a:buClr>
                          <a:srgbClr val="000000"/>
                        </a:buClr>
                        <a:buFont typeface="Arial"/>
                      </a:pPr>
                      <a:r>
                        <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rPr>
                        <a:t>Risk-Free Rate</a:t>
                      </a:r>
                    </a:p>
                  </a:txBody>
                  <a:tcPr anchor="ctr">
                    <a:solidFill>
                      <a:srgbClr val="D8D8D8"/>
                    </a:solidFill>
                  </a:tcPr>
                </a:tc>
                <a:tc>
                  <a:txBody>
                    <a:bodyPr/>
                    <a:lstStyle/>
                    <a:p>
                      <a:pPr marL="0" marR="0" indent="0" algn="l" rtl="0" fontAlgn="ctr">
                        <a:lnSpc>
                          <a:spcPct val="90000"/>
                        </a:lnSpc>
                        <a:spcBef>
                          <a:spcPts val="0"/>
                        </a:spcBef>
                        <a:spcAft>
                          <a:spcPts val="0"/>
                        </a:spcAft>
                      </a:pPr>
                      <a:r>
                        <a:rPr lang="en-US" sz="1200" b="1" i="0" dirty="0">
                          <a:solidFill>
                            <a:srgbClr val="0070C0"/>
                          </a:solidFill>
                          <a:effectLst/>
                          <a:latin typeface="Verdana" panose="020B0604030504040204" pitchFamily="34" charset="0"/>
                          <a:ea typeface="Verdana" panose="020B0604030504040204" pitchFamily="34" charset="0"/>
                          <a:cs typeface="Arial" panose="020B0604020202020204" pitchFamily="34" charset="0"/>
                        </a:rPr>
                        <a:t>Time to Liquidity (years)</a:t>
                      </a:r>
                      <a:endParaRPr lang="en-US" sz="1200" b="0" i="0" u="none" strike="noStrike" dirty="0">
                        <a:effectLst/>
                        <a:highlight>
                          <a:srgbClr val="0070C0"/>
                        </a:highlight>
                        <a:latin typeface="Verdana" panose="020B0604030504040204" pitchFamily="34" charset="0"/>
                        <a:ea typeface="Verdana" panose="020B0604030504040204" pitchFamily="34" charset="0"/>
                      </a:endParaRPr>
                    </a:p>
                  </a:txBody>
                  <a:tcPr anchor="ctr">
                    <a:solidFill>
                      <a:srgbClr val="D8D8D8"/>
                    </a:solidFill>
                  </a:tcPr>
                </a:tc>
                <a:extLst>
                  <a:ext uri="{0D108BD9-81ED-4DB2-BD59-A6C34878D82A}">
                    <a16:rowId xmlns:a16="http://schemas.microsoft.com/office/drawing/2014/main" val="3954485357"/>
                  </a:ext>
                </a:extLst>
              </a:tr>
              <a:tr h="411982">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u="none" strike="noStrike" cap="none" dirty="0">
                          <a:solidFill>
                            <a:srgbClr val="414042"/>
                          </a:solidFill>
                          <a:latin typeface="Verdana" panose="020B0604030504040204" pitchFamily="34" charset="0"/>
                          <a:ea typeface="Verdana" panose="020B0604030504040204" pitchFamily="34" charset="0"/>
                          <a:cs typeface="Arial"/>
                          <a:sym typeface="Arial"/>
                        </a:rPr>
                        <a:t>{{</a:t>
                      </a:r>
                      <a:r>
                        <a:rPr lang="en-US" sz="1200" b="0" u="none" strike="noStrike" cap="none" dirty="0">
                          <a:solidFill>
                            <a:srgbClr val="414042"/>
                          </a:solidFill>
                          <a:latin typeface="Verdana" panose="020B0604030504040204" pitchFamily="34" charset="0"/>
                          <a:ea typeface="Verdana" panose="020B0604030504040204" pitchFamily="34" charset="0"/>
                          <a:cs typeface="Arial"/>
                          <a:sym typeface="Arial"/>
                        </a:rPr>
                        <a:t>BACKSOLVE_EQUITY_VALUE</a:t>
                      </a:r>
                      <a:r>
                        <a:rPr lang="en-US" sz="1200" b="1" u="none" strike="noStrike" cap="none" dirty="0">
                          <a:solidFill>
                            <a:srgbClr val="414042"/>
                          </a:solidFill>
                          <a:latin typeface="Verdana" panose="020B0604030504040204" pitchFamily="34" charset="0"/>
                          <a:ea typeface="Verdana" panose="020B0604030504040204" pitchFamily="34" charset="0"/>
                          <a:cs typeface="Arial"/>
                          <a:sym typeface="Arial"/>
                        </a:rPr>
                        <a:t>}}</a:t>
                      </a:r>
                      <a:endParaRPr lang="en-US" sz="12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1" u="none" strike="noStrike" cap="none" dirty="0">
                          <a:solidFill>
                            <a:srgbClr val="414042"/>
                          </a:solidFill>
                          <a:latin typeface="Verdana" panose="020B0604030504040204" pitchFamily="34" charset="0"/>
                          <a:ea typeface="Verdana" panose="020B0604030504040204" pitchFamily="34" charset="0"/>
                          <a:cs typeface="Arial"/>
                          <a:sym typeface="Arial"/>
                        </a:rPr>
                        <a:t>{{</a:t>
                      </a:r>
                      <a:r>
                        <a:rPr lang="en-US" sz="1200" b="0" u="none" strike="noStrike" cap="none" dirty="0">
                          <a:solidFill>
                            <a:srgbClr val="414042"/>
                          </a:solidFill>
                          <a:latin typeface="Verdana" panose="020B0604030504040204" pitchFamily="34" charset="0"/>
                          <a:ea typeface="Verdana" panose="020B0604030504040204" pitchFamily="34" charset="0"/>
                          <a:cs typeface="Arial"/>
                          <a:sym typeface="Arial"/>
                        </a:rPr>
                        <a:t>BACKSOLVE_EQUITY_VALUE</a:t>
                      </a:r>
                      <a:r>
                        <a:rPr lang="en-US" sz="1200" b="1" u="none" strike="noStrike" cap="none" dirty="0">
                          <a:solidFill>
                            <a:srgbClr val="414042"/>
                          </a:solidFill>
                          <a:latin typeface="Verdana" panose="020B0604030504040204" pitchFamily="34" charset="0"/>
                          <a:ea typeface="Verdana" panose="020B0604030504040204" pitchFamily="34" charset="0"/>
                          <a:cs typeface="Arial"/>
                          <a:sym typeface="Arial"/>
                        </a:rPr>
                        <a:t>}}</a:t>
                      </a:r>
                      <a:endParaRPr lang="en-US" sz="12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u="none" strike="noStrike" cap="none" dirty="0">
                          <a:solidFill>
                            <a:srgbClr val="414042"/>
                          </a:solidFill>
                          <a:latin typeface="Verdana" panose="020B0604030504040204" pitchFamily="34" charset="0"/>
                          <a:ea typeface="Verdana" panose="020B0604030504040204" pitchFamily="34" charset="0"/>
                          <a:cs typeface="Arial"/>
                          <a:sym typeface="Arial"/>
                        </a:rPr>
                        <a:t>{{VOLATILITY}}</a:t>
                      </a:r>
                      <a:endParaRPr lang="en-US" sz="12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rgbClr val="414042"/>
                          </a:solidFill>
                          <a:latin typeface="Verdana" panose="020B0604030504040204" pitchFamily="34" charset="0"/>
                          <a:ea typeface="Verdana" panose="020B0604030504040204" pitchFamily="34" charset="0"/>
                          <a:cs typeface="Arial"/>
                          <a:sym typeface="Arial"/>
                        </a:rPr>
                        <a:t>{{OPM_RISK_FREE_RATE}} </a:t>
                      </a:r>
                      <a:endParaRPr lang="en-US" sz="12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200" u="none" strike="noStrike" cap="none" dirty="0">
                          <a:solidFill>
                            <a:srgbClr val="414042"/>
                          </a:solidFill>
                          <a:latin typeface="Verdana" panose="020B0604030504040204" pitchFamily="34" charset="0"/>
                          <a:ea typeface="Verdana" panose="020B0604030504040204" pitchFamily="34" charset="0"/>
                          <a:cs typeface="Arial"/>
                          <a:sym typeface="Arial"/>
                        </a:rPr>
                        <a:t>{{OPM_TIME_TO_LIQUIDITY}}</a:t>
                      </a:r>
                      <a:endParaRPr lang="en-US" sz="12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1430299095"/>
                  </a:ext>
                </a:extLst>
              </a:tr>
            </a:tbl>
          </a:graphicData>
        </a:graphic>
      </p:graphicFrame>
      <p:graphicFrame>
        <p:nvGraphicFramePr>
          <p:cNvPr id="4" name="Table 3">
            <a:extLst>
              <a:ext uri="{FF2B5EF4-FFF2-40B4-BE49-F238E27FC236}">
                <a16:creationId xmlns:a16="http://schemas.microsoft.com/office/drawing/2014/main" id="{3953BC24-8FA4-F4EF-F938-4B7888CC78BE}"/>
              </a:ext>
            </a:extLst>
          </p:cNvPr>
          <p:cNvGraphicFramePr>
            <a:graphicFrameLocks noGrp="1"/>
          </p:cNvGraphicFramePr>
          <p:nvPr>
            <p:extLst>
              <p:ext uri="{D42A27DB-BD31-4B8C-83A1-F6EECF244321}">
                <p14:modId xmlns:p14="http://schemas.microsoft.com/office/powerpoint/2010/main" val="3899206029"/>
              </p:ext>
            </p:extLst>
          </p:nvPr>
        </p:nvGraphicFramePr>
        <p:xfrm>
          <a:off x="990600" y="3254731"/>
          <a:ext cx="16319767" cy="5443305"/>
        </p:xfrm>
        <a:graphic>
          <a:graphicData uri="http://schemas.openxmlformats.org/drawingml/2006/table">
            <a:tbl>
              <a:tblPr firstRow="1" bandRow="1">
                <a:tableStyleId>{5545240B-A331-4381-9520-64E0033B2FCB}</a:tableStyleId>
              </a:tblPr>
              <a:tblGrid>
                <a:gridCol w="1147689">
                  <a:extLst>
                    <a:ext uri="{9D8B030D-6E8A-4147-A177-3AD203B41FA5}">
                      <a16:colId xmlns:a16="http://schemas.microsoft.com/office/drawing/2014/main" val="3152668172"/>
                    </a:ext>
                  </a:extLst>
                </a:gridCol>
                <a:gridCol w="7188591">
                  <a:extLst>
                    <a:ext uri="{9D8B030D-6E8A-4147-A177-3AD203B41FA5}">
                      <a16:colId xmlns:a16="http://schemas.microsoft.com/office/drawing/2014/main" val="2627275964"/>
                    </a:ext>
                  </a:extLst>
                </a:gridCol>
                <a:gridCol w="1758462">
                  <a:extLst>
                    <a:ext uri="{9D8B030D-6E8A-4147-A177-3AD203B41FA5}">
                      <a16:colId xmlns:a16="http://schemas.microsoft.com/office/drawing/2014/main" val="1272862766"/>
                    </a:ext>
                  </a:extLst>
                </a:gridCol>
                <a:gridCol w="1674055">
                  <a:extLst>
                    <a:ext uri="{9D8B030D-6E8A-4147-A177-3AD203B41FA5}">
                      <a16:colId xmlns:a16="http://schemas.microsoft.com/office/drawing/2014/main" val="75484921"/>
                    </a:ext>
                  </a:extLst>
                </a:gridCol>
                <a:gridCol w="689317">
                  <a:extLst>
                    <a:ext uri="{9D8B030D-6E8A-4147-A177-3AD203B41FA5}">
                      <a16:colId xmlns:a16="http://schemas.microsoft.com/office/drawing/2014/main" val="3745649706"/>
                    </a:ext>
                  </a:extLst>
                </a:gridCol>
                <a:gridCol w="703384">
                  <a:extLst>
                    <a:ext uri="{9D8B030D-6E8A-4147-A177-3AD203B41FA5}">
                      <a16:colId xmlns:a16="http://schemas.microsoft.com/office/drawing/2014/main" val="2280962860"/>
                    </a:ext>
                  </a:extLst>
                </a:gridCol>
                <a:gridCol w="1589650">
                  <a:extLst>
                    <a:ext uri="{9D8B030D-6E8A-4147-A177-3AD203B41FA5}">
                      <a16:colId xmlns:a16="http://schemas.microsoft.com/office/drawing/2014/main" val="1245226236"/>
                    </a:ext>
                  </a:extLst>
                </a:gridCol>
                <a:gridCol w="1568619">
                  <a:extLst>
                    <a:ext uri="{9D8B030D-6E8A-4147-A177-3AD203B41FA5}">
                      <a16:colId xmlns:a16="http://schemas.microsoft.com/office/drawing/2014/main" val="2875440031"/>
                    </a:ext>
                  </a:extLst>
                </a:gridCol>
              </a:tblGrid>
              <a:tr h="422393">
                <a:tc gridSpan="8">
                  <a:txBody>
                    <a:bodyPr/>
                    <a:lstStyle/>
                    <a:p>
                      <a:pPr marL="2540" marR="0" lvl="0" indent="0" algn="ctr" rtl="0">
                        <a:lnSpc>
                          <a:spcPct val="100000"/>
                        </a:lnSpc>
                        <a:spcBef>
                          <a:spcPts val="0"/>
                        </a:spcBef>
                        <a:spcAft>
                          <a:spcPts val="0"/>
                        </a:spcAft>
                        <a:buClr>
                          <a:srgbClr val="000000"/>
                        </a:buClr>
                        <a:buSzPts val="1600"/>
                        <a:buFont typeface="Arial"/>
                        <a:buNone/>
                      </a:pPr>
                      <a:r>
                        <a:rPr lang="en-US" sz="1500" u="none" strike="noStrike" cap="none" dirty="0">
                          <a:solidFill>
                            <a:schemeClr val="lt1"/>
                          </a:solidFill>
                          <a:highlight>
                            <a:srgbClr val="0070C0"/>
                          </a:highlight>
                          <a:latin typeface="Verdana" panose="020B0604030504040204" pitchFamily="34" charset="0"/>
                          <a:ea typeface="Verdana" panose="020B0604030504040204" pitchFamily="34" charset="0"/>
                          <a:cs typeface="Arial"/>
                          <a:sym typeface="Arial"/>
                        </a:rPr>
                        <a:t>BREAKPOINTS ANALYSIS</a:t>
                      </a:r>
                      <a:endParaRPr lang="en-US" sz="1500" u="none" strike="noStrike" cap="none" dirty="0">
                        <a:highlight>
                          <a:srgbClr val="0070C0"/>
                        </a:highlight>
                        <a:latin typeface="Verdana" panose="020B0604030504040204" pitchFamily="34" charset="0"/>
                        <a:ea typeface="Verdana" panose="020B0604030504040204" pitchFamily="34" charset="0"/>
                      </a:endParaRPr>
                    </a:p>
                  </a:txBody>
                  <a:tcPr anchor="ctr">
                    <a:solidFill>
                      <a:srgbClr val="0070C0"/>
                    </a:solidFill>
                  </a:tcPr>
                </a:tc>
                <a:tc hMerge="1">
                  <a:txBody>
                    <a:bodyPr/>
                    <a:lstStyle/>
                    <a:p>
                      <a:endParaRPr/>
                    </a:p>
                  </a:txBody>
                  <a:tcPr anchor="ctr">
                    <a:solidFill>
                      <a:srgbClr val="0070C0"/>
                    </a:solidFill>
                  </a:tcPr>
                </a:tc>
                <a:tc hMerge="1">
                  <a:txBody>
                    <a:bodyPr/>
                    <a:lstStyle/>
                    <a:p>
                      <a:endParaRPr lang="en-IL"/>
                    </a:p>
                  </a:txBody>
                  <a:tcPr/>
                </a:tc>
                <a:tc hMerge="1">
                  <a:txBody>
                    <a:bodyPr/>
                    <a:lstStyle/>
                    <a:p>
                      <a:endParaRPr/>
                    </a:p>
                  </a:txBody>
                  <a:tcPr anchor="ctr">
                    <a:solidFill>
                      <a:srgbClr val="0070C0"/>
                    </a:solidFill>
                  </a:tcPr>
                </a:tc>
                <a:tc hMerge="1">
                  <a:txBody>
                    <a:bodyPr/>
                    <a:lstStyle/>
                    <a:p>
                      <a:endParaRPr/>
                    </a:p>
                  </a:txBody>
                  <a:tcPr anchor="ctr">
                    <a:solidFill>
                      <a:srgbClr val="0070C0"/>
                    </a:solidFill>
                  </a:tcPr>
                </a:tc>
                <a:tc hMerge="1">
                  <a:txBody>
                    <a:bodyPr/>
                    <a:lstStyle/>
                    <a:p>
                      <a:endParaRPr lang="en-IL"/>
                    </a:p>
                  </a:txBody>
                  <a:tcPr/>
                </a:tc>
                <a:tc hMerge="1">
                  <a:txBody>
                    <a:bodyPr/>
                    <a:lstStyle/>
                    <a:p>
                      <a:endParaRPr dirty="0"/>
                    </a:p>
                  </a:txBody>
                  <a:tcPr anchor="ctr">
                    <a:solidFill>
                      <a:srgbClr val="0070C0"/>
                    </a:solidFill>
                  </a:tcPr>
                </a:tc>
                <a:tc hMerge="1">
                  <a:txBody>
                    <a:bodyPr/>
                    <a:lstStyle/>
                    <a:p>
                      <a:endParaRPr lang="en-IL"/>
                    </a:p>
                  </a:txBody>
                  <a:tcPr/>
                </a:tc>
                <a:extLst>
                  <a:ext uri="{0D108BD9-81ED-4DB2-BD59-A6C34878D82A}">
                    <a16:rowId xmlns:a16="http://schemas.microsoft.com/office/drawing/2014/main" val="416027792"/>
                  </a:ext>
                </a:extLst>
              </a:tr>
              <a:tr h="304033">
                <a:tc>
                  <a:txBody>
                    <a:bodyPr/>
                    <a:lstStyle/>
                    <a:p>
                      <a:pPr marL="0" marR="0" indent="0" algn="l" rtl="0" fontAlgn="ctr">
                        <a:lnSpc>
                          <a:spcPct val="90000"/>
                        </a:lnSpc>
                        <a:spcBef>
                          <a:spcPts val="0"/>
                        </a:spcBef>
                        <a:spcAft>
                          <a:spcPts val="0"/>
                        </a:spcAft>
                      </a:pPr>
                      <a:r>
                        <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rPr>
                        <a:t>Breakpoint</a:t>
                      </a:r>
                    </a:p>
                  </a:txBody>
                  <a:tcPr anchor="ctr">
                    <a:solidFill>
                      <a:srgbClr val="D8D8D8"/>
                    </a:solidFill>
                  </a:tcPr>
                </a:tc>
                <a:tc>
                  <a:txBody>
                    <a:bodyPr/>
                    <a:lstStyle/>
                    <a:p>
                      <a:pPr marL="0" marR="0" indent="0" algn="l" rtl="0" fontAlgn="ctr">
                        <a:lnSpc>
                          <a:spcPct val="90000"/>
                        </a:lnSpc>
                        <a:spcBef>
                          <a:spcPts val="0"/>
                        </a:spcBef>
                        <a:spcAft>
                          <a:spcPts val="0"/>
                        </a:spcAft>
                      </a:pPr>
                      <a:r>
                        <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rPr>
                        <a:t>Event Description</a:t>
                      </a:r>
                    </a:p>
                  </a:txBody>
                  <a:tcPr anchor="ctr">
                    <a:solidFill>
                      <a:srgbClr val="D8D8D8"/>
                    </a:solidFill>
                  </a:tcPr>
                </a:tc>
                <a:tc>
                  <a:txBody>
                    <a:bodyPr/>
                    <a:lstStyle/>
                    <a:p>
                      <a:pPr marL="0" marR="0" indent="0" algn="l" rtl="0" fontAlgn="ctr">
                        <a:lnSpc>
                          <a:spcPct val="90000"/>
                        </a:lnSpc>
                        <a:spcBef>
                          <a:spcPts val="0"/>
                        </a:spcBef>
                        <a:spcAft>
                          <a:spcPts val="0"/>
                        </a:spcAft>
                      </a:pPr>
                      <a:r>
                        <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rPr>
                        <a:t>From</a:t>
                      </a:r>
                    </a:p>
                  </a:txBody>
                  <a:tcPr anchor="ctr">
                    <a:solidFill>
                      <a:srgbClr val="D8D8D8"/>
                    </a:solidFill>
                  </a:tcPr>
                </a:tc>
                <a:tc>
                  <a:txBody>
                    <a:bodyPr/>
                    <a:lstStyle/>
                    <a:p>
                      <a:pPr marL="0" marR="0" indent="0" algn="l" rtl="0" fontAlgn="ctr">
                        <a:lnSpc>
                          <a:spcPct val="90000"/>
                        </a:lnSpc>
                        <a:spcBef>
                          <a:spcPts val="0"/>
                        </a:spcBef>
                        <a:spcAft>
                          <a:spcPts val="0"/>
                        </a:spcAft>
                      </a:pPr>
                      <a:r>
                        <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rPr>
                        <a:t>To</a:t>
                      </a:r>
                    </a:p>
                  </a:txBody>
                  <a:tcPr anchor="ctr">
                    <a:solidFill>
                      <a:srgbClr val="D8D8D8"/>
                    </a:solidFill>
                  </a:tcPr>
                </a:tc>
                <a:tc>
                  <a:txBody>
                    <a:bodyPr/>
                    <a:lstStyle/>
                    <a:p>
                      <a:pPr marL="0" marR="0" indent="0" algn="l" rtl="0" fontAlgn="ctr">
                        <a:lnSpc>
                          <a:spcPct val="90000"/>
                        </a:lnSpc>
                        <a:spcBef>
                          <a:spcPts val="0"/>
                        </a:spcBef>
                        <a:spcAft>
                          <a:spcPts val="0"/>
                        </a:spcAft>
                        <a:buClr>
                          <a:srgbClr val="000000"/>
                        </a:buClr>
                        <a:buFont typeface="Arial"/>
                      </a:pPr>
                      <a:r>
                        <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rPr>
                        <a:t>D1</a:t>
                      </a:r>
                    </a:p>
                  </a:txBody>
                  <a:tcPr anchor="ctr">
                    <a:solidFill>
                      <a:srgbClr val="D8D8D8"/>
                    </a:solidFill>
                  </a:tcPr>
                </a:tc>
                <a:tc>
                  <a:txBody>
                    <a:bodyPr/>
                    <a:lstStyle/>
                    <a:p>
                      <a:pPr marL="0" marR="0" indent="0" algn="l" rtl="0" fontAlgn="ctr">
                        <a:lnSpc>
                          <a:spcPct val="90000"/>
                        </a:lnSpc>
                        <a:spcBef>
                          <a:spcPts val="0"/>
                        </a:spcBef>
                        <a:spcAft>
                          <a:spcPts val="0"/>
                        </a:spcAft>
                        <a:buClr>
                          <a:srgbClr val="000000"/>
                        </a:buClr>
                        <a:buFont typeface="Arial"/>
                      </a:pPr>
                      <a:r>
                        <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rPr>
                        <a:t>D2</a:t>
                      </a:r>
                    </a:p>
                  </a:txBody>
                  <a:tcPr anchor="ctr">
                    <a:solidFill>
                      <a:srgbClr val="D8D8D8"/>
                    </a:solidFill>
                  </a:tcPr>
                </a:tc>
                <a:tc>
                  <a:txBody>
                    <a:bodyPr/>
                    <a:lstStyle/>
                    <a:p>
                      <a:pPr marL="0" marR="0" indent="0" algn="l" rtl="0" fontAlgn="ctr">
                        <a:lnSpc>
                          <a:spcPct val="90000"/>
                        </a:lnSpc>
                        <a:spcBef>
                          <a:spcPts val="0"/>
                        </a:spcBef>
                        <a:spcAft>
                          <a:spcPts val="0"/>
                        </a:spcAft>
                      </a:pPr>
                      <a:r>
                        <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rPr>
                        <a:t>Call Option Value</a:t>
                      </a:r>
                    </a:p>
                  </a:txBody>
                  <a:tcPr anchor="ctr">
                    <a:solidFill>
                      <a:srgbClr val="D8D8D8"/>
                    </a:solidFill>
                  </a:tcPr>
                </a:tc>
                <a:tc>
                  <a:txBody>
                    <a:bodyPr/>
                    <a:lstStyle/>
                    <a:p>
                      <a:pPr marL="0" marR="0" indent="0" algn="l" rtl="0" fontAlgn="ctr">
                        <a:lnSpc>
                          <a:spcPct val="90000"/>
                        </a:lnSpc>
                        <a:spcBef>
                          <a:spcPts val="0"/>
                        </a:spcBef>
                        <a:spcAft>
                          <a:spcPts val="0"/>
                        </a:spcAft>
                      </a:pPr>
                      <a:r>
                        <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rPr>
                        <a:t>Incremental Call Value</a:t>
                      </a:r>
                    </a:p>
                  </a:txBody>
                  <a:tcPr anchor="ctr">
                    <a:solidFill>
                      <a:srgbClr val="D8D8D8"/>
                    </a:solidFill>
                  </a:tcPr>
                </a:tc>
                <a:extLst>
                  <a:ext uri="{0D108BD9-81ED-4DB2-BD59-A6C34878D82A}">
                    <a16:rowId xmlns:a16="http://schemas.microsoft.com/office/drawing/2014/main" val="3954485357"/>
                  </a:ext>
                </a:extLst>
              </a:tr>
              <a:tr h="31515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u="none" strike="noStrike" cap="none" dirty="0">
                          <a:solidFill>
                            <a:srgbClr val="414042"/>
                          </a:solidFill>
                          <a:latin typeface="Verdana" panose="020B0604030504040204" pitchFamily="34" charset="0"/>
                          <a:ea typeface="Verdana" panose="020B0604030504040204" pitchFamily="34" charset="0"/>
                          <a:cs typeface="Arial"/>
                          <a:sym typeface="Arial"/>
                        </a:rPr>
                        <a:t>BP1</a:t>
                      </a:r>
                      <a:endParaRPr lang="en-US" sz="1400" b="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u="none" strike="noStrike" cap="none" dirty="0">
                          <a:solidFill>
                            <a:srgbClr val="414042"/>
                          </a:solidFill>
                          <a:latin typeface="Verdana" panose="020B0604030504040204" pitchFamily="34" charset="0"/>
                          <a:ea typeface="Verdana" panose="020B0604030504040204" pitchFamily="34" charset="0"/>
                          <a:cs typeface="Arial"/>
                          <a:sym typeface="Arial"/>
                        </a:rPr>
                        <a:t>Liquidation Preference</a:t>
                      </a:r>
                      <a:endParaRPr lang="en-US" sz="1400" b="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1430299095"/>
                  </a:ext>
                </a:extLst>
              </a:tr>
              <a:tr h="3041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14042"/>
                          </a:solidFill>
                          <a:effectLst/>
                          <a:uLnTx/>
                          <a:uFillTx/>
                          <a:latin typeface="Verdana" panose="020B0604030504040204" pitchFamily="34" charset="0"/>
                          <a:ea typeface="Verdana" panose="020B0604030504040204" pitchFamily="34" charset="0"/>
                          <a:cs typeface="Arial"/>
                          <a:sym typeface="Arial"/>
                        </a:rPr>
                        <a:t>BP2</a:t>
                      </a:r>
                      <a:endPar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cap="none" dirty="0">
                          <a:latin typeface="Verdana" panose="020B0604030504040204" pitchFamily="34" charset="0"/>
                          <a:ea typeface="Verdana" panose="020B0604030504040204" pitchFamily="34" charset="0"/>
                          <a:cs typeface="Arial"/>
                          <a:sym typeface="Arial"/>
                        </a:rPr>
                        <a:t>OS participate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4288417346"/>
                  </a:ext>
                </a:extLst>
              </a:tr>
              <a:tr h="3041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14042"/>
                          </a:solidFill>
                          <a:effectLst/>
                          <a:uLnTx/>
                          <a:uFillTx/>
                          <a:latin typeface="Verdana" panose="020B0604030504040204" pitchFamily="34" charset="0"/>
                          <a:ea typeface="Verdana" panose="020B0604030504040204" pitchFamily="34" charset="0"/>
                          <a:cs typeface="Arial"/>
                          <a:sym typeface="Arial"/>
                        </a:rPr>
                        <a:t>BP3</a:t>
                      </a:r>
                      <a:endPar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cap="none" dirty="0">
                          <a:latin typeface="Verdana" panose="020B0604030504040204" pitchFamily="34" charset="0"/>
                          <a:ea typeface="Verdana" panose="020B0604030504040204" pitchFamily="34" charset="0"/>
                          <a:cs typeface="Arial"/>
                          <a:sym typeface="Arial"/>
                        </a:rPr>
                        <a:t>Options @1.4 exercise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465905385"/>
                  </a:ext>
                </a:extLst>
              </a:tr>
              <a:tr h="3041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14042"/>
                          </a:solidFill>
                          <a:effectLst/>
                          <a:uLnTx/>
                          <a:uFillTx/>
                          <a:latin typeface="Verdana" panose="020B0604030504040204" pitchFamily="34" charset="0"/>
                          <a:ea typeface="Verdana" panose="020B0604030504040204" pitchFamily="34" charset="0"/>
                          <a:cs typeface="Arial"/>
                          <a:sym typeface="Arial"/>
                        </a:rPr>
                        <a:t>BP4</a:t>
                      </a:r>
                      <a:endPar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2920177743"/>
                  </a:ext>
                </a:extLst>
              </a:tr>
              <a:tr h="3041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14042"/>
                          </a:solidFill>
                          <a:effectLst/>
                          <a:uLnTx/>
                          <a:uFillTx/>
                          <a:latin typeface="Verdana" panose="020B0604030504040204" pitchFamily="34" charset="0"/>
                          <a:ea typeface="Verdana" panose="020B0604030504040204" pitchFamily="34" charset="0"/>
                          <a:cs typeface="Arial"/>
                          <a:sym typeface="Arial"/>
                        </a:rPr>
                        <a:t>BP5</a:t>
                      </a:r>
                      <a:endPar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601415910"/>
                  </a:ext>
                </a:extLst>
              </a:tr>
              <a:tr h="3041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14042"/>
                          </a:solidFill>
                          <a:effectLst/>
                          <a:uLnTx/>
                          <a:uFillTx/>
                          <a:latin typeface="Verdana" panose="020B0604030504040204" pitchFamily="34" charset="0"/>
                          <a:ea typeface="Verdana" panose="020B0604030504040204" pitchFamily="34" charset="0"/>
                          <a:cs typeface="Arial"/>
                          <a:sym typeface="Arial"/>
                        </a:rPr>
                        <a:t>BP6</a:t>
                      </a:r>
                      <a:endPar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886779325"/>
                  </a:ext>
                </a:extLst>
              </a:tr>
              <a:tr h="3041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14042"/>
                          </a:solidFill>
                          <a:effectLst/>
                          <a:uLnTx/>
                          <a:uFillTx/>
                          <a:latin typeface="Verdana" panose="020B0604030504040204" pitchFamily="34" charset="0"/>
                          <a:ea typeface="Verdana" panose="020B0604030504040204" pitchFamily="34" charset="0"/>
                          <a:cs typeface="Arial"/>
                          <a:sym typeface="Arial"/>
                        </a:rPr>
                        <a:t>BP7</a:t>
                      </a:r>
                      <a:endPar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138198170"/>
                  </a:ext>
                </a:extLst>
              </a:tr>
              <a:tr h="3041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14042"/>
                          </a:solidFill>
                          <a:effectLst/>
                          <a:uLnTx/>
                          <a:uFillTx/>
                          <a:latin typeface="Verdana" panose="020B0604030504040204" pitchFamily="34" charset="0"/>
                          <a:ea typeface="Verdana" panose="020B0604030504040204" pitchFamily="34" charset="0"/>
                          <a:cs typeface="Arial"/>
                          <a:sym typeface="Arial"/>
                        </a:rPr>
                        <a:t>BP8</a:t>
                      </a:r>
                      <a:endPar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2285091664"/>
                  </a:ext>
                </a:extLst>
              </a:tr>
              <a:tr h="3041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14042"/>
                          </a:solidFill>
                          <a:effectLst/>
                          <a:uLnTx/>
                          <a:uFillTx/>
                          <a:latin typeface="Verdana" panose="020B0604030504040204" pitchFamily="34" charset="0"/>
                          <a:ea typeface="Verdana" panose="020B0604030504040204" pitchFamily="34" charset="0"/>
                          <a:cs typeface="Arial"/>
                          <a:sym typeface="Arial"/>
                        </a:rPr>
                        <a:t>BP9</a:t>
                      </a:r>
                      <a:endPar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1264703740"/>
                  </a:ext>
                </a:extLst>
              </a:tr>
              <a:tr h="31816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14042"/>
                          </a:solidFill>
                          <a:effectLst/>
                          <a:uLnTx/>
                          <a:uFillTx/>
                          <a:latin typeface="Verdana" panose="020B0604030504040204" pitchFamily="34" charset="0"/>
                          <a:ea typeface="Verdana" panose="020B0604030504040204" pitchFamily="34" charset="0"/>
                          <a:cs typeface="Arial"/>
                          <a:sym typeface="Arial"/>
                        </a:rPr>
                        <a:t>BP10</a:t>
                      </a:r>
                      <a:endPar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2701717901"/>
                  </a:ext>
                </a:extLst>
              </a:tr>
              <a:tr h="3041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14042"/>
                          </a:solidFill>
                          <a:effectLst/>
                          <a:uLnTx/>
                          <a:uFillTx/>
                          <a:latin typeface="Verdana" panose="020B0604030504040204" pitchFamily="34" charset="0"/>
                          <a:ea typeface="Verdana" panose="020B0604030504040204" pitchFamily="34" charset="0"/>
                          <a:cs typeface="Arial"/>
                          <a:sym typeface="Arial"/>
                        </a:rPr>
                        <a:t>BP11</a:t>
                      </a:r>
                      <a:endPar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1439062198"/>
                  </a:ext>
                </a:extLst>
              </a:tr>
              <a:tr h="3041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14042"/>
                          </a:solidFill>
                          <a:effectLst/>
                          <a:uLnTx/>
                          <a:uFillTx/>
                          <a:latin typeface="Verdana" panose="020B0604030504040204" pitchFamily="34" charset="0"/>
                          <a:ea typeface="Verdana" panose="020B0604030504040204" pitchFamily="34" charset="0"/>
                          <a:cs typeface="Arial"/>
                          <a:sym typeface="Arial"/>
                        </a:rPr>
                        <a:t>BP12</a:t>
                      </a:r>
                      <a:endPar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1631936416"/>
                  </a:ext>
                </a:extLst>
              </a:tr>
              <a:tr h="3041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14042"/>
                          </a:solidFill>
                          <a:effectLst/>
                          <a:uLnTx/>
                          <a:uFillTx/>
                          <a:latin typeface="Verdana" panose="020B0604030504040204" pitchFamily="34" charset="0"/>
                          <a:ea typeface="Verdana" panose="020B0604030504040204" pitchFamily="34" charset="0"/>
                          <a:cs typeface="Arial"/>
                          <a:sym typeface="Arial"/>
                        </a:rPr>
                        <a:t>BP13</a:t>
                      </a:r>
                      <a:endPar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1187657940"/>
                  </a:ext>
                </a:extLst>
              </a:tr>
              <a:tr h="3041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14042"/>
                          </a:solidFill>
                          <a:effectLst/>
                          <a:uLnTx/>
                          <a:uFillTx/>
                          <a:latin typeface="Verdana" panose="020B0604030504040204" pitchFamily="34" charset="0"/>
                          <a:ea typeface="Verdana" panose="020B0604030504040204" pitchFamily="34" charset="0"/>
                          <a:cs typeface="Arial"/>
                          <a:sym typeface="Arial"/>
                        </a:rPr>
                        <a:t>BP14</a:t>
                      </a:r>
                      <a:endPar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1032741658"/>
                  </a:ext>
                </a:extLst>
              </a:tr>
              <a:tr h="3041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End</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2705630911"/>
                  </a:ext>
                </a:extLst>
              </a:tr>
            </a:tbl>
          </a:graphicData>
        </a:graphic>
      </p:graphicFrame>
      <p:grpSp>
        <p:nvGrpSpPr>
          <p:cNvPr id="2" name="Google Shape;327;p7">
            <a:extLst>
              <a:ext uri="{FF2B5EF4-FFF2-40B4-BE49-F238E27FC236}">
                <a16:creationId xmlns:a16="http://schemas.microsoft.com/office/drawing/2014/main" id="{D8F5B3D8-0826-6437-0E56-24A37D33B276}"/>
              </a:ext>
            </a:extLst>
          </p:cNvPr>
          <p:cNvGrpSpPr/>
          <p:nvPr/>
        </p:nvGrpSpPr>
        <p:grpSpPr>
          <a:xfrm>
            <a:off x="940966" y="8587835"/>
            <a:ext cx="580663" cy="687304"/>
            <a:chOff x="940966" y="8587830"/>
            <a:chExt cx="580663" cy="687304"/>
          </a:xfrm>
        </p:grpSpPr>
        <p:grpSp>
          <p:nvGrpSpPr>
            <p:cNvPr id="5" name="Google Shape;328;p7">
              <a:extLst>
                <a:ext uri="{FF2B5EF4-FFF2-40B4-BE49-F238E27FC236}">
                  <a16:creationId xmlns:a16="http://schemas.microsoft.com/office/drawing/2014/main" id="{CBEB5906-F237-F759-B89B-4BE3866DED2E}"/>
                </a:ext>
              </a:extLst>
            </p:cNvPr>
            <p:cNvGrpSpPr/>
            <p:nvPr/>
          </p:nvGrpSpPr>
          <p:grpSpPr>
            <a:xfrm>
              <a:off x="997356" y="8791620"/>
              <a:ext cx="483124" cy="483122"/>
              <a:chOff x="0" y="0"/>
              <a:chExt cx="812800" cy="812800"/>
            </a:xfrm>
          </p:grpSpPr>
          <p:sp>
            <p:nvSpPr>
              <p:cNvPr id="7" name="Google Shape;329;p7">
                <a:extLst>
                  <a:ext uri="{FF2B5EF4-FFF2-40B4-BE49-F238E27FC236}">
                    <a16:creationId xmlns:a16="http://schemas.microsoft.com/office/drawing/2014/main" id="{2BBD3451-6DA8-C773-8591-F7D870A7C8D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8" name="Google Shape;330;p7">
                <a:extLst>
                  <a:ext uri="{FF2B5EF4-FFF2-40B4-BE49-F238E27FC236}">
                    <a16:creationId xmlns:a16="http://schemas.microsoft.com/office/drawing/2014/main" id="{B4549062-722A-B11C-7C5B-EA88388A3042}"/>
                  </a:ext>
                </a:extLst>
              </p:cNvPr>
              <p:cNvSpPr txBox="1"/>
              <p:nvPr/>
            </p:nvSpPr>
            <p:spPr>
              <a:xfrm>
                <a:off x="76200" y="66675"/>
                <a:ext cx="660400" cy="669925"/>
              </a:xfrm>
              <a:prstGeom prst="rect">
                <a:avLst/>
              </a:prstGeom>
              <a:noFill/>
              <a:ln>
                <a:noFill/>
              </a:ln>
            </p:spPr>
            <p:txBody>
              <a:bodyPr spcFirstLastPara="1" wrap="square" lIns="35850" tIns="35850" rIns="35850" bIns="35850" anchor="ctr" anchorCtr="0">
                <a:noAutofit/>
              </a:bodyPr>
              <a:lstStyle/>
              <a:p>
                <a:pPr marL="0" marR="0" lvl="0" indent="0" algn="ctr" rtl="0">
                  <a:lnSpc>
                    <a:spcPct val="201041"/>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sp>
          <p:nvSpPr>
            <p:cNvPr id="6" name="Google Shape;331;p7">
              <a:extLst>
                <a:ext uri="{FF2B5EF4-FFF2-40B4-BE49-F238E27FC236}">
                  <a16:creationId xmlns:a16="http://schemas.microsoft.com/office/drawing/2014/main" id="{52984B1E-5A0B-A374-19C5-130CB92A83EA}"/>
                </a:ext>
              </a:extLst>
            </p:cNvPr>
            <p:cNvSpPr txBox="1"/>
            <p:nvPr/>
          </p:nvSpPr>
          <p:spPr>
            <a:xfrm>
              <a:off x="940966" y="8587830"/>
              <a:ext cx="580663" cy="687304"/>
            </a:xfrm>
            <a:prstGeom prst="rect">
              <a:avLst/>
            </a:prstGeom>
            <a:noFill/>
            <a:ln>
              <a:noFill/>
            </a:ln>
          </p:spPr>
          <p:txBody>
            <a:bodyPr spcFirstLastPara="1" wrap="square" lIns="0" tIns="0" rIns="0" bIns="0" anchor="ctr" anchorCtr="0">
              <a:spAutoFit/>
            </a:bodyPr>
            <a:lstStyle/>
            <a:p>
              <a:pPr marL="0" marR="0" lvl="0" indent="0" algn="ctr" rtl="0">
                <a:lnSpc>
                  <a:spcPct val="278575"/>
                </a:lnSpc>
                <a:spcBef>
                  <a:spcPts val="0"/>
                </a:spcBef>
                <a:spcAft>
                  <a:spcPts val="0"/>
                </a:spcAft>
                <a:buClr>
                  <a:srgbClr val="000000"/>
                </a:buClr>
                <a:buSzPts val="1601"/>
                <a:buFont typeface="Arial"/>
                <a:buNone/>
              </a:pPr>
              <a:r>
                <a:rPr lang="en-US" sz="1601" b="0" i="0" u="none" strike="noStrike" cap="none" dirty="0">
                  <a:solidFill>
                    <a:srgbClr val="0070C0"/>
                  </a:solidFill>
                  <a:latin typeface="Verdana"/>
                  <a:ea typeface="Verdana"/>
                  <a:cs typeface="Verdana"/>
                  <a:sym typeface="Verdana"/>
                </a:rPr>
                <a:t>20</a:t>
              </a:r>
              <a:endParaRPr sz="1400" b="0" i="0" u="none" strike="noStrike" cap="none" dirty="0">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40806167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Shape 103"/>
        <p:cNvGrpSpPr/>
        <p:nvPr/>
      </p:nvGrpSpPr>
      <p:grpSpPr>
        <a:xfrm>
          <a:off x="0" y="0"/>
          <a:ext cx="0" cy="0"/>
          <a:chOff x="0" y="0"/>
          <a:chExt cx="0" cy="0"/>
        </a:xfrm>
      </p:grpSpPr>
      <p:sp>
        <p:nvSpPr>
          <p:cNvPr id="104" name="Google Shape;104;p2"/>
          <p:cNvSpPr txBox="1"/>
          <p:nvPr/>
        </p:nvSpPr>
        <p:spPr>
          <a:xfrm>
            <a:off x="990600" y="1806300"/>
            <a:ext cx="16306800" cy="7096173"/>
          </a:xfrm>
          <a:prstGeom prst="rect">
            <a:avLst/>
          </a:prstGeom>
          <a:noFill/>
          <a:ln>
            <a:noFill/>
          </a:ln>
        </p:spPr>
        <p:txBody>
          <a:bodyPr spcFirstLastPara="1" wrap="square" lIns="0" tIns="0" rIns="0" bIns="0" anchor="t" anchorCtr="0">
            <a:spAutoFit/>
          </a:bodyPr>
          <a:lstStyle/>
          <a:p>
            <a:pPr marL="0" marR="0" lvl="0" indent="0" algn="l" rtl="0">
              <a:lnSpc>
                <a:spcPct val="182773"/>
              </a:lnSpc>
              <a:spcBef>
                <a:spcPts val="0"/>
              </a:spcBef>
              <a:spcAft>
                <a:spcPts val="0"/>
              </a:spcAft>
              <a:buClr>
                <a:srgbClr val="000000"/>
              </a:buClr>
              <a:buSzPts val="1399"/>
              <a:buFont typeface="Arial"/>
              <a:buNone/>
            </a:pPr>
            <a:r>
              <a:rPr lang="en-US" sz="1200" b="0" i="0" u="none" strike="noStrike" cap="none" dirty="0">
                <a:solidFill>
                  <a:schemeClr val="dk1"/>
                </a:solidFill>
                <a:latin typeface="Verdana" panose="020B0604030504040204" pitchFamily="34" charset="0"/>
                <a:ea typeface="Verdana" panose="020B0604030504040204" pitchFamily="34" charset="0"/>
                <a:cs typeface="Verdana"/>
                <a:sym typeface="Verdana"/>
              </a:rPr>
              <a:t>{{DESIGNEE_</a:t>
            </a:r>
            <a:r>
              <a:rPr lang="en-US" sz="1200" b="0" i="0" u="none" strike="noStrike" cap="none" dirty="0">
                <a:solidFill>
                  <a:srgbClr val="3F3F3F"/>
                </a:solidFill>
                <a:latin typeface="Verdana" panose="020B0604030504040204" pitchFamily="34" charset="0"/>
                <a:ea typeface="Verdana" panose="020B0604030504040204" pitchFamily="34" charset="0"/>
                <a:cs typeface="Verdana"/>
                <a:sym typeface="Verdana"/>
              </a:rPr>
              <a:t>FIRST_NAME}} {{DESIGNEE_LAST_NAME}}</a:t>
            </a:r>
            <a:endParaRPr sz="1200" b="0" i="0" u="none" strike="noStrike" cap="none" dirty="0">
              <a:solidFill>
                <a:srgbClr val="000000"/>
              </a:solidFill>
              <a:latin typeface="Verdana" panose="020B0604030504040204" pitchFamily="34" charset="0"/>
              <a:ea typeface="Verdana" panose="020B0604030504040204" pitchFamily="34" charset="0"/>
              <a:sym typeface="Arial"/>
            </a:endParaRPr>
          </a:p>
          <a:p>
            <a:pPr marL="0" marR="0" lvl="0" indent="0" algn="l" rtl="0">
              <a:lnSpc>
                <a:spcPct val="182773"/>
              </a:lnSpc>
              <a:spcBef>
                <a:spcPts val="0"/>
              </a:spcBef>
              <a:spcAft>
                <a:spcPts val="0"/>
              </a:spcAft>
              <a:buClr>
                <a:srgbClr val="000000"/>
              </a:buClr>
              <a:buSzPts val="1399"/>
              <a:buFont typeface="Arial"/>
              <a:buNone/>
            </a:pPr>
            <a:r>
              <a:rPr lang="en-US" sz="1200" b="0" i="0" u="none" strike="noStrike" cap="none" dirty="0">
                <a:solidFill>
                  <a:srgbClr val="3F3F3F"/>
                </a:solidFill>
                <a:latin typeface="Verdana" panose="020B0604030504040204" pitchFamily="34" charset="0"/>
                <a:ea typeface="Verdana" panose="020B0604030504040204" pitchFamily="34" charset="0"/>
                <a:cs typeface="Verdana"/>
                <a:sym typeface="Verdana"/>
              </a:rPr>
              <a:t>{{</a:t>
            </a:r>
            <a:r>
              <a:rPr lang="en-US" sz="1200" b="0" i="0" u="none" strike="noStrike" cap="none" dirty="0">
                <a:solidFill>
                  <a:schemeClr val="dk1"/>
                </a:solidFill>
                <a:latin typeface="Verdana" panose="020B0604030504040204" pitchFamily="34" charset="0"/>
                <a:ea typeface="Verdana" panose="020B0604030504040204" pitchFamily="34" charset="0"/>
                <a:cs typeface="Verdana"/>
                <a:sym typeface="Verdana"/>
              </a:rPr>
              <a:t>DESIGNEE_ </a:t>
            </a:r>
            <a:r>
              <a:rPr lang="en-US" sz="1200" b="0" i="0" u="none" strike="noStrike" cap="none" dirty="0">
                <a:solidFill>
                  <a:srgbClr val="3F3F3F"/>
                </a:solidFill>
                <a:latin typeface="Verdana" panose="020B0604030504040204" pitchFamily="34" charset="0"/>
                <a:ea typeface="Verdana" panose="020B0604030504040204" pitchFamily="34" charset="0"/>
                <a:cs typeface="Verdana"/>
                <a:sym typeface="Verdana"/>
              </a:rPr>
              <a:t>TITLE}}</a:t>
            </a:r>
            <a:br>
              <a:rPr lang="en-US" sz="1200" b="0" i="0" u="none" strike="noStrike" cap="none" dirty="0">
                <a:solidFill>
                  <a:srgbClr val="3F3F3F"/>
                </a:solidFill>
                <a:latin typeface="Verdana" panose="020B0604030504040204" pitchFamily="34" charset="0"/>
                <a:ea typeface="Verdana" panose="020B0604030504040204" pitchFamily="34" charset="0"/>
                <a:cs typeface="Verdana"/>
                <a:sym typeface="Verdana"/>
              </a:rPr>
            </a:br>
            <a:r>
              <a:rPr lang="en-US" sz="1200" b="0" i="0" u="none" strike="noStrike" cap="none" dirty="0">
                <a:solidFill>
                  <a:srgbClr val="3F3F3F"/>
                </a:solidFill>
                <a:latin typeface="Verdana" panose="020B0604030504040204" pitchFamily="34" charset="0"/>
                <a:ea typeface="Verdana" panose="020B0604030504040204" pitchFamily="34" charset="0"/>
                <a:cs typeface="Verdana"/>
                <a:sym typeface="Verdana"/>
              </a:rPr>
              <a:t>{{COMPANY_NAME}}</a:t>
            </a:r>
            <a:endParaRPr sz="1200" b="0" i="0" u="none" strike="noStrike" cap="none" dirty="0">
              <a:solidFill>
                <a:srgbClr val="000000"/>
              </a:solidFill>
              <a:latin typeface="Verdana" panose="020B0604030504040204" pitchFamily="34" charset="0"/>
              <a:ea typeface="Verdana" panose="020B0604030504040204" pitchFamily="34" charset="0"/>
              <a:sym typeface="Arial"/>
            </a:endParaRPr>
          </a:p>
          <a:p>
            <a:pPr marL="0" marR="0" lvl="0" indent="0" algn="l" rtl="0">
              <a:lnSpc>
                <a:spcPct val="182773"/>
              </a:lnSpc>
              <a:spcBef>
                <a:spcPts val="0"/>
              </a:spcBef>
              <a:spcAft>
                <a:spcPts val="0"/>
              </a:spcAft>
              <a:buClr>
                <a:srgbClr val="000000"/>
              </a:buClr>
              <a:buSzPts val="1399"/>
              <a:buFont typeface="Arial"/>
              <a:buNone/>
            </a:pPr>
            <a:r>
              <a:rPr lang="en-US" sz="1200" b="0" i="0" u="none" strike="noStrike" cap="none" dirty="0">
                <a:solidFill>
                  <a:srgbClr val="3F3F3F"/>
                </a:solidFill>
                <a:latin typeface="Verdana" panose="020B0604030504040204" pitchFamily="34" charset="0"/>
                <a:ea typeface="Verdana" panose="020B0604030504040204" pitchFamily="34" charset="0"/>
                <a:cs typeface="Verdana"/>
                <a:sym typeface="Verdana"/>
              </a:rPr>
              <a:t>Dear {{</a:t>
            </a:r>
            <a:r>
              <a:rPr lang="en-US" sz="1200" b="0" i="0" u="none" strike="noStrike" cap="none" dirty="0">
                <a:solidFill>
                  <a:schemeClr val="dk1"/>
                </a:solidFill>
                <a:latin typeface="Verdana" panose="020B0604030504040204" pitchFamily="34" charset="0"/>
                <a:ea typeface="Verdana" panose="020B0604030504040204" pitchFamily="34" charset="0"/>
                <a:cs typeface="Verdana"/>
                <a:sym typeface="Verdana"/>
              </a:rPr>
              <a:t>DESIGNEE_ </a:t>
            </a:r>
            <a:r>
              <a:rPr lang="en-US" sz="1200" b="0" i="0" u="none" strike="noStrike" cap="none" dirty="0">
                <a:solidFill>
                  <a:srgbClr val="3F3F3F"/>
                </a:solidFill>
                <a:latin typeface="Verdana" panose="020B0604030504040204" pitchFamily="34" charset="0"/>
                <a:ea typeface="Verdana" panose="020B0604030504040204" pitchFamily="34" charset="0"/>
                <a:cs typeface="Verdana"/>
                <a:sym typeface="Verdana"/>
              </a:rPr>
              <a:t>PREFIX}} {{</a:t>
            </a:r>
            <a:r>
              <a:rPr lang="en-US" sz="1200" b="0" i="0" u="none" strike="noStrike" cap="none" dirty="0">
                <a:solidFill>
                  <a:schemeClr val="dk1"/>
                </a:solidFill>
                <a:latin typeface="Verdana" panose="020B0604030504040204" pitchFamily="34" charset="0"/>
                <a:ea typeface="Verdana" panose="020B0604030504040204" pitchFamily="34" charset="0"/>
                <a:cs typeface="Verdana"/>
                <a:sym typeface="Verdana"/>
              </a:rPr>
              <a:t>DESIGNEE_ </a:t>
            </a:r>
            <a:r>
              <a:rPr lang="en-US" sz="1200" b="0" i="0" u="none" strike="noStrike" cap="none" dirty="0">
                <a:solidFill>
                  <a:srgbClr val="3F3F3F"/>
                </a:solidFill>
                <a:latin typeface="Verdana" panose="020B0604030504040204" pitchFamily="34" charset="0"/>
                <a:ea typeface="Verdana" panose="020B0604030504040204" pitchFamily="34" charset="0"/>
                <a:cs typeface="Verdana"/>
                <a:sym typeface="Verdana"/>
              </a:rPr>
              <a:t>LAST_NAME}},</a:t>
            </a:r>
            <a:br>
              <a:rPr lang="en-US" sz="1200" b="0" i="0" u="none" strike="noStrike" cap="none" dirty="0">
                <a:solidFill>
                  <a:srgbClr val="3F3F3F"/>
                </a:solidFill>
                <a:latin typeface="Verdana" panose="020B0604030504040204" pitchFamily="34" charset="0"/>
                <a:ea typeface="Verdana" panose="020B0604030504040204" pitchFamily="34" charset="0"/>
                <a:cs typeface="Verdana"/>
                <a:sym typeface="Verdana"/>
              </a:rPr>
            </a:br>
            <a:r>
              <a:rPr lang="en-US" sz="1200" b="0" i="0" u="none" strike="noStrike" cap="none" dirty="0">
                <a:solidFill>
                  <a:srgbClr val="3F3F3F"/>
                </a:solidFill>
                <a:latin typeface="Verdana" panose="020B0604030504040204" pitchFamily="34" charset="0"/>
                <a:ea typeface="Verdana" panose="020B0604030504040204" pitchFamily="34" charset="0"/>
                <a:cs typeface="Verdana"/>
                <a:sym typeface="Verdana"/>
              </a:rPr>
              <a:t>At the request of {{COMPANY_NAME}} (“Company”), Value8   (“Value8”) estimated the fair value of the Company’s {{SECURITY}}  (the “Subject Security”), as of {{VALUATION_DATE}} (“Valuation Date”) on a  non-controlling, non-marketable basis (“Engagement”). Our analysis was prepared solely for the information and use of Company’s management (“Management”). Our engagement is limited solely to performing this valuation, in accordance with our terms and conditions in Exhibit A of our letter of engagement dated {{ENGAGEMENT_LETTER_DATE}}. While Management may use the results of this valuation for financial and/or tax reporting purposes including Internal Revenue Code Section 409A (“IRC 409A”) and FASB Accounting Standards Codification Topic 718 – Stock Compensation (“ASC 718”), Value8 does not assume any liability in furnishing this estimation and opinion.</a:t>
            </a:r>
            <a:endParaRPr sz="1200" b="0" i="0" u="none" strike="noStrike" cap="none" dirty="0">
              <a:solidFill>
                <a:srgbClr val="000000"/>
              </a:solidFill>
              <a:latin typeface="Verdana" panose="020B0604030504040204" pitchFamily="34" charset="0"/>
              <a:ea typeface="Verdana" panose="020B0604030504040204" pitchFamily="34" charset="0"/>
              <a:sym typeface="Arial"/>
            </a:endParaRPr>
          </a:p>
          <a:p>
            <a:pPr marL="0" marR="0" lvl="0" indent="0" algn="l" rtl="0">
              <a:lnSpc>
                <a:spcPct val="182773"/>
              </a:lnSpc>
              <a:spcBef>
                <a:spcPts val="0"/>
              </a:spcBef>
              <a:spcAft>
                <a:spcPts val="0"/>
              </a:spcAft>
              <a:buClr>
                <a:srgbClr val="000000"/>
              </a:buClr>
              <a:buSzPts val="1399"/>
              <a:buFont typeface="Arial"/>
              <a:buNone/>
            </a:pPr>
            <a:r>
              <a:rPr lang="en-US" sz="1200" b="1" i="0" u="none" strike="noStrike" cap="none" dirty="0">
                <a:solidFill>
                  <a:srgbClr val="0070C0"/>
                </a:solidFill>
                <a:latin typeface="Verdana" panose="020B0604030504040204" pitchFamily="34" charset="0"/>
                <a:ea typeface="Verdana" panose="020B0604030504040204" pitchFamily="34" charset="0"/>
                <a:cs typeface="Verdana"/>
                <a:sym typeface="Verdana"/>
              </a:rPr>
              <a:t>DEFINITION OF VALUE</a:t>
            </a:r>
            <a:endParaRPr sz="1200" b="0" i="0" u="none" strike="noStrike" cap="none" dirty="0">
              <a:solidFill>
                <a:srgbClr val="000000"/>
              </a:solidFill>
              <a:latin typeface="Verdana" panose="020B0604030504040204" pitchFamily="34" charset="0"/>
              <a:ea typeface="Verdana" panose="020B0604030504040204" pitchFamily="34" charset="0"/>
              <a:sym typeface="Arial"/>
            </a:endParaRPr>
          </a:p>
          <a:p>
            <a:pPr marL="0" marR="0" lvl="0" indent="0" algn="l" rtl="0">
              <a:lnSpc>
                <a:spcPct val="182773"/>
              </a:lnSpc>
              <a:spcBef>
                <a:spcPts val="0"/>
              </a:spcBef>
              <a:spcAft>
                <a:spcPts val="0"/>
              </a:spcAft>
              <a:buClr>
                <a:srgbClr val="000000"/>
              </a:buClr>
              <a:buSzPts val="1399"/>
              <a:buFont typeface="Arial"/>
              <a:buNone/>
            </a:pPr>
            <a:r>
              <a:rPr lang="en-US" sz="1200" b="0" i="0" u="none" strike="noStrike" cap="none" dirty="0">
                <a:solidFill>
                  <a:srgbClr val="3F3F3F"/>
                </a:solidFill>
                <a:latin typeface="Verdana" panose="020B0604030504040204" pitchFamily="34" charset="0"/>
                <a:ea typeface="Verdana" panose="020B0604030504040204" pitchFamily="34" charset="0"/>
                <a:cs typeface="Verdana"/>
                <a:sym typeface="Verdana"/>
              </a:rPr>
              <a:t>The standard of value we applied in this opinion is fair value. The term “fair value” is defined per Accounting Standards Codification Topic 820, Fair Value Measurements:</a:t>
            </a:r>
            <a:endParaRPr sz="1200" b="0" i="0" u="none" strike="noStrike" cap="none" dirty="0">
              <a:solidFill>
                <a:srgbClr val="000000"/>
              </a:solidFill>
              <a:latin typeface="Verdana" panose="020B0604030504040204" pitchFamily="34" charset="0"/>
              <a:ea typeface="Verdana" panose="020B0604030504040204" pitchFamily="34" charset="0"/>
              <a:sym typeface="Arial"/>
            </a:endParaRPr>
          </a:p>
          <a:p>
            <a:pPr marL="0" marR="0" lvl="0" indent="0" algn="l" rtl="0">
              <a:lnSpc>
                <a:spcPct val="182773"/>
              </a:lnSpc>
              <a:spcBef>
                <a:spcPts val="0"/>
              </a:spcBef>
              <a:spcAft>
                <a:spcPts val="0"/>
              </a:spcAft>
              <a:buClr>
                <a:srgbClr val="000000"/>
              </a:buClr>
              <a:buSzPts val="1399"/>
              <a:buFont typeface="Arial"/>
              <a:buNone/>
            </a:pPr>
            <a:r>
              <a:rPr lang="en-US" sz="1200" b="1" i="1" u="none" strike="noStrike" cap="none" dirty="0">
                <a:solidFill>
                  <a:srgbClr val="3F3F3F"/>
                </a:solidFill>
                <a:latin typeface="Verdana" panose="020B0604030504040204" pitchFamily="34" charset="0"/>
                <a:ea typeface="Verdana" panose="020B0604030504040204" pitchFamily="34" charset="0"/>
                <a:cs typeface="Verdana"/>
                <a:sym typeface="Verdana"/>
              </a:rPr>
              <a:t>…the price that would be received to sell an asset or paid to transfer a liability in an orderly transaction between market participants at the measurement date</a:t>
            </a:r>
            <a:r>
              <a:rPr lang="en-US" sz="1200" b="0" i="0" u="none" strike="noStrike" cap="none" dirty="0">
                <a:solidFill>
                  <a:srgbClr val="3F3F3F"/>
                </a:solidFill>
                <a:latin typeface="Verdana" panose="020B0604030504040204" pitchFamily="34" charset="0"/>
                <a:ea typeface="Verdana" panose="020B0604030504040204" pitchFamily="34" charset="0"/>
                <a:cs typeface="Verdana"/>
                <a:sym typeface="Verdana"/>
              </a:rPr>
              <a:t>.</a:t>
            </a:r>
            <a:endParaRPr sz="1200" b="0" i="0" u="none" strike="noStrike" cap="none" dirty="0">
              <a:solidFill>
                <a:srgbClr val="000000"/>
              </a:solidFill>
              <a:latin typeface="Verdana" panose="020B0604030504040204" pitchFamily="34" charset="0"/>
              <a:ea typeface="Verdana" panose="020B0604030504040204" pitchFamily="34" charset="0"/>
              <a:sym typeface="Arial"/>
            </a:endParaRPr>
          </a:p>
          <a:p>
            <a:pPr marL="0" marR="0" lvl="0" indent="0" algn="l" rtl="0">
              <a:lnSpc>
                <a:spcPct val="182773"/>
              </a:lnSpc>
              <a:spcBef>
                <a:spcPts val="0"/>
              </a:spcBef>
              <a:spcAft>
                <a:spcPts val="0"/>
              </a:spcAft>
              <a:buClr>
                <a:srgbClr val="000000"/>
              </a:buClr>
              <a:buSzPts val="1399"/>
              <a:buFont typeface="Arial"/>
              <a:buNone/>
            </a:pPr>
            <a:r>
              <a:rPr lang="en-US" sz="1200" b="0" i="0" u="none" strike="noStrike" cap="none" dirty="0">
                <a:solidFill>
                  <a:srgbClr val="3F3F3F"/>
                </a:solidFill>
                <a:latin typeface="Verdana" panose="020B0604030504040204" pitchFamily="34" charset="0"/>
                <a:ea typeface="Verdana" panose="020B0604030504040204" pitchFamily="34" charset="0"/>
                <a:cs typeface="Verdana"/>
                <a:sym typeface="Verdana"/>
              </a:rPr>
              <a:t>For tax planning purposes, the definition of fair market value is predicated on IRS Revenue Ruling 59-60, which is defined as the price at which an asset would change hands between a willing and informed seller and a willing and informed purchaser that are both operating under their own free will.</a:t>
            </a:r>
            <a:endParaRPr sz="1200" b="0" i="0" u="none" strike="noStrike" cap="none" dirty="0">
              <a:solidFill>
                <a:srgbClr val="000000"/>
              </a:solidFill>
              <a:latin typeface="Verdana" panose="020B0604030504040204" pitchFamily="34" charset="0"/>
              <a:ea typeface="Verdana" panose="020B0604030504040204" pitchFamily="34" charset="0"/>
              <a:sym typeface="Arial"/>
            </a:endParaRPr>
          </a:p>
          <a:p>
            <a:pPr marL="0" marR="0" lvl="0" indent="0" algn="l" rtl="0">
              <a:lnSpc>
                <a:spcPct val="182773"/>
              </a:lnSpc>
              <a:spcBef>
                <a:spcPts val="0"/>
              </a:spcBef>
              <a:spcAft>
                <a:spcPts val="0"/>
              </a:spcAft>
              <a:buClr>
                <a:srgbClr val="000000"/>
              </a:buClr>
              <a:buSzPts val="1399"/>
              <a:buFont typeface="Arial"/>
              <a:buNone/>
            </a:pPr>
            <a:r>
              <a:rPr lang="en-US" sz="1200" b="0" i="0" u="none" strike="noStrike" cap="none" dirty="0">
                <a:solidFill>
                  <a:srgbClr val="3F3F3F"/>
                </a:solidFill>
                <a:latin typeface="Verdana" panose="020B0604030504040204" pitchFamily="34" charset="0"/>
                <a:ea typeface="Verdana" panose="020B0604030504040204" pitchFamily="34" charset="0"/>
                <a:cs typeface="Verdana"/>
                <a:sym typeface="Verdana"/>
              </a:rPr>
              <a:t>We are not aware of any facts that would cause a difference in our conclusions on a fair market value basis compared with fair value. As such, it is not unreasonable that our conclusion of fair value for financial reporting purposes ought to be consistent with fair market value for tax reporting purposes.</a:t>
            </a:r>
            <a:endParaRPr sz="1200" b="0" i="0" u="none" strike="noStrike" cap="none" dirty="0">
              <a:solidFill>
                <a:srgbClr val="000000"/>
              </a:solidFill>
              <a:latin typeface="Verdana" panose="020B0604030504040204" pitchFamily="34" charset="0"/>
              <a:ea typeface="Verdana" panose="020B0604030504040204" pitchFamily="34" charset="0"/>
              <a:sym typeface="Arial"/>
            </a:endParaRPr>
          </a:p>
          <a:p>
            <a:pPr marL="0" marR="0" lvl="0" indent="0" algn="l" rtl="0">
              <a:lnSpc>
                <a:spcPct val="182773"/>
              </a:lnSpc>
              <a:spcBef>
                <a:spcPts val="0"/>
              </a:spcBef>
              <a:spcAft>
                <a:spcPts val="0"/>
              </a:spcAft>
              <a:buClr>
                <a:srgbClr val="000000"/>
              </a:buClr>
              <a:buSzPts val="1399"/>
              <a:buFont typeface="Arial"/>
              <a:buNone/>
            </a:pPr>
            <a:r>
              <a:rPr lang="en-US" sz="1200" b="1" i="0" u="none" strike="noStrike" cap="none" dirty="0">
                <a:solidFill>
                  <a:srgbClr val="0070C0"/>
                </a:solidFill>
                <a:latin typeface="Verdana" panose="020B0604030504040204" pitchFamily="34" charset="0"/>
                <a:ea typeface="Verdana" panose="020B0604030504040204" pitchFamily="34" charset="0"/>
                <a:cs typeface="Verdana"/>
                <a:sym typeface="Verdana"/>
              </a:rPr>
              <a:t>CONCLUSION</a:t>
            </a:r>
            <a:endParaRPr sz="1200" b="0" i="0" u="none" strike="noStrike" cap="none" dirty="0">
              <a:solidFill>
                <a:srgbClr val="000000"/>
              </a:solidFill>
              <a:latin typeface="Verdana" panose="020B0604030504040204" pitchFamily="34" charset="0"/>
              <a:ea typeface="Verdana" panose="020B0604030504040204" pitchFamily="34" charset="0"/>
              <a:sym typeface="Arial"/>
            </a:endParaRPr>
          </a:p>
          <a:p>
            <a:pPr marL="0" marR="0" lvl="0" indent="0" algn="l" rtl="0">
              <a:lnSpc>
                <a:spcPct val="182773"/>
              </a:lnSpc>
              <a:spcBef>
                <a:spcPts val="0"/>
              </a:spcBef>
              <a:spcAft>
                <a:spcPts val="0"/>
              </a:spcAft>
              <a:buClr>
                <a:srgbClr val="000000"/>
              </a:buClr>
              <a:buSzPts val="1399"/>
              <a:buFont typeface="Arial"/>
              <a:buNone/>
            </a:pPr>
            <a:r>
              <a:rPr lang="en-US" sz="1200" b="0" i="0" u="none" strike="noStrike" cap="none" dirty="0">
                <a:solidFill>
                  <a:srgbClr val="3F3F3F"/>
                </a:solidFill>
                <a:latin typeface="Verdana" panose="020B0604030504040204" pitchFamily="34" charset="0"/>
                <a:ea typeface="Verdana" panose="020B0604030504040204" pitchFamily="34" charset="0"/>
                <a:cs typeface="Verdana"/>
                <a:sym typeface="Verdana"/>
              </a:rPr>
              <a:t>Based on the assumptions and limiting conditions as described in this report, as well as the facts and circumstances as of the Valuation Date, Value8 estimated the fair market value of the Company’s Ordinary Shares to be approximately {{FMV}} per share as of the Valuation Date, on a non-marketable, minority-interest basis. </a:t>
            </a:r>
            <a:endParaRPr sz="1200" b="0" i="0" u="none" strike="noStrike" cap="none" dirty="0">
              <a:solidFill>
                <a:srgbClr val="000000"/>
              </a:solidFill>
              <a:latin typeface="Verdana" panose="020B0604030504040204" pitchFamily="34" charset="0"/>
              <a:ea typeface="Verdana" panose="020B0604030504040204" pitchFamily="34" charset="0"/>
              <a:sym typeface="Arial"/>
            </a:endParaRPr>
          </a:p>
          <a:p>
            <a:pPr marL="0" marR="0" lvl="0" indent="0" algn="l" rtl="0">
              <a:lnSpc>
                <a:spcPct val="182773"/>
              </a:lnSpc>
              <a:spcBef>
                <a:spcPts val="0"/>
              </a:spcBef>
              <a:spcAft>
                <a:spcPts val="0"/>
              </a:spcAft>
              <a:buClr>
                <a:srgbClr val="000000"/>
              </a:buClr>
              <a:buSzPts val="1399"/>
              <a:buFont typeface="Arial"/>
              <a:buNone/>
            </a:pPr>
            <a:r>
              <a:rPr lang="en-US" sz="1200" b="0" i="0" u="none" strike="noStrike" cap="none" dirty="0">
                <a:solidFill>
                  <a:srgbClr val="3F3F3F"/>
                </a:solidFill>
                <a:latin typeface="Verdana" panose="020B0604030504040204" pitchFamily="34" charset="0"/>
                <a:ea typeface="Verdana" panose="020B0604030504040204" pitchFamily="34" charset="0"/>
                <a:cs typeface="Verdana"/>
                <a:sym typeface="Verdana"/>
              </a:rPr>
              <a:t>Sincerely,</a:t>
            </a:r>
            <a:endParaRPr sz="1200" b="0" i="0" u="none" strike="noStrike" cap="none" dirty="0">
              <a:solidFill>
                <a:srgbClr val="000000"/>
              </a:solidFill>
              <a:latin typeface="Verdana" panose="020B0604030504040204" pitchFamily="34" charset="0"/>
              <a:ea typeface="Verdana" panose="020B0604030504040204" pitchFamily="34" charset="0"/>
              <a:sym typeface="Arial"/>
            </a:endParaRPr>
          </a:p>
          <a:p>
            <a:pPr marL="0" marR="0" lvl="0" indent="0" algn="l" rtl="0">
              <a:lnSpc>
                <a:spcPct val="182773"/>
              </a:lnSpc>
              <a:spcBef>
                <a:spcPts val="0"/>
              </a:spcBef>
              <a:spcAft>
                <a:spcPts val="0"/>
              </a:spcAft>
              <a:buClr>
                <a:srgbClr val="000000"/>
              </a:buClr>
              <a:buSzPts val="1399"/>
              <a:buFont typeface="Arial"/>
              <a:buNone/>
            </a:pPr>
            <a:r>
              <a:rPr lang="en-US" sz="1200" b="0" i="0" u="none" strike="noStrike" cap="none" dirty="0">
                <a:solidFill>
                  <a:srgbClr val="3F3F3F"/>
                </a:solidFill>
                <a:latin typeface="Verdana" panose="020B0604030504040204" pitchFamily="34" charset="0"/>
                <a:ea typeface="Verdana" panose="020B0604030504040204" pitchFamily="34" charset="0"/>
                <a:cs typeface="Verdana"/>
                <a:sym typeface="Verdana"/>
              </a:rPr>
              <a:t>Value8</a:t>
            </a:r>
            <a:endParaRPr sz="1200" b="0" i="0" u="none" strike="noStrike" cap="none" dirty="0">
              <a:solidFill>
                <a:srgbClr val="000000"/>
              </a:solidFill>
              <a:latin typeface="Verdana" panose="020B0604030504040204" pitchFamily="34" charset="0"/>
              <a:ea typeface="Verdana" panose="020B0604030504040204" pitchFamily="34" charset="0"/>
              <a:sym typeface="Arial"/>
            </a:endParaRPr>
          </a:p>
        </p:txBody>
      </p:sp>
      <p:grpSp>
        <p:nvGrpSpPr>
          <p:cNvPr id="105" name="Google Shape;105;p2"/>
          <p:cNvGrpSpPr/>
          <p:nvPr/>
        </p:nvGrpSpPr>
        <p:grpSpPr>
          <a:xfrm>
            <a:off x="15843734" y="8786364"/>
            <a:ext cx="1453671" cy="471940"/>
            <a:chOff x="0" y="-28575"/>
            <a:chExt cx="952367" cy="309190"/>
          </a:xfrm>
        </p:grpSpPr>
        <p:sp>
          <p:nvSpPr>
            <p:cNvPr id="106" name="Google Shape;106;p2"/>
            <p:cNvSpPr/>
            <p:nvPr/>
          </p:nvSpPr>
          <p:spPr>
            <a:xfrm>
              <a:off x="0" y="0"/>
              <a:ext cx="952367" cy="280615"/>
            </a:xfrm>
            <a:custGeom>
              <a:avLst/>
              <a:gdLst/>
              <a:ahLst/>
              <a:cxnLst/>
              <a:rect l="l" t="t" r="r" b="b"/>
              <a:pathLst>
                <a:path w="952367" h="280615" extrusionOk="0">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Calibri"/>
                <a:ea typeface="Calibri"/>
                <a:cs typeface="Calibri"/>
                <a:sym typeface="Calibri"/>
              </a:endParaRPr>
            </a:p>
          </p:txBody>
        </p:sp>
        <p:sp>
          <p:nvSpPr>
            <p:cNvPr id="107" name="Google Shape;107;p2"/>
            <p:cNvSpPr txBox="1"/>
            <p:nvPr/>
          </p:nvSpPr>
          <p:spPr>
            <a:xfrm>
              <a:off x="0" y="-28575"/>
              <a:ext cx="952367" cy="309190"/>
            </a:xfrm>
            <a:prstGeom prst="rect">
              <a:avLst/>
            </a:prstGeom>
            <a:noFill/>
            <a:ln>
              <a:noFill/>
            </a:ln>
          </p:spPr>
          <p:txBody>
            <a:bodyPr spcFirstLastPara="1" wrap="square" lIns="40625" tIns="40625" rIns="40625" bIns="40625" anchor="ctr" anchorCtr="0">
              <a:noAutofit/>
            </a:bodyPr>
            <a:lstStyle/>
            <a:p>
              <a:pPr marL="0" marR="0" lvl="0" indent="0" algn="ctr" rtl="0">
                <a:lnSpc>
                  <a:spcPct val="201420"/>
                </a:lnSpc>
                <a:spcBef>
                  <a:spcPts val="0"/>
                </a:spcBef>
                <a:spcAft>
                  <a:spcPts val="0"/>
                </a:spcAft>
                <a:buClr>
                  <a:srgbClr val="000000"/>
                </a:buClr>
                <a:buSzPts val="1056"/>
                <a:buFont typeface="Arial"/>
                <a:buNone/>
              </a:pPr>
              <a:endParaRPr sz="1056" b="0" i="0" u="none" strike="noStrike" cap="none">
                <a:solidFill>
                  <a:schemeClr val="dk1"/>
                </a:solidFill>
                <a:latin typeface="Calibri"/>
                <a:ea typeface="Calibri"/>
                <a:cs typeface="Calibri"/>
                <a:sym typeface="Calibri"/>
              </a:endParaRPr>
            </a:p>
          </p:txBody>
        </p:sp>
      </p:grpSp>
      <p:cxnSp>
        <p:nvCxnSpPr>
          <p:cNvPr id="108" name="Google Shape;108;p2">
            <a:hlinkClick r:id="rId3" action="ppaction://hlinksldjump"/>
          </p:cNvPr>
          <p:cNvCxnSpPr/>
          <p:nvPr/>
        </p:nvCxnSpPr>
        <p:spPr>
          <a:xfrm>
            <a:off x="16225705" y="9044139"/>
            <a:ext cx="714076" cy="0"/>
          </a:xfrm>
          <a:prstGeom prst="straightConnector1">
            <a:avLst/>
          </a:prstGeom>
          <a:noFill/>
          <a:ln w="19050" cap="flat" cmpd="sng">
            <a:solidFill>
              <a:srgbClr val="0070C0">
                <a:alpha val="70196"/>
              </a:srgbClr>
            </a:solidFill>
            <a:prstDash val="solid"/>
            <a:round/>
            <a:headEnd type="none" w="sm" len="sm"/>
            <a:tailEnd type="stealth" w="med" len="med"/>
          </a:ln>
        </p:spPr>
      </p:cxnSp>
      <p:sp>
        <p:nvSpPr>
          <p:cNvPr id="109" name="Google Shape;109;p2"/>
          <p:cNvSpPr txBox="1"/>
          <p:nvPr/>
        </p:nvSpPr>
        <p:spPr>
          <a:xfrm>
            <a:off x="12877806" y="1019179"/>
            <a:ext cx="4551991" cy="262829"/>
          </a:xfrm>
          <a:prstGeom prst="rect">
            <a:avLst/>
          </a:prstGeom>
          <a:noFill/>
          <a:ln>
            <a:noFill/>
          </a:ln>
        </p:spPr>
        <p:txBody>
          <a:bodyPr spcFirstLastPara="1" wrap="square" lIns="0" tIns="0" rIns="0" bIns="0" anchor="t" anchorCtr="0">
            <a:spAutoFit/>
          </a:bodyPr>
          <a:lstStyle/>
          <a:p>
            <a:pPr marL="0" marR="0" lvl="0" indent="0" algn="l" rtl="0">
              <a:lnSpc>
                <a:spcPct val="121941"/>
              </a:lnSpc>
              <a:spcBef>
                <a:spcPts val="0"/>
              </a:spcBef>
              <a:spcAft>
                <a:spcPts val="0"/>
              </a:spcAft>
              <a:buClr>
                <a:srgbClr val="000000"/>
              </a:buClr>
              <a:buSzPts val="1741"/>
              <a:buFont typeface="Arial"/>
              <a:buNone/>
            </a:pPr>
            <a:r>
              <a:rPr lang="en-US" b="0" i="0" u="none" strike="noStrike" cap="none" dirty="0">
                <a:solidFill>
                  <a:srgbClr val="000000"/>
                </a:solidFill>
                <a:latin typeface="Verdana" panose="020B0604030504040204" pitchFamily="34" charset="0"/>
                <a:ea typeface="Verdana" panose="020B0604030504040204" pitchFamily="34" charset="0"/>
                <a:sym typeface="Arial"/>
              </a:rPr>
              <a:t>{409A Valuation for {{COMPANY_NAME}}</a:t>
            </a:r>
            <a:endParaRPr b="0" i="0" u="none" strike="noStrike" cap="none" dirty="0">
              <a:solidFill>
                <a:srgbClr val="000000"/>
              </a:solidFill>
              <a:latin typeface="Verdana" panose="020B0604030504040204" pitchFamily="34" charset="0"/>
              <a:ea typeface="Verdana" panose="020B0604030504040204" pitchFamily="34" charset="0"/>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Shape 836"/>
        <p:cNvGrpSpPr/>
        <p:nvPr/>
      </p:nvGrpSpPr>
      <p:grpSpPr>
        <a:xfrm>
          <a:off x="0" y="0"/>
          <a:ext cx="0" cy="0"/>
          <a:chOff x="0" y="0"/>
          <a:chExt cx="0" cy="0"/>
        </a:xfrm>
      </p:grpSpPr>
      <p:sp>
        <p:nvSpPr>
          <p:cNvPr id="837" name="Google Shape;837;p18"/>
          <p:cNvSpPr txBox="1"/>
          <p:nvPr/>
        </p:nvSpPr>
        <p:spPr>
          <a:xfrm>
            <a:off x="2519400" y="928491"/>
            <a:ext cx="13223959" cy="671722"/>
          </a:xfrm>
          <a:prstGeom prst="rect">
            <a:avLst/>
          </a:prstGeom>
          <a:noFill/>
          <a:ln>
            <a:noFill/>
          </a:ln>
        </p:spPr>
        <p:txBody>
          <a:bodyPr spcFirstLastPara="1" wrap="square" lIns="0" tIns="0" rIns="0" bIns="0" anchor="t" anchorCtr="0">
            <a:spAutoFit/>
          </a:bodyPr>
          <a:lstStyle/>
          <a:p>
            <a:pPr marL="0" marR="0" lvl="0" indent="0" algn="ctr" rtl="0">
              <a:lnSpc>
                <a:spcPct val="190497"/>
              </a:lnSpc>
              <a:spcBef>
                <a:spcPts val="0"/>
              </a:spcBef>
              <a:spcAft>
                <a:spcPts val="0"/>
              </a:spcAft>
              <a:buClr>
                <a:srgbClr val="000000"/>
              </a:buClr>
              <a:buSzPts val="3199"/>
              <a:buFont typeface="Arial"/>
              <a:buNone/>
            </a:pPr>
            <a:r>
              <a:rPr lang="en-US" sz="3199" b="0" i="0" u="none" strike="noStrike" cap="none">
                <a:solidFill>
                  <a:srgbClr val="0070C0"/>
                </a:solidFill>
                <a:latin typeface="Verdana"/>
                <a:ea typeface="Verdana"/>
                <a:cs typeface="Verdana"/>
                <a:sym typeface="Verdana"/>
              </a:rPr>
              <a:t>OPM - ALLOCATION OF VALUE TO SHARE CLASSES</a:t>
            </a:r>
            <a:endParaRPr sz="1400" b="0" i="0" u="none" strike="noStrike" cap="none">
              <a:solidFill>
                <a:srgbClr val="000000"/>
              </a:solidFill>
              <a:latin typeface="Arial"/>
              <a:ea typeface="Arial"/>
              <a:cs typeface="Arial"/>
              <a:sym typeface="Arial"/>
            </a:endParaRPr>
          </a:p>
        </p:txBody>
      </p:sp>
      <p:grpSp>
        <p:nvGrpSpPr>
          <p:cNvPr id="838" name="Google Shape;838;p18"/>
          <p:cNvGrpSpPr/>
          <p:nvPr/>
        </p:nvGrpSpPr>
        <p:grpSpPr>
          <a:xfrm>
            <a:off x="15856696" y="8786364"/>
            <a:ext cx="1453671" cy="471940"/>
            <a:chOff x="0" y="-28575"/>
            <a:chExt cx="952367" cy="309190"/>
          </a:xfrm>
        </p:grpSpPr>
        <p:sp>
          <p:nvSpPr>
            <p:cNvPr id="839" name="Google Shape;839;p18"/>
            <p:cNvSpPr/>
            <p:nvPr/>
          </p:nvSpPr>
          <p:spPr>
            <a:xfrm>
              <a:off x="0" y="0"/>
              <a:ext cx="952367" cy="280615"/>
            </a:xfrm>
            <a:custGeom>
              <a:avLst/>
              <a:gdLst/>
              <a:ahLst/>
              <a:cxnLst/>
              <a:rect l="l" t="t" r="r" b="b"/>
              <a:pathLst>
                <a:path w="952367" h="280615" extrusionOk="0">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840" name="Google Shape;840;p18"/>
            <p:cNvSpPr txBox="1"/>
            <p:nvPr/>
          </p:nvSpPr>
          <p:spPr>
            <a:xfrm>
              <a:off x="0" y="-28575"/>
              <a:ext cx="952367" cy="309190"/>
            </a:xfrm>
            <a:prstGeom prst="rect">
              <a:avLst/>
            </a:prstGeom>
            <a:noFill/>
            <a:ln>
              <a:noFill/>
            </a:ln>
          </p:spPr>
          <p:txBody>
            <a:bodyPr spcFirstLastPara="1" wrap="square" lIns="40625" tIns="40625" rIns="40625" bIns="40625" anchor="ctr" anchorCtr="0">
              <a:noAutofit/>
            </a:bodyPr>
            <a:lstStyle/>
            <a:p>
              <a:pPr marL="0" marR="0" lvl="0" indent="0" algn="ctr" rtl="0">
                <a:lnSpc>
                  <a:spcPct val="20142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cxnSp>
        <p:nvCxnSpPr>
          <p:cNvPr id="846" name="Google Shape;846;p18">
            <a:hlinkClick r:id="rId3" action="ppaction://hlinksldjump"/>
          </p:cNvPr>
          <p:cNvCxnSpPr/>
          <p:nvPr/>
        </p:nvCxnSpPr>
        <p:spPr>
          <a:xfrm>
            <a:off x="16238667" y="9044139"/>
            <a:ext cx="714076" cy="0"/>
          </a:xfrm>
          <a:prstGeom prst="straightConnector1">
            <a:avLst/>
          </a:prstGeom>
          <a:noFill/>
          <a:ln w="19050" cap="flat" cmpd="sng">
            <a:solidFill>
              <a:srgbClr val="0070C0">
                <a:alpha val="70196"/>
              </a:srgbClr>
            </a:solidFill>
            <a:prstDash val="solid"/>
            <a:round/>
            <a:headEnd type="none" w="sm" len="sm"/>
            <a:tailEnd type="stealth" w="med" len="med"/>
          </a:ln>
        </p:spPr>
      </p:cxnSp>
      <p:cxnSp>
        <p:nvCxnSpPr>
          <p:cNvPr id="847" name="Google Shape;847;p18"/>
          <p:cNvCxnSpPr/>
          <p:nvPr/>
        </p:nvCxnSpPr>
        <p:spPr>
          <a:xfrm>
            <a:off x="1028704" y="9659318"/>
            <a:ext cx="16268701" cy="0"/>
          </a:xfrm>
          <a:prstGeom prst="straightConnector1">
            <a:avLst/>
          </a:prstGeom>
          <a:noFill/>
          <a:ln w="76200" cap="flat" cmpd="sng">
            <a:solidFill>
              <a:srgbClr val="E6E7E8"/>
            </a:solidFill>
            <a:prstDash val="solid"/>
            <a:round/>
            <a:headEnd type="none" w="sm" len="sm"/>
            <a:tailEnd type="triangle" w="med" len="med"/>
          </a:ln>
        </p:spPr>
      </p:cxnSp>
      <p:grpSp>
        <p:nvGrpSpPr>
          <p:cNvPr id="848" name="Google Shape;848;p18"/>
          <p:cNvGrpSpPr/>
          <p:nvPr/>
        </p:nvGrpSpPr>
        <p:grpSpPr>
          <a:xfrm>
            <a:off x="2033400" y="9530672"/>
            <a:ext cx="1224000" cy="496004"/>
            <a:chOff x="1355317" y="6095931"/>
            <a:chExt cx="1224000" cy="496004"/>
          </a:xfrm>
        </p:grpSpPr>
        <p:sp>
          <p:nvSpPr>
            <p:cNvPr id="849" name="Google Shape;849;p18"/>
            <p:cNvSpPr/>
            <p:nvPr/>
          </p:nvSpPr>
          <p:spPr>
            <a:xfrm>
              <a:off x="1355317"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Introduction</a:t>
              </a:r>
              <a:endParaRPr sz="1400" b="0" i="0" u="none" strike="noStrike" cap="none">
                <a:solidFill>
                  <a:srgbClr val="000000"/>
                </a:solidFill>
                <a:latin typeface="Arial"/>
                <a:ea typeface="Arial"/>
                <a:cs typeface="Arial"/>
                <a:sym typeface="Arial"/>
              </a:endParaRPr>
            </a:p>
          </p:txBody>
        </p:sp>
        <p:sp>
          <p:nvSpPr>
            <p:cNvPr id="850" name="Google Shape;850;p18"/>
            <p:cNvSpPr/>
            <p:nvPr/>
          </p:nvSpPr>
          <p:spPr>
            <a:xfrm>
              <a:off x="1841317"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1</a:t>
              </a:r>
              <a:endParaRPr sz="1400" b="0" i="0" u="none" strike="noStrike" cap="none">
                <a:solidFill>
                  <a:srgbClr val="000000"/>
                </a:solidFill>
                <a:latin typeface="Arial"/>
                <a:ea typeface="Arial"/>
                <a:cs typeface="Arial"/>
                <a:sym typeface="Arial"/>
              </a:endParaRPr>
            </a:p>
          </p:txBody>
        </p:sp>
      </p:grpSp>
      <p:grpSp>
        <p:nvGrpSpPr>
          <p:cNvPr id="851" name="Google Shape;851;p18"/>
          <p:cNvGrpSpPr/>
          <p:nvPr/>
        </p:nvGrpSpPr>
        <p:grpSpPr>
          <a:xfrm>
            <a:off x="4630316" y="9530672"/>
            <a:ext cx="1224000" cy="496004"/>
            <a:chOff x="4098256" y="6095931"/>
            <a:chExt cx="1224000" cy="496004"/>
          </a:xfrm>
        </p:grpSpPr>
        <p:sp>
          <p:nvSpPr>
            <p:cNvPr id="852" name="Google Shape;852;p18"/>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Company Overview</a:t>
              </a:r>
              <a:endParaRPr sz="1400" b="0" i="0" u="none" strike="noStrike" cap="none">
                <a:solidFill>
                  <a:srgbClr val="000000"/>
                </a:solidFill>
                <a:latin typeface="Arial"/>
                <a:ea typeface="Arial"/>
                <a:cs typeface="Arial"/>
                <a:sym typeface="Arial"/>
              </a:endParaRPr>
            </a:p>
          </p:txBody>
        </p:sp>
        <p:sp>
          <p:nvSpPr>
            <p:cNvPr id="853" name="Google Shape;853;p18"/>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2</a:t>
              </a:r>
              <a:endParaRPr sz="1400" b="0" i="0" u="none" strike="noStrike" cap="none">
                <a:solidFill>
                  <a:srgbClr val="000000"/>
                </a:solidFill>
                <a:latin typeface="Arial"/>
                <a:ea typeface="Arial"/>
                <a:cs typeface="Arial"/>
                <a:sym typeface="Arial"/>
              </a:endParaRPr>
            </a:p>
          </p:txBody>
        </p:sp>
      </p:grpSp>
      <p:grpSp>
        <p:nvGrpSpPr>
          <p:cNvPr id="854" name="Google Shape;854;p18"/>
          <p:cNvGrpSpPr/>
          <p:nvPr/>
        </p:nvGrpSpPr>
        <p:grpSpPr>
          <a:xfrm>
            <a:off x="12421063" y="9534668"/>
            <a:ext cx="1224000" cy="496004"/>
            <a:chOff x="4098256" y="6095931"/>
            <a:chExt cx="1224000" cy="496004"/>
          </a:xfrm>
        </p:grpSpPr>
        <p:sp>
          <p:nvSpPr>
            <p:cNvPr id="855" name="Google Shape;855;p18"/>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0070C0"/>
                  </a:solidFill>
                  <a:latin typeface="Verdana"/>
                  <a:ea typeface="Verdana"/>
                  <a:cs typeface="Verdana"/>
                  <a:sym typeface="Verdana"/>
                </a:rPr>
                <a:t>Allocation of Value</a:t>
              </a:r>
              <a:endParaRPr sz="1400" b="0" i="0" u="none" strike="noStrike" cap="none">
                <a:solidFill>
                  <a:srgbClr val="000000"/>
                </a:solidFill>
                <a:latin typeface="Arial"/>
                <a:ea typeface="Arial"/>
                <a:cs typeface="Arial"/>
                <a:sym typeface="Arial"/>
              </a:endParaRPr>
            </a:p>
          </p:txBody>
        </p:sp>
        <p:sp>
          <p:nvSpPr>
            <p:cNvPr id="856" name="Google Shape;856;p18"/>
            <p:cNvSpPr/>
            <p:nvPr/>
          </p:nvSpPr>
          <p:spPr>
            <a:xfrm>
              <a:off x="4584256" y="6095931"/>
              <a:ext cx="252000" cy="252000"/>
            </a:xfrm>
            <a:prstGeom prst="ellipse">
              <a:avLst/>
            </a:prstGeom>
            <a:solidFill>
              <a:srgbClr val="00B0F0"/>
            </a:solidFill>
            <a:ln w="1905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chemeClr val="lt1"/>
                  </a:solidFill>
                  <a:latin typeface="Verdana"/>
                  <a:ea typeface="Verdana"/>
                  <a:cs typeface="Verdana"/>
                  <a:sym typeface="Verdana"/>
                </a:rPr>
                <a:t>5</a:t>
              </a:r>
              <a:endParaRPr sz="1400" b="0" i="0" u="none" strike="noStrike" cap="none">
                <a:solidFill>
                  <a:srgbClr val="000000"/>
                </a:solidFill>
                <a:latin typeface="Arial"/>
                <a:ea typeface="Arial"/>
                <a:cs typeface="Arial"/>
                <a:sym typeface="Arial"/>
              </a:endParaRPr>
            </a:p>
          </p:txBody>
        </p:sp>
      </p:grpSp>
      <p:grpSp>
        <p:nvGrpSpPr>
          <p:cNvPr id="857" name="Google Shape;857;p18"/>
          <p:cNvGrpSpPr/>
          <p:nvPr/>
        </p:nvGrpSpPr>
        <p:grpSpPr>
          <a:xfrm>
            <a:off x="7227233" y="9530672"/>
            <a:ext cx="1224000" cy="496004"/>
            <a:chOff x="6824912" y="6095931"/>
            <a:chExt cx="1224000" cy="496004"/>
          </a:xfrm>
        </p:grpSpPr>
        <p:sp>
          <p:nvSpPr>
            <p:cNvPr id="858" name="Google Shape;858;p18"/>
            <p:cNvSpPr/>
            <p:nvPr/>
          </p:nvSpPr>
          <p:spPr>
            <a:xfrm>
              <a:off x="6824912"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Valuation Framework</a:t>
              </a:r>
              <a:endParaRPr sz="1400" b="0" i="0" u="none" strike="noStrike" cap="none">
                <a:solidFill>
                  <a:srgbClr val="000000"/>
                </a:solidFill>
                <a:latin typeface="Arial"/>
                <a:ea typeface="Arial"/>
                <a:cs typeface="Arial"/>
                <a:sym typeface="Arial"/>
              </a:endParaRPr>
            </a:p>
          </p:txBody>
        </p:sp>
        <p:sp>
          <p:nvSpPr>
            <p:cNvPr id="859" name="Google Shape;859;p18"/>
            <p:cNvSpPr/>
            <p:nvPr/>
          </p:nvSpPr>
          <p:spPr>
            <a:xfrm>
              <a:off x="7310912"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3</a:t>
              </a:r>
              <a:endParaRPr sz="1400" b="0" i="0" u="none" strike="noStrike" cap="none">
                <a:solidFill>
                  <a:srgbClr val="000000"/>
                </a:solidFill>
                <a:latin typeface="Arial"/>
                <a:ea typeface="Arial"/>
                <a:cs typeface="Arial"/>
                <a:sym typeface="Arial"/>
              </a:endParaRPr>
            </a:p>
          </p:txBody>
        </p:sp>
      </p:grpSp>
      <p:grpSp>
        <p:nvGrpSpPr>
          <p:cNvPr id="860" name="Google Shape;860;p18"/>
          <p:cNvGrpSpPr/>
          <p:nvPr/>
        </p:nvGrpSpPr>
        <p:grpSpPr>
          <a:xfrm>
            <a:off x="9824149" y="9534668"/>
            <a:ext cx="1224000" cy="496004"/>
            <a:chOff x="9576193" y="6095931"/>
            <a:chExt cx="1224000" cy="496004"/>
          </a:xfrm>
        </p:grpSpPr>
        <p:sp>
          <p:nvSpPr>
            <p:cNvPr id="861" name="Google Shape;861;p18"/>
            <p:cNvSpPr/>
            <p:nvPr/>
          </p:nvSpPr>
          <p:spPr>
            <a:xfrm>
              <a:off x="9576193"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Valuation Analysis</a:t>
              </a:r>
              <a:endParaRPr sz="1400" b="0" i="0" u="none" strike="noStrike" cap="none">
                <a:solidFill>
                  <a:srgbClr val="000000"/>
                </a:solidFill>
                <a:latin typeface="Arial"/>
                <a:ea typeface="Arial"/>
                <a:cs typeface="Arial"/>
                <a:sym typeface="Arial"/>
              </a:endParaRPr>
            </a:p>
          </p:txBody>
        </p:sp>
        <p:sp>
          <p:nvSpPr>
            <p:cNvPr id="862" name="Google Shape;862;p18"/>
            <p:cNvSpPr/>
            <p:nvPr/>
          </p:nvSpPr>
          <p:spPr>
            <a:xfrm>
              <a:off x="10062193"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4</a:t>
              </a:r>
              <a:endParaRPr sz="1400" b="0" i="0" u="none" strike="noStrike" cap="none">
                <a:solidFill>
                  <a:srgbClr val="000000"/>
                </a:solidFill>
                <a:latin typeface="Arial"/>
                <a:ea typeface="Arial"/>
                <a:cs typeface="Arial"/>
                <a:sym typeface="Arial"/>
              </a:endParaRPr>
            </a:p>
          </p:txBody>
        </p:sp>
      </p:grpSp>
      <p:grpSp>
        <p:nvGrpSpPr>
          <p:cNvPr id="864" name="Google Shape;864;p18"/>
          <p:cNvGrpSpPr/>
          <p:nvPr/>
        </p:nvGrpSpPr>
        <p:grpSpPr>
          <a:xfrm>
            <a:off x="15017980" y="9534668"/>
            <a:ext cx="1224000" cy="496004"/>
            <a:chOff x="4098256" y="6095931"/>
            <a:chExt cx="1224000" cy="496004"/>
          </a:xfrm>
        </p:grpSpPr>
        <p:sp>
          <p:nvSpPr>
            <p:cNvPr id="865" name="Google Shape;865;p18"/>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Exhibits</a:t>
              </a:r>
              <a:endParaRPr sz="1400" b="0" i="0" u="none" strike="noStrike" cap="none">
                <a:solidFill>
                  <a:srgbClr val="000000"/>
                </a:solidFill>
                <a:latin typeface="Arial"/>
                <a:ea typeface="Arial"/>
                <a:cs typeface="Arial"/>
                <a:sym typeface="Arial"/>
              </a:endParaRPr>
            </a:p>
          </p:txBody>
        </p:sp>
        <p:sp>
          <p:nvSpPr>
            <p:cNvPr id="866" name="Google Shape;866;p18"/>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6</a:t>
              </a:r>
              <a:endParaRPr sz="1400" b="0" i="0" u="none" strike="noStrike" cap="none">
                <a:solidFill>
                  <a:srgbClr val="000000"/>
                </a:solidFill>
                <a:latin typeface="Arial"/>
                <a:ea typeface="Arial"/>
                <a:cs typeface="Arial"/>
                <a:sym typeface="Arial"/>
              </a:endParaRPr>
            </a:p>
          </p:txBody>
        </p:sp>
      </p:grpSp>
      <p:graphicFrame>
        <p:nvGraphicFramePr>
          <p:cNvPr id="4" name="Table 3">
            <a:extLst>
              <a:ext uri="{FF2B5EF4-FFF2-40B4-BE49-F238E27FC236}">
                <a16:creationId xmlns:a16="http://schemas.microsoft.com/office/drawing/2014/main" id="{3953BC24-8FA4-F4EF-F938-4B7888CC78BE}"/>
              </a:ext>
            </a:extLst>
          </p:cNvPr>
          <p:cNvGraphicFramePr>
            <a:graphicFrameLocks noGrp="1"/>
          </p:cNvGraphicFramePr>
          <p:nvPr>
            <p:extLst>
              <p:ext uri="{D42A27DB-BD31-4B8C-83A1-F6EECF244321}">
                <p14:modId xmlns:p14="http://schemas.microsoft.com/office/powerpoint/2010/main" val="36041704"/>
              </p:ext>
            </p:extLst>
          </p:nvPr>
        </p:nvGraphicFramePr>
        <p:xfrm>
          <a:off x="990600" y="1868013"/>
          <a:ext cx="16319767" cy="5782845"/>
        </p:xfrm>
        <a:graphic>
          <a:graphicData uri="http://schemas.openxmlformats.org/drawingml/2006/table">
            <a:tbl>
              <a:tblPr firstRow="1" bandRow="1">
                <a:tableStyleId>{5545240B-A331-4381-9520-64E0033B2FCB}</a:tableStyleId>
              </a:tblPr>
              <a:tblGrid>
                <a:gridCol w="1147689">
                  <a:extLst>
                    <a:ext uri="{9D8B030D-6E8A-4147-A177-3AD203B41FA5}">
                      <a16:colId xmlns:a16="http://schemas.microsoft.com/office/drawing/2014/main" val="3152668172"/>
                    </a:ext>
                  </a:extLst>
                </a:gridCol>
                <a:gridCol w="1477108">
                  <a:extLst>
                    <a:ext uri="{9D8B030D-6E8A-4147-A177-3AD203B41FA5}">
                      <a16:colId xmlns:a16="http://schemas.microsoft.com/office/drawing/2014/main" val="2627275964"/>
                    </a:ext>
                  </a:extLst>
                </a:gridCol>
                <a:gridCol w="1519311">
                  <a:extLst>
                    <a:ext uri="{9D8B030D-6E8A-4147-A177-3AD203B41FA5}">
                      <a16:colId xmlns:a16="http://schemas.microsoft.com/office/drawing/2014/main" val="1272862766"/>
                    </a:ext>
                  </a:extLst>
                </a:gridCol>
                <a:gridCol w="1589649">
                  <a:extLst>
                    <a:ext uri="{9D8B030D-6E8A-4147-A177-3AD203B41FA5}">
                      <a16:colId xmlns:a16="http://schemas.microsoft.com/office/drawing/2014/main" val="3458073562"/>
                    </a:ext>
                  </a:extLst>
                </a:gridCol>
                <a:gridCol w="1491175">
                  <a:extLst>
                    <a:ext uri="{9D8B030D-6E8A-4147-A177-3AD203B41FA5}">
                      <a16:colId xmlns:a16="http://schemas.microsoft.com/office/drawing/2014/main" val="563217200"/>
                    </a:ext>
                  </a:extLst>
                </a:gridCol>
                <a:gridCol w="1491176">
                  <a:extLst>
                    <a:ext uri="{9D8B030D-6E8A-4147-A177-3AD203B41FA5}">
                      <a16:colId xmlns:a16="http://schemas.microsoft.com/office/drawing/2014/main" val="3792824643"/>
                    </a:ext>
                  </a:extLst>
                </a:gridCol>
                <a:gridCol w="1477107">
                  <a:extLst>
                    <a:ext uri="{9D8B030D-6E8A-4147-A177-3AD203B41FA5}">
                      <a16:colId xmlns:a16="http://schemas.microsoft.com/office/drawing/2014/main" val="75484921"/>
                    </a:ext>
                  </a:extLst>
                </a:gridCol>
                <a:gridCol w="1434905">
                  <a:extLst>
                    <a:ext uri="{9D8B030D-6E8A-4147-A177-3AD203B41FA5}">
                      <a16:colId xmlns:a16="http://schemas.microsoft.com/office/drawing/2014/main" val="3745649706"/>
                    </a:ext>
                  </a:extLst>
                </a:gridCol>
                <a:gridCol w="1533378">
                  <a:extLst>
                    <a:ext uri="{9D8B030D-6E8A-4147-A177-3AD203B41FA5}">
                      <a16:colId xmlns:a16="http://schemas.microsoft.com/office/drawing/2014/main" val="2280962860"/>
                    </a:ext>
                  </a:extLst>
                </a:gridCol>
                <a:gridCol w="1589650">
                  <a:extLst>
                    <a:ext uri="{9D8B030D-6E8A-4147-A177-3AD203B41FA5}">
                      <a16:colId xmlns:a16="http://schemas.microsoft.com/office/drawing/2014/main" val="1245226236"/>
                    </a:ext>
                  </a:extLst>
                </a:gridCol>
                <a:gridCol w="1568619">
                  <a:extLst>
                    <a:ext uri="{9D8B030D-6E8A-4147-A177-3AD203B41FA5}">
                      <a16:colId xmlns:a16="http://schemas.microsoft.com/office/drawing/2014/main" val="2875440031"/>
                    </a:ext>
                  </a:extLst>
                </a:gridCol>
              </a:tblGrid>
              <a:tr h="422393">
                <a:tc gridSpan="11">
                  <a:txBody>
                    <a:bodyPr/>
                    <a:lstStyle/>
                    <a:p>
                      <a:pPr marL="2540" marR="0" lvl="0" indent="0" algn="ctr" rtl="0">
                        <a:lnSpc>
                          <a:spcPct val="100000"/>
                        </a:lnSpc>
                        <a:spcBef>
                          <a:spcPts val="0"/>
                        </a:spcBef>
                        <a:spcAft>
                          <a:spcPts val="0"/>
                        </a:spcAft>
                        <a:buClr>
                          <a:srgbClr val="000000"/>
                        </a:buClr>
                        <a:buSzPts val="1600"/>
                        <a:buFont typeface="Arial"/>
                        <a:buNone/>
                      </a:pPr>
                      <a:r>
                        <a:rPr lang="en-US" sz="1500" u="none" strike="noStrike" cap="none" dirty="0">
                          <a:solidFill>
                            <a:schemeClr val="lt1"/>
                          </a:solidFill>
                          <a:highlight>
                            <a:srgbClr val="0070C0"/>
                          </a:highlight>
                          <a:latin typeface="Verdana" panose="020B0604030504040204" pitchFamily="34" charset="0"/>
                          <a:ea typeface="Verdana" panose="020B0604030504040204" pitchFamily="34" charset="0"/>
                          <a:cs typeface="Arial"/>
                          <a:sym typeface="Arial"/>
                        </a:rPr>
                        <a:t>BREAKPOINTS PARTICIPATION %</a:t>
                      </a:r>
                      <a:endParaRPr lang="en-US" sz="1500" u="none" strike="noStrike" cap="none" dirty="0">
                        <a:highlight>
                          <a:srgbClr val="0070C0"/>
                        </a:highlight>
                        <a:latin typeface="Verdana" panose="020B0604030504040204" pitchFamily="34" charset="0"/>
                        <a:ea typeface="Verdana" panose="020B0604030504040204" pitchFamily="34" charset="0"/>
                      </a:endParaRPr>
                    </a:p>
                  </a:txBody>
                  <a:tcPr anchor="ctr">
                    <a:solidFill>
                      <a:srgbClr val="0070C0"/>
                    </a:solidFill>
                  </a:tcPr>
                </a:tc>
                <a:tc hMerge="1">
                  <a:txBody>
                    <a:bodyPr/>
                    <a:lstStyle/>
                    <a:p>
                      <a:endParaRPr/>
                    </a:p>
                  </a:txBody>
                  <a:tcPr anchor="ctr">
                    <a:solidFill>
                      <a:srgbClr val="0070C0"/>
                    </a:solidFill>
                  </a:tcPr>
                </a:tc>
                <a:tc hMerge="1">
                  <a:txBody>
                    <a:bodyPr/>
                    <a:lstStyle/>
                    <a:p>
                      <a:endParaRPr lang="en-IL"/>
                    </a:p>
                  </a:txBody>
                  <a:tcPr/>
                </a:tc>
                <a:tc hMerge="1">
                  <a:txBody>
                    <a:bodyPr/>
                    <a:lstStyle/>
                    <a:p>
                      <a:endParaRPr lang="en-IL"/>
                    </a:p>
                  </a:txBody>
                  <a:tcPr/>
                </a:tc>
                <a:tc hMerge="1">
                  <a:txBody>
                    <a:bodyPr/>
                    <a:lstStyle/>
                    <a:p>
                      <a:endParaRPr lang="en-IL"/>
                    </a:p>
                  </a:txBody>
                  <a:tcPr/>
                </a:tc>
                <a:tc hMerge="1">
                  <a:txBody>
                    <a:bodyPr/>
                    <a:lstStyle/>
                    <a:p>
                      <a:endParaRPr lang="en-IL"/>
                    </a:p>
                  </a:txBody>
                  <a:tcPr/>
                </a:tc>
                <a:tc hMerge="1">
                  <a:txBody>
                    <a:bodyPr/>
                    <a:lstStyle/>
                    <a:p>
                      <a:endParaRPr/>
                    </a:p>
                  </a:txBody>
                  <a:tcPr anchor="ctr">
                    <a:solidFill>
                      <a:srgbClr val="0070C0"/>
                    </a:solidFill>
                  </a:tcPr>
                </a:tc>
                <a:tc hMerge="1">
                  <a:txBody>
                    <a:bodyPr/>
                    <a:lstStyle/>
                    <a:p>
                      <a:endParaRPr/>
                    </a:p>
                  </a:txBody>
                  <a:tcPr anchor="ctr">
                    <a:solidFill>
                      <a:srgbClr val="0070C0"/>
                    </a:solidFill>
                  </a:tcPr>
                </a:tc>
                <a:tc hMerge="1">
                  <a:txBody>
                    <a:bodyPr/>
                    <a:lstStyle/>
                    <a:p>
                      <a:endParaRPr lang="en-IL"/>
                    </a:p>
                  </a:txBody>
                  <a:tcPr/>
                </a:tc>
                <a:tc hMerge="1">
                  <a:txBody>
                    <a:bodyPr/>
                    <a:lstStyle/>
                    <a:p>
                      <a:endParaRPr dirty="0"/>
                    </a:p>
                  </a:txBody>
                  <a:tcPr anchor="ctr">
                    <a:solidFill>
                      <a:srgbClr val="0070C0"/>
                    </a:solidFill>
                  </a:tcPr>
                </a:tc>
                <a:tc hMerge="1">
                  <a:txBody>
                    <a:bodyPr/>
                    <a:lstStyle/>
                    <a:p>
                      <a:endParaRPr lang="en-IL"/>
                    </a:p>
                  </a:txBody>
                  <a:tcPr/>
                </a:tc>
                <a:extLst>
                  <a:ext uri="{0D108BD9-81ED-4DB2-BD59-A6C34878D82A}">
                    <a16:rowId xmlns:a16="http://schemas.microsoft.com/office/drawing/2014/main" val="416027792"/>
                  </a:ext>
                </a:extLst>
              </a:tr>
              <a:tr h="304033">
                <a:tc>
                  <a:txBody>
                    <a:bodyPr/>
                    <a:lstStyle/>
                    <a:p>
                      <a:pPr marL="0" marR="0" indent="0" algn="l" rtl="0" fontAlgn="ctr">
                        <a:lnSpc>
                          <a:spcPct val="90000"/>
                        </a:lnSpc>
                        <a:spcBef>
                          <a:spcPts val="0"/>
                        </a:spcBef>
                        <a:spcAft>
                          <a:spcPts val="0"/>
                        </a:spcAft>
                      </a:pPr>
                      <a:r>
                        <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rPr>
                        <a:t>Breakpoint</a:t>
                      </a:r>
                    </a:p>
                  </a:txBody>
                  <a:tcPr anchor="ctr">
                    <a:solidFill>
                      <a:srgbClr val="D8D8D8"/>
                    </a:solidFill>
                  </a:tcPr>
                </a:tc>
                <a:tc>
                  <a:txBody>
                    <a:bodyPr/>
                    <a:lstStyle/>
                    <a:p>
                      <a:pPr marL="0" marR="0" indent="0" algn="l" rtl="0" fontAlgn="ctr">
                        <a:lnSpc>
                          <a:spcPct val="90000"/>
                        </a:lnSpc>
                        <a:spcBef>
                          <a:spcPts val="0"/>
                        </a:spcBef>
                        <a:spcAft>
                          <a:spcPts val="0"/>
                        </a:spcAft>
                      </a:pPr>
                      <a:r>
                        <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rPr>
                        <a:t>Ordinary Shares (including options)</a:t>
                      </a:r>
                    </a:p>
                  </a:txBody>
                  <a:tcPr anchor="ctr">
                    <a:solidFill>
                      <a:srgbClr val="D8D8D8"/>
                    </a:solidFill>
                  </a:tcPr>
                </a:tc>
                <a:tc>
                  <a:txBody>
                    <a:bodyPr/>
                    <a:lstStyle/>
                    <a:p>
                      <a:pPr marL="0" marR="0" indent="0" algn="l" rtl="0" fontAlgn="ctr">
                        <a:lnSpc>
                          <a:spcPct val="90000"/>
                        </a:lnSpc>
                        <a:spcBef>
                          <a:spcPts val="0"/>
                        </a:spcBef>
                        <a:spcAft>
                          <a:spcPts val="0"/>
                        </a:spcAft>
                      </a:pPr>
                      <a:r>
                        <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rPr>
                        <a:t>Series A</a:t>
                      </a:r>
                    </a:p>
                  </a:txBody>
                  <a:tcPr anchor="ctr">
                    <a:solidFill>
                      <a:srgbClr val="D8D8D8"/>
                    </a:solidFill>
                  </a:tcPr>
                </a:tc>
                <a:tc>
                  <a:txBody>
                    <a:bodyPr/>
                    <a:lstStyle/>
                    <a:p>
                      <a:pPr marL="0" marR="0" indent="0" algn="l" rtl="0" fontAlgn="ctr">
                        <a:lnSpc>
                          <a:spcPct val="90000"/>
                        </a:lnSpc>
                        <a:spcBef>
                          <a:spcPts val="0"/>
                        </a:spcBef>
                        <a:spcAft>
                          <a:spcPts val="0"/>
                        </a:spcAft>
                      </a:pPr>
                      <a:r>
                        <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rPr>
                        <a:t>Series B</a:t>
                      </a:r>
                    </a:p>
                  </a:txBody>
                  <a:tcPr anchor="ctr">
                    <a:solidFill>
                      <a:srgbClr val="D8D8D8"/>
                    </a:solidFill>
                  </a:tcPr>
                </a:tc>
                <a:tc>
                  <a:txBody>
                    <a:bodyPr/>
                    <a:lstStyle/>
                    <a:p>
                      <a:pPr marL="0" marR="0" indent="0" algn="l" rtl="0" fontAlgn="ctr">
                        <a:lnSpc>
                          <a:spcPct val="90000"/>
                        </a:lnSpc>
                        <a:spcBef>
                          <a:spcPts val="0"/>
                        </a:spcBef>
                        <a:spcAft>
                          <a:spcPts val="0"/>
                        </a:spcAft>
                      </a:pPr>
                      <a:r>
                        <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rPr>
                        <a:t>Series C</a:t>
                      </a:r>
                    </a:p>
                  </a:txBody>
                  <a:tcPr anchor="ctr">
                    <a:solidFill>
                      <a:srgbClr val="D8D8D8"/>
                    </a:solidFill>
                  </a:tcPr>
                </a:tc>
                <a:tc>
                  <a:txBody>
                    <a:bodyPr/>
                    <a:lstStyle/>
                    <a:p>
                      <a:pPr marL="0" marR="0" indent="0" algn="l" rtl="0" fontAlgn="ctr">
                        <a:lnSpc>
                          <a:spcPct val="90000"/>
                        </a:lnSpc>
                        <a:spcBef>
                          <a:spcPts val="0"/>
                        </a:spcBef>
                        <a:spcAft>
                          <a:spcPts val="0"/>
                        </a:spcAft>
                      </a:pPr>
                      <a:r>
                        <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rPr>
                        <a:t>Series D</a:t>
                      </a:r>
                    </a:p>
                  </a:txBody>
                  <a:tcPr anchor="ctr">
                    <a:solidFill>
                      <a:srgbClr val="D8D8D8"/>
                    </a:solidFill>
                  </a:tcPr>
                </a:tc>
                <a:tc>
                  <a:txBody>
                    <a:bodyPr/>
                    <a:lstStyle/>
                    <a:p>
                      <a:pPr marL="0" marR="0" indent="0" algn="l" rtl="0" fontAlgn="ctr">
                        <a:lnSpc>
                          <a:spcPct val="90000"/>
                        </a:lnSpc>
                        <a:spcBef>
                          <a:spcPts val="0"/>
                        </a:spcBef>
                        <a:spcAft>
                          <a:spcPts val="0"/>
                        </a:spcAft>
                      </a:pPr>
                      <a:r>
                        <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rPr>
                        <a:t>Series E</a:t>
                      </a:r>
                    </a:p>
                  </a:txBody>
                  <a:tcPr anchor="ctr">
                    <a:solidFill>
                      <a:srgbClr val="D8D8D8"/>
                    </a:solidFill>
                  </a:tcPr>
                </a:tc>
                <a:tc>
                  <a:txBody>
                    <a:bodyPr/>
                    <a:lstStyle/>
                    <a:p>
                      <a:pPr marL="0" marR="0" indent="0" algn="l" rtl="0" fontAlgn="ctr">
                        <a:lnSpc>
                          <a:spcPct val="90000"/>
                        </a:lnSpc>
                        <a:spcBef>
                          <a:spcPts val="0"/>
                        </a:spcBef>
                        <a:spcAft>
                          <a:spcPts val="0"/>
                        </a:spcAft>
                        <a:buClr>
                          <a:srgbClr val="000000"/>
                        </a:buClr>
                        <a:buFont typeface="Arial"/>
                      </a:pPr>
                      <a:r>
                        <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rPr>
                        <a:t>Series F</a:t>
                      </a:r>
                    </a:p>
                  </a:txBody>
                  <a:tcPr anchor="ctr">
                    <a:solidFill>
                      <a:srgbClr val="D8D8D8"/>
                    </a:solidFill>
                  </a:tcPr>
                </a:tc>
                <a:tc>
                  <a:txBody>
                    <a:bodyPr/>
                    <a:lstStyle/>
                    <a:p>
                      <a:pPr marL="0" marR="0" indent="0" algn="l" rtl="0" fontAlgn="ctr">
                        <a:lnSpc>
                          <a:spcPct val="90000"/>
                        </a:lnSpc>
                        <a:spcBef>
                          <a:spcPts val="0"/>
                        </a:spcBef>
                        <a:spcAft>
                          <a:spcPts val="0"/>
                        </a:spcAft>
                        <a:buClr>
                          <a:srgbClr val="000000"/>
                        </a:buClr>
                        <a:buFont typeface="Arial"/>
                      </a:pPr>
                      <a:r>
                        <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rPr>
                        <a:t>Series G</a:t>
                      </a:r>
                    </a:p>
                    <a:p>
                      <a:pPr marL="0" marR="0" indent="0" algn="l" rtl="0" fontAlgn="ctr">
                        <a:lnSpc>
                          <a:spcPct val="90000"/>
                        </a:lnSpc>
                        <a:spcBef>
                          <a:spcPts val="0"/>
                        </a:spcBef>
                        <a:spcAft>
                          <a:spcPts val="0"/>
                        </a:spcAft>
                        <a:buClr>
                          <a:srgbClr val="000000"/>
                        </a:buClr>
                        <a:buFont typeface="Arial"/>
                      </a:pPr>
                      <a:endPar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endParaRPr>
                    </a:p>
                  </a:txBody>
                  <a:tcPr anchor="ctr">
                    <a:solidFill>
                      <a:srgbClr val="D8D8D8"/>
                    </a:solidFill>
                  </a:tcPr>
                </a:tc>
                <a:tc>
                  <a:txBody>
                    <a:bodyPr/>
                    <a:lstStyle/>
                    <a:p>
                      <a:pPr marL="0" marR="0" indent="0" algn="l" rtl="0" fontAlgn="ctr">
                        <a:lnSpc>
                          <a:spcPct val="90000"/>
                        </a:lnSpc>
                        <a:spcBef>
                          <a:spcPts val="0"/>
                        </a:spcBef>
                        <a:spcAft>
                          <a:spcPts val="0"/>
                        </a:spcAft>
                      </a:pPr>
                      <a:r>
                        <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rPr>
                        <a:t>Series H</a:t>
                      </a:r>
                    </a:p>
                  </a:txBody>
                  <a:tcPr anchor="ctr">
                    <a:solidFill>
                      <a:srgbClr val="D8D8D8"/>
                    </a:solidFill>
                  </a:tcPr>
                </a:tc>
                <a:tc>
                  <a:txBody>
                    <a:bodyPr/>
                    <a:lstStyle/>
                    <a:p>
                      <a:pPr marL="0" marR="0" indent="0" algn="l" rtl="0" fontAlgn="ctr">
                        <a:lnSpc>
                          <a:spcPct val="90000"/>
                        </a:lnSpc>
                        <a:spcBef>
                          <a:spcPts val="0"/>
                        </a:spcBef>
                        <a:spcAft>
                          <a:spcPts val="0"/>
                        </a:spcAft>
                      </a:pPr>
                      <a:r>
                        <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rPr>
                        <a:t>Total</a:t>
                      </a:r>
                    </a:p>
                  </a:txBody>
                  <a:tcPr anchor="ctr">
                    <a:solidFill>
                      <a:srgbClr val="D8D8D8"/>
                    </a:solidFill>
                  </a:tcPr>
                </a:tc>
                <a:extLst>
                  <a:ext uri="{0D108BD9-81ED-4DB2-BD59-A6C34878D82A}">
                    <a16:rowId xmlns:a16="http://schemas.microsoft.com/office/drawing/2014/main" val="3954485357"/>
                  </a:ext>
                </a:extLst>
              </a:tr>
              <a:tr h="31515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u="none" strike="noStrike" cap="none" dirty="0">
                          <a:solidFill>
                            <a:srgbClr val="414042"/>
                          </a:solidFill>
                          <a:latin typeface="Verdana" panose="020B0604030504040204" pitchFamily="34" charset="0"/>
                          <a:ea typeface="Verdana" panose="020B0604030504040204" pitchFamily="34" charset="0"/>
                          <a:cs typeface="Arial"/>
                          <a:sym typeface="Arial"/>
                        </a:rPr>
                        <a:t>BP1</a:t>
                      </a:r>
                      <a:endParaRPr lang="en-US" sz="1400" b="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cap="none" dirty="0">
                          <a:latin typeface="Verdana" panose="020B0604030504040204" pitchFamily="34" charset="0"/>
                          <a:ea typeface="Verdana" panose="020B0604030504040204" pitchFamily="34" charset="0"/>
                          <a:cs typeface="Arial"/>
                          <a:sym typeface="Arial"/>
                        </a:rPr>
                        <a:t>27%</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cap="none" dirty="0">
                          <a:latin typeface="Verdana" panose="020B0604030504040204" pitchFamily="34" charset="0"/>
                          <a:ea typeface="Verdana" panose="020B0604030504040204" pitchFamily="34" charset="0"/>
                          <a:cs typeface="Arial"/>
                          <a:sym typeface="Arial"/>
                        </a:rPr>
                        <a:t>15%</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cap="none" dirty="0">
                          <a:latin typeface="Verdana" panose="020B0604030504040204" pitchFamily="34" charset="0"/>
                          <a:ea typeface="Verdana" panose="020B0604030504040204" pitchFamily="34" charset="0"/>
                          <a:cs typeface="Arial"/>
                          <a:sym typeface="Arial"/>
                        </a:rPr>
                        <a:t>18%</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cap="none" dirty="0">
                          <a:latin typeface="Verdana" panose="020B0604030504040204" pitchFamily="34" charset="0"/>
                          <a:ea typeface="Verdana" panose="020B0604030504040204" pitchFamily="34" charset="0"/>
                          <a:cs typeface="Arial"/>
                          <a:sym typeface="Arial"/>
                        </a:rPr>
                        <a:t>3%</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cap="none" dirty="0">
                          <a:latin typeface="Verdana" panose="020B0604030504040204" pitchFamily="34" charset="0"/>
                          <a:ea typeface="Verdana" panose="020B0604030504040204" pitchFamily="34" charset="0"/>
                          <a:cs typeface="Arial"/>
                          <a:sym typeface="Arial"/>
                        </a:rPr>
                        <a:t>7%</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cap="none" dirty="0">
                          <a:latin typeface="Verdana" panose="020B0604030504040204" pitchFamily="34" charset="0"/>
                          <a:ea typeface="Verdana" panose="020B0604030504040204" pitchFamily="34" charset="0"/>
                          <a:cs typeface="Arial"/>
                          <a:sym typeface="Arial"/>
                        </a:rPr>
                        <a:t>20%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cap="none" dirty="0">
                          <a:latin typeface="Verdana" panose="020B0604030504040204" pitchFamily="34" charset="0"/>
                          <a:ea typeface="Verdana" panose="020B0604030504040204" pitchFamily="34" charset="0"/>
                          <a:cs typeface="Arial"/>
                          <a:sym typeface="Arial"/>
                        </a:rPr>
                        <a:t>5%</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cap="none" dirty="0">
                          <a:latin typeface="Verdana" panose="020B0604030504040204" pitchFamily="34" charset="0"/>
                          <a:ea typeface="Verdana" panose="020B0604030504040204" pitchFamily="34" charset="0"/>
                          <a:cs typeface="Arial"/>
                          <a:sym typeface="Arial"/>
                        </a:rPr>
                        <a:t>5%</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u="none" strike="noStrike" cap="none" dirty="0">
                          <a:latin typeface="Verdana" panose="020B0604030504040204" pitchFamily="34" charset="0"/>
                          <a:ea typeface="Verdana" panose="020B0604030504040204" pitchFamily="34" charset="0"/>
                          <a:cs typeface="Arial"/>
                          <a:sym typeface="Arial"/>
                        </a:rPr>
                        <a:t>100%</a:t>
                      </a:r>
                    </a:p>
                  </a:txBody>
                  <a:tcPr/>
                </a:tc>
                <a:extLst>
                  <a:ext uri="{0D108BD9-81ED-4DB2-BD59-A6C34878D82A}">
                    <a16:rowId xmlns:a16="http://schemas.microsoft.com/office/drawing/2014/main" val="1430299095"/>
                  </a:ext>
                </a:extLst>
              </a:tr>
              <a:tr h="31515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14042"/>
                          </a:solidFill>
                          <a:effectLst/>
                          <a:uLnTx/>
                          <a:uFillTx/>
                          <a:latin typeface="Verdana" panose="020B0604030504040204" pitchFamily="34" charset="0"/>
                          <a:ea typeface="Verdana" panose="020B0604030504040204" pitchFamily="34" charset="0"/>
                          <a:cs typeface="Arial"/>
                          <a:sym typeface="Arial"/>
                        </a:rPr>
                        <a:t>BP2</a:t>
                      </a:r>
                      <a:endPar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u="none" strike="noStrike" cap="none" dirty="0">
                          <a:latin typeface="Verdana" panose="020B0604030504040204" pitchFamily="34" charset="0"/>
                          <a:ea typeface="Verdana" panose="020B0604030504040204" pitchFamily="34" charset="0"/>
                          <a:cs typeface="Arial"/>
                          <a:sym typeface="Arial"/>
                        </a:rPr>
                        <a:t>100%</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100%</a:t>
                      </a: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924587903"/>
                  </a:ext>
                </a:extLst>
              </a:tr>
              <a:tr h="3041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14042"/>
                          </a:solidFill>
                          <a:effectLst/>
                          <a:uLnTx/>
                          <a:uFillTx/>
                          <a:latin typeface="Verdana" panose="020B0604030504040204" pitchFamily="34" charset="0"/>
                          <a:ea typeface="Verdana" panose="020B0604030504040204" pitchFamily="34" charset="0"/>
                          <a:cs typeface="Arial"/>
                          <a:sym typeface="Arial"/>
                        </a:rPr>
                        <a:t>BP3</a:t>
                      </a:r>
                      <a:endPar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Arial"/>
                          <a:sym typeface="Arial"/>
                        </a:rPr>
                        <a:t>100%</a:t>
                      </a: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4288417346"/>
                  </a:ext>
                </a:extLst>
              </a:tr>
              <a:tr h="3041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14042"/>
                          </a:solidFill>
                          <a:effectLst/>
                          <a:uLnTx/>
                          <a:uFillTx/>
                          <a:latin typeface="Verdana" panose="020B0604030504040204" pitchFamily="34" charset="0"/>
                          <a:ea typeface="Verdana" panose="020B0604030504040204" pitchFamily="34" charset="0"/>
                          <a:cs typeface="Arial"/>
                          <a:sym typeface="Arial"/>
                        </a:rPr>
                        <a:t>BP4</a:t>
                      </a:r>
                      <a:endPar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100%</a:t>
                      </a: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465905385"/>
                  </a:ext>
                </a:extLst>
              </a:tr>
              <a:tr h="3041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14042"/>
                          </a:solidFill>
                          <a:effectLst/>
                          <a:uLnTx/>
                          <a:uFillTx/>
                          <a:latin typeface="Verdana" panose="020B0604030504040204" pitchFamily="34" charset="0"/>
                          <a:ea typeface="Verdana" panose="020B0604030504040204" pitchFamily="34" charset="0"/>
                          <a:cs typeface="Arial"/>
                          <a:sym typeface="Arial"/>
                        </a:rPr>
                        <a:t>BP5</a:t>
                      </a:r>
                      <a:endPar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Verdana" panose="020B0604030504040204" pitchFamily="34" charset="0"/>
                          <a:ea typeface="Verdana" panose="020B0604030504040204" pitchFamily="34" charset="0"/>
                          <a:cs typeface="Arial"/>
                          <a:sym typeface="Arial"/>
                        </a:rPr>
                        <a:t>100%</a:t>
                      </a: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2920177743"/>
                  </a:ext>
                </a:extLst>
              </a:tr>
              <a:tr h="3041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14042"/>
                          </a:solidFill>
                          <a:effectLst/>
                          <a:uLnTx/>
                          <a:uFillTx/>
                          <a:latin typeface="Verdana" panose="020B0604030504040204" pitchFamily="34" charset="0"/>
                          <a:ea typeface="Verdana" panose="020B0604030504040204" pitchFamily="34" charset="0"/>
                          <a:cs typeface="Arial"/>
                          <a:sym typeface="Arial"/>
                        </a:rPr>
                        <a:t>BP6</a:t>
                      </a:r>
                      <a:endPar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100%</a:t>
                      </a: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601415910"/>
                  </a:ext>
                </a:extLst>
              </a:tr>
              <a:tr h="3041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14042"/>
                          </a:solidFill>
                          <a:effectLst/>
                          <a:uLnTx/>
                          <a:uFillTx/>
                          <a:latin typeface="Verdana" panose="020B0604030504040204" pitchFamily="34" charset="0"/>
                          <a:ea typeface="Verdana" panose="020B0604030504040204" pitchFamily="34" charset="0"/>
                          <a:cs typeface="Arial"/>
                          <a:sym typeface="Arial"/>
                        </a:rPr>
                        <a:t>BP7</a:t>
                      </a:r>
                      <a:endPar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100%</a:t>
                      </a: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886779325"/>
                  </a:ext>
                </a:extLst>
              </a:tr>
              <a:tr h="3041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14042"/>
                          </a:solidFill>
                          <a:effectLst/>
                          <a:uLnTx/>
                          <a:uFillTx/>
                          <a:latin typeface="Verdana" panose="020B0604030504040204" pitchFamily="34" charset="0"/>
                          <a:ea typeface="Verdana" panose="020B0604030504040204" pitchFamily="34" charset="0"/>
                          <a:cs typeface="Arial"/>
                          <a:sym typeface="Arial"/>
                        </a:rPr>
                        <a:t>BP8</a:t>
                      </a:r>
                      <a:endPar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100%</a:t>
                      </a: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138198170"/>
                  </a:ext>
                </a:extLst>
              </a:tr>
              <a:tr h="3041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14042"/>
                          </a:solidFill>
                          <a:effectLst/>
                          <a:uLnTx/>
                          <a:uFillTx/>
                          <a:latin typeface="Verdana" panose="020B0604030504040204" pitchFamily="34" charset="0"/>
                          <a:ea typeface="Verdana" panose="020B0604030504040204" pitchFamily="34" charset="0"/>
                          <a:cs typeface="Arial"/>
                          <a:sym typeface="Arial"/>
                        </a:rPr>
                        <a:t>BP9</a:t>
                      </a:r>
                      <a:endPar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100%</a:t>
                      </a: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2285091664"/>
                  </a:ext>
                </a:extLst>
              </a:tr>
              <a:tr h="3041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14042"/>
                          </a:solidFill>
                          <a:effectLst/>
                          <a:uLnTx/>
                          <a:uFillTx/>
                          <a:latin typeface="Verdana" panose="020B0604030504040204" pitchFamily="34" charset="0"/>
                          <a:ea typeface="Verdana" panose="020B0604030504040204" pitchFamily="34" charset="0"/>
                          <a:cs typeface="Arial"/>
                          <a:sym typeface="Arial"/>
                        </a:rPr>
                        <a:t>BP10</a:t>
                      </a:r>
                      <a:endPar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100%</a:t>
                      </a: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1264703740"/>
                  </a:ext>
                </a:extLst>
              </a:tr>
              <a:tr h="31816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14042"/>
                          </a:solidFill>
                          <a:effectLst/>
                          <a:uLnTx/>
                          <a:uFillTx/>
                          <a:latin typeface="Verdana" panose="020B0604030504040204" pitchFamily="34" charset="0"/>
                          <a:ea typeface="Verdana" panose="020B0604030504040204" pitchFamily="34" charset="0"/>
                          <a:cs typeface="Arial"/>
                          <a:sym typeface="Arial"/>
                        </a:rPr>
                        <a:t>BP11</a:t>
                      </a:r>
                      <a:endPar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100%</a:t>
                      </a: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2701717901"/>
                  </a:ext>
                </a:extLst>
              </a:tr>
              <a:tr h="3041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14042"/>
                          </a:solidFill>
                          <a:effectLst/>
                          <a:uLnTx/>
                          <a:uFillTx/>
                          <a:latin typeface="Verdana" panose="020B0604030504040204" pitchFamily="34" charset="0"/>
                          <a:ea typeface="Verdana" panose="020B0604030504040204" pitchFamily="34" charset="0"/>
                          <a:cs typeface="Arial"/>
                          <a:sym typeface="Arial"/>
                        </a:rPr>
                        <a:t>BP12</a:t>
                      </a:r>
                      <a:endPar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100%</a:t>
                      </a: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1439062198"/>
                  </a:ext>
                </a:extLst>
              </a:tr>
              <a:tr h="3041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14042"/>
                          </a:solidFill>
                          <a:effectLst/>
                          <a:uLnTx/>
                          <a:uFillTx/>
                          <a:latin typeface="Verdana" panose="020B0604030504040204" pitchFamily="34" charset="0"/>
                          <a:ea typeface="Verdana" panose="020B0604030504040204" pitchFamily="34" charset="0"/>
                          <a:cs typeface="Arial"/>
                          <a:sym typeface="Arial"/>
                        </a:rPr>
                        <a:t>BP13</a:t>
                      </a:r>
                      <a:endPar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100%</a:t>
                      </a: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3849999611"/>
                  </a:ext>
                </a:extLst>
              </a:tr>
              <a:tr h="3041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14042"/>
                          </a:solidFill>
                          <a:effectLst/>
                          <a:uLnTx/>
                          <a:uFillTx/>
                          <a:latin typeface="Verdana" panose="020B0604030504040204" pitchFamily="34" charset="0"/>
                          <a:ea typeface="Verdana" panose="020B0604030504040204" pitchFamily="34" charset="0"/>
                          <a:cs typeface="Arial"/>
                          <a:sym typeface="Arial"/>
                        </a:rPr>
                        <a:t>BP14</a:t>
                      </a:r>
                      <a:endPar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100%</a:t>
                      </a: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1460601125"/>
                  </a:ext>
                </a:extLst>
              </a:tr>
              <a:tr h="3041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14042"/>
                          </a:solidFill>
                          <a:effectLst/>
                          <a:uLnTx/>
                          <a:uFillTx/>
                          <a:latin typeface="Verdana" panose="020B0604030504040204" pitchFamily="34" charset="0"/>
                          <a:ea typeface="Verdana" panose="020B0604030504040204" pitchFamily="34" charset="0"/>
                          <a:cs typeface="Arial"/>
                          <a:sym typeface="Arial"/>
                        </a:rPr>
                        <a:t>End</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100%</a:t>
                      </a: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469031961"/>
                  </a:ext>
                </a:extLst>
              </a:tr>
            </a:tbl>
          </a:graphicData>
        </a:graphic>
      </p:graphicFrame>
      <p:grpSp>
        <p:nvGrpSpPr>
          <p:cNvPr id="2" name="Google Shape;327;p7">
            <a:extLst>
              <a:ext uri="{FF2B5EF4-FFF2-40B4-BE49-F238E27FC236}">
                <a16:creationId xmlns:a16="http://schemas.microsoft.com/office/drawing/2014/main" id="{B28E0DF4-8B67-EF4E-D6CE-0217B38373BF}"/>
              </a:ext>
            </a:extLst>
          </p:cNvPr>
          <p:cNvGrpSpPr/>
          <p:nvPr/>
        </p:nvGrpSpPr>
        <p:grpSpPr>
          <a:xfrm>
            <a:off x="940966" y="8587835"/>
            <a:ext cx="580663" cy="687304"/>
            <a:chOff x="940966" y="8587830"/>
            <a:chExt cx="580663" cy="687304"/>
          </a:xfrm>
        </p:grpSpPr>
        <p:grpSp>
          <p:nvGrpSpPr>
            <p:cNvPr id="3" name="Google Shape;328;p7">
              <a:extLst>
                <a:ext uri="{FF2B5EF4-FFF2-40B4-BE49-F238E27FC236}">
                  <a16:creationId xmlns:a16="http://schemas.microsoft.com/office/drawing/2014/main" id="{877AA3C6-3935-E2FD-2D85-62B66FF73358}"/>
                </a:ext>
              </a:extLst>
            </p:cNvPr>
            <p:cNvGrpSpPr/>
            <p:nvPr/>
          </p:nvGrpSpPr>
          <p:grpSpPr>
            <a:xfrm>
              <a:off x="997356" y="8791620"/>
              <a:ext cx="483124" cy="483122"/>
              <a:chOff x="0" y="0"/>
              <a:chExt cx="812800" cy="812800"/>
            </a:xfrm>
          </p:grpSpPr>
          <p:sp>
            <p:nvSpPr>
              <p:cNvPr id="6" name="Google Shape;329;p7">
                <a:extLst>
                  <a:ext uri="{FF2B5EF4-FFF2-40B4-BE49-F238E27FC236}">
                    <a16:creationId xmlns:a16="http://schemas.microsoft.com/office/drawing/2014/main" id="{62F9C920-C696-88EF-E661-028EB9D1E979}"/>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7" name="Google Shape;330;p7">
                <a:extLst>
                  <a:ext uri="{FF2B5EF4-FFF2-40B4-BE49-F238E27FC236}">
                    <a16:creationId xmlns:a16="http://schemas.microsoft.com/office/drawing/2014/main" id="{7115E380-F5A3-495C-A5E5-B64BABC7CE35}"/>
                  </a:ext>
                </a:extLst>
              </p:cNvPr>
              <p:cNvSpPr txBox="1"/>
              <p:nvPr/>
            </p:nvSpPr>
            <p:spPr>
              <a:xfrm>
                <a:off x="76200" y="66675"/>
                <a:ext cx="660400" cy="669925"/>
              </a:xfrm>
              <a:prstGeom prst="rect">
                <a:avLst/>
              </a:prstGeom>
              <a:noFill/>
              <a:ln>
                <a:noFill/>
              </a:ln>
            </p:spPr>
            <p:txBody>
              <a:bodyPr spcFirstLastPara="1" wrap="square" lIns="35850" tIns="35850" rIns="35850" bIns="35850" anchor="ctr" anchorCtr="0">
                <a:noAutofit/>
              </a:bodyPr>
              <a:lstStyle/>
              <a:p>
                <a:pPr marL="0" marR="0" lvl="0" indent="0" algn="ctr" rtl="0">
                  <a:lnSpc>
                    <a:spcPct val="201041"/>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sp>
          <p:nvSpPr>
            <p:cNvPr id="5" name="Google Shape;331;p7">
              <a:extLst>
                <a:ext uri="{FF2B5EF4-FFF2-40B4-BE49-F238E27FC236}">
                  <a16:creationId xmlns:a16="http://schemas.microsoft.com/office/drawing/2014/main" id="{0FE96951-1F73-390E-1495-994F3663B7E3}"/>
                </a:ext>
              </a:extLst>
            </p:cNvPr>
            <p:cNvSpPr txBox="1"/>
            <p:nvPr/>
          </p:nvSpPr>
          <p:spPr>
            <a:xfrm>
              <a:off x="940966" y="8587830"/>
              <a:ext cx="580663" cy="687304"/>
            </a:xfrm>
            <a:prstGeom prst="rect">
              <a:avLst/>
            </a:prstGeom>
            <a:noFill/>
            <a:ln>
              <a:noFill/>
            </a:ln>
          </p:spPr>
          <p:txBody>
            <a:bodyPr spcFirstLastPara="1" wrap="square" lIns="0" tIns="0" rIns="0" bIns="0" anchor="ctr" anchorCtr="0">
              <a:spAutoFit/>
            </a:bodyPr>
            <a:lstStyle/>
            <a:p>
              <a:pPr marL="0" marR="0" lvl="0" indent="0" algn="ctr" rtl="0">
                <a:lnSpc>
                  <a:spcPct val="278575"/>
                </a:lnSpc>
                <a:spcBef>
                  <a:spcPts val="0"/>
                </a:spcBef>
                <a:spcAft>
                  <a:spcPts val="0"/>
                </a:spcAft>
                <a:buClr>
                  <a:srgbClr val="000000"/>
                </a:buClr>
                <a:buSzPts val="1601"/>
                <a:buFont typeface="Arial"/>
                <a:buNone/>
              </a:pPr>
              <a:r>
                <a:rPr lang="en-US" sz="1601" b="0" i="0" u="none" strike="noStrike" cap="none" dirty="0">
                  <a:solidFill>
                    <a:srgbClr val="0070C0"/>
                  </a:solidFill>
                  <a:latin typeface="Verdana"/>
                  <a:ea typeface="Verdana"/>
                  <a:cs typeface="Verdana"/>
                  <a:sym typeface="Verdana"/>
                </a:rPr>
                <a:t>21</a:t>
              </a:r>
              <a:endParaRPr sz="1400" b="0" i="0" u="none" strike="noStrike" cap="none" dirty="0">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601575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Shape 836"/>
        <p:cNvGrpSpPr/>
        <p:nvPr/>
      </p:nvGrpSpPr>
      <p:grpSpPr>
        <a:xfrm>
          <a:off x="0" y="0"/>
          <a:ext cx="0" cy="0"/>
          <a:chOff x="0" y="0"/>
          <a:chExt cx="0" cy="0"/>
        </a:xfrm>
      </p:grpSpPr>
      <p:sp>
        <p:nvSpPr>
          <p:cNvPr id="837" name="Google Shape;837;p18"/>
          <p:cNvSpPr txBox="1"/>
          <p:nvPr/>
        </p:nvSpPr>
        <p:spPr>
          <a:xfrm>
            <a:off x="2519400" y="928491"/>
            <a:ext cx="13223959" cy="671722"/>
          </a:xfrm>
          <a:prstGeom prst="rect">
            <a:avLst/>
          </a:prstGeom>
          <a:noFill/>
          <a:ln>
            <a:noFill/>
          </a:ln>
        </p:spPr>
        <p:txBody>
          <a:bodyPr spcFirstLastPara="1" wrap="square" lIns="0" tIns="0" rIns="0" bIns="0" anchor="t" anchorCtr="0">
            <a:spAutoFit/>
          </a:bodyPr>
          <a:lstStyle/>
          <a:p>
            <a:pPr marL="0" marR="0" lvl="0" indent="0" algn="ctr" rtl="0">
              <a:lnSpc>
                <a:spcPct val="190497"/>
              </a:lnSpc>
              <a:spcBef>
                <a:spcPts val="0"/>
              </a:spcBef>
              <a:spcAft>
                <a:spcPts val="0"/>
              </a:spcAft>
              <a:buClr>
                <a:srgbClr val="000000"/>
              </a:buClr>
              <a:buSzPts val="3199"/>
              <a:buFont typeface="Arial"/>
              <a:buNone/>
            </a:pPr>
            <a:r>
              <a:rPr lang="en-US" sz="3199" b="0" i="0" u="none" strike="noStrike" cap="none">
                <a:solidFill>
                  <a:srgbClr val="0070C0"/>
                </a:solidFill>
                <a:latin typeface="Verdana"/>
                <a:ea typeface="Verdana"/>
                <a:cs typeface="Verdana"/>
                <a:sym typeface="Verdana"/>
              </a:rPr>
              <a:t>OPM - ALLOCATION OF VALUE TO SHARE CLASSES</a:t>
            </a:r>
            <a:endParaRPr sz="1400" b="0" i="0" u="none" strike="noStrike" cap="none">
              <a:solidFill>
                <a:srgbClr val="000000"/>
              </a:solidFill>
              <a:latin typeface="Arial"/>
              <a:ea typeface="Arial"/>
              <a:cs typeface="Arial"/>
              <a:sym typeface="Arial"/>
            </a:endParaRPr>
          </a:p>
        </p:txBody>
      </p:sp>
      <p:grpSp>
        <p:nvGrpSpPr>
          <p:cNvPr id="838" name="Google Shape;838;p18"/>
          <p:cNvGrpSpPr/>
          <p:nvPr/>
        </p:nvGrpSpPr>
        <p:grpSpPr>
          <a:xfrm>
            <a:off x="15856696" y="8786364"/>
            <a:ext cx="1453671" cy="471940"/>
            <a:chOff x="0" y="-28575"/>
            <a:chExt cx="952367" cy="309190"/>
          </a:xfrm>
        </p:grpSpPr>
        <p:sp>
          <p:nvSpPr>
            <p:cNvPr id="839" name="Google Shape;839;p18"/>
            <p:cNvSpPr/>
            <p:nvPr/>
          </p:nvSpPr>
          <p:spPr>
            <a:xfrm>
              <a:off x="0" y="0"/>
              <a:ext cx="952367" cy="280615"/>
            </a:xfrm>
            <a:custGeom>
              <a:avLst/>
              <a:gdLst/>
              <a:ahLst/>
              <a:cxnLst/>
              <a:rect l="l" t="t" r="r" b="b"/>
              <a:pathLst>
                <a:path w="952367" h="280615" extrusionOk="0">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840" name="Google Shape;840;p18"/>
            <p:cNvSpPr txBox="1"/>
            <p:nvPr/>
          </p:nvSpPr>
          <p:spPr>
            <a:xfrm>
              <a:off x="0" y="-28575"/>
              <a:ext cx="952367" cy="309190"/>
            </a:xfrm>
            <a:prstGeom prst="rect">
              <a:avLst/>
            </a:prstGeom>
            <a:noFill/>
            <a:ln>
              <a:noFill/>
            </a:ln>
          </p:spPr>
          <p:txBody>
            <a:bodyPr spcFirstLastPara="1" wrap="square" lIns="40625" tIns="40625" rIns="40625" bIns="40625" anchor="ctr" anchorCtr="0">
              <a:noAutofit/>
            </a:bodyPr>
            <a:lstStyle/>
            <a:p>
              <a:pPr marL="0" marR="0" lvl="0" indent="0" algn="ctr" rtl="0">
                <a:lnSpc>
                  <a:spcPct val="20142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cxnSp>
        <p:nvCxnSpPr>
          <p:cNvPr id="846" name="Google Shape;846;p18">
            <a:hlinkClick r:id="rId3" action="ppaction://hlinksldjump"/>
          </p:cNvPr>
          <p:cNvCxnSpPr/>
          <p:nvPr/>
        </p:nvCxnSpPr>
        <p:spPr>
          <a:xfrm>
            <a:off x="16238667" y="9044139"/>
            <a:ext cx="714076" cy="0"/>
          </a:xfrm>
          <a:prstGeom prst="straightConnector1">
            <a:avLst/>
          </a:prstGeom>
          <a:noFill/>
          <a:ln w="19050" cap="flat" cmpd="sng">
            <a:solidFill>
              <a:srgbClr val="0070C0">
                <a:alpha val="70196"/>
              </a:srgbClr>
            </a:solidFill>
            <a:prstDash val="solid"/>
            <a:round/>
            <a:headEnd type="none" w="sm" len="sm"/>
            <a:tailEnd type="stealth" w="med" len="med"/>
          </a:ln>
        </p:spPr>
      </p:cxnSp>
      <p:cxnSp>
        <p:nvCxnSpPr>
          <p:cNvPr id="847" name="Google Shape;847;p18"/>
          <p:cNvCxnSpPr/>
          <p:nvPr/>
        </p:nvCxnSpPr>
        <p:spPr>
          <a:xfrm>
            <a:off x="1028704" y="9659318"/>
            <a:ext cx="16268701" cy="0"/>
          </a:xfrm>
          <a:prstGeom prst="straightConnector1">
            <a:avLst/>
          </a:prstGeom>
          <a:noFill/>
          <a:ln w="76200" cap="flat" cmpd="sng">
            <a:solidFill>
              <a:srgbClr val="E6E7E8"/>
            </a:solidFill>
            <a:prstDash val="solid"/>
            <a:round/>
            <a:headEnd type="none" w="sm" len="sm"/>
            <a:tailEnd type="triangle" w="med" len="med"/>
          </a:ln>
        </p:spPr>
      </p:cxnSp>
      <p:grpSp>
        <p:nvGrpSpPr>
          <p:cNvPr id="848" name="Google Shape;848;p18"/>
          <p:cNvGrpSpPr/>
          <p:nvPr/>
        </p:nvGrpSpPr>
        <p:grpSpPr>
          <a:xfrm>
            <a:off x="2033400" y="9530672"/>
            <a:ext cx="1224000" cy="496004"/>
            <a:chOff x="1355317" y="6095931"/>
            <a:chExt cx="1224000" cy="496004"/>
          </a:xfrm>
        </p:grpSpPr>
        <p:sp>
          <p:nvSpPr>
            <p:cNvPr id="849" name="Google Shape;849;p18"/>
            <p:cNvSpPr/>
            <p:nvPr/>
          </p:nvSpPr>
          <p:spPr>
            <a:xfrm>
              <a:off x="1355317"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Introduction</a:t>
              </a:r>
              <a:endParaRPr sz="1400" b="0" i="0" u="none" strike="noStrike" cap="none">
                <a:solidFill>
                  <a:srgbClr val="000000"/>
                </a:solidFill>
                <a:latin typeface="Arial"/>
                <a:ea typeface="Arial"/>
                <a:cs typeface="Arial"/>
                <a:sym typeface="Arial"/>
              </a:endParaRPr>
            </a:p>
          </p:txBody>
        </p:sp>
        <p:sp>
          <p:nvSpPr>
            <p:cNvPr id="850" name="Google Shape;850;p18"/>
            <p:cNvSpPr/>
            <p:nvPr/>
          </p:nvSpPr>
          <p:spPr>
            <a:xfrm>
              <a:off x="1841317"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1</a:t>
              </a:r>
              <a:endParaRPr sz="1400" b="0" i="0" u="none" strike="noStrike" cap="none">
                <a:solidFill>
                  <a:srgbClr val="000000"/>
                </a:solidFill>
                <a:latin typeface="Arial"/>
                <a:ea typeface="Arial"/>
                <a:cs typeface="Arial"/>
                <a:sym typeface="Arial"/>
              </a:endParaRPr>
            </a:p>
          </p:txBody>
        </p:sp>
      </p:grpSp>
      <p:grpSp>
        <p:nvGrpSpPr>
          <p:cNvPr id="851" name="Google Shape;851;p18"/>
          <p:cNvGrpSpPr/>
          <p:nvPr/>
        </p:nvGrpSpPr>
        <p:grpSpPr>
          <a:xfrm>
            <a:off x="4630316" y="9530672"/>
            <a:ext cx="1224000" cy="496004"/>
            <a:chOff x="4098256" y="6095931"/>
            <a:chExt cx="1224000" cy="496004"/>
          </a:xfrm>
        </p:grpSpPr>
        <p:sp>
          <p:nvSpPr>
            <p:cNvPr id="852" name="Google Shape;852;p18"/>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Company Overview</a:t>
              </a:r>
              <a:endParaRPr sz="1400" b="0" i="0" u="none" strike="noStrike" cap="none">
                <a:solidFill>
                  <a:srgbClr val="000000"/>
                </a:solidFill>
                <a:latin typeface="Arial"/>
                <a:ea typeface="Arial"/>
                <a:cs typeface="Arial"/>
                <a:sym typeface="Arial"/>
              </a:endParaRPr>
            </a:p>
          </p:txBody>
        </p:sp>
        <p:sp>
          <p:nvSpPr>
            <p:cNvPr id="853" name="Google Shape;853;p18"/>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2</a:t>
              </a:r>
              <a:endParaRPr sz="1400" b="0" i="0" u="none" strike="noStrike" cap="none">
                <a:solidFill>
                  <a:srgbClr val="000000"/>
                </a:solidFill>
                <a:latin typeface="Arial"/>
                <a:ea typeface="Arial"/>
                <a:cs typeface="Arial"/>
                <a:sym typeface="Arial"/>
              </a:endParaRPr>
            </a:p>
          </p:txBody>
        </p:sp>
      </p:grpSp>
      <p:grpSp>
        <p:nvGrpSpPr>
          <p:cNvPr id="854" name="Google Shape;854;p18"/>
          <p:cNvGrpSpPr/>
          <p:nvPr/>
        </p:nvGrpSpPr>
        <p:grpSpPr>
          <a:xfrm>
            <a:off x="12421063" y="9534668"/>
            <a:ext cx="1224000" cy="496004"/>
            <a:chOff x="4098256" y="6095931"/>
            <a:chExt cx="1224000" cy="496004"/>
          </a:xfrm>
        </p:grpSpPr>
        <p:sp>
          <p:nvSpPr>
            <p:cNvPr id="855" name="Google Shape;855;p18"/>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0070C0"/>
                  </a:solidFill>
                  <a:latin typeface="Verdana"/>
                  <a:ea typeface="Verdana"/>
                  <a:cs typeface="Verdana"/>
                  <a:sym typeface="Verdana"/>
                </a:rPr>
                <a:t>Allocation of Value</a:t>
              </a:r>
              <a:endParaRPr sz="1400" b="0" i="0" u="none" strike="noStrike" cap="none">
                <a:solidFill>
                  <a:srgbClr val="000000"/>
                </a:solidFill>
                <a:latin typeface="Arial"/>
                <a:ea typeface="Arial"/>
                <a:cs typeface="Arial"/>
                <a:sym typeface="Arial"/>
              </a:endParaRPr>
            </a:p>
          </p:txBody>
        </p:sp>
        <p:sp>
          <p:nvSpPr>
            <p:cNvPr id="856" name="Google Shape;856;p18"/>
            <p:cNvSpPr/>
            <p:nvPr/>
          </p:nvSpPr>
          <p:spPr>
            <a:xfrm>
              <a:off x="4584256" y="6095931"/>
              <a:ext cx="252000" cy="252000"/>
            </a:xfrm>
            <a:prstGeom prst="ellipse">
              <a:avLst/>
            </a:prstGeom>
            <a:solidFill>
              <a:srgbClr val="00B0F0"/>
            </a:solidFill>
            <a:ln w="1905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chemeClr val="lt1"/>
                  </a:solidFill>
                  <a:latin typeface="Verdana"/>
                  <a:ea typeface="Verdana"/>
                  <a:cs typeface="Verdana"/>
                  <a:sym typeface="Verdana"/>
                </a:rPr>
                <a:t>5</a:t>
              </a:r>
              <a:endParaRPr sz="1400" b="0" i="0" u="none" strike="noStrike" cap="none">
                <a:solidFill>
                  <a:srgbClr val="000000"/>
                </a:solidFill>
                <a:latin typeface="Arial"/>
                <a:ea typeface="Arial"/>
                <a:cs typeface="Arial"/>
                <a:sym typeface="Arial"/>
              </a:endParaRPr>
            </a:p>
          </p:txBody>
        </p:sp>
      </p:grpSp>
      <p:grpSp>
        <p:nvGrpSpPr>
          <p:cNvPr id="857" name="Google Shape;857;p18"/>
          <p:cNvGrpSpPr/>
          <p:nvPr/>
        </p:nvGrpSpPr>
        <p:grpSpPr>
          <a:xfrm>
            <a:off x="7227233" y="9530672"/>
            <a:ext cx="1224000" cy="496004"/>
            <a:chOff x="6824912" y="6095931"/>
            <a:chExt cx="1224000" cy="496004"/>
          </a:xfrm>
        </p:grpSpPr>
        <p:sp>
          <p:nvSpPr>
            <p:cNvPr id="858" name="Google Shape;858;p18"/>
            <p:cNvSpPr/>
            <p:nvPr/>
          </p:nvSpPr>
          <p:spPr>
            <a:xfrm>
              <a:off x="6824912"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Valuation Framework</a:t>
              </a:r>
              <a:endParaRPr sz="1400" b="0" i="0" u="none" strike="noStrike" cap="none">
                <a:solidFill>
                  <a:srgbClr val="000000"/>
                </a:solidFill>
                <a:latin typeface="Arial"/>
                <a:ea typeface="Arial"/>
                <a:cs typeface="Arial"/>
                <a:sym typeface="Arial"/>
              </a:endParaRPr>
            </a:p>
          </p:txBody>
        </p:sp>
        <p:sp>
          <p:nvSpPr>
            <p:cNvPr id="859" name="Google Shape;859;p18"/>
            <p:cNvSpPr/>
            <p:nvPr/>
          </p:nvSpPr>
          <p:spPr>
            <a:xfrm>
              <a:off x="7310912"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3</a:t>
              </a:r>
              <a:endParaRPr sz="1400" b="0" i="0" u="none" strike="noStrike" cap="none">
                <a:solidFill>
                  <a:srgbClr val="000000"/>
                </a:solidFill>
                <a:latin typeface="Arial"/>
                <a:ea typeface="Arial"/>
                <a:cs typeface="Arial"/>
                <a:sym typeface="Arial"/>
              </a:endParaRPr>
            </a:p>
          </p:txBody>
        </p:sp>
      </p:grpSp>
      <p:grpSp>
        <p:nvGrpSpPr>
          <p:cNvPr id="860" name="Google Shape;860;p18"/>
          <p:cNvGrpSpPr/>
          <p:nvPr/>
        </p:nvGrpSpPr>
        <p:grpSpPr>
          <a:xfrm>
            <a:off x="9824149" y="9534668"/>
            <a:ext cx="1224000" cy="496004"/>
            <a:chOff x="9576193" y="6095931"/>
            <a:chExt cx="1224000" cy="496004"/>
          </a:xfrm>
        </p:grpSpPr>
        <p:sp>
          <p:nvSpPr>
            <p:cNvPr id="861" name="Google Shape;861;p18"/>
            <p:cNvSpPr/>
            <p:nvPr/>
          </p:nvSpPr>
          <p:spPr>
            <a:xfrm>
              <a:off x="9576193"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Valuation Analysis</a:t>
              </a:r>
              <a:endParaRPr sz="1400" b="0" i="0" u="none" strike="noStrike" cap="none">
                <a:solidFill>
                  <a:srgbClr val="000000"/>
                </a:solidFill>
                <a:latin typeface="Arial"/>
                <a:ea typeface="Arial"/>
                <a:cs typeface="Arial"/>
                <a:sym typeface="Arial"/>
              </a:endParaRPr>
            </a:p>
          </p:txBody>
        </p:sp>
        <p:sp>
          <p:nvSpPr>
            <p:cNvPr id="862" name="Google Shape;862;p18"/>
            <p:cNvSpPr/>
            <p:nvPr/>
          </p:nvSpPr>
          <p:spPr>
            <a:xfrm>
              <a:off x="10062193"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4</a:t>
              </a:r>
              <a:endParaRPr sz="1400" b="0" i="0" u="none" strike="noStrike" cap="none">
                <a:solidFill>
                  <a:srgbClr val="000000"/>
                </a:solidFill>
                <a:latin typeface="Arial"/>
                <a:ea typeface="Arial"/>
                <a:cs typeface="Arial"/>
                <a:sym typeface="Arial"/>
              </a:endParaRPr>
            </a:p>
          </p:txBody>
        </p:sp>
      </p:grpSp>
      <p:grpSp>
        <p:nvGrpSpPr>
          <p:cNvPr id="864" name="Google Shape;864;p18"/>
          <p:cNvGrpSpPr/>
          <p:nvPr/>
        </p:nvGrpSpPr>
        <p:grpSpPr>
          <a:xfrm>
            <a:off x="15017980" y="9534668"/>
            <a:ext cx="1224000" cy="496004"/>
            <a:chOff x="4098256" y="6095931"/>
            <a:chExt cx="1224000" cy="496004"/>
          </a:xfrm>
        </p:grpSpPr>
        <p:sp>
          <p:nvSpPr>
            <p:cNvPr id="865" name="Google Shape;865;p18"/>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Exhibits</a:t>
              </a:r>
              <a:endParaRPr sz="1400" b="0" i="0" u="none" strike="noStrike" cap="none">
                <a:solidFill>
                  <a:srgbClr val="000000"/>
                </a:solidFill>
                <a:latin typeface="Arial"/>
                <a:ea typeface="Arial"/>
                <a:cs typeface="Arial"/>
                <a:sym typeface="Arial"/>
              </a:endParaRPr>
            </a:p>
          </p:txBody>
        </p:sp>
        <p:sp>
          <p:nvSpPr>
            <p:cNvPr id="866" name="Google Shape;866;p18"/>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6</a:t>
              </a:r>
              <a:endParaRPr sz="1400" b="0" i="0" u="none" strike="noStrike" cap="none">
                <a:solidFill>
                  <a:srgbClr val="000000"/>
                </a:solidFill>
                <a:latin typeface="Arial"/>
                <a:ea typeface="Arial"/>
                <a:cs typeface="Arial"/>
                <a:sym typeface="Arial"/>
              </a:endParaRPr>
            </a:p>
          </p:txBody>
        </p:sp>
      </p:grpSp>
      <p:graphicFrame>
        <p:nvGraphicFramePr>
          <p:cNvPr id="4" name="Table 3">
            <a:extLst>
              <a:ext uri="{FF2B5EF4-FFF2-40B4-BE49-F238E27FC236}">
                <a16:creationId xmlns:a16="http://schemas.microsoft.com/office/drawing/2014/main" id="{3953BC24-8FA4-F4EF-F938-4B7888CC78BE}"/>
              </a:ext>
            </a:extLst>
          </p:cNvPr>
          <p:cNvGraphicFramePr>
            <a:graphicFrameLocks noGrp="1"/>
          </p:cNvGraphicFramePr>
          <p:nvPr>
            <p:extLst>
              <p:ext uri="{D42A27DB-BD31-4B8C-83A1-F6EECF244321}">
                <p14:modId xmlns:p14="http://schemas.microsoft.com/office/powerpoint/2010/main" val="2126505769"/>
              </p:ext>
            </p:extLst>
          </p:nvPr>
        </p:nvGraphicFramePr>
        <p:xfrm>
          <a:off x="990600" y="1868013"/>
          <a:ext cx="16319767" cy="5772489"/>
        </p:xfrm>
        <a:graphic>
          <a:graphicData uri="http://schemas.openxmlformats.org/drawingml/2006/table">
            <a:tbl>
              <a:tblPr firstRow="1" bandRow="1">
                <a:tableStyleId>{5545240B-A331-4381-9520-64E0033B2FCB}</a:tableStyleId>
              </a:tblPr>
              <a:tblGrid>
                <a:gridCol w="1147689">
                  <a:extLst>
                    <a:ext uri="{9D8B030D-6E8A-4147-A177-3AD203B41FA5}">
                      <a16:colId xmlns:a16="http://schemas.microsoft.com/office/drawing/2014/main" val="3152668172"/>
                    </a:ext>
                  </a:extLst>
                </a:gridCol>
                <a:gridCol w="1477108">
                  <a:extLst>
                    <a:ext uri="{9D8B030D-6E8A-4147-A177-3AD203B41FA5}">
                      <a16:colId xmlns:a16="http://schemas.microsoft.com/office/drawing/2014/main" val="2627275964"/>
                    </a:ext>
                  </a:extLst>
                </a:gridCol>
                <a:gridCol w="1519311">
                  <a:extLst>
                    <a:ext uri="{9D8B030D-6E8A-4147-A177-3AD203B41FA5}">
                      <a16:colId xmlns:a16="http://schemas.microsoft.com/office/drawing/2014/main" val="1272862766"/>
                    </a:ext>
                  </a:extLst>
                </a:gridCol>
                <a:gridCol w="1589649">
                  <a:extLst>
                    <a:ext uri="{9D8B030D-6E8A-4147-A177-3AD203B41FA5}">
                      <a16:colId xmlns:a16="http://schemas.microsoft.com/office/drawing/2014/main" val="3458073562"/>
                    </a:ext>
                  </a:extLst>
                </a:gridCol>
                <a:gridCol w="1491175">
                  <a:extLst>
                    <a:ext uri="{9D8B030D-6E8A-4147-A177-3AD203B41FA5}">
                      <a16:colId xmlns:a16="http://schemas.microsoft.com/office/drawing/2014/main" val="563217200"/>
                    </a:ext>
                  </a:extLst>
                </a:gridCol>
                <a:gridCol w="1491176">
                  <a:extLst>
                    <a:ext uri="{9D8B030D-6E8A-4147-A177-3AD203B41FA5}">
                      <a16:colId xmlns:a16="http://schemas.microsoft.com/office/drawing/2014/main" val="3792824643"/>
                    </a:ext>
                  </a:extLst>
                </a:gridCol>
                <a:gridCol w="1477107">
                  <a:extLst>
                    <a:ext uri="{9D8B030D-6E8A-4147-A177-3AD203B41FA5}">
                      <a16:colId xmlns:a16="http://schemas.microsoft.com/office/drawing/2014/main" val="75484921"/>
                    </a:ext>
                  </a:extLst>
                </a:gridCol>
                <a:gridCol w="1434905">
                  <a:extLst>
                    <a:ext uri="{9D8B030D-6E8A-4147-A177-3AD203B41FA5}">
                      <a16:colId xmlns:a16="http://schemas.microsoft.com/office/drawing/2014/main" val="3745649706"/>
                    </a:ext>
                  </a:extLst>
                </a:gridCol>
                <a:gridCol w="1533378">
                  <a:extLst>
                    <a:ext uri="{9D8B030D-6E8A-4147-A177-3AD203B41FA5}">
                      <a16:colId xmlns:a16="http://schemas.microsoft.com/office/drawing/2014/main" val="2280962860"/>
                    </a:ext>
                  </a:extLst>
                </a:gridCol>
                <a:gridCol w="1589650">
                  <a:extLst>
                    <a:ext uri="{9D8B030D-6E8A-4147-A177-3AD203B41FA5}">
                      <a16:colId xmlns:a16="http://schemas.microsoft.com/office/drawing/2014/main" val="1245226236"/>
                    </a:ext>
                  </a:extLst>
                </a:gridCol>
                <a:gridCol w="1568619">
                  <a:extLst>
                    <a:ext uri="{9D8B030D-6E8A-4147-A177-3AD203B41FA5}">
                      <a16:colId xmlns:a16="http://schemas.microsoft.com/office/drawing/2014/main" val="2875440031"/>
                    </a:ext>
                  </a:extLst>
                </a:gridCol>
              </a:tblGrid>
              <a:tr h="422393">
                <a:tc gridSpan="11">
                  <a:txBody>
                    <a:bodyPr/>
                    <a:lstStyle/>
                    <a:p>
                      <a:pPr marL="2540" marR="0" lvl="0" indent="0" algn="ctr" rtl="0">
                        <a:lnSpc>
                          <a:spcPct val="100000"/>
                        </a:lnSpc>
                        <a:spcBef>
                          <a:spcPts val="0"/>
                        </a:spcBef>
                        <a:spcAft>
                          <a:spcPts val="0"/>
                        </a:spcAft>
                        <a:buClr>
                          <a:srgbClr val="000000"/>
                        </a:buClr>
                        <a:buSzPts val="1600"/>
                        <a:buFont typeface="Arial"/>
                        <a:buNone/>
                      </a:pPr>
                      <a:r>
                        <a:rPr lang="en-US" sz="1500" u="none" strike="noStrike" cap="none" dirty="0">
                          <a:solidFill>
                            <a:schemeClr val="lt1"/>
                          </a:solidFill>
                          <a:latin typeface="Verdana" panose="020B0604030504040204" pitchFamily="34" charset="0"/>
                          <a:ea typeface="Verdana" panose="020B0604030504040204" pitchFamily="34" charset="0"/>
                          <a:cs typeface="Arial"/>
                          <a:sym typeface="Arial"/>
                        </a:rPr>
                        <a:t>ALLOCATION OF INCREMENTAL OPTION VALUE</a:t>
                      </a:r>
                    </a:p>
                  </a:txBody>
                  <a:tcPr anchor="ctr">
                    <a:solidFill>
                      <a:srgbClr val="0070C0"/>
                    </a:solidFill>
                  </a:tcPr>
                </a:tc>
                <a:tc hMerge="1">
                  <a:txBody>
                    <a:bodyPr/>
                    <a:lstStyle/>
                    <a:p>
                      <a:endParaRPr/>
                    </a:p>
                  </a:txBody>
                  <a:tcPr anchor="ctr">
                    <a:solidFill>
                      <a:srgbClr val="0070C0"/>
                    </a:solidFill>
                  </a:tcPr>
                </a:tc>
                <a:tc hMerge="1">
                  <a:txBody>
                    <a:bodyPr/>
                    <a:lstStyle/>
                    <a:p>
                      <a:endParaRPr lang="en-IL"/>
                    </a:p>
                  </a:txBody>
                  <a:tcPr/>
                </a:tc>
                <a:tc hMerge="1">
                  <a:txBody>
                    <a:bodyPr/>
                    <a:lstStyle/>
                    <a:p>
                      <a:endParaRPr lang="en-IL"/>
                    </a:p>
                  </a:txBody>
                  <a:tcPr/>
                </a:tc>
                <a:tc hMerge="1">
                  <a:txBody>
                    <a:bodyPr/>
                    <a:lstStyle/>
                    <a:p>
                      <a:endParaRPr lang="en-IL"/>
                    </a:p>
                  </a:txBody>
                  <a:tcPr/>
                </a:tc>
                <a:tc hMerge="1">
                  <a:txBody>
                    <a:bodyPr/>
                    <a:lstStyle/>
                    <a:p>
                      <a:endParaRPr lang="en-IL"/>
                    </a:p>
                  </a:txBody>
                  <a:tcPr/>
                </a:tc>
                <a:tc hMerge="1">
                  <a:txBody>
                    <a:bodyPr/>
                    <a:lstStyle/>
                    <a:p>
                      <a:endParaRPr/>
                    </a:p>
                  </a:txBody>
                  <a:tcPr anchor="ctr">
                    <a:solidFill>
                      <a:srgbClr val="0070C0"/>
                    </a:solidFill>
                  </a:tcPr>
                </a:tc>
                <a:tc hMerge="1">
                  <a:txBody>
                    <a:bodyPr/>
                    <a:lstStyle/>
                    <a:p>
                      <a:endParaRPr/>
                    </a:p>
                  </a:txBody>
                  <a:tcPr anchor="ctr">
                    <a:solidFill>
                      <a:srgbClr val="0070C0"/>
                    </a:solidFill>
                  </a:tcPr>
                </a:tc>
                <a:tc hMerge="1">
                  <a:txBody>
                    <a:bodyPr/>
                    <a:lstStyle/>
                    <a:p>
                      <a:endParaRPr lang="en-IL"/>
                    </a:p>
                  </a:txBody>
                  <a:tcPr/>
                </a:tc>
                <a:tc hMerge="1">
                  <a:txBody>
                    <a:bodyPr/>
                    <a:lstStyle/>
                    <a:p>
                      <a:endParaRPr dirty="0"/>
                    </a:p>
                  </a:txBody>
                  <a:tcPr anchor="ctr">
                    <a:solidFill>
                      <a:srgbClr val="0070C0"/>
                    </a:solidFill>
                  </a:tcPr>
                </a:tc>
                <a:tc hMerge="1">
                  <a:txBody>
                    <a:bodyPr/>
                    <a:lstStyle/>
                    <a:p>
                      <a:endParaRPr lang="en-IL"/>
                    </a:p>
                  </a:txBody>
                  <a:tcPr/>
                </a:tc>
                <a:extLst>
                  <a:ext uri="{0D108BD9-81ED-4DB2-BD59-A6C34878D82A}">
                    <a16:rowId xmlns:a16="http://schemas.microsoft.com/office/drawing/2014/main" val="416027792"/>
                  </a:ext>
                </a:extLst>
              </a:tr>
              <a:tr h="304033">
                <a:tc>
                  <a:txBody>
                    <a:bodyPr/>
                    <a:lstStyle/>
                    <a:p>
                      <a:pPr marL="0" marR="0" indent="0" algn="l" rtl="0" fontAlgn="ctr">
                        <a:lnSpc>
                          <a:spcPct val="90000"/>
                        </a:lnSpc>
                        <a:spcBef>
                          <a:spcPts val="0"/>
                        </a:spcBef>
                        <a:spcAft>
                          <a:spcPts val="0"/>
                        </a:spcAft>
                      </a:pPr>
                      <a:r>
                        <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rPr>
                        <a:t>Breakpoint</a:t>
                      </a:r>
                    </a:p>
                  </a:txBody>
                  <a:tcPr anchor="ctr">
                    <a:solidFill>
                      <a:srgbClr val="D8D8D8"/>
                    </a:solidFill>
                  </a:tcPr>
                </a:tc>
                <a:tc>
                  <a:txBody>
                    <a:bodyPr/>
                    <a:lstStyle/>
                    <a:p>
                      <a:pPr marL="0" marR="0" indent="0" algn="l" rtl="0" fontAlgn="ctr">
                        <a:lnSpc>
                          <a:spcPct val="90000"/>
                        </a:lnSpc>
                        <a:spcBef>
                          <a:spcPts val="0"/>
                        </a:spcBef>
                        <a:spcAft>
                          <a:spcPts val="0"/>
                        </a:spcAft>
                      </a:pPr>
                      <a:r>
                        <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rPr>
                        <a:t>Ordinary Shares (including options)</a:t>
                      </a:r>
                    </a:p>
                  </a:txBody>
                  <a:tcPr anchor="ctr">
                    <a:solidFill>
                      <a:srgbClr val="D8D8D8"/>
                    </a:solidFill>
                  </a:tcPr>
                </a:tc>
                <a:tc>
                  <a:txBody>
                    <a:bodyPr/>
                    <a:lstStyle/>
                    <a:p>
                      <a:pPr marL="0" marR="0" indent="0" algn="l" rtl="0" fontAlgn="ctr">
                        <a:lnSpc>
                          <a:spcPct val="90000"/>
                        </a:lnSpc>
                        <a:spcBef>
                          <a:spcPts val="0"/>
                        </a:spcBef>
                        <a:spcAft>
                          <a:spcPts val="0"/>
                        </a:spcAft>
                      </a:pPr>
                      <a:r>
                        <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rPr>
                        <a:t>Series A</a:t>
                      </a:r>
                    </a:p>
                  </a:txBody>
                  <a:tcPr anchor="ctr">
                    <a:solidFill>
                      <a:srgbClr val="D8D8D8"/>
                    </a:solidFill>
                  </a:tcPr>
                </a:tc>
                <a:tc>
                  <a:txBody>
                    <a:bodyPr/>
                    <a:lstStyle/>
                    <a:p>
                      <a:pPr marL="0" marR="0" indent="0" algn="l" rtl="0" fontAlgn="ctr">
                        <a:lnSpc>
                          <a:spcPct val="90000"/>
                        </a:lnSpc>
                        <a:spcBef>
                          <a:spcPts val="0"/>
                        </a:spcBef>
                        <a:spcAft>
                          <a:spcPts val="0"/>
                        </a:spcAft>
                      </a:pPr>
                      <a:r>
                        <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rPr>
                        <a:t>Series B</a:t>
                      </a:r>
                    </a:p>
                  </a:txBody>
                  <a:tcPr anchor="ctr">
                    <a:solidFill>
                      <a:srgbClr val="D8D8D8"/>
                    </a:solidFill>
                  </a:tcPr>
                </a:tc>
                <a:tc>
                  <a:txBody>
                    <a:bodyPr/>
                    <a:lstStyle/>
                    <a:p>
                      <a:pPr marL="0" marR="0" indent="0" algn="l" rtl="0" fontAlgn="ctr">
                        <a:lnSpc>
                          <a:spcPct val="90000"/>
                        </a:lnSpc>
                        <a:spcBef>
                          <a:spcPts val="0"/>
                        </a:spcBef>
                        <a:spcAft>
                          <a:spcPts val="0"/>
                        </a:spcAft>
                      </a:pPr>
                      <a:r>
                        <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rPr>
                        <a:t>Series C</a:t>
                      </a:r>
                    </a:p>
                  </a:txBody>
                  <a:tcPr anchor="ctr">
                    <a:solidFill>
                      <a:srgbClr val="D8D8D8"/>
                    </a:solidFill>
                  </a:tcPr>
                </a:tc>
                <a:tc>
                  <a:txBody>
                    <a:bodyPr/>
                    <a:lstStyle/>
                    <a:p>
                      <a:pPr marL="0" marR="0" indent="0" algn="l" rtl="0" fontAlgn="ctr">
                        <a:lnSpc>
                          <a:spcPct val="90000"/>
                        </a:lnSpc>
                        <a:spcBef>
                          <a:spcPts val="0"/>
                        </a:spcBef>
                        <a:spcAft>
                          <a:spcPts val="0"/>
                        </a:spcAft>
                      </a:pPr>
                      <a:r>
                        <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rPr>
                        <a:t>Series D</a:t>
                      </a:r>
                    </a:p>
                  </a:txBody>
                  <a:tcPr anchor="ctr">
                    <a:solidFill>
                      <a:srgbClr val="D8D8D8"/>
                    </a:solidFill>
                  </a:tcPr>
                </a:tc>
                <a:tc>
                  <a:txBody>
                    <a:bodyPr/>
                    <a:lstStyle/>
                    <a:p>
                      <a:pPr marL="0" marR="0" indent="0" algn="l" rtl="0" fontAlgn="ctr">
                        <a:lnSpc>
                          <a:spcPct val="90000"/>
                        </a:lnSpc>
                        <a:spcBef>
                          <a:spcPts val="0"/>
                        </a:spcBef>
                        <a:spcAft>
                          <a:spcPts val="0"/>
                        </a:spcAft>
                      </a:pPr>
                      <a:r>
                        <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rPr>
                        <a:t>Series E</a:t>
                      </a:r>
                    </a:p>
                  </a:txBody>
                  <a:tcPr anchor="ctr">
                    <a:solidFill>
                      <a:srgbClr val="D8D8D8"/>
                    </a:solidFill>
                  </a:tcPr>
                </a:tc>
                <a:tc>
                  <a:txBody>
                    <a:bodyPr/>
                    <a:lstStyle/>
                    <a:p>
                      <a:pPr marL="0" marR="0" indent="0" algn="l" rtl="0" fontAlgn="ctr">
                        <a:lnSpc>
                          <a:spcPct val="90000"/>
                        </a:lnSpc>
                        <a:spcBef>
                          <a:spcPts val="0"/>
                        </a:spcBef>
                        <a:spcAft>
                          <a:spcPts val="0"/>
                        </a:spcAft>
                        <a:buClr>
                          <a:srgbClr val="000000"/>
                        </a:buClr>
                        <a:buFont typeface="Arial"/>
                      </a:pPr>
                      <a:r>
                        <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rPr>
                        <a:t>Series F</a:t>
                      </a:r>
                    </a:p>
                  </a:txBody>
                  <a:tcPr anchor="ctr">
                    <a:solidFill>
                      <a:srgbClr val="D8D8D8"/>
                    </a:solidFill>
                  </a:tcPr>
                </a:tc>
                <a:tc>
                  <a:txBody>
                    <a:bodyPr/>
                    <a:lstStyle/>
                    <a:p>
                      <a:pPr marL="0" marR="0" indent="0" algn="l" rtl="0" fontAlgn="ctr">
                        <a:lnSpc>
                          <a:spcPct val="90000"/>
                        </a:lnSpc>
                        <a:spcBef>
                          <a:spcPts val="0"/>
                        </a:spcBef>
                        <a:spcAft>
                          <a:spcPts val="0"/>
                        </a:spcAft>
                        <a:buClr>
                          <a:srgbClr val="000000"/>
                        </a:buClr>
                        <a:buFont typeface="Arial"/>
                      </a:pPr>
                      <a:r>
                        <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rPr>
                        <a:t>Series G</a:t>
                      </a:r>
                    </a:p>
                    <a:p>
                      <a:pPr marL="0" marR="0" indent="0" algn="l" rtl="0" fontAlgn="ctr">
                        <a:lnSpc>
                          <a:spcPct val="90000"/>
                        </a:lnSpc>
                        <a:spcBef>
                          <a:spcPts val="0"/>
                        </a:spcBef>
                        <a:spcAft>
                          <a:spcPts val="0"/>
                        </a:spcAft>
                        <a:buClr>
                          <a:srgbClr val="000000"/>
                        </a:buClr>
                        <a:buFont typeface="Arial"/>
                      </a:pPr>
                      <a:endPar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endParaRPr>
                    </a:p>
                  </a:txBody>
                  <a:tcPr anchor="ctr">
                    <a:solidFill>
                      <a:srgbClr val="D8D8D8"/>
                    </a:solidFill>
                  </a:tcPr>
                </a:tc>
                <a:tc>
                  <a:txBody>
                    <a:bodyPr/>
                    <a:lstStyle/>
                    <a:p>
                      <a:pPr marL="0" marR="0" indent="0" algn="l" rtl="0" fontAlgn="ctr">
                        <a:lnSpc>
                          <a:spcPct val="90000"/>
                        </a:lnSpc>
                        <a:spcBef>
                          <a:spcPts val="0"/>
                        </a:spcBef>
                        <a:spcAft>
                          <a:spcPts val="0"/>
                        </a:spcAft>
                      </a:pPr>
                      <a:r>
                        <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rPr>
                        <a:t>Series H</a:t>
                      </a:r>
                    </a:p>
                  </a:txBody>
                  <a:tcPr anchor="ctr">
                    <a:solidFill>
                      <a:srgbClr val="D8D8D8"/>
                    </a:solidFill>
                  </a:tcPr>
                </a:tc>
                <a:tc>
                  <a:txBody>
                    <a:bodyPr/>
                    <a:lstStyle/>
                    <a:p>
                      <a:pPr marL="0" marR="0" indent="0" algn="l" rtl="0" fontAlgn="ctr">
                        <a:lnSpc>
                          <a:spcPct val="90000"/>
                        </a:lnSpc>
                        <a:spcBef>
                          <a:spcPts val="0"/>
                        </a:spcBef>
                        <a:spcAft>
                          <a:spcPts val="0"/>
                        </a:spcAft>
                      </a:pPr>
                      <a:r>
                        <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rPr>
                        <a:t>Total</a:t>
                      </a:r>
                    </a:p>
                  </a:txBody>
                  <a:tcPr anchor="ctr">
                    <a:solidFill>
                      <a:srgbClr val="D8D8D8"/>
                    </a:solidFill>
                  </a:tcPr>
                </a:tc>
                <a:extLst>
                  <a:ext uri="{0D108BD9-81ED-4DB2-BD59-A6C34878D82A}">
                    <a16:rowId xmlns:a16="http://schemas.microsoft.com/office/drawing/2014/main" val="3954485357"/>
                  </a:ext>
                </a:extLst>
              </a:tr>
              <a:tr h="31515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u="none" strike="noStrike" cap="none" dirty="0">
                          <a:solidFill>
                            <a:srgbClr val="414042"/>
                          </a:solidFill>
                          <a:latin typeface="Verdana" panose="020B0604030504040204" pitchFamily="34" charset="0"/>
                          <a:ea typeface="Verdana" panose="020B0604030504040204" pitchFamily="34" charset="0"/>
                          <a:cs typeface="Arial"/>
                          <a:sym typeface="Arial"/>
                        </a:rPr>
                        <a:t>BP1</a:t>
                      </a:r>
                      <a:endParaRPr lang="en-US" sz="1400" b="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1430299095"/>
                  </a:ext>
                </a:extLst>
              </a:tr>
              <a:tr h="3041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14042"/>
                          </a:solidFill>
                          <a:effectLst/>
                          <a:uLnTx/>
                          <a:uFillTx/>
                          <a:latin typeface="Verdana" panose="020B0604030504040204" pitchFamily="34" charset="0"/>
                          <a:ea typeface="Verdana" panose="020B0604030504040204" pitchFamily="34" charset="0"/>
                          <a:cs typeface="Arial"/>
                          <a:sym typeface="Arial"/>
                        </a:rPr>
                        <a:t>BP2</a:t>
                      </a:r>
                      <a:endPar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4288417346"/>
                  </a:ext>
                </a:extLst>
              </a:tr>
              <a:tr h="3041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14042"/>
                          </a:solidFill>
                          <a:effectLst/>
                          <a:uLnTx/>
                          <a:uFillTx/>
                          <a:latin typeface="Verdana" panose="020B0604030504040204" pitchFamily="34" charset="0"/>
                          <a:ea typeface="Verdana" panose="020B0604030504040204" pitchFamily="34" charset="0"/>
                          <a:cs typeface="Arial"/>
                          <a:sym typeface="Arial"/>
                        </a:rPr>
                        <a:t>BP3</a:t>
                      </a:r>
                      <a:endPar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465905385"/>
                  </a:ext>
                </a:extLst>
              </a:tr>
              <a:tr h="3041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14042"/>
                          </a:solidFill>
                          <a:effectLst/>
                          <a:uLnTx/>
                          <a:uFillTx/>
                          <a:latin typeface="Verdana" panose="020B0604030504040204" pitchFamily="34" charset="0"/>
                          <a:ea typeface="Verdana" panose="020B0604030504040204" pitchFamily="34" charset="0"/>
                          <a:cs typeface="Arial"/>
                          <a:sym typeface="Arial"/>
                        </a:rPr>
                        <a:t>BP4</a:t>
                      </a:r>
                      <a:endPar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2920177743"/>
                  </a:ext>
                </a:extLst>
              </a:tr>
              <a:tr h="3041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14042"/>
                          </a:solidFill>
                          <a:effectLst/>
                          <a:uLnTx/>
                          <a:uFillTx/>
                          <a:latin typeface="Verdana" panose="020B0604030504040204" pitchFamily="34" charset="0"/>
                          <a:ea typeface="Verdana" panose="020B0604030504040204" pitchFamily="34" charset="0"/>
                          <a:cs typeface="Arial"/>
                          <a:sym typeface="Arial"/>
                        </a:rPr>
                        <a:t>BP5</a:t>
                      </a:r>
                      <a:endPar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601415910"/>
                  </a:ext>
                </a:extLst>
              </a:tr>
              <a:tr h="3041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14042"/>
                          </a:solidFill>
                          <a:effectLst/>
                          <a:uLnTx/>
                          <a:uFillTx/>
                          <a:latin typeface="Verdana" panose="020B0604030504040204" pitchFamily="34" charset="0"/>
                          <a:ea typeface="Verdana" panose="020B0604030504040204" pitchFamily="34" charset="0"/>
                          <a:cs typeface="Arial"/>
                          <a:sym typeface="Arial"/>
                        </a:rPr>
                        <a:t>BP6</a:t>
                      </a:r>
                      <a:endPar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886779325"/>
                  </a:ext>
                </a:extLst>
              </a:tr>
              <a:tr h="3041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14042"/>
                          </a:solidFill>
                          <a:effectLst/>
                          <a:uLnTx/>
                          <a:uFillTx/>
                          <a:latin typeface="Verdana" panose="020B0604030504040204" pitchFamily="34" charset="0"/>
                          <a:ea typeface="Verdana" panose="020B0604030504040204" pitchFamily="34" charset="0"/>
                          <a:cs typeface="Arial"/>
                          <a:sym typeface="Arial"/>
                        </a:rPr>
                        <a:t>BP7</a:t>
                      </a:r>
                      <a:endPar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138198170"/>
                  </a:ext>
                </a:extLst>
              </a:tr>
              <a:tr h="3041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14042"/>
                          </a:solidFill>
                          <a:effectLst/>
                          <a:uLnTx/>
                          <a:uFillTx/>
                          <a:latin typeface="Verdana" panose="020B0604030504040204" pitchFamily="34" charset="0"/>
                          <a:ea typeface="Verdana" panose="020B0604030504040204" pitchFamily="34" charset="0"/>
                          <a:cs typeface="Arial"/>
                          <a:sym typeface="Arial"/>
                        </a:rPr>
                        <a:t>BP8</a:t>
                      </a:r>
                      <a:endPar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2285091664"/>
                  </a:ext>
                </a:extLst>
              </a:tr>
              <a:tr h="3041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14042"/>
                          </a:solidFill>
                          <a:effectLst/>
                          <a:uLnTx/>
                          <a:uFillTx/>
                          <a:latin typeface="Verdana" panose="020B0604030504040204" pitchFamily="34" charset="0"/>
                          <a:ea typeface="Verdana" panose="020B0604030504040204" pitchFamily="34" charset="0"/>
                          <a:cs typeface="Arial"/>
                          <a:sym typeface="Arial"/>
                        </a:rPr>
                        <a:t>BP9</a:t>
                      </a:r>
                      <a:endPar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1264703740"/>
                  </a:ext>
                </a:extLst>
              </a:tr>
              <a:tr h="318160">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14042"/>
                          </a:solidFill>
                          <a:effectLst/>
                          <a:uLnTx/>
                          <a:uFillTx/>
                          <a:latin typeface="Verdana" panose="020B0604030504040204" pitchFamily="34" charset="0"/>
                          <a:ea typeface="Verdana" panose="020B0604030504040204" pitchFamily="34" charset="0"/>
                          <a:cs typeface="Arial"/>
                          <a:sym typeface="Arial"/>
                        </a:rPr>
                        <a:t>BP10</a:t>
                      </a:r>
                      <a:endPar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2701717901"/>
                  </a:ext>
                </a:extLst>
              </a:tr>
              <a:tr h="3041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14042"/>
                          </a:solidFill>
                          <a:effectLst/>
                          <a:uLnTx/>
                          <a:uFillTx/>
                          <a:latin typeface="Verdana" panose="020B0604030504040204" pitchFamily="34" charset="0"/>
                          <a:ea typeface="Verdana" panose="020B0604030504040204" pitchFamily="34" charset="0"/>
                          <a:cs typeface="Arial"/>
                          <a:sym typeface="Arial"/>
                        </a:rPr>
                        <a:t>BP11</a:t>
                      </a:r>
                      <a:endPar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1439062198"/>
                  </a:ext>
                </a:extLst>
              </a:tr>
              <a:tr h="3041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14042"/>
                          </a:solidFill>
                          <a:effectLst/>
                          <a:uLnTx/>
                          <a:uFillTx/>
                          <a:latin typeface="Verdana" panose="020B0604030504040204" pitchFamily="34" charset="0"/>
                          <a:ea typeface="Verdana" panose="020B0604030504040204" pitchFamily="34" charset="0"/>
                          <a:cs typeface="Arial"/>
                          <a:sym typeface="Arial"/>
                        </a:rPr>
                        <a:t>BP12</a:t>
                      </a:r>
                      <a:endPar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2842513546"/>
                  </a:ext>
                </a:extLst>
              </a:tr>
              <a:tr h="3041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14042"/>
                          </a:solidFill>
                          <a:effectLst/>
                          <a:uLnTx/>
                          <a:uFillTx/>
                          <a:latin typeface="Verdana" panose="020B0604030504040204" pitchFamily="34" charset="0"/>
                          <a:ea typeface="Verdana" panose="020B0604030504040204" pitchFamily="34" charset="0"/>
                          <a:cs typeface="Arial"/>
                          <a:sym typeface="Arial"/>
                        </a:rPr>
                        <a:t>BP13</a:t>
                      </a:r>
                      <a:endPar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179248672"/>
                  </a:ext>
                </a:extLst>
              </a:tr>
              <a:tr h="3041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414042"/>
                          </a:solidFill>
                          <a:effectLst/>
                          <a:uLnTx/>
                          <a:uFillTx/>
                          <a:latin typeface="Verdana" panose="020B0604030504040204" pitchFamily="34" charset="0"/>
                          <a:ea typeface="Verdana" panose="020B0604030504040204" pitchFamily="34" charset="0"/>
                          <a:cs typeface="Arial"/>
                          <a:sym typeface="Arial"/>
                        </a:rPr>
                        <a:t>BP14</a:t>
                      </a:r>
                      <a:endPar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3089933251"/>
                  </a:ext>
                </a:extLst>
              </a:tr>
              <a:tr h="3041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End</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3001306542"/>
                  </a:ext>
                </a:extLst>
              </a:tr>
            </a:tbl>
          </a:graphicData>
        </a:graphic>
      </p:graphicFrame>
      <p:grpSp>
        <p:nvGrpSpPr>
          <p:cNvPr id="2" name="Google Shape;327;p7">
            <a:extLst>
              <a:ext uri="{FF2B5EF4-FFF2-40B4-BE49-F238E27FC236}">
                <a16:creationId xmlns:a16="http://schemas.microsoft.com/office/drawing/2014/main" id="{D2899D93-3D07-0E2B-C8AD-DA809030F647}"/>
              </a:ext>
            </a:extLst>
          </p:cNvPr>
          <p:cNvGrpSpPr/>
          <p:nvPr/>
        </p:nvGrpSpPr>
        <p:grpSpPr>
          <a:xfrm>
            <a:off x="940966" y="8587835"/>
            <a:ext cx="580663" cy="687304"/>
            <a:chOff x="940966" y="8587830"/>
            <a:chExt cx="580663" cy="687304"/>
          </a:xfrm>
        </p:grpSpPr>
        <p:grpSp>
          <p:nvGrpSpPr>
            <p:cNvPr id="3" name="Google Shape;328;p7">
              <a:extLst>
                <a:ext uri="{FF2B5EF4-FFF2-40B4-BE49-F238E27FC236}">
                  <a16:creationId xmlns:a16="http://schemas.microsoft.com/office/drawing/2014/main" id="{FBA106B6-D00C-0444-508B-C224632E3086}"/>
                </a:ext>
              </a:extLst>
            </p:cNvPr>
            <p:cNvGrpSpPr/>
            <p:nvPr/>
          </p:nvGrpSpPr>
          <p:grpSpPr>
            <a:xfrm>
              <a:off x="997356" y="8791620"/>
              <a:ext cx="483124" cy="483122"/>
              <a:chOff x="0" y="0"/>
              <a:chExt cx="812800" cy="812800"/>
            </a:xfrm>
          </p:grpSpPr>
          <p:sp>
            <p:nvSpPr>
              <p:cNvPr id="6" name="Google Shape;329;p7">
                <a:extLst>
                  <a:ext uri="{FF2B5EF4-FFF2-40B4-BE49-F238E27FC236}">
                    <a16:creationId xmlns:a16="http://schemas.microsoft.com/office/drawing/2014/main" id="{8C40B2E9-D75C-C4BD-72A3-A4EFF172F843}"/>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7" name="Google Shape;330;p7">
                <a:extLst>
                  <a:ext uri="{FF2B5EF4-FFF2-40B4-BE49-F238E27FC236}">
                    <a16:creationId xmlns:a16="http://schemas.microsoft.com/office/drawing/2014/main" id="{1BC090E1-D29A-8664-5520-1A600EAEB7F4}"/>
                  </a:ext>
                </a:extLst>
              </p:cNvPr>
              <p:cNvSpPr txBox="1"/>
              <p:nvPr/>
            </p:nvSpPr>
            <p:spPr>
              <a:xfrm>
                <a:off x="76200" y="66675"/>
                <a:ext cx="660400" cy="669925"/>
              </a:xfrm>
              <a:prstGeom prst="rect">
                <a:avLst/>
              </a:prstGeom>
              <a:noFill/>
              <a:ln>
                <a:noFill/>
              </a:ln>
            </p:spPr>
            <p:txBody>
              <a:bodyPr spcFirstLastPara="1" wrap="square" lIns="35850" tIns="35850" rIns="35850" bIns="35850" anchor="ctr" anchorCtr="0">
                <a:noAutofit/>
              </a:bodyPr>
              <a:lstStyle/>
              <a:p>
                <a:pPr marL="0" marR="0" lvl="0" indent="0" algn="ctr" rtl="0">
                  <a:lnSpc>
                    <a:spcPct val="201041"/>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sp>
          <p:nvSpPr>
            <p:cNvPr id="5" name="Google Shape;331;p7">
              <a:extLst>
                <a:ext uri="{FF2B5EF4-FFF2-40B4-BE49-F238E27FC236}">
                  <a16:creationId xmlns:a16="http://schemas.microsoft.com/office/drawing/2014/main" id="{794A05AE-6ADC-9B23-D505-0CA8424A5815}"/>
                </a:ext>
              </a:extLst>
            </p:cNvPr>
            <p:cNvSpPr txBox="1"/>
            <p:nvPr/>
          </p:nvSpPr>
          <p:spPr>
            <a:xfrm>
              <a:off x="940966" y="8587830"/>
              <a:ext cx="580663" cy="687304"/>
            </a:xfrm>
            <a:prstGeom prst="rect">
              <a:avLst/>
            </a:prstGeom>
            <a:noFill/>
            <a:ln>
              <a:noFill/>
            </a:ln>
          </p:spPr>
          <p:txBody>
            <a:bodyPr spcFirstLastPara="1" wrap="square" lIns="0" tIns="0" rIns="0" bIns="0" anchor="ctr" anchorCtr="0">
              <a:spAutoFit/>
            </a:bodyPr>
            <a:lstStyle/>
            <a:p>
              <a:pPr marL="0" marR="0" lvl="0" indent="0" algn="ctr" rtl="0">
                <a:lnSpc>
                  <a:spcPct val="278575"/>
                </a:lnSpc>
                <a:spcBef>
                  <a:spcPts val="0"/>
                </a:spcBef>
                <a:spcAft>
                  <a:spcPts val="0"/>
                </a:spcAft>
                <a:buClr>
                  <a:srgbClr val="000000"/>
                </a:buClr>
                <a:buSzPts val="1601"/>
                <a:buFont typeface="Arial"/>
                <a:buNone/>
              </a:pPr>
              <a:r>
                <a:rPr lang="en-US" sz="1601" b="0" i="0" u="none" strike="noStrike" cap="none" dirty="0">
                  <a:solidFill>
                    <a:srgbClr val="0070C0"/>
                  </a:solidFill>
                  <a:latin typeface="Verdana"/>
                  <a:ea typeface="Verdana"/>
                  <a:cs typeface="Verdana"/>
                  <a:sym typeface="Verdana"/>
                </a:rPr>
                <a:t>22</a:t>
              </a:r>
              <a:endParaRPr sz="1400" b="0" i="0" u="none" strike="noStrike" cap="none" dirty="0">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2377616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Shape 836"/>
        <p:cNvGrpSpPr/>
        <p:nvPr/>
      </p:nvGrpSpPr>
      <p:grpSpPr>
        <a:xfrm>
          <a:off x="0" y="0"/>
          <a:ext cx="0" cy="0"/>
          <a:chOff x="0" y="0"/>
          <a:chExt cx="0" cy="0"/>
        </a:xfrm>
      </p:grpSpPr>
      <p:sp>
        <p:nvSpPr>
          <p:cNvPr id="837" name="Google Shape;837;p18"/>
          <p:cNvSpPr txBox="1"/>
          <p:nvPr/>
        </p:nvSpPr>
        <p:spPr>
          <a:xfrm>
            <a:off x="2519400" y="928491"/>
            <a:ext cx="13223959" cy="671722"/>
          </a:xfrm>
          <a:prstGeom prst="rect">
            <a:avLst/>
          </a:prstGeom>
          <a:noFill/>
          <a:ln>
            <a:noFill/>
          </a:ln>
        </p:spPr>
        <p:txBody>
          <a:bodyPr spcFirstLastPara="1" wrap="square" lIns="0" tIns="0" rIns="0" bIns="0" anchor="t" anchorCtr="0">
            <a:spAutoFit/>
          </a:bodyPr>
          <a:lstStyle/>
          <a:p>
            <a:pPr marL="0" marR="0" lvl="0" indent="0" algn="ctr" rtl="0">
              <a:lnSpc>
                <a:spcPct val="190497"/>
              </a:lnSpc>
              <a:spcBef>
                <a:spcPts val="0"/>
              </a:spcBef>
              <a:spcAft>
                <a:spcPts val="0"/>
              </a:spcAft>
              <a:buClr>
                <a:srgbClr val="000000"/>
              </a:buClr>
              <a:buSzPts val="3199"/>
              <a:buFont typeface="Arial"/>
              <a:buNone/>
            </a:pPr>
            <a:r>
              <a:rPr lang="en-US" sz="3199" b="0" i="0" u="none" strike="noStrike" cap="none">
                <a:solidFill>
                  <a:srgbClr val="0070C0"/>
                </a:solidFill>
                <a:latin typeface="Verdana"/>
                <a:ea typeface="Verdana"/>
                <a:cs typeface="Verdana"/>
                <a:sym typeface="Verdana"/>
              </a:rPr>
              <a:t>OPM - ALLOCATION OF VALUE TO SHARE CLASSES</a:t>
            </a:r>
            <a:endParaRPr sz="1400" b="0" i="0" u="none" strike="noStrike" cap="none">
              <a:solidFill>
                <a:srgbClr val="000000"/>
              </a:solidFill>
              <a:latin typeface="Arial"/>
              <a:ea typeface="Arial"/>
              <a:cs typeface="Arial"/>
              <a:sym typeface="Arial"/>
            </a:endParaRPr>
          </a:p>
        </p:txBody>
      </p:sp>
      <p:grpSp>
        <p:nvGrpSpPr>
          <p:cNvPr id="838" name="Google Shape;838;p18"/>
          <p:cNvGrpSpPr/>
          <p:nvPr/>
        </p:nvGrpSpPr>
        <p:grpSpPr>
          <a:xfrm>
            <a:off x="15856696" y="8786364"/>
            <a:ext cx="1453671" cy="471940"/>
            <a:chOff x="0" y="-28575"/>
            <a:chExt cx="952367" cy="309190"/>
          </a:xfrm>
        </p:grpSpPr>
        <p:sp>
          <p:nvSpPr>
            <p:cNvPr id="839" name="Google Shape;839;p18"/>
            <p:cNvSpPr/>
            <p:nvPr/>
          </p:nvSpPr>
          <p:spPr>
            <a:xfrm>
              <a:off x="0" y="0"/>
              <a:ext cx="952367" cy="280615"/>
            </a:xfrm>
            <a:custGeom>
              <a:avLst/>
              <a:gdLst/>
              <a:ahLst/>
              <a:cxnLst/>
              <a:rect l="l" t="t" r="r" b="b"/>
              <a:pathLst>
                <a:path w="952367" h="280615" extrusionOk="0">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840" name="Google Shape;840;p18"/>
            <p:cNvSpPr txBox="1"/>
            <p:nvPr/>
          </p:nvSpPr>
          <p:spPr>
            <a:xfrm>
              <a:off x="0" y="-28575"/>
              <a:ext cx="952367" cy="309190"/>
            </a:xfrm>
            <a:prstGeom prst="rect">
              <a:avLst/>
            </a:prstGeom>
            <a:noFill/>
            <a:ln>
              <a:noFill/>
            </a:ln>
          </p:spPr>
          <p:txBody>
            <a:bodyPr spcFirstLastPara="1" wrap="square" lIns="40625" tIns="40625" rIns="40625" bIns="40625" anchor="ctr" anchorCtr="0">
              <a:noAutofit/>
            </a:bodyPr>
            <a:lstStyle/>
            <a:p>
              <a:pPr marL="0" marR="0" lvl="0" indent="0" algn="ctr" rtl="0">
                <a:lnSpc>
                  <a:spcPct val="20142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cxnSp>
        <p:nvCxnSpPr>
          <p:cNvPr id="846" name="Google Shape;846;p18">
            <a:hlinkClick r:id="rId3" action="ppaction://hlinksldjump"/>
          </p:cNvPr>
          <p:cNvCxnSpPr/>
          <p:nvPr/>
        </p:nvCxnSpPr>
        <p:spPr>
          <a:xfrm>
            <a:off x="16238667" y="9044139"/>
            <a:ext cx="714076" cy="0"/>
          </a:xfrm>
          <a:prstGeom prst="straightConnector1">
            <a:avLst/>
          </a:prstGeom>
          <a:noFill/>
          <a:ln w="19050" cap="flat" cmpd="sng">
            <a:solidFill>
              <a:srgbClr val="0070C0">
                <a:alpha val="70196"/>
              </a:srgbClr>
            </a:solidFill>
            <a:prstDash val="solid"/>
            <a:round/>
            <a:headEnd type="none" w="sm" len="sm"/>
            <a:tailEnd type="stealth" w="med" len="med"/>
          </a:ln>
        </p:spPr>
      </p:cxnSp>
      <p:cxnSp>
        <p:nvCxnSpPr>
          <p:cNvPr id="847" name="Google Shape;847;p18"/>
          <p:cNvCxnSpPr/>
          <p:nvPr/>
        </p:nvCxnSpPr>
        <p:spPr>
          <a:xfrm>
            <a:off x="1028704" y="9659318"/>
            <a:ext cx="16268701" cy="0"/>
          </a:xfrm>
          <a:prstGeom prst="straightConnector1">
            <a:avLst/>
          </a:prstGeom>
          <a:noFill/>
          <a:ln w="76200" cap="flat" cmpd="sng">
            <a:solidFill>
              <a:srgbClr val="E6E7E8"/>
            </a:solidFill>
            <a:prstDash val="solid"/>
            <a:round/>
            <a:headEnd type="none" w="sm" len="sm"/>
            <a:tailEnd type="triangle" w="med" len="med"/>
          </a:ln>
        </p:spPr>
      </p:cxnSp>
      <p:grpSp>
        <p:nvGrpSpPr>
          <p:cNvPr id="848" name="Google Shape;848;p18"/>
          <p:cNvGrpSpPr/>
          <p:nvPr/>
        </p:nvGrpSpPr>
        <p:grpSpPr>
          <a:xfrm>
            <a:off x="2033400" y="9530672"/>
            <a:ext cx="1224000" cy="496004"/>
            <a:chOff x="1355317" y="6095931"/>
            <a:chExt cx="1224000" cy="496004"/>
          </a:xfrm>
        </p:grpSpPr>
        <p:sp>
          <p:nvSpPr>
            <p:cNvPr id="849" name="Google Shape;849;p18"/>
            <p:cNvSpPr/>
            <p:nvPr/>
          </p:nvSpPr>
          <p:spPr>
            <a:xfrm>
              <a:off x="1355317"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Introduction</a:t>
              </a:r>
              <a:endParaRPr sz="1400" b="0" i="0" u="none" strike="noStrike" cap="none">
                <a:solidFill>
                  <a:srgbClr val="000000"/>
                </a:solidFill>
                <a:latin typeface="Arial"/>
                <a:ea typeface="Arial"/>
                <a:cs typeface="Arial"/>
                <a:sym typeface="Arial"/>
              </a:endParaRPr>
            </a:p>
          </p:txBody>
        </p:sp>
        <p:sp>
          <p:nvSpPr>
            <p:cNvPr id="850" name="Google Shape;850;p18"/>
            <p:cNvSpPr/>
            <p:nvPr/>
          </p:nvSpPr>
          <p:spPr>
            <a:xfrm>
              <a:off x="1841317"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1</a:t>
              </a:r>
              <a:endParaRPr sz="1400" b="0" i="0" u="none" strike="noStrike" cap="none">
                <a:solidFill>
                  <a:srgbClr val="000000"/>
                </a:solidFill>
                <a:latin typeface="Arial"/>
                <a:ea typeface="Arial"/>
                <a:cs typeface="Arial"/>
                <a:sym typeface="Arial"/>
              </a:endParaRPr>
            </a:p>
          </p:txBody>
        </p:sp>
      </p:grpSp>
      <p:grpSp>
        <p:nvGrpSpPr>
          <p:cNvPr id="851" name="Google Shape;851;p18"/>
          <p:cNvGrpSpPr/>
          <p:nvPr/>
        </p:nvGrpSpPr>
        <p:grpSpPr>
          <a:xfrm>
            <a:off x="4630316" y="9530672"/>
            <a:ext cx="1224000" cy="496004"/>
            <a:chOff x="4098256" y="6095931"/>
            <a:chExt cx="1224000" cy="496004"/>
          </a:xfrm>
        </p:grpSpPr>
        <p:sp>
          <p:nvSpPr>
            <p:cNvPr id="852" name="Google Shape;852;p18"/>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Company Overview</a:t>
              </a:r>
              <a:endParaRPr sz="1400" b="0" i="0" u="none" strike="noStrike" cap="none">
                <a:solidFill>
                  <a:srgbClr val="000000"/>
                </a:solidFill>
                <a:latin typeface="Arial"/>
                <a:ea typeface="Arial"/>
                <a:cs typeface="Arial"/>
                <a:sym typeface="Arial"/>
              </a:endParaRPr>
            </a:p>
          </p:txBody>
        </p:sp>
        <p:sp>
          <p:nvSpPr>
            <p:cNvPr id="853" name="Google Shape;853;p18"/>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2</a:t>
              </a:r>
              <a:endParaRPr sz="1400" b="0" i="0" u="none" strike="noStrike" cap="none">
                <a:solidFill>
                  <a:srgbClr val="000000"/>
                </a:solidFill>
                <a:latin typeface="Arial"/>
                <a:ea typeface="Arial"/>
                <a:cs typeface="Arial"/>
                <a:sym typeface="Arial"/>
              </a:endParaRPr>
            </a:p>
          </p:txBody>
        </p:sp>
      </p:grpSp>
      <p:grpSp>
        <p:nvGrpSpPr>
          <p:cNvPr id="854" name="Google Shape;854;p18"/>
          <p:cNvGrpSpPr/>
          <p:nvPr/>
        </p:nvGrpSpPr>
        <p:grpSpPr>
          <a:xfrm>
            <a:off x="12421063" y="9534668"/>
            <a:ext cx="1224000" cy="496004"/>
            <a:chOff x="4098256" y="6095931"/>
            <a:chExt cx="1224000" cy="496004"/>
          </a:xfrm>
        </p:grpSpPr>
        <p:sp>
          <p:nvSpPr>
            <p:cNvPr id="855" name="Google Shape;855;p18"/>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0070C0"/>
                  </a:solidFill>
                  <a:latin typeface="Verdana"/>
                  <a:ea typeface="Verdana"/>
                  <a:cs typeface="Verdana"/>
                  <a:sym typeface="Verdana"/>
                </a:rPr>
                <a:t>Allocation of Value</a:t>
              </a:r>
              <a:endParaRPr sz="1400" b="0" i="0" u="none" strike="noStrike" cap="none">
                <a:solidFill>
                  <a:srgbClr val="000000"/>
                </a:solidFill>
                <a:latin typeface="Arial"/>
                <a:ea typeface="Arial"/>
                <a:cs typeface="Arial"/>
                <a:sym typeface="Arial"/>
              </a:endParaRPr>
            </a:p>
          </p:txBody>
        </p:sp>
        <p:sp>
          <p:nvSpPr>
            <p:cNvPr id="856" name="Google Shape;856;p18"/>
            <p:cNvSpPr/>
            <p:nvPr/>
          </p:nvSpPr>
          <p:spPr>
            <a:xfrm>
              <a:off x="4584256" y="6095931"/>
              <a:ext cx="252000" cy="252000"/>
            </a:xfrm>
            <a:prstGeom prst="ellipse">
              <a:avLst/>
            </a:prstGeom>
            <a:solidFill>
              <a:srgbClr val="00B0F0"/>
            </a:solidFill>
            <a:ln w="1905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chemeClr val="lt1"/>
                  </a:solidFill>
                  <a:latin typeface="Verdana"/>
                  <a:ea typeface="Verdana"/>
                  <a:cs typeface="Verdana"/>
                  <a:sym typeface="Verdana"/>
                </a:rPr>
                <a:t>5</a:t>
              </a:r>
              <a:endParaRPr sz="1400" b="0" i="0" u="none" strike="noStrike" cap="none">
                <a:solidFill>
                  <a:srgbClr val="000000"/>
                </a:solidFill>
                <a:latin typeface="Arial"/>
                <a:ea typeface="Arial"/>
                <a:cs typeface="Arial"/>
                <a:sym typeface="Arial"/>
              </a:endParaRPr>
            </a:p>
          </p:txBody>
        </p:sp>
      </p:grpSp>
      <p:grpSp>
        <p:nvGrpSpPr>
          <p:cNvPr id="857" name="Google Shape;857;p18"/>
          <p:cNvGrpSpPr/>
          <p:nvPr/>
        </p:nvGrpSpPr>
        <p:grpSpPr>
          <a:xfrm>
            <a:off x="7227233" y="9530672"/>
            <a:ext cx="1224000" cy="496004"/>
            <a:chOff x="6824912" y="6095931"/>
            <a:chExt cx="1224000" cy="496004"/>
          </a:xfrm>
        </p:grpSpPr>
        <p:sp>
          <p:nvSpPr>
            <p:cNvPr id="858" name="Google Shape;858;p18"/>
            <p:cNvSpPr/>
            <p:nvPr/>
          </p:nvSpPr>
          <p:spPr>
            <a:xfrm>
              <a:off x="6824912"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Valuation Framework</a:t>
              </a:r>
              <a:endParaRPr sz="1400" b="0" i="0" u="none" strike="noStrike" cap="none">
                <a:solidFill>
                  <a:srgbClr val="000000"/>
                </a:solidFill>
                <a:latin typeface="Arial"/>
                <a:ea typeface="Arial"/>
                <a:cs typeface="Arial"/>
                <a:sym typeface="Arial"/>
              </a:endParaRPr>
            </a:p>
          </p:txBody>
        </p:sp>
        <p:sp>
          <p:nvSpPr>
            <p:cNvPr id="859" name="Google Shape;859;p18"/>
            <p:cNvSpPr/>
            <p:nvPr/>
          </p:nvSpPr>
          <p:spPr>
            <a:xfrm>
              <a:off x="7310912"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3</a:t>
              </a:r>
              <a:endParaRPr sz="1400" b="0" i="0" u="none" strike="noStrike" cap="none">
                <a:solidFill>
                  <a:srgbClr val="000000"/>
                </a:solidFill>
                <a:latin typeface="Arial"/>
                <a:ea typeface="Arial"/>
                <a:cs typeface="Arial"/>
                <a:sym typeface="Arial"/>
              </a:endParaRPr>
            </a:p>
          </p:txBody>
        </p:sp>
      </p:grpSp>
      <p:grpSp>
        <p:nvGrpSpPr>
          <p:cNvPr id="860" name="Google Shape;860;p18"/>
          <p:cNvGrpSpPr/>
          <p:nvPr/>
        </p:nvGrpSpPr>
        <p:grpSpPr>
          <a:xfrm>
            <a:off x="9824149" y="9534668"/>
            <a:ext cx="1224000" cy="496004"/>
            <a:chOff x="9576193" y="6095931"/>
            <a:chExt cx="1224000" cy="496004"/>
          </a:xfrm>
        </p:grpSpPr>
        <p:sp>
          <p:nvSpPr>
            <p:cNvPr id="861" name="Google Shape;861;p18"/>
            <p:cNvSpPr/>
            <p:nvPr/>
          </p:nvSpPr>
          <p:spPr>
            <a:xfrm>
              <a:off x="9576193"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Valuation Analysis</a:t>
              </a:r>
              <a:endParaRPr sz="1400" b="0" i="0" u="none" strike="noStrike" cap="none">
                <a:solidFill>
                  <a:srgbClr val="000000"/>
                </a:solidFill>
                <a:latin typeface="Arial"/>
                <a:ea typeface="Arial"/>
                <a:cs typeface="Arial"/>
                <a:sym typeface="Arial"/>
              </a:endParaRPr>
            </a:p>
          </p:txBody>
        </p:sp>
        <p:sp>
          <p:nvSpPr>
            <p:cNvPr id="862" name="Google Shape;862;p18"/>
            <p:cNvSpPr/>
            <p:nvPr/>
          </p:nvSpPr>
          <p:spPr>
            <a:xfrm>
              <a:off x="10062193"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4</a:t>
              </a:r>
              <a:endParaRPr sz="1400" b="0" i="0" u="none" strike="noStrike" cap="none">
                <a:solidFill>
                  <a:srgbClr val="000000"/>
                </a:solidFill>
                <a:latin typeface="Arial"/>
                <a:ea typeface="Arial"/>
                <a:cs typeface="Arial"/>
                <a:sym typeface="Arial"/>
              </a:endParaRPr>
            </a:p>
          </p:txBody>
        </p:sp>
      </p:grpSp>
      <p:grpSp>
        <p:nvGrpSpPr>
          <p:cNvPr id="864" name="Google Shape;864;p18"/>
          <p:cNvGrpSpPr/>
          <p:nvPr/>
        </p:nvGrpSpPr>
        <p:grpSpPr>
          <a:xfrm>
            <a:off x="15017980" y="9534668"/>
            <a:ext cx="1224000" cy="496004"/>
            <a:chOff x="4098256" y="6095931"/>
            <a:chExt cx="1224000" cy="496004"/>
          </a:xfrm>
        </p:grpSpPr>
        <p:sp>
          <p:nvSpPr>
            <p:cNvPr id="865" name="Google Shape;865;p18"/>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Exhibits</a:t>
              </a:r>
              <a:endParaRPr sz="1400" b="0" i="0" u="none" strike="noStrike" cap="none">
                <a:solidFill>
                  <a:srgbClr val="000000"/>
                </a:solidFill>
                <a:latin typeface="Arial"/>
                <a:ea typeface="Arial"/>
                <a:cs typeface="Arial"/>
                <a:sym typeface="Arial"/>
              </a:endParaRPr>
            </a:p>
          </p:txBody>
        </p:sp>
        <p:sp>
          <p:nvSpPr>
            <p:cNvPr id="866" name="Google Shape;866;p18"/>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6</a:t>
              </a:r>
              <a:endParaRPr sz="1400" b="0" i="0" u="none" strike="noStrike" cap="none">
                <a:solidFill>
                  <a:srgbClr val="000000"/>
                </a:solidFill>
                <a:latin typeface="Arial"/>
                <a:ea typeface="Arial"/>
                <a:cs typeface="Arial"/>
                <a:sym typeface="Arial"/>
              </a:endParaRPr>
            </a:p>
          </p:txBody>
        </p:sp>
      </p:grpSp>
      <p:graphicFrame>
        <p:nvGraphicFramePr>
          <p:cNvPr id="4" name="Table 3">
            <a:extLst>
              <a:ext uri="{FF2B5EF4-FFF2-40B4-BE49-F238E27FC236}">
                <a16:creationId xmlns:a16="http://schemas.microsoft.com/office/drawing/2014/main" id="{3953BC24-8FA4-F4EF-F938-4B7888CC78BE}"/>
              </a:ext>
            </a:extLst>
          </p:cNvPr>
          <p:cNvGraphicFramePr>
            <a:graphicFrameLocks noGrp="1"/>
          </p:cNvGraphicFramePr>
          <p:nvPr>
            <p:extLst>
              <p:ext uri="{D42A27DB-BD31-4B8C-83A1-F6EECF244321}">
                <p14:modId xmlns:p14="http://schemas.microsoft.com/office/powerpoint/2010/main" val="127108251"/>
              </p:ext>
            </p:extLst>
          </p:nvPr>
        </p:nvGraphicFramePr>
        <p:xfrm>
          <a:off x="990600" y="1868013"/>
          <a:ext cx="16319767" cy="2833049"/>
        </p:xfrm>
        <a:graphic>
          <a:graphicData uri="http://schemas.openxmlformats.org/drawingml/2006/table">
            <a:tbl>
              <a:tblPr firstRow="1" bandRow="1">
                <a:tableStyleId>{5545240B-A331-4381-9520-64E0033B2FCB}</a:tableStyleId>
              </a:tblPr>
              <a:tblGrid>
                <a:gridCol w="1513449">
                  <a:extLst>
                    <a:ext uri="{9D8B030D-6E8A-4147-A177-3AD203B41FA5}">
                      <a16:colId xmlns:a16="http://schemas.microsoft.com/office/drawing/2014/main" val="3152668172"/>
                    </a:ext>
                  </a:extLst>
                </a:gridCol>
                <a:gridCol w="1406769">
                  <a:extLst>
                    <a:ext uri="{9D8B030D-6E8A-4147-A177-3AD203B41FA5}">
                      <a16:colId xmlns:a16="http://schemas.microsoft.com/office/drawing/2014/main" val="2627275964"/>
                    </a:ext>
                  </a:extLst>
                </a:gridCol>
                <a:gridCol w="1448973">
                  <a:extLst>
                    <a:ext uri="{9D8B030D-6E8A-4147-A177-3AD203B41FA5}">
                      <a16:colId xmlns:a16="http://schemas.microsoft.com/office/drawing/2014/main" val="1272862766"/>
                    </a:ext>
                  </a:extLst>
                </a:gridCol>
                <a:gridCol w="1631852">
                  <a:extLst>
                    <a:ext uri="{9D8B030D-6E8A-4147-A177-3AD203B41FA5}">
                      <a16:colId xmlns:a16="http://schemas.microsoft.com/office/drawing/2014/main" val="3458073562"/>
                    </a:ext>
                  </a:extLst>
                </a:gridCol>
                <a:gridCol w="1463040">
                  <a:extLst>
                    <a:ext uri="{9D8B030D-6E8A-4147-A177-3AD203B41FA5}">
                      <a16:colId xmlns:a16="http://schemas.microsoft.com/office/drawing/2014/main" val="563217200"/>
                    </a:ext>
                  </a:extLst>
                </a:gridCol>
                <a:gridCol w="1505243">
                  <a:extLst>
                    <a:ext uri="{9D8B030D-6E8A-4147-A177-3AD203B41FA5}">
                      <a16:colId xmlns:a16="http://schemas.microsoft.com/office/drawing/2014/main" val="3792824643"/>
                    </a:ext>
                  </a:extLst>
                </a:gridCol>
                <a:gridCol w="1420837">
                  <a:extLst>
                    <a:ext uri="{9D8B030D-6E8A-4147-A177-3AD203B41FA5}">
                      <a16:colId xmlns:a16="http://schemas.microsoft.com/office/drawing/2014/main" val="75484921"/>
                    </a:ext>
                  </a:extLst>
                </a:gridCol>
                <a:gridCol w="1448972">
                  <a:extLst>
                    <a:ext uri="{9D8B030D-6E8A-4147-A177-3AD203B41FA5}">
                      <a16:colId xmlns:a16="http://schemas.microsoft.com/office/drawing/2014/main" val="3745649706"/>
                    </a:ext>
                  </a:extLst>
                </a:gridCol>
                <a:gridCol w="1547447">
                  <a:extLst>
                    <a:ext uri="{9D8B030D-6E8A-4147-A177-3AD203B41FA5}">
                      <a16:colId xmlns:a16="http://schemas.microsoft.com/office/drawing/2014/main" val="2280962860"/>
                    </a:ext>
                  </a:extLst>
                </a:gridCol>
                <a:gridCol w="1477107">
                  <a:extLst>
                    <a:ext uri="{9D8B030D-6E8A-4147-A177-3AD203B41FA5}">
                      <a16:colId xmlns:a16="http://schemas.microsoft.com/office/drawing/2014/main" val="1245226236"/>
                    </a:ext>
                  </a:extLst>
                </a:gridCol>
                <a:gridCol w="1456078">
                  <a:extLst>
                    <a:ext uri="{9D8B030D-6E8A-4147-A177-3AD203B41FA5}">
                      <a16:colId xmlns:a16="http://schemas.microsoft.com/office/drawing/2014/main" val="2875440031"/>
                    </a:ext>
                  </a:extLst>
                </a:gridCol>
              </a:tblGrid>
              <a:tr h="422393">
                <a:tc gridSpan="11">
                  <a:txBody>
                    <a:bodyPr/>
                    <a:lstStyle/>
                    <a:p>
                      <a:pPr marL="2540" marR="0" lvl="0" indent="0" algn="ctr" rtl="0">
                        <a:lnSpc>
                          <a:spcPct val="100000"/>
                        </a:lnSpc>
                        <a:spcBef>
                          <a:spcPts val="0"/>
                        </a:spcBef>
                        <a:spcAft>
                          <a:spcPts val="0"/>
                        </a:spcAft>
                        <a:buClr>
                          <a:srgbClr val="000000"/>
                        </a:buClr>
                        <a:buSzPts val="1600"/>
                        <a:buFont typeface="Arial"/>
                        <a:buNone/>
                      </a:pPr>
                      <a:r>
                        <a:rPr lang="en-US" sz="1500" u="none" strike="noStrike" cap="none" dirty="0">
                          <a:solidFill>
                            <a:schemeClr val="lt1"/>
                          </a:solidFill>
                          <a:latin typeface="Verdana" panose="020B0604030504040204" pitchFamily="34" charset="0"/>
                          <a:ea typeface="Verdana" panose="020B0604030504040204" pitchFamily="34" charset="0"/>
                          <a:cs typeface="Arial"/>
                          <a:sym typeface="Arial"/>
                        </a:rPr>
                        <a:t>ALLOCATION OF INCREMENTAL OPTION VALUE</a:t>
                      </a:r>
                    </a:p>
                  </a:txBody>
                  <a:tcPr anchor="ctr">
                    <a:solidFill>
                      <a:srgbClr val="0070C0"/>
                    </a:solidFill>
                  </a:tcPr>
                </a:tc>
                <a:tc hMerge="1">
                  <a:txBody>
                    <a:bodyPr/>
                    <a:lstStyle/>
                    <a:p>
                      <a:endParaRPr/>
                    </a:p>
                  </a:txBody>
                  <a:tcPr anchor="ctr">
                    <a:solidFill>
                      <a:srgbClr val="0070C0"/>
                    </a:solidFill>
                  </a:tcPr>
                </a:tc>
                <a:tc hMerge="1">
                  <a:txBody>
                    <a:bodyPr/>
                    <a:lstStyle/>
                    <a:p>
                      <a:endParaRPr lang="en-IL"/>
                    </a:p>
                  </a:txBody>
                  <a:tcPr/>
                </a:tc>
                <a:tc hMerge="1">
                  <a:txBody>
                    <a:bodyPr/>
                    <a:lstStyle/>
                    <a:p>
                      <a:endParaRPr lang="en-IL"/>
                    </a:p>
                  </a:txBody>
                  <a:tcPr/>
                </a:tc>
                <a:tc hMerge="1">
                  <a:txBody>
                    <a:bodyPr/>
                    <a:lstStyle/>
                    <a:p>
                      <a:endParaRPr lang="en-IL"/>
                    </a:p>
                  </a:txBody>
                  <a:tcPr/>
                </a:tc>
                <a:tc hMerge="1">
                  <a:txBody>
                    <a:bodyPr/>
                    <a:lstStyle/>
                    <a:p>
                      <a:endParaRPr lang="en-IL"/>
                    </a:p>
                  </a:txBody>
                  <a:tcPr/>
                </a:tc>
                <a:tc hMerge="1">
                  <a:txBody>
                    <a:bodyPr/>
                    <a:lstStyle/>
                    <a:p>
                      <a:endParaRPr/>
                    </a:p>
                  </a:txBody>
                  <a:tcPr anchor="ctr">
                    <a:solidFill>
                      <a:srgbClr val="0070C0"/>
                    </a:solidFill>
                  </a:tcPr>
                </a:tc>
                <a:tc hMerge="1">
                  <a:txBody>
                    <a:bodyPr/>
                    <a:lstStyle/>
                    <a:p>
                      <a:endParaRPr/>
                    </a:p>
                  </a:txBody>
                  <a:tcPr anchor="ctr">
                    <a:solidFill>
                      <a:srgbClr val="0070C0"/>
                    </a:solidFill>
                  </a:tcPr>
                </a:tc>
                <a:tc hMerge="1">
                  <a:txBody>
                    <a:bodyPr/>
                    <a:lstStyle/>
                    <a:p>
                      <a:endParaRPr lang="en-IL"/>
                    </a:p>
                  </a:txBody>
                  <a:tcPr/>
                </a:tc>
                <a:tc hMerge="1">
                  <a:txBody>
                    <a:bodyPr/>
                    <a:lstStyle/>
                    <a:p>
                      <a:endParaRPr dirty="0"/>
                    </a:p>
                  </a:txBody>
                  <a:tcPr anchor="ctr">
                    <a:solidFill>
                      <a:srgbClr val="0070C0"/>
                    </a:solidFill>
                  </a:tcPr>
                </a:tc>
                <a:tc hMerge="1">
                  <a:txBody>
                    <a:bodyPr/>
                    <a:lstStyle/>
                    <a:p>
                      <a:endParaRPr lang="en-IL"/>
                    </a:p>
                  </a:txBody>
                  <a:tcPr/>
                </a:tc>
                <a:extLst>
                  <a:ext uri="{0D108BD9-81ED-4DB2-BD59-A6C34878D82A}">
                    <a16:rowId xmlns:a16="http://schemas.microsoft.com/office/drawing/2014/main" val="416027792"/>
                  </a:ext>
                </a:extLst>
              </a:tr>
              <a:tr h="304033">
                <a:tc>
                  <a:txBody>
                    <a:bodyPr/>
                    <a:lstStyle/>
                    <a:p>
                      <a:pPr marL="0" marR="0" indent="0" algn="l" rtl="0" fontAlgn="ctr">
                        <a:lnSpc>
                          <a:spcPct val="90000"/>
                        </a:lnSpc>
                        <a:spcBef>
                          <a:spcPts val="0"/>
                        </a:spcBef>
                        <a:spcAft>
                          <a:spcPts val="0"/>
                        </a:spcAft>
                      </a:pPr>
                      <a:endPar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endParaRPr>
                    </a:p>
                  </a:txBody>
                  <a:tcPr anchor="ctr">
                    <a:solidFill>
                      <a:srgbClr val="D8D8D8"/>
                    </a:solidFill>
                  </a:tcPr>
                </a:tc>
                <a:tc>
                  <a:txBody>
                    <a:bodyPr/>
                    <a:lstStyle/>
                    <a:p>
                      <a:pPr marL="0" marR="0" indent="0" algn="l" rtl="0" fontAlgn="ctr">
                        <a:lnSpc>
                          <a:spcPct val="90000"/>
                        </a:lnSpc>
                        <a:spcBef>
                          <a:spcPts val="0"/>
                        </a:spcBef>
                        <a:spcAft>
                          <a:spcPts val="0"/>
                        </a:spcAft>
                      </a:pPr>
                      <a:r>
                        <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rPr>
                        <a:t>Ordinary Shares (including options)</a:t>
                      </a:r>
                    </a:p>
                  </a:txBody>
                  <a:tcPr anchor="ctr">
                    <a:solidFill>
                      <a:srgbClr val="D8D8D8"/>
                    </a:solidFill>
                  </a:tcPr>
                </a:tc>
                <a:tc>
                  <a:txBody>
                    <a:bodyPr/>
                    <a:lstStyle/>
                    <a:p>
                      <a:pPr marL="0" marR="0" indent="0" algn="l" rtl="0" fontAlgn="ctr">
                        <a:lnSpc>
                          <a:spcPct val="90000"/>
                        </a:lnSpc>
                        <a:spcBef>
                          <a:spcPts val="0"/>
                        </a:spcBef>
                        <a:spcAft>
                          <a:spcPts val="0"/>
                        </a:spcAft>
                      </a:pPr>
                      <a:r>
                        <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rPr>
                        <a:t>Series A</a:t>
                      </a:r>
                    </a:p>
                  </a:txBody>
                  <a:tcPr anchor="ctr">
                    <a:solidFill>
                      <a:srgbClr val="D8D8D8"/>
                    </a:solidFill>
                  </a:tcPr>
                </a:tc>
                <a:tc>
                  <a:txBody>
                    <a:bodyPr/>
                    <a:lstStyle/>
                    <a:p>
                      <a:pPr marL="0" marR="0" indent="0" algn="l" rtl="0" fontAlgn="ctr">
                        <a:lnSpc>
                          <a:spcPct val="90000"/>
                        </a:lnSpc>
                        <a:spcBef>
                          <a:spcPts val="0"/>
                        </a:spcBef>
                        <a:spcAft>
                          <a:spcPts val="0"/>
                        </a:spcAft>
                      </a:pPr>
                      <a:r>
                        <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rPr>
                        <a:t>Series B</a:t>
                      </a:r>
                    </a:p>
                  </a:txBody>
                  <a:tcPr anchor="ctr">
                    <a:solidFill>
                      <a:srgbClr val="D8D8D8"/>
                    </a:solidFill>
                  </a:tcPr>
                </a:tc>
                <a:tc>
                  <a:txBody>
                    <a:bodyPr/>
                    <a:lstStyle/>
                    <a:p>
                      <a:pPr marL="0" marR="0" indent="0" algn="l" rtl="0" fontAlgn="ctr">
                        <a:lnSpc>
                          <a:spcPct val="90000"/>
                        </a:lnSpc>
                        <a:spcBef>
                          <a:spcPts val="0"/>
                        </a:spcBef>
                        <a:spcAft>
                          <a:spcPts val="0"/>
                        </a:spcAft>
                      </a:pPr>
                      <a:r>
                        <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rPr>
                        <a:t>Series C</a:t>
                      </a:r>
                    </a:p>
                  </a:txBody>
                  <a:tcPr anchor="ctr">
                    <a:solidFill>
                      <a:srgbClr val="D8D8D8"/>
                    </a:solidFill>
                  </a:tcPr>
                </a:tc>
                <a:tc>
                  <a:txBody>
                    <a:bodyPr/>
                    <a:lstStyle/>
                    <a:p>
                      <a:pPr marL="0" marR="0" indent="0" algn="l" rtl="0" fontAlgn="ctr">
                        <a:lnSpc>
                          <a:spcPct val="90000"/>
                        </a:lnSpc>
                        <a:spcBef>
                          <a:spcPts val="0"/>
                        </a:spcBef>
                        <a:spcAft>
                          <a:spcPts val="0"/>
                        </a:spcAft>
                      </a:pPr>
                      <a:r>
                        <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rPr>
                        <a:t>Series D</a:t>
                      </a:r>
                    </a:p>
                  </a:txBody>
                  <a:tcPr anchor="ctr">
                    <a:solidFill>
                      <a:srgbClr val="D8D8D8"/>
                    </a:solidFill>
                  </a:tcPr>
                </a:tc>
                <a:tc>
                  <a:txBody>
                    <a:bodyPr/>
                    <a:lstStyle/>
                    <a:p>
                      <a:pPr marL="0" marR="0" indent="0" algn="l" rtl="0" fontAlgn="ctr">
                        <a:lnSpc>
                          <a:spcPct val="90000"/>
                        </a:lnSpc>
                        <a:spcBef>
                          <a:spcPts val="0"/>
                        </a:spcBef>
                        <a:spcAft>
                          <a:spcPts val="0"/>
                        </a:spcAft>
                      </a:pPr>
                      <a:r>
                        <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rPr>
                        <a:t>Series E</a:t>
                      </a:r>
                    </a:p>
                  </a:txBody>
                  <a:tcPr anchor="ctr">
                    <a:solidFill>
                      <a:srgbClr val="D8D8D8"/>
                    </a:solidFill>
                  </a:tcPr>
                </a:tc>
                <a:tc>
                  <a:txBody>
                    <a:bodyPr/>
                    <a:lstStyle/>
                    <a:p>
                      <a:pPr marL="0" marR="0" indent="0" algn="l" rtl="0" fontAlgn="ctr">
                        <a:lnSpc>
                          <a:spcPct val="90000"/>
                        </a:lnSpc>
                        <a:spcBef>
                          <a:spcPts val="0"/>
                        </a:spcBef>
                        <a:spcAft>
                          <a:spcPts val="0"/>
                        </a:spcAft>
                        <a:buClr>
                          <a:srgbClr val="000000"/>
                        </a:buClr>
                        <a:buFont typeface="Arial"/>
                      </a:pPr>
                      <a:r>
                        <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rPr>
                        <a:t>Series F</a:t>
                      </a:r>
                    </a:p>
                  </a:txBody>
                  <a:tcPr anchor="ctr">
                    <a:solidFill>
                      <a:srgbClr val="D8D8D8"/>
                    </a:solidFill>
                  </a:tcPr>
                </a:tc>
                <a:tc>
                  <a:txBody>
                    <a:bodyPr/>
                    <a:lstStyle/>
                    <a:p>
                      <a:pPr marL="0" marR="0" indent="0" algn="l" rtl="0" fontAlgn="ctr">
                        <a:lnSpc>
                          <a:spcPct val="90000"/>
                        </a:lnSpc>
                        <a:spcBef>
                          <a:spcPts val="0"/>
                        </a:spcBef>
                        <a:spcAft>
                          <a:spcPts val="0"/>
                        </a:spcAft>
                        <a:buClr>
                          <a:srgbClr val="000000"/>
                        </a:buClr>
                        <a:buFont typeface="Arial"/>
                      </a:pPr>
                      <a:r>
                        <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rPr>
                        <a:t>Series G</a:t>
                      </a:r>
                    </a:p>
                    <a:p>
                      <a:pPr marL="0" marR="0" indent="0" algn="l" rtl="0" fontAlgn="ctr">
                        <a:lnSpc>
                          <a:spcPct val="90000"/>
                        </a:lnSpc>
                        <a:spcBef>
                          <a:spcPts val="0"/>
                        </a:spcBef>
                        <a:spcAft>
                          <a:spcPts val="0"/>
                        </a:spcAft>
                        <a:buClr>
                          <a:srgbClr val="000000"/>
                        </a:buClr>
                        <a:buFont typeface="Arial"/>
                      </a:pPr>
                      <a:endPar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endParaRPr>
                    </a:p>
                  </a:txBody>
                  <a:tcPr anchor="ctr">
                    <a:solidFill>
                      <a:srgbClr val="D8D8D8"/>
                    </a:solidFill>
                  </a:tcPr>
                </a:tc>
                <a:tc>
                  <a:txBody>
                    <a:bodyPr/>
                    <a:lstStyle/>
                    <a:p>
                      <a:pPr marL="0" marR="0" indent="0" algn="l" rtl="0" fontAlgn="ctr">
                        <a:lnSpc>
                          <a:spcPct val="90000"/>
                        </a:lnSpc>
                        <a:spcBef>
                          <a:spcPts val="0"/>
                        </a:spcBef>
                        <a:spcAft>
                          <a:spcPts val="0"/>
                        </a:spcAft>
                      </a:pPr>
                      <a:r>
                        <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rPr>
                        <a:t>Series H</a:t>
                      </a:r>
                    </a:p>
                  </a:txBody>
                  <a:tcPr anchor="ctr">
                    <a:solidFill>
                      <a:srgbClr val="D8D8D8"/>
                    </a:solidFill>
                  </a:tcPr>
                </a:tc>
                <a:tc>
                  <a:txBody>
                    <a:bodyPr/>
                    <a:lstStyle/>
                    <a:p>
                      <a:pPr marL="0" marR="0" indent="0" algn="l" rtl="0" fontAlgn="ctr">
                        <a:lnSpc>
                          <a:spcPct val="90000"/>
                        </a:lnSpc>
                        <a:spcBef>
                          <a:spcPts val="0"/>
                        </a:spcBef>
                        <a:spcAft>
                          <a:spcPts val="0"/>
                        </a:spcAft>
                      </a:pPr>
                      <a:r>
                        <a:rPr lang="en-US" sz="1200" b="1" i="0" u="none" strike="noStrike" cap="none" dirty="0">
                          <a:solidFill>
                            <a:srgbClr val="0070C0"/>
                          </a:solidFill>
                          <a:effectLst/>
                          <a:latin typeface="Verdana" panose="020B0604030504040204" pitchFamily="34" charset="0"/>
                          <a:ea typeface="Verdana" panose="020B0604030504040204" pitchFamily="34" charset="0"/>
                          <a:cs typeface="Arial" panose="020B0604020202020204" pitchFamily="34" charset="0"/>
                          <a:sym typeface="Arial"/>
                        </a:rPr>
                        <a:t>Total</a:t>
                      </a:r>
                    </a:p>
                  </a:txBody>
                  <a:tcPr anchor="ctr">
                    <a:solidFill>
                      <a:srgbClr val="D8D8D8"/>
                    </a:solidFill>
                  </a:tcPr>
                </a:tc>
                <a:extLst>
                  <a:ext uri="{0D108BD9-81ED-4DB2-BD59-A6C34878D82A}">
                    <a16:rowId xmlns:a16="http://schemas.microsoft.com/office/drawing/2014/main" val="3954485357"/>
                  </a:ext>
                </a:extLst>
              </a:tr>
              <a:tr h="315156">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 of Shares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dirty="0">
                        <a:ln>
                          <a:noFill/>
                        </a:ln>
                        <a:solidFill>
                          <a:srgbClr val="000000"/>
                        </a:solidFill>
                        <a:effectLst/>
                        <a:uLnTx/>
                        <a:uFillTx/>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1430299095"/>
                  </a:ext>
                </a:extLst>
              </a:tr>
              <a:tr h="3041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Value / Share</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{{FMV_PRE_DLOM}}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782632454"/>
                  </a:ext>
                </a:extLst>
              </a:tr>
              <a:tr h="30412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Discount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{{COCLUDED_DLOM}}</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935640424"/>
                  </a:ext>
                </a:extLst>
              </a:tr>
              <a:tr h="217264">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FMV</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dirty="0">
                          <a:ln>
                            <a:noFill/>
                          </a:ln>
                          <a:solidFill>
                            <a:srgbClr val="000000"/>
                          </a:solidFill>
                          <a:effectLst/>
                          <a:uLnTx/>
                          <a:uFillTx/>
                          <a:latin typeface="Verdana" panose="020B0604030504040204" pitchFamily="34" charset="0"/>
                          <a:ea typeface="Verdana" panose="020B0604030504040204" pitchFamily="34" charset="0"/>
                          <a:cs typeface="Arial"/>
                          <a:sym typeface="Arial"/>
                        </a:rPr>
                        <a:t>{{FMV}}</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400" u="none" strike="noStrike" cap="none" dirty="0">
                        <a:latin typeface="Verdana" panose="020B0604030504040204" pitchFamily="34" charset="0"/>
                        <a:ea typeface="Verdana" panose="020B0604030504040204" pitchFamily="34" charset="0"/>
                        <a:cs typeface="Arial"/>
                        <a:sym typeface="Arial"/>
                      </a:endParaRPr>
                    </a:p>
                  </a:txBody>
                  <a:tcPr/>
                </a:tc>
                <a:extLst>
                  <a:ext uri="{0D108BD9-81ED-4DB2-BD59-A6C34878D82A}">
                    <a16:rowId xmlns:a16="http://schemas.microsoft.com/office/drawing/2014/main" val="2193985330"/>
                  </a:ext>
                </a:extLst>
              </a:tr>
            </a:tbl>
          </a:graphicData>
        </a:graphic>
      </p:graphicFrame>
      <p:grpSp>
        <p:nvGrpSpPr>
          <p:cNvPr id="2" name="Google Shape;327;p7">
            <a:extLst>
              <a:ext uri="{FF2B5EF4-FFF2-40B4-BE49-F238E27FC236}">
                <a16:creationId xmlns:a16="http://schemas.microsoft.com/office/drawing/2014/main" id="{3A530494-0DB0-9329-93BD-F5A48BB27F28}"/>
              </a:ext>
            </a:extLst>
          </p:cNvPr>
          <p:cNvGrpSpPr/>
          <p:nvPr/>
        </p:nvGrpSpPr>
        <p:grpSpPr>
          <a:xfrm>
            <a:off x="940966" y="8587835"/>
            <a:ext cx="580663" cy="687304"/>
            <a:chOff x="940966" y="8587830"/>
            <a:chExt cx="580663" cy="687304"/>
          </a:xfrm>
        </p:grpSpPr>
        <p:grpSp>
          <p:nvGrpSpPr>
            <p:cNvPr id="3" name="Google Shape;328;p7">
              <a:extLst>
                <a:ext uri="{FF2B5EF4-FFF2-40B4-BE49-F238E27FC236}">
                  <a16:creationId xmlns:a16="http://schemas.microsoft.com/office/drawing/2014/main" id="{3745E173-9CD5-817C-6BDB-9B7E7B99F5B5}"/>
                </a:ext>
              </a:extLst>
            </p:cNvPr>
            <p:cNvGrpSpPr/>
            <p:nvPr/>
          </p:nvGrpSpPr>
          <p:grpSpPr>
            <a:xfrm>
              <a:off x="997356" y="8791620"/>
              <a:ext cx="483124" cy="483122"/>
              <a:chOff x="0" y="0"/>
              <a:chExt cx="812800" cy="812800"/>
            </a:xfrm>
          </p:grpSpPr>
          <p:sp>
            <p:nvSpPr>
              <p:cNvPr id="6" name="Google Shape;329;p7">
                <a:extLst>
                  <a:ext uri="{FF2B5EF4-FFF2-40B4-BE49-F238E27FC236}">
                    <a16:creationId xmlns:a16="http://schemas.microsoft.com/office/drawing/2014/main" id="{FA48CD90-7E21-4A1B-27F6-123C969C5F7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7" name="Google Shape;330;p7">
                <a:extLst>
                  <a:ext uri="{FF2B5EF4-FFF2-40B4-BE49-F238E27FC236}">
                    <a16:creationId xmlns:a16="http://schemas.microsoft.com/office/drawing/2014/main" id="{511C2E23-2A5A-32EF-3227-E9F68EBC8E39}"/>
                  </a:ext>
                </a:extLst>
              </p:cNvPr>
              <p:cNvSpPr txBox="1"/>
              <p:nvPr/>
            </p:nvSpPr>
            <p:spPr>
              <a:xfrm>
                <a:off x="76200" y="66675"/>
                <a:ext cx="660400" cy="669925"/>
              </a:xfrm>
              <a:prstGeom prst="rect">
                <a:avLst/>
              </a:prstGeom>
              <a:noFill/>
              <a:ln>
                <a:noFill/>
              </a:ln>
            </p:spPr>
            <p:txBody>
              <a:bodyPr spcFirstLastPara="1" wrap="square" lIns="35850" tIns="35850" rIns="35850" bIns="35850" anchor="ctr" anchorCtr="0">
                <a:noAutofit/>
              </a:bodyPr>
              <a:lstStyle/>
              <a:p>
                <a:pPr marL="0" marR="0" lvl="0" indent="0" algn="ctr" rtl="0">
                  <a:lnSpc>
                    <a:spcPct val="201041"/>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sp>
          <p:nvSpPr>
            <p:cNvPr id="5" name="Google Shape;331;p7">
              <a:extLst>
                <a:ext uri="{FF2B5EF4-FFF2-40B4-BE49-F238E27FC236}">
                  <a16:creationId xmlns:a16="http://schemas.microsoft.com/office/drawing/2014/main" id="{7C0B944B-0D19-8674-DC4D-39DD75493A6F}"/>
                </a:ext>
              </a:extLst>
            </p:cNvPr>
            <p:cNvSpPr txBox="1"/>
            <p:nvPr/>
          </p:nvSpPr>
          <p:spPr>
            <a:xfrm>
              <a:off x="940966" y="8587830"/>
              <a:ext cx="580663" cy="687304"/>
            </a:xfrm>
            <a:prstGeom prst="rect">
              <a:avLst/>
            </a:prstGeom>
            <a:noFill/>
            <a:ln>
              <a:noFill/>
            </a:ln>
          </p:spPr>
          <p:txBody>
            <a:bodyPr spcFirstLastPara="1" wrap="square" lIns="0" tIns="0" rIns="0" bIns="0" anchor="ctr" anchorCtr="0">
              <a:spAutoFit/>
            </a:bodyPr>
            <a:lstStyle/>
            <a:p>
              <a:pPr marL="0" marR="0" lvl="0" indent="0" algn="ctr" rtl="0">
                <a:lnSpc>
                  <a:spcPct val="278575"/>
                </a:lnSpc>
                <a:spcBef>
                  <a:spcPts val="0"/>
                </a:spcBef>
                <a:spcAft>
                  <a:spcPts val="0"/>
                </a:spcAft>
                <a:buClr>
                  <a:srgbClr val="000000"/>
                </a:buClr>
                <a:buSzPts val="1601"/>
                <a:buFont typeface="Arial"/>
                <a:buNone/>
              </a:pPr>
              <a:r>
                <a:rPr lang="en-US" sz="1601" b="0" i="0" u="none" strike="noStrike" cap="none" dirty="0">
                  <a:solidFill>
                    <a:srgbClr val="0070C0"/>
                  </a:solidFill>
                  <a:latin typeface="Verdana"/>
                  <a:ea typeface="Verdana"/>
                  <a:cs typeface="Verdana"/>
                  <a:sym typeface="Verdana"/>
                </a:rPr>
                <a:t>23</a:t>
              </a:r>
              <a:endParaRPr sz="1400" b="0" i="0" u="none" strike="noStrike" cap="none" dirty="0">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3990584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70"/>
        <p:cNvGrpSpPr/>
        <p:nvPr/>
      </p:nvGrpSpPr>
      <p:grpSpPr>
        <a:xfrm>
          <a:off x="0" y="0"/>
          <a:ext cx="0" cy="0"/>
          <a:chOff x="0" y="0"/>
          <a:chExt cx="0" cy="0"/>
        </a:xfrm>
      </p:grpSpPr>
      <p:sp>
        <p:nvSpPr>
          <p:cNvPr id="871" name="Google Shape;871;p19"/>
          <p:cNvSpPr txBox="1"/>
          <p:nvPr/>
        </p:nvSpPr>
        <p:spPr>
          <a:xfrm>
            <a:off x="3462277" y="915791"/>
            <a:ext cx="11363446" cy="671722"/>
          </a:xfrm>
          <a:prstGeom prst="rect">
            <a:avLst/>
          </a:prstGeom>
          <a:noFill/>
          <a:ln>
            <a:noFill/>
          </a:ln>
        </p:spPr>
        <p:txBody>
          <a:bodyPr spcFirstLastPara="1" wrap="square" lIns="0" tIns="0" rIns="0" bIns="0" anchor="t" anchorCtr="0">
            <a:spAutoFit/>
          </a:bodyPr>
          <a:lstStyle/>
          <a:p>
            <a:pPr marL="0" marR="0" lvl="0" indent="0" algn="ctr" rtl="0">
              <a:lnSpc>
                <a:spcPct val="190497"/>
              </a:lnSpc>
              <a:spcBef>
                <a:spcPts val="0"/>
              </a:spcBef>
              <a:spcAft>
                <a:spcPts val="0"/>
              </a:spcAft>
              <a:buClr>
                <a:srgbClr val="000000"/>
              </a:buClr>
              <a:buSzPts val="3199"/>
              <a:buFont typeface="Arial"/>
              <a:buNone/>
            </a:pPr>
            <a:r>
              <a:rPr lang="en-US" sz="3199" b="0" i="0" u="none" strike="noStrike" cap="none">
                <a:solidFill>
                  <a:srgbClr val="0070C0"/>
                </a:solidFill>
                <a:latin typeface="Verdana"/>
                <a:ea typeface="Verdana"/>
                <a:cs typeface="Verdana"/>
                <a:sym typeface="Verdana"/>
              </a:rPr>
              <a:t>OPM BREAKPOINT ANALYSIS</a:t>
            </a:r>
            <a:endParaRPr sz="1400" b="0" i="0" u="none" strike="noStrike" cap="none">
              <a:solidFill>
                <a:srgbClr val="000000"/>
              </a:solidFill>
              <a:latin typeface="Arial"/>
              <a:ea typeface="Arial"/>
              <a:cs typeface="Arial"/>
              <a:sym typeface="Arial"/>
            </a:endParaRPr>
          </a:p>
        </p:txBody>
      </p:sp>
      <p:grpSp>
        <p:nvGrpSpPr>
          <p:cNvPr id="872" name="Google Shape;872;p19"/>
          <p:cNvGrpSpPr/>
          <p:nvPr/>
        </p:nvGrpSpPr>
        <p:grpSpPr>
          <a:xfrm>
            <a:off x="15856696" y="8786364"/>
            <a:ext cx="1453671" cy="471940"/>
            <a:chOff x="0" y="-28575"/>
            <a:chExt cx="952367" cy="309190"/>
          </a:xfrm>
        </p:grpSpPr>
        <p:sp>
          <p:nvSpPr>
            <p:cNvPr id="873" name="Google Shape;873;p19"/>
            <p:cNvSpPr/>
            <p:nvPr/>
          </p:nvSpPr>
          <p:spPr>
            <a:xfrm>
              <a:off x="0" y="0"/>
              <a:ext cx="952367" cy="280615"/>
            </a:xfrm>
            <a:custGeom>
              <a:avLst/>
              <a:gdLst/>
              <a:ahLst/>
              <a:cxnLst/>
              <a:rect l="l" t="t" r="r" b="b"/>
              <a:pathLst>
                <a:path w="952367" h="280615" extrusionOk="0">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874" name="Google Shape;874;p19"/>
            <p:cNvSpPr txBox="1"/>
            <p:nvPr/>
          </p:nvSpPr>
          <p:spPr>
            <a:xfrm>
              <a:off x="0" y="-28575"/>
              <a:ext cx="952367" cy="309190"/>
            </a:xfrm>
            <a:prstGeom prst="rect">
              <a:avLst/>
            </a:prstGeom>
            <a:noFill/>
            <a:ln>
              <a:noFill/>
            </a:ln>
          </p:spPr>
          <p:txBody>
            <a:bodyPr spcFirstLastPara="1" wrap="square" lIns="40625" tIns="40625" rIns="40625" bIns="40625" anchor="ctr" anchorCtr="0">
              <a:noAutofit/>
            </a:bodyPr>
            <a:lstStyle/>
            <a:p>
              <a:pPr marL="0" marR="0" lvl="0" indent="0" algn="ctr" rtl="0">
                <a:lnSpc>
                  <a:spcPct val="20142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cxnSp>
        <p:nvCxnSpPr>
          <p:cNvPr id="875" name="Google Shape;875;p19">
            <a:hlinkClick r:id="rId3" action="ppaction://hlinksldjump"/>
          </p:cNvPr>
          <p:cNvCxnSpPr/>
          <p:nvPr/>
        </p:nvCxnSpPr>
        <p:spPr>
          <a:xfrm>
            <a:off x="16238667" y="9044139"/>
            <a:ext cx="714076" cy="0"/>
          </a:xfrm>
          <a:prstGeom prst="straightConnector1">
            <a:avLst/>
          </a:prstGeom>
          <a:noFill/>
          <a:ln w="19050" cap="flat" cmpd="sng">
            <a:solidFill>
              <a:srgbClr val="0070C0">
                <a:alpha val="70196"/>
              </a:srgbClr>
            </a:solidFill>
            <a:prstDash val="solid"/>
            <a:round/>
            <a:headEnd type="none" w="sm" len="sm"/>
            <a:tailEnd type="stealth" w="med" len="med"/>
          </a:ln>
        </p:spPr>
      </p:cxnSp>
      <p:cxnSp>
        <p:nvCxnSpPr>
          <p:cNvPr id="876" name="Google Shape;876;p19"/>
          <p:cNvCxnSpPr/>
          <p:nvPr/>
        </p:nvCxnSpPr>
        <p:spPr>
          <a:xfrm>
            <a:off x="1028704" y="9659318"/>
            <a:ext cx="16268701" cy="0"/>
          </a:xfrm>
          <a:prstGeom prst="straightConnector1">
            <a:avLst/>
          </a:prstGeom>
          <a:noFill/>
          <a:ln w="76200" cap="flat" cmpd="sng">
            <a:solidFill>
              <a:srgbClr val="E6E7E8"/>
            </a:solidFill>
            <a:prstDash val="solid"/>
            <a:round/>
            <a:headEnd type="none" w="sm" len="sm"/>
            <a:tailEnd type="triangle" w="med" len="med"/>
          </a:ln>
        </p:spPr>
      </p:cxnSp>
      <p:grpSp>
        <p:nvGrpSpPr>
          <p:cNvPr id="877" name="Google Shape;877;p19"/>
          <p:cNvGrpSpPr/>
          <p:nvPr/>
        </p:nvGrpSpPr>
        <p:grpSpPr>
          <a:xfrm>
            <a:off x="2033400" y="9530672"/>
            <a:ext cx="1224000" cy="496004"/>
            <a:chOff x="1355317" y="6095931"/>
            <a:chExt cx="1224000" cy="496004"/>
          </a:xfrm>
        </p:grpSpPr>
        <p:sp>
          <p:nvSpPr>
            <p:cNvPr id="878" name="Google Shape;878;p19"/>
            <p:cNvSpPr/>
            <p:nvPr/>
          </p:nvSpPr>
          <p:spPr>
            <a:xfrm>
              <a:off x="1355317"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Introduction</a:t>
              </a:r>
              <a:endParaRPr sz="1400" b="0" i="0" u="none" strike="noStrike" cap="none">
                <a:solidFill>
                  <a:srgbClr val="000000"/>
                </a:solidFill>
                <a:latin typeface="Arial"/>
                <a:ea typeface="Arial"/>
                <a:cs typeface="Arial"/>
                <a:sym typeface="Arial"/>
              </a:endParaRPr>
            </a:p>
          </p:txBody>
        </p:sp>
        <p:sp>
          <p:nvSpPr>
            <p:cNvPr id="879" name="Google Shape;879;p19"/>
            <p:cNvSpPr/>
            <p:nvPr/>
          </p:nvSpPr>
          <p:spPr>
            <a:xfrm>
              <a:off x="1841317"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1</a:t>
              </a:r>
              <a:endParaRPr sz="1400" b="0" i="0" u="none" strike="noStrike" cap="none">
                <a:solidFill>
                  <a:srgbClr val="000000"/>
                </a:solidFill>
                <a:latin typeface="Arial"/>
                <a:ea typeface="Arial"/>
                <a:cs typeface="Arial"/>
                <a:sym typeface="Arial"/>
              </a:endParaRPr>
            </a:p>
          </p:txBody>
        </p:sp>
      </p:grpSp>
      <p:grpSp>
        <p:nvGrpSpPr>
          <p:cNvPr id="880" name="Google Shape;880;p19"/>
          <p:cNvGrpSpPr/>
          <p:nvPr/>
        </p:nvGrpSpPr>
        <p:grpSpPr>
          <a:xfrm>
            <a:off x="4630316" y="9530672"/>
            <a:ext cx="1224000" cy="496004"/>
            <a:chOff x="4098256" y="6095931"/>
            <a:chExt cx="1224000" cy="496004"/>
          </a:xfrm>
        </p:grpSpPr>
        <p:sp>
          <p:nvSpPr>
            <p:cNvPr id="881" name="Google Shape;881;p19"/>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Company Overview</a:t>
              </a:r>
              <a:endParaRPr sz="1400" b="0" i="0" u="none" strike="noStrike" cap="none">
                <a:solidFill>
                  <a:srgbClr val="000000"/>
                </a:solidFill>
                <a:latin typeface="Arial"/>
                <a:ea typeface="Arial"/>
                <a:cs typeface="Arial"/>
                <a:sym typeface="Arial"/>
              </a:endParaRPr>
            </a:p>
          </p:txBody>
        </p:sp>
        <p:sp>
          <p:nvSpPr>
            <p:cNvPr id="882" name="Google Shape;882;p19"/>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2</a:t>
              </a:r>
              <a:endParaRPr sz="1400" b="0" i="0" u="none" strike="noStrike" cap="none">
                <a:solidFill>
                  <a:srgbClr val="000000"/>
                </a:solidFill>
                <a:latin typeface="Arial"/>
                <a:ea typeface="Arial"/>
                <a:cs typeface="Arial"/>
                <a:sym typeface="Arial"/>
              </a:endParaRPr>
            </a:p>
          </p:txBody>
        </p:sp>
      </p:grpSp>
      <p:grpSp>
        <p:nvGrpSpPr>
          <p:cNvPr id="883" name="Google Shape;883;p19"/>
          <p:cNvGrpSpPr/>
          <p:nvPr/>
        </p:nvGrpSpPr>
        <p:grpSpPr>
          <a:xfrm>
            <a:off x="12421063" y="9534668"/>
            <a:ext cx="1224000" cy="496004"/>
            <a:chOff x="4098256" y="6095931"/>
            <a:chExt cx="1224000" cy="496004"/>
          </a:xfrm>
        </p:grpSpPr>
        <p:sp>
          <p:nvSpPr>
            <p:cNvPr id="884" name="Google Shape;884;p19"/>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Allocation of Value</a:t>
              </a:r>
              <a:endParaRPr sz="1400" b="0" i="0" u="none" strike="noStrike" cap="none">
                <a:solidFill>
                  <a:srgbClr val="000000"/>
                </a:solidFill>
                <a:latin typeface="Arial"/>
                <a:ea typeface="Arial"/>
                <a:cs typeface="Arial"/>
                <a:sym typeface="Arial"/>
              </a:endParaRPr>
            </a:p>
          </p:txBody>
        </p:sp>
        <p:sp>
          <p:nvSpPr>
            <p:cNvPr id="885" name="Google Shape;885;p19"/>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5</a:t>
              </a:r>
              <a:endParaRPr sz="1400" b="0" i="0" u="none" strike="noStrike" cap="none">
                <a:solidFill>
                  <a:srgbClr val="000000"/>
                </a:solidFill>
                <a:latin typeface="Arial"/>
                <a:ea typeface="Arial"/>
                <a:cs typeface="Arial"/>
                <a:sym typeface="Arial"/>
              </a:endParaRPr>
            </a:p>
          </p:txBody>
        </p:sp>
      </p:grpSp>
      <p:grpSp>
        <p:nvGrpSpPr>
          <p:cNvPr id="886" name="Google Shape;886;p19"/>
          <p:cNvGrpSpPr/>
          <p:nvPr/>
        </p:nvGrpSpPr>
        <p:grpSpPr>
          <a:xfrm>
            <a:off x="7227233" y="9530672"/>
            <a:ext cx="1224000" cy="496004"/>
            <a:chOff x="6824912" y="6095931"/>
            <a:chExt cx="1224000" cy="496004"/>
          </a:xfrm>
        </p:grpSpPr>
        <p:sp>
          <p:nvSpPr>
            <p:cNvPr id="887" name="Google Shape;887;p19"/>
            <p:cNvSpPr/>
            <p:nvPr/>
          </p:nvSpPr>
          <p:spPr>
            <a:xfrm>
              <a:off x="6824912"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Valuation Framework</a:t>
              </a:r>
              <a:endParaRPr sz="1400" b="0" i="0" u="none" strike="noStrike" cap="none">
                <a:solidFill>
                  <a:srgbClr val="000000"/>
                </a:solidFill>
                <a:latin typeface="Arial"/>
                <a:ea typeface="Arial"/>
                <a:cs typeface="Arial"/>
                <a:sym typeface="Arial"/>
              </a:endParaRPr>
            </a:p>
          </p:txBody>
        </p:sp>
        <p:sp>
          <p:nvSpPr>
            <p:cNvPr id="888" name="Google Shape;888;p19"/>
            <p:cNvSpPr/>
            <p:nvPr/>
          </p:nvSpPr>
          <p:spPr>
            <a:xfrm>
              <a:off x="7310912"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3</a:t>
              </a:r>
              <a:endParaRPr sz="1400" b="0" i="0" u="none" strike="noStrike" cap="none">
                <a:solidFill>
                  <a:srgbClr val="000000"/>
                </a:solidFill>
                <a:latin typeface="Arial"/>
                <a:ea typeface="Arial"/>
                <a:cs typeface="Arial"/>
                <a:sym typeface="Arial"/>
              </a:endParaRPr>
            </a:p>
          </p:txBody>
        </p:sp>
      </p:grpSp>
      <p:grpSp>
        <p:nvGrpSpPr>
          <p:cNvPr id="889" name="Google Shape;889;p19"/>
          <p:cNvGrpSpPr/>
          <p:nvPr/>
        </p:nvGrpSpPr>
        <p:grpSpPr>
          <a:xfrm>
            <a:off x="9824149" y="9534668"/>
            <a:ext cx="1224000" cy="496004"/>
            <a:chOff x="9576193" y="6095931"/>
            <a:chExt cx="1224000" cy="496004"/>
          </a:xfrm>
        </p:grpSpPr>
        <p:sp>
          <p:nvSpPr>
            <p:cNvPr id="890" name="Google Shape;890;p19"/>
            <p:cNvSpPr/>
            <p:nvPr/>
          </p:nvSpPr>
          <p:spPr>
            <a:xfrm>
              <a:off x="9576193"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Valuation Analysis</a:t>
              </a:r>
              <a:endParaRPr sz="1400" b="0" i="0" u="none" strike="noStrike" cap="none">
                <a:solidFill>
                  <a:srgbClr val="000000"/>
                </a:solidFill>
                <a:latin typeface="Arial"/>
                <a:ea typeface="Arial"/>
                <a:cs typeface="Arial"/>
                <a:sym typeface="Arial"/>
              </a:endParaRPr>
            </a:p>
          </p:txBody>
        </p:sp>
        <p:sp>
          <p:nvSpPr>
            <p:cNvPr id="891" name="Google Shape;891;p19"/>
            <p:cNvSpPr/>
            <p:nvPr/>
          </p:nvSpPr>
          <p:spPr>
            <a:xfrm>
              <a:off x="10062193"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4</a:t>
              </a:r>
              <a:endParaRPr sz="1400" b="0" i="0" u="none" strike="noStrike" cap="none">
                <a:solidFill>
                  <a:srgbClr val="000000"/>
                </a:solidFill>
                <a:latin typeface="Arial"/>
                <a:ea typeface="Arial"/>
                <a:cs typeface="Arial"/>
                <a:sym typeface="Arial"/>
              </a:endParaRPr>
            </a:p>
          </p:txBody>
        </p:sp>
      </p:grpSp>
      <p:grpSp>
        <p:nvGrpSpPr>
          <p:cNvPr id="892" name="Google Shape;892;p19"/>
          <p:cNvGrpSpPr/>
          <p:nvPr/>
        </p:nvGrpSpPr>
        <p:grpSpPr>
          <a:xfrm>
            <a:off x="15017980" y="9534668"/>
            <a:ext cx="1224000" cy="496004"/>
            <a:chOff x="4098256" y="6095931"/>
            <a:chExt cx="1224000" cy="496004"/>
          </a:xfrm>
        </p:grpSpPr>
        <p:sp>
          <p:nvSpPr>
            <p:cNvPr id="893" name="Google Shape;893;p19"/>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0070C0"/>
                  </a:solidFill>
                  <a:latin typeface="Verdana"/>
                  <a:ea typeface="Verdana"/>
                  <a:cs typeface="Verdana"/>
                  <a:sym typeface="Verdana"/>
                </a:rPr>
                <a:t>Exhibits</a:t>
              </a:r>
              <a:endParaRPr sz="1400" b="0" i="0" u="none" strike="noStrike" cap="none">
                <a:solidFill>
                  <a:srgbClr val="000000"/>
                </a:solidFill>
                <a:latin typeface="Arial"/>
                <a:ea typeface="Arial"/>
                <a:cs typeface="Arial"/>
                <a:sym typeface="Arial"/>
              </a:endParaRPr>
            </a:p>
          </p:txBody>
        </p:sp>
        <p:sp>
          <p:nvSpPr>
            <p:cNvPr id="894" name="Google Shape;894;p19"/>
            <p:cNvSpPr/>
            <p:nvPr/>
          </p:nvSpPr>
          <p:spPr>
            <a:xfrm>
              <a:off x="4584256" y="6095931"/>
              <a:ext cx="252000" cy="252000"/>
            </a:xfrm>
            <a:prstGeom prst="ellipse">
              <a:avLst/>
            </a:prstGeom>
            <a:solidFill>
              <a:srgbClr val="00B0F0"/>
            </a:solidFill>
            <a:ln w="1905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chemeClr val="lt1"/>
                  </a:solidFill>
                  <a:latin typeface="Verdana"/>
                  <a:ea typeface="Verdana"/>
                  <a:cs typeface="Verdana"/>
                  <a:sym typeface="Verdana"/>
                </a:rPr>
                <a:t>6</a:t>
              </a:r>
              <a:endParaRPr sz="1400" b="0" i="0" u="none" strike="noStrike" cap="none">
                <a:solidFill>
                  <a:srgbClr val="000000"/>
                </a:solidFill>
                <a:latin typeface="Arial"/>
                <a:ea typeface="Arial"/>
                <a:cs typeface="Arial"/>
                <a:sym typeface="Arial"/>
              </a:endParaRPr>
            </a:p>
          </p:txBody>
        </p:sp>
      </p:grpSp>
      <p:grpSp>
        <p:nvGrpSpPr>
          <p:cNvPr id="895" name="Google Shape;895;p19"/>
          <p:cNvGrpSpPr/>
          <p:nvPr/>
        </p:nvGrpSpPr>
        <p:grpSpPr>
          <a:xfrm>
            <a:off x="940966" y="8684784"/>
            <a:ext cx="580663" cy="589963"/>
            <a:chOff x="940966" y="8684779"/>
            <a:chExt cx="580663" cy="589963"/>
          </a:xfrm>
        </p:grpSpPr>
        <p:grpSp>
          <p:nvGrpSpPr>
            <p:cNvPr id="896" name="Google Shape;896;p19"/>
            <p:cNvGrpSpPr/>
            <p:nvPr/>
          </p:nvGrpSpPr>
          <p:grpSpPr>
            <a:xfrm>
              <a:off x="997356" y="8791620"/>
              <a:ext cx="483124" cy="483122"/>
              <a:chOff x="0" y="0"/>
              <a:chExt cx="812800" cy="812800"/>
            </a:xfrm>
          </p:grpSpPr>
          <p:sp>
            <p:nvSpPr>
              <p:cNvPr id="897" name="Google Shape;897;p19"/>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898" name="Google Shape;898;p19"/>
              <p:cNvSpPr txBox="1"/>
              <p:nvPr/>
            </p:nvSpPr>
            <p:spPr>
              <a:xfrm>
                <a:off x="76200" y="66675"/>
                <a:ext cx="660400" cy="669925"/>
              </a:xfrm>
              <a:prstGeom prst="rect">
                <a:avLst/>
              </a:prstGeom>
              <a:noFill/>
              <a:ln>
                <a:noFill/>
              </a:ln>
            </p:spPr>
            <p:txBody>
              <a:bodyPr spcFirstLastPara="1" wrap="square" lIns="35850" tIns="35850" rIns="35850" bIns="35850" anchor="ctr" anchorCtr="0">
                <a:noAutofit/>
              </a:bodyPr>
              <a:lstStyle/>
              <a:p>
                <a:pPr marL="0" marR="0" lvl="0" indent="0" algn="ctr" rtl="0">
                  <a:lnSpc>
                    <a:spcPct val="201041"/>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sp>
          <p:nvSpPr>
            <p:cNvPr id="899" name="Google Shape;899;p19"/>
            <p:cNvSpPr txBox="1"/>
            <p:nvPr/>
          </p:nvSpPr>
          <p:spPr>
            <a:xfrm>
              <a:off x="940966" y="8684779"/>
              <a:ext cx="580663" cy="493405"/>
            </a:xfrm>
            <a:prstGeom prst="rect">
              <a:avLst/>
            </a:prstGeom>
            <a:noFill/>
            <a:ln>
              <a:noFill/>
            </a:ln>
          </p:spPr>
          <p:txBody>
            <a:bodyPr spcFirstLastPara="1" wrap="square" lIns="0" tIns="0" rIns="0" bIns="0" anchor="t" anchorCtr="0">
              <a:spAutoFit/>
            </a:bodyPr>
            <a:lstStyle/>
            <a:p>
              <a:pPr marL="0" marR="0" lvl="0" indent="0" algn="ctr" rtl="0">
                <a:lnSpc>
                  <a:spcPct val="278575"/>
                </a:lnSpc>
                <a:spcBef>
                  <a:spcPts val="0"/>
                </a:spcBef>
                <a:spcAft>
                  <a:spcPts val="0"/>
                </a:spcAft>
                <a:buClr>
                  <a:srgbClr val="000000"/>
                </a:buClr>
                <a:buSzPts val="1601"/>
                <a:buFont typeface="Arial"/>
                <a:buNone/>
              </a:pPr>
              <a:r>
                <a:rPr lang="en-US" sz="1601" b="0" i="0" u="none" strike="noStrike" cap="none">
                  <a:solidFill>
                    <a:srgbClr val="0070C0"/>
                  </a:solidFill>
                  <a:latin typeface="Verdana"/>
                  <a:ea typeface="Verdana"/>
                  <a:cs typeface="Verdana"/>
                  <a:sym typeface="Verdana"/>
                </a:rPr>
                <a:t>19</a:t>
              </a:r>
              <a:endParaRPr sz="1400" b="0" i="0" u="none" strike="noStrike" cap="none">
                <a:solidFill>
                  <a:srgbClr val="000000"/>
                </a:solidFill>
                <a:latin typeface="Arial"/>
                <a:ea typeface="Arial"/>
                <a:cs typeface="Arial"/>
                <a:sym typeface="Arial"/>
              </a:endParaRPr>
            </a:p>
          </p:txBody>
        </p:sp>
      </p:grpSp>
      <p:graphicFrame>
        <p:nvGraphicFramePr>
          <p:cNvPr id="900" name="Google Shape;900;p19"/>
          <p:cNvGraphicFramePr/>
          <p:nvPr>
            <p:extLst>
              <p:ext uri="{D42A27DB-BD31-4B8C-83A1-F6EECF244321}">
                <p14:modId xmlns:p14="http://schemas.microsoft.com/office/powerpoint/2010/main" val="2583490057"/>
              </p:ext>
            </p:extLst>
          </p:nvPr>
        </p:nvGraphicFramePr>
        <p:xfrm>
          <a:off x="1042649" y="1880030"/>
          <a:ext cx="16291725" cy="3101251"/>
        </p:xfrm>
        <a:graphic>
          <a:graphicData uri="http://schemas.openxmlformats.org/drawingml/2006/table">
            <a:tbl>
              <a:tblPr>
                <a:noFill/>
                <a:tableStyleId>{5545240B-A331-4381-9520-64E0033B2FCB}</a:tableStyleId>
              </a:tblPr>
              <a:tblGrid>
                <a:gridCol w="151725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gridCol w="4191000">
                  <a:extLst>
                    <a:ext uri="{9D8B030D-6E8A-4147-A177-3AD203B41FA5}">
                      <a16:colId xmlns:a16="http://schemas.microsoft.com/office/drawing/2014/main" val="20002"/>
                    </a:ext>
                  </a:extLst>
                </a:gridCol>
                <a:gridCol w="2164500">
                  <a:extLst>
                    <a:ext uri="{9D8B030D-6E8A-4147-A177-3AD203B41FA5}">
                      <a16:colId xmlns:a16="http://schemas.microsoft.com/office/drawing/2014/main" val="20003"/>
                    </a:ext>
                  </a:extLst>
                </a:gridCol>
                <a:gridCol w="1569300">
                  <a:extLst>
                    <a:ext uri="{9D8B030D-6E8A-4147-A177-3AD203B41FA5}">
                      <a16:colId xmlns:a16="http://schemas.microsoft.com/office/drawing/2014/main" val="20004"/>
                    </a:ext>
                  </a:extLst>
                </a:gridCol>
                <a:gridCol w="1515675">
                  <a:extLst>
                    <a:ext uri="{9D8B030D-6E8A-4147-A177-3AD203B41FA5}">
                      <a16:colId xmlns:a16="http://schemas.microsoft.com/office/drawing/2014/main" val="20005"/>
                    </a:ext>
                  </a:extLst>
                </a:gridCol>
              </a:tblGrid>
              <a:tr h="507700">
                <a:tc>
                  <a:txBody>
                    <a:bodyPr/>
                    <a:lstStyle/>
                    <a:p>
                      <a:pPr marL="0" marR="0" lvl="0" indent="0" algn="l" rtl="0">
                        <a:lnSpc>
                          <a:spcPct val="90000"/>
                        </a:lnSpc>
                        <a:spcBef>
                          <a:spcPts val="0"/>
                        </a:spcBef>
                        <a:spcAft>
                          <a:spcPts val="0"/>
                        </a:spcAft>
                        <a:buClr>
                          <a:schemeClr val="lt1"/>
                        </a:buClr>
                        <a:buSzPts val="1500"/>
                        <a:buFont typeface="Arial"/>
                        <a:buNone/>
                      </a:pPr>
                      <a:r>
                        <a:rPr lang="en-US" sz="1500" b="1" u="none" strike="noStrike" cap="none">
                          <a:solidFill>
                            <a:schemeClr val="lt1"/>
                          </a:solidFill>
                          <a:latin typeface="Arial"/>
                          <a:ea typeface="Arial"/>
                          <a:cs typeface="Arial"/>
                          <a:sym typeface="Arial"/>
                        </a:rPr>
                        <a:t>BREAKPOINT</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lgDashDot"/>
                      <a:round/>
                      <a:headEnd type="none" w="sm" len="sm"/>
                      <a:tailEnd type="none" w="sm" len="sm"/>
                    </a:lnB>
                    <a:solidFill>
                      <a:srgbClr val="0070C0"/>
                    </a:solidFill>
                  </a:tcPr>
                </a:tc>
                <a:tc>
                  <a:txBody>
                    <a:bodyPr/>
                    <a:lstStyle/>
                    <a:p>
                      <a:pPr marL="0" marR="0" lvl="0" indent="0" algn="l" rtl="0">
                        <a:lnSpc>
                          <a:spcPct val="90000"/>
                        </a:lnSpc>
                        <a:spcBef>
                          <a:spcPts val="0"/>
                        </a:spcBef>
                        <a:spcAft>
                          <a:spcPts val="0"/>
                        </a:spcAft>
                        <a:buClr>
                          <a:schemeClr val="lt1"/>
                        </a:buClr>
                        <a:buSzPts val="1500"/>
                        <a:buFont typeface="Arial"/>
                        <a:buNone/>
                      </a:pPr>
                      <a:r>
                        <a:rPr lang="en-US" sz="1500" b="1" u="none" strike="noStrike" cap="none">
                          <a:solidFill>
                            <a:schemeClr val="lt1"/>
                          </a:solidFill>
                          <a:latin typeface="Arial"/>
                          <a:ea typeface="Arial"/>
                          <a:cs typeface="Arial"/>
                          <a:sym typeface="Arial"/>
                        </a:rPr>
                        <a:t>EVENT DESCRIPTION</a:t>
                      </a:r>
                      <a:endParaRPr sz="1500" b="1" u="none" strike="noStrike" cap="none">
                        <a:solidFill>
                          <a:schemeClr val="lt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lgDashDot"/>
                      <a:round/>
                      <a:headEnd type="none" w="sm" len="sm"/>
                      <a:tailEnd type="none" w="sm" len="sm"/>
                    </a:lnB>
                    <a:solidFill>
                      <a:srgbClr val="0070C0"/>
                    </a:solidFill>
                  </a:tcPr>
                </a:tc>
                <a:tc>
                  <a:txBody>
                    <a:bodyPr/>
                    <a:lstStyle/>
                    <a:p>
                      <a:pPr marL="0" marR="0" lvl="0" indent="0" algn="l" rtl="0">
                        <a:lnSpc>
                          <a:spcPct val="90000"/>
                        </a:lnSpc>
                        <a:spcBef>
                          <a:spcPts val="0"/>
                        </a:spcBef>
                        <a:spcAft>
                          <a:spcPts val="0"/>
                        </a:spcAft>
                        <a:buClr>
                          <a:schemeClr val="lt1"/>
                        </a:buClr>
                        <a:buSzPts val="1500"/>
                        <a:buFont typeface="Arial"/>
                        <a:buNone/>
                      </a:pPr>
                      <a:r>
                        <a:rPr lang="en-US" sz="1500" b="1" u="none" strike="noStrike" cap="none">
                          <a:solidFill>
                            <a:schemeClr val="lt1"/>
                          </a:solidFill>
                          <a:latin typeface="Arial"/>
                          <a:ea typeface="Arial"/>
                          <a:cs typeface="Arial"/>
                          <a:sym typeface="Arial"/>
                        </a:rPr>
                        <a:t>PARTICIPATING CLASSES</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lgDashDot"/>
                      <a:round/>
                      <a:headEnd type="none" w="sm" len="sm"/>
                      <a:tailEnd type="none" w="sm" len="sm"/>
                    </a:lnB>
                    <a:solidFill>
                      <a:srgbClr val="0070C0"/>
                    </a:solidFill>
                  </a:tcPr>
                </a:tc>
                <a:tc>
                  <a:txBody>
                    <a:bodyPr/>
                    <a:lstStyle/>
                    <a:p>
                      <a:pPr marL="0" marR="0" lvl="0" indent="0" algn="l" rtl="0">
                        <a:lnSpc>
                          <a:spcPct val="90000"/>
                        </a:lnSpc>
                        <a:spcBef>
                          <a:spcPts val="0"/>
                        </a:spcBef>
                        <a:spcAft>
                          <a:spcPts val="0"/>
                        </a:spcAft>
                        <a:buClr>
                          <a:schemeClr val="lt1"/>
                        </a:buClr>
                        <a:buSzPts val="1500"/>
                        <a:buFont typeface="Arial"/>
                        <a:buNone/>
                      </a:pPr>
                      <a:r>
                        <a:rPr lang="en-US" sz="1500" b="1" u="none" strike="noStrike" cap="none">
                          <a:solidFill>
                            <a:schemeClr val="lt1"/>
                          </a:solidFill>
                          <a:latin typeface="Arial"/>
                          <a:ea typeface="Arial"/>
                          <a:cs typeface="Arial"/>
                          <a:sym typeface="Arial"/>
                        </a:rPr>
                        <a:t>FROM</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lgDashDot"/>
                      <a:round/>
                      <a:headEnd type="none" w="sm" len="sm"/>
                      <a:tailEnd type="none" w="sm" len="sm"/>
                    </a:lnB>
                    <a:solidFill>
                      <a:srgbClr val="0070C0"/>
                    </a:solidFill>
                  </a:tcPr>
                </a:tc>
                <a:tc>
                  <a:txBody>
                    <a:bodyPr/>
                    <a:lstStyle/>
                    <a:p>
                      <a:pPr marL="0" marR="0" lvl="0" indent="0" algn="l" rtl="0">
                        <a:lnSpc>
                          <a:spcPct val="90000"/>
                        </a:lnSpc>
                        <a:spcBef>
                          <a:spcPts val="0"/>
                        </a:spcBef>
                        <a:spcAft>
                          <a:spcPts val="0"/>
                        </a:spcAft>
                        <a:buClr>
                          <a:schemeClr val="lt1"/>
                        </a:buClr>
                        <a:buSzPts val="1500"/>
                        <a:buFont typeface="Arial"/>
                        <a:buNone/>
                      </a:pPr>
                      <a:r>
                        <a:rPr lang="en-US" sz="1500" b="1" u="none" strike="noStrike" cap="none">
                          <a:solidFill>
                            <a:schemeClr val="lt1"/>
                          </a:solidFill>
                          <a:latin typeface="Arial"/>
                          <a:ea typeface="Arial"/>
                          <a:cs typeface="Arial"/>
                          <a:sym typeface="Arial"/>
                        </a:rPr>
                        <a:t>TO</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lgDashDot"/>
                      <a:round/>
                      <a:headEnd type="none" w="sm" len="sm"/>
                      <a:tailEnd type="none" w="sm" len="sm"/>
                    </a:lnB>
                    <a:solidFill>
                      <a:srgbClr val="0070C0"/>
                    </a:solidFill>
                  </a:tcPr>
                </a:tc>
                <a:tc>
                  <a:txBody>
                    <a:bodyPr/>
                    <a:lstStyle/>
                    <a:p>
                      <a:pPr marL="0" marR="0" lvl="0" indent="0" algn="l" rtl="0">
                        <a:lnSpc>
                          <a:spcPct val="90000"/>
                        </a:lnSpc>
                        <a:spcBef>
                          <a:spcPts val="0"/>
                        </a:spcBef>
                        <a:spcAft>
                          <a:spcPts val="0"/>
                        </a:spcAft>
                        <a:buClr>
                          <a:schemeClr val="lt1"/>
                        </a:buClr>
                        <a:buSzPts val="1500"/>
                        <a:buFont typeface="Arial"/>
                        <a:buNone/>
                      </a:pPr>
                      <a:r>
                        <a:rPr lang="en-US" sz="1500" b="1" u="none" strike="noStrike" cap="none">
                          <a:solidFill>
                            <a:schemeClr val="lt1"/>
                          </a:solidFill>
                          <a:latin typeface="Arial"/>
                          <a:ea typeface="Arial"/>
                          <a:cs typeface="Arial"/>
                          <a:sym typeface="Arial"/>
                        </a:rPr>
                        <a:t>SHARE COUNT</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lgDashDot"/>
                      <a:round/>
                      <a:headEnd type="none" w="sm" len="sm"/>
                      <a:tailEnd type="none" w="sm" len="sm"/>
                    </a:lnB>
                    <a:solidFill>
                      <a:srgbClr val="0070C0"/>
                    </a:solidFill>
                  </a:tcPr>
                </a:tc>
                <a:extLst>
                  <a:ext uri="{0D108BD9-81ED-4DB2-BD59-A6C34878D82A}">
                    <a16:rowId xmlns:a16="http://schemas.microsoft.com/office/drawing/2014/main" val="10000"/>
                  </a:ext>
                </a:extLst>
              </a:tr>
              <a:tr h="527025">
                <a:tc>
                  <a:txBody>
                    <a:bodyPr/>
                    <a:lstStyle/>
                    <a:p>
                      <a:pPr marL="457228" marR="0" lvl="1" indent="0" algn="l" rtl="0">
                        <a:lnSpc>
                          <a:spcPct val="90000"/>
                        </a:lnSpc>
                        <a:spcBef>
                          <a:spcPts val="0"/>
                        </a:spcBef>
                        <a:spcAft>
                          <a:spcPts val="0"/>
                        </a:spcAft>
                        <a:buClr>
                          <a:srgbClr val="595959"/>
                        </a:buClr>
                        <a:buSzPts val="1500"/>
                        <a:buFont typeface="Arial"/>
                        <a:buNone/>
                      </a:pPr>
                      <a:r>
                        <a:rPr lang="en-US" sz="1200" b="0" u="none" strike="noStrike" cap="none" dirty="0">
                          <a:solidFill>
                            <a:srgbClr val="595959"/>
                          </a:solidFill>
                          <a:latin typeface="Arial"/>
                          <a:ea typeface="Arial"/>
                          <a:cs typeface="Arial"/>
                          <a:sym typeface="Arial"/>
                        </a:rPr>
                        <a:t>[1]</a:t>
                      </a:r>
                      <a:endParaRPr sz="1200" u="none" strike="noStrike" cap="none" dirty="0">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lgDashDot"/>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dirty="0">
                          <a:solidFill>
                            <a:srgbClr val="595959"/>
                          </a:solidFill>
                          <a:latin typeface="Arial"/>
                          <a:ea typeface="Arial"/>
                          <a:cs typeface="Arial"/>
                          <a:sym typeface="Arial"/>
                        </a:rPr>
                        <a:t>{{BREAKPOINT_1_DESCRIPTION}}</a:t>
                      </a:r>
                      <a:endParaRPr sz="1200" u="none" strike="noStrike" cap="none" dirty="0">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lgDashDot"/>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{{BREAKPOINT_1_CLASSES}}</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lgDashDot"/>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{{BREAKPOINT_1_FROM}}</a:t>
                      </a:r>
                      <a:endParaRPr sz="1200" b="0" i="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lgDashDot"/>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{{BREAKPOINT_1_TO}}</a:t>
                      </a:r>
                      <a:endParaRPr sz="1200" b="0" i="0" u="none" strike="noStrike" cap="none">
                        <a:solidFill>
                          <a:srgbClr val="595959"/>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1500"/>
                        <a:buFont typeface="Calibri"/>
                        <a:buNone/>
                      </a:pPr>
                      <a:endParaRPr sz="1200" b="0" i="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lgDashDot"/>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{{BREAKPOINT_1_SC}</a:t>
                      </a:r>
                      <a:endParaRPr sz="1200" b="0" i="0" u="none" strike="noStrike" cap="none">
                        <a:solidFill>
                          <a:srgbClr val="595959"/>
                        </a:solidFill>
                        <a:latin typeface="Arial"/>
                        <a:ea typeface="Arial"/>
                        <a:cs typeface="Arial"/>
                        <a:sym typeface="Arial"/>
                      </a:endParaRPr>
                    </a:p>
                    <a:p>
                      <a:pPr marL="0" marR="0" lvl="0" indent="0" algn="l" rtl="0">
                        <a:lnSpc>
                          <a:spcPct val="90000"/>
                        </a:lnSpc>
                        <a:spcBef>
                          <a:spcPts val="0"/>
                        </a:spcBef>
                        <a:spcAft>
                          <a:spcPts val="0"/>
                        </a:spcAft>
                        <a:buClr>
                          <a:schemeClr val="dk1"/>
                        </a:buClr>
                        <a:buSzPts val="1500"/>
                        <a:buFont typeface="Calibri"/>
                        <a:buNone/>
                      </a:pPr>
                      <a:endParaRPr sz="1200" b="0" i="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lgDashDot"/>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27025">
                <a:tc>
                  <a:txBody>
                    <a:bodyPr/>
                    <a:lstStyle/>
                    <a:p>
                      <a:pPr marL="457228" marR="0" lvl="1" indent="0" algn="l" rtl="0">
                        <a:lnSpc>
                          <a:spcPct val="90000"/>
                        </a:lnSpc>
                        <a:spcBef>
                          <a:spcPts val="0"/>
                        </a:spcBef>
                        <a:spcAft>
                          <a:spcPts val="0"/>
                        </a:spcAft>
                        <a:buClr>
                          <a:srgbClr val="595959"/>
                        </a:buClr>
                        <a:buSzPts val="1500"/>
                        <a:buFont typeface="Arial"/>
                        <a:buNone/>
                      </a:pPr>
                      <a:r>
                        <a:rPr lang="en-US" sz="1200" b="0" u="none" strike="noStrike" cap="none">
                          <a:solidFill>
                            <a:srgbClr val="595959"/>
                          </a:solidFill>
                          <a:latin typeface="Arial"/>
                          <a:ea typeface="Arial"/>
                          <a:cs typeface="Arial"/>
                          <a:sym typeface="Arial"/>
                        </a:rPr>
                        <a:t>[2]</a:t>
                      </a: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dirty="0">
                          <a:solidFill>
                            <a:srgbClr val="595959"/>
                          </a:solidFill>
                          <a:latin typeface="Arial"/>
                          <a:ea typeface="Arial"/>
                          <a:cs typeface="Arial"/>
                          <a:sym typeface="Arial"/>
                        </a:rPr>
                        <a:t>{{BREAKPOINT_2_DESCRIPTION}}</a:t>
                      </a:r>
                      <a:endParaRPr sz="1200" u="none" strike="noStrike" cap="none" dirty="0"/>
                    </a:p>
                    <a:p>
                      <a:pPr marL="0" marR="0" lvl="0" indent="0" algn="l" rtl="0">
                        <a:lnSpc>
                          <a:spcPct val="90000"/>
                        </a:lnSpc>
                        <a:spcBef>
                          <a:spcPts val="0"/>
                        </a:spcBef>
                        <a:spcAft>
                          <a:spcPts val="0"/>
                        </a:spcAft>
                        <a:buClr>
                          <a:schemeClr val="dk1"/>
                        </a:buClr>
                        <a:buSzPts val="1500"/>
                        <a:buFont typeface="Calibri"/>
                        <a:buNone/>
                      </a:pPr>
                      <a:endParaRPr sz="1200" u="none" strike="noStrike" cap="none" dirty="0">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{{BREAKPOINT_2_CLASSES}}</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{{BREAKPOINT_2_FROM}}</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{{BREAKPOINT_2_TO}}</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{{BREAKPOINT_2_SC}</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27025">
                <a:tc>
                  <a:txBody>
                    <a:bodyPr/>
                    <a:lstStyle/>
                    <a:p>
                      <a:pPr marL="457228" marR="0" lvl="1" indent="0" algn="l" rtl="0">
                        <a:lnSpc>
                          <a:spcPct val="90000"/>
                        </a:lnSpc>
                        <a:spcBef>
                          <a:spcPts val="0"/>
                        </a:spcBef>
                        <a:spcAft>
                          <a:spcPts val="0"/>
                        </a:spcAft>
                        <a:buClr>
                          <a:srgbClr val="595959"/>
                        </a:buClr>
                        <a:buSzPts val="1500"/>
                        <a:buFont typeface="Arial"/>
                        <a:buNone/>
                      </a:pPr>
                      <a:r>
                        <a:rPr lang="en-US" sz="1200" b="0" u="none" strike="noStrike" cap="none">
                          <a:solidFill>
                            <a:srgbClr val="595959"/>
                          </a:solidFill>
                          <a:latin typeface="Arial"/>
                          <a:ea typeface="Arial"/>
                          <a:cs typeface="Arial"/>
                          <a:sym typeface="Arial"/>
                        </a:rPr>
                        <a:t>[3]</a:t>
                      </a: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dirty="0">
                          <a:solidFill>
                            <a:srgbClr val="595959"/>
                          </a:solidFill>
                          <a:latin typeface="Arial"/>
                          <a:ea typeface="Arial"/>
                          <a:cs typeface="Arial"/>
                          <a:sym typeface="Arial"/>
                        </a:rPr>
                        <a:t>{{BREAKPOINT_3_DESCRIPTION}}</a:t>
                      </a:r>
                      <a:endParaRPr sz="12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dirty="0">
                          <a:solidFill>
                            <a:srgbClr val="595959"/>
                          </a:solidFill>
                          <a:latin typeface="Arial"/>
                          <a:ea typeface="Arial"/>
                          <a:cs typeface="Arial"/>
                          <a:sym typeface="Arial"/>
                        </a:rPr>
                        <a:t>{{BREAKPOINT_3_CLASSES}}</a:t>
                      </a:r>
                      <a:endParaRPr sz="12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{{BREAKPOINT_3_FROM}}</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{{BREAKPOINT_3_TO}}</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{{BREAKPOINT_3_SC}</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27025">
                <a:tc>
                  <a:txBody>
                    <a:bodyPr/>
                    <a:lstStyle/>
                    <a:p>
                      <a:pPr marL="457228" marR="0" lvl="1" indent="0" algn="l" rtl="0">
                        <a:lnSpc>
                          <a:spcPct val="90000"/>
                        </a:lnSpc>
                        <a:spcBef>
                          <a:spcPts val="0"/>
                        </a:spcBef>
                        <a:spcAft>
                          <a:spcPts val="0"/>
                        </a:spcAft>
                        <a:buClr>
                          <a:srgbClr val="595959"/>
                        </a:buClr>
                        <a:buSzPts val="1500"/>
                        <a:buFont typeface="Arial"/>
                        <a:buNone/>
                      </a:pPr>
                      <a:r>
                        <a:rPr lang="en-US" sz="1200" b="0" u="none" strike="noStrike" cap="none">
                          <a:solidFill>
                            <a:srgbClr val="595959"/>
                          </a:solidFill>
                          <a:latin typeface="Arial"/>
                          <a:ea typeface="Arial"/>
                          <a:cs typeface="Arial"/>
                          <a:sym typeface="Arial"/>
                        </a:rPr>
                        <a:t>[4]</a:t>
                      </a: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{{BREAKPOINT_4_DESCRIPTION}}</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{{BREAKPOINT_4_CLASSES}}</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dirty="0">
                          <a:solidFill>
                            <a:srgbClr val="595959"/>
                          </a:solidFill>
                          <a:latin typeface="Arial"/>
                          <a:ea typeface="Arial"/>
                          <a:cs typeface="Arial"/>
                          <a:sym typeface="Arial"/>
                        </a:rPr>
                        <a:t>{{BREAKPOINT_4_FROM}}</a:t>
                      </a:r>
                      <a:endParaRPr sz="12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dirty="0">
                          <a:solidFill>
                            <a:srgbClr val="595959"/>
                          </a:solidFill>
                          <a:latin typeface="Arial"/>
                          <a:ea typeface="Arial"/>
                          <a:cs typeface="Arial"/>
                          <a:sym typeface="Arial"/>
                        </a:rPr>
                        <a:t>{{BREAKPOINT_4_TO}}</a:t>
                      </a:r>
                      <a:endParaRPr sz="12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{{BREAKPOINT_4_SC}</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27250">
                <a:tc>
                  <a:txBody>
                    <a:bodyPr/>
                    <a:lstStyle/>
                    <a:p>
                      <a:pPr marL="457228" marR="0" lvl="1" indent="0" algn="l" rtl="0">
                        <a:lnSpc>
                          <a:spcPct val="90000"/>
                        </a:lnSpc>
                        <a:spcBef>
                          <a:spcPts val="0"/>
                        </a:spcBef>
                        <a:spcAft>
                          <a:spcPts val="0"/>
                        </a:spcAft>
                        <a:buClr>
                          <a:srgbClr val="595959"/>
                        </a:buClr>
                        <a:buSzPts val="1500"/>
                        <a:buFont typeface="Arial"/>
                        <a:buNone/>
                      </a:pPr>
                      <a:r>
                        <a:rPr lang="en-US" sz="1200" b="0" u="none" strike="noStrike" cap="none">
                          <a:solidFill>
                            <a:srgbClr val="595959"/>
                          </a:solidFill>
                          <a:latin typeface="Arial"/>
                          <a:ea typeface="Arial"/>
                          <a:cs typeface="Arial"/>
                          <a:sym typeface="Arial"/>
                        </a:rPr>
                        <a:t>[5]</a:t>
                      </a: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{{BREAKPOINT_5_DESCRIPTION}}</a:t>
                      </a:r>
                      <a:endParaRPr sz="1200" u="none" strike="noStrike" cap="none"/>
                    </a:p>
                    <a:p>
                      <a:pPr marL="0" marR="0" lvl="0" indent="0" algn="l" rtl="0">
                        <a:lnSpc>
                          <a:spcPct val="90000"/>
                        </a:lnSpc>
                        <a:spcBef>
                          <a:spcPts val="0"/>
                        </a:spcBef>
                        <a:spcAft>
                          <a:spcPts val="0"/>
                        </a:spcAft>
                        <a:buClr>
                          <a:schemeClr val="dk1"/>
                        </a:buClr>
                        <a:buSzPts val="1500"/>
                        <a:buFont typeface="Calibri"/>
                        <a:buNone/>
                      </a:pP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{{BREAKPOINT_5_CLASSES}}</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{{BREAKPOINT_5_FROM}}</a:t>
                      </a:r>
                      <a:endParaRPr sz="1200" u="none" strike="noStrike" cap="none"/>
                    </a:p>
                    <a:p>
                      <a:pPr marL="0" marR="0" lvl="0" indent="0" algn="l" rtl="0">
                        <a:lnSpc>
                          <a:spcPct val="90000"/>
                        </a:lnSpc>
                        <a:spcBef>
                          <a:spcPts val="0"/>
                        </a:spcBef>
                        <a:spcAft>
                          <a:spcPts val="0"/>
                        </a:spcAft>
                        <a:buClr>
                          <a:schemeClr val="dk1"/>
                        </a:buClr>
                        <a:buSzPts val="1500"/>
                        <a:buFont typeface="Calibri"/>
                        <a:buNone/>
                      </a:pPr>
                      <a:endParaRPr sz="1200" b="0" i="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{{BREAKPOINT_5_TO}}</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dirty="0">
                          <a:solidFill>
                            <a:srgbClr val="595959"/>
                          </a:solidFill>
                          <a:latin typeface="Arial"/>
                          <a:ea typeface="Arial"/>
                          <a:cs typeface="Arial"/>
                          <a:sym typeface="Arial"/>
                        </a:rPr>
                        <a:t>{{BREAKPOINT_5_SC}</a:t>
                      </a:r>
                      <a:endParaRPr sz="12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20"/>
          <p:cNvSpPr txBox="1"/>
          <p:nvPr/>
        </p:nvSpPr>
        <p:spPr>
          <a:xfrm>
            <a:off x="2730755" y="915791"/>
            <a:ext cx="12844523" cy="671722"/>
          </a:xfrm>
          <a:prstGeom prst="rect">
            <a:avLst/>
          </a:prstGeom>
          <a:noFill/>
          <a:ln>
            <a:noFill/>
          </a:ln>
        </p:spPr>
        <p:txBody>
          <a:bodyPr spcFirstLastPara="1" wrap="square" lIns="0" tIns="0" rIns="0" bIns="0" anchor="t" anchorCtr="0">
            <a:spAutoFit/>
          </a:bodyPr>
          <a:lstStyle/>
          <a:p>
            <a:pPr marL="0" marR="0" lvl="0" indent="0" algn="ctr" rtl="0">
              <a:lnSpc>
                <a:spcPct val="190497"/>
              </a:lnSpc>
              <a:spcBef>
                <a:spcPts val="0"/>
              </a:spcBef>
              <a:spcAft>
                <a:spcPts val="0"/>
              </a:spcAft>
              <a:buClr>
                <a:srgbClr val="000000"/>
              </a:buClr>
              <a:buSzPts val="3199"/>
              <a:buFont typeface="Arial"/>
              <a:buNone/>
            </a:pPr>
            <a:r>
              <a:rPr lang="en-US" sz="3199" b="0" i="0" u="none" strike="noStrike" cap="none">
                <a:solidFill>
                  <a:srgbClr val="0070C0"/>
                </a:solidFill>
                <a:latin typeface="Verdana"/>
                <a:ea typeface="Verdana"/>
                <a:cs typeface="Verdana"/>
                <a:sym typeface="Verdana"/>
              </a:rPr>
              <a:t>DISCOUNT FOR LACK OF MARKETABILITY (QUANTITATIVE)</a:t>
            </a:r>
            <a:endParaRPr sz="1400" b="0" i="0" u="none" strike="noStrike" cap="none">
              <a:solidFill>
                <a:srgbClr val="000000"/>
              </a:solidFill>
              <a:latin typeface="Arial"/>
              <a:ea typeface="Arial"/>
              <a:cs typeface="Arial"/>
              <a:sym typeface="Arial"/>
            </a:endParaRPr>
          </a:p>
        </p:txBody>
      </p:sp>
      <p:grpSp>
        <p:nvGrpSpPr>
          <p:cNvPr id="906" name="Google Shape;906;p20"/>
          <p:cNvGrpSpPr/>
          <p:nvPr/>
        </p:nvGrpSpPr>
        <p:grpSpPr>
          <a:xfrm>
            <a:off x="15856696" y="8786364"/>
            <a:ext cx="1453671" cy="471940"/>
            <a:chOff x="0" y="-28575"/>
            <a:chExt cx="952367" cy="309190"/>
          </a:xfrm>
        </p:grpSpPr>
        <p:sp>
          <p:nvSpPr>
            <p:cNvPr id="907" name="Google Shape;907;p20"/>
            <p:cNvSpPr/>
            <p:nvPr/>
          </p:nvSpPr>
          <p:spPr>
            <a:xfrm>
              <a:off x="0" y="0"/>
              <a:ext cx="952367" cy="280615"/>
            </a:xfrm>
            <a:custGeom>
              <a:avLst/>
              <a:gdLst/>
              <a:ahLst/>
              <a:cxnLst/>
              <a:rect l="l" t="t" r="r" b="b"/>
              <a:pathLst>
                <a:path w="952367" h="280615" extrusionOk="0">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908" name="Google Shape;908;p20"/>
            <p:cNvSpPr txBox="1"/>
            <p:nvPr/>
          </p:nvSpPr>
          <p:spPr>
            <a:xfrm>
              <a:off x="0" y="-28575"/>
              <a:ext cx="952367" cy="309190"/>
            </a:xfrm>
            <a:prstGeom prst="rect">
              <a:avLst/>
            </a:prstGeom>
            <a:noFill/>
            <a:ln>
              <a:noFill/>
            </a:ln>
          </p:spPr>
          <p:txBody>
            <a:bodyPr spcFirstLastPara="1" wrap="square" lIns="40625" tIns="40625" rIns="40625" bIns="40625" anchor="ctr" anchorCtr="0">
              <a:noAutofit/>
            </a:bodyPr>
            <a:lstStyle/>
            <a:p>
              <a:pPr marL="0" marR="0" lvl="0" indent="0" algn="ctr" rtl="0">
                <a:lnSpc>
                  <a:spcPct val="20142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cxnSp>
        <p:nvCxnSpPr>
          <p:cNvPr id="909" name="Google Shape;909;p20">
            <a:hlinkClick r:id="rId3" action="ppaction://hlinksldjump"/>
          </p:cNvPr>
          <p:cNvCxnSpPr/>
          <p:nvPr/>
        </p:nvCxnSpPr>
        <p:spPr>
          <a:xfrm>
            <a:off x="16238667" y="9044139"/>
            <a:ext cx="714076" cy="0"/>
          </a:xfrm>
          <a:prstGeom prst="straightConnector1">
            <a:avLst/>
          </a:prstGeom>
          <a:noFill/>
          <a:ln w="19050" cap="flat" cmpd="sng">
            <a:solidFill>
              <a:srgbClr val="0070C0">
                <a:alpha val="70196"/>
              </a:srgbClr>
            </a:solidFill>
            <a:prstDash val="solid"/>
            <a:round/>
            <a:headEnd type="none" w="sm" len="sm"/>
            <a:tailEnd type="stealth" w="med" len="med"/>
          </a:ln>
        </p:spPr>
      </p:cxnSp>
      <p:cxnSp>
        <p:nvCxnSpPr>
          <p:cNvPr id="910" name="Google Shape;910;p20"/>
          <p:cNvCxnSpPr/>
          <p:nvPr/>
        </p:nvCxnSpPr>
        <p:spPr>
          <a:xfrm>
            <a:off x="1028704" y="9659318"/>
            <a:ext cx="16268701" cy="0"/>
          </a:xfrm>
          <a:prstGeom prst="straightConnector1">
            <a:avLst/>
          </a:prstGeom>
          <a:noFill/>
          <a:ln w="76200" cap="flat" cmpd="sng">
            <a:solidFill>
              <a:srgbClr val="E6E7E8"/>
            </a:solidFill>
            <a:prstDash val="solid"/>
            <a:round/>
            <a:headEnd type="none" w="sm" len="sm"/>
            <a:tailEnd type="triangle" w="med" len="med"/>
          </a:ln>
        </p:spPr>
      </p:cxnSp>
      <p:grpSp>
        <p:nvGrpSpPr>
          <p:cNvPr id="911" name="Google Shape;911;p20"/>
          <p:cNvGrpSpPr/>
          <p:nvPr/>
        </p:nvGrpSpPr>
        <p:grpSpPr>
          <a:xfrm>
            <a:off x="2033400" y="9530672"/>
            <a:ext cx="1224000" cy="496004"/>
            <a:chOff x="1355317" y="6095931"/>
            <a:chExt cx="1224000" cy="496004"/>
          </a:xfrm>
        </p:grpSpPr>
        <p:sp>
          <p:nvSpPr>
            <p:cNvPr id="912" name="Google Shape;912;p20"/>
            <p:cNvSpPr/>
            <p:nvPr/>
          </p:nvSpPr>
          <p:spPr>
            <a:xfrm>
              <a:off x="1355317"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Introduction</a:t>
              </a:r>
              <a:endParaRPr sz="1400" b="0" i="0" u="none" strike="noStrike" cap="none">
                <a:solidFill>
                  <a:srgbClr val="000000"/>
                </a:solidFill>
                <a:latin typeface="Arial"/>
                <a:ea typeface="Arial"/>
                <a:cs typeface="Arial"/>
                <a:sym typeface="Arial"/>
              </a:endParaRPr>
            </a:p>
          </p:txBody>
        </p:sp>
        <p:sp>
          <p:nvSpPr>
            <p:cNvPr id="913" name="Google Shape;913;p20"/>
            <p:cNvSpPr/>
            <p:nvPr/>
          </p:nvSpPr>
          <p:spPr>
            <a:xfrm>
              <a:off x="1841317"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1</a:t>
              </a:r>
              <a:endParaRPr sz="1400" b="0" i="0" u="none" strike="noStrike" cap="none">
                <a:solidFill>
                  <a:srgbClr val="000000"/>
                </a:solidFill>
                <a:latin typeface="Arial"/>
                <a:ea typeface="Arial"/>
                <a:cs typeface="Arial"/>
                <a:sym typeface="Arial"/>
              </a:endParaRPr>
            </a:p>
          </p:txBody>
        </p:sp>
      </p:grpSp>
      <p:grpSp>
        <p:nvGrpSpPr>
          <p:cNvPr id="914" name="Google Shape;914;p20"/>
          <p:cNvGrpSpPr/>
          <p:nvPr/>
        </p:nvGrpSpPr>
        <p:grpSpPr>
          <a:xfrm>
            <a:off x="4630316" y="9530672"/>
            <a:ext cx="1224000" cy="496004"/>
            <a:chOff x="4098256" y="6095931"/>
            <a:chExt cx="1224000" cy="496004"/>
          </a:xfrm>
        </p:grpSpPr>
        <p:sp>
          <p:nvSpPr>
            <p:cNvPr id="915" name="Google Shape;915;p20"/>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Company Overview</a:t>
              </a:r>
              <a:endParaRPr sz="1400" b="0" i="0" u="none" strike="noStrike" cap="none">
                <a:solidFill>
                  <a:srgbClr val="000000"/>
                </a:solidFill>
                <a:latin typeface="Arial"/>
                <a:ea typeface="Arial"/>
                <a:cs typeface="Arial"/>
                <a:sym typeface="Arial"/>
              </a:endParaRPr>
            </a:p>
          </p:txBody>
        </p:sp>
        <p:sp>
          <p:nvSpPr>
            <p:cNvPr id="916" name="Google Shape;916;p20"/>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2</a:t>
              </a:r>
              <a:endParaRPr sz="1400" b="0" i="0" u="none" strike="noStrike" cap="none">
                <a:solidFill>
                  <a:srgbClr val="000000"/>
                </a:solidFill>
                <a:latin typeface="Arial"/>
                <a:ea typeface="Arial"/>
                <a:cs typeface="Arial"/>
                <a:sym typeface="Arial"/>
              </a:endParaRPr>
            </a:p>
          </p:txBody>
        </p:sp>
      </p:grpSp>
      <p:grpSp>
        <p:nvGrpSpPr>
          <p:cNvPr id="917" name="Google Shape;917;p20"/>
          <p:cNvGrpSpPr/>
          <p:nvPr/>
        </p:nvGrpSpPr>
        <p:grpSpPr>
          <a:xfrm>
            <a:off x="12421063" y="9534668"/>
            <a:ext cx="1224000" cy="496004"/>
            <a:chOff x="4098256" y="6095931"/>
            <a:chExt cx="1224000" cy="496004"/>
          </a:xfrm>
        </p:grpSpPr>
        <p:sp>
          <p:nvSpPr>
            <p:cNvPr id="918" name="Google Shape;918;p20"/>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Allocation of Value</a:t>
              </a:r>
              <a:endParaRPr sz="1400" b="0" i="0" u="none" strike="noStrike" cap="none">
                <a:solidFill>
                  <a:srgbClr val="000000"/>
                </a:solidFill>
                <a:latin typeface="Arial"/>
                <a:ea typeface="Arial"/>
                <a:cs typeface="Arial"/>
                <a:sym typeface="Arial"/>
              </a:endParaRPr>
            </a:p>
          </p:txBody>
        </p:sp>
        <p:sp>
          <p:nvSpPr>
            <p:cNvPr id="919" name="Google Shape;919;p20"/>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5</a:t>
              </a:r>
              <a:endParaRPr sz="1400" b="0" i="0" u="none" strike="noStrike" cap="none">
                <a:solidFill>
                  <a:srgbClr val="000000"/>
                </a:solidFill>
                <a:latin typeface="Arial"/>
                <a:ea typeface="Arial"/>
                <a:cs typeface="Arial"/>
                <a:sym typeface="Arial"/>
              </a:endParaRPr>
            </a:p>
          </p:txBody>
        </p:sp>
      </p:grpSp>
      <p:grpSp>
        <p:nvGrpSpPr>
          <p:cNvPr id="920" name="Google Shape;920;p20"/>
          <p:cNvGrpSpPr/>
          <p:nvPr/>
        </p:nvGrpSpPr>
        <p:grpSpPr>
          <a:xfrm>
            <a:off x="7227233" y="9530672"/>
            <a:ext cx="1224000" cy="496004"/>
            <a:chOff x="6824912" y="6095931"/>
            <a:chExt cx="1224000" cy="496004"/>
          </a:xfrm>
        </p:grpSpPr>
        <p:sp>
          <p:nvSpPr>
            <p:cNvPr id="921" name="Google Shape;921;p20"/>
            <p:cNvSpPr/>
            <p:nvPr/>
          </p:nvSpPr>
          <p:spPr>
            <a:xfrm>
              <a:off x="6824912"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Valuation Framework</a:t>
              </a:r>
              <a:endParaRPr sz="1400" b="0" i="0" u="none" strike="noStrike" cap="none">
                <a:solidFill>
                  <a:srgbClr val="000000"/>
                </a:solidFill>
                <a:latin typeface="Arial"/>
                <a:ea typeface="Arial"/>
                <a:cs typeface="Arial"/>
                <a:sym typeface="Arial"/>
              </a:endParaRPr>
            </a:p>
          </p:txBody>
        </p:sp>
        <p:sp>
          <p:nvSpPr>
            <p:cNvPr id="922" name="Google Shape;922;p20"/>
            <p:cNvSpPr/>
            <p:nvPr/>
          </p:nvSpPr>
          <p:spPr>
            <a:xfrm>
              <a:off x="7310912"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3</a:t>
              </a:r>
              <a:endParaRPr sz="1400" b="0" i="0" u="none" strike="noStrike" cap="none">
                <a:solidFill>
                  <a:srgbClr val="000000"/>
                </a:solidFill>
                <a:latin typeface="Arial"/>
                <a:ea typeface="Arial"/>
                <a:cs typeface="Arial"/>
                <a:sym typeface="Arial"/>
              </a:endParaRPr>
            </a:p>
          </p:txBody>
        </p:sp>
      </p:grpSp>
      <p:grpSp>
        <p:nvGrpSpPr>
          <p:cNvPr id="923" name="Google Shape;923;p20"/>
          <p:cNvGrpSpPr/>
          <p:nvPr/>
        </p:nvGrpSpPr>
        <p:grpSpPr>
          <a:xfrm>
            <a:off x="9824149" y="9534668"/>
            <a:ext cx="1224000" cy="496004"/>
            <a:chOff x="9576193" y="6095931"/>
            <a:chExt cx="1224000" cy="496004"/>
          </a:xfrm>
        </p:grpSpPr>
        <p:sp>
          <p:nvSpPr>
            <p:cNvPr id="924" name="Google Shape;924;p20"/>
            <p:cNvSpPr/>
            <p:nvPr/>
          </p:nvSpPr>
          <p:spPr>
            <a:xfrm>
              <a:off x="9576193"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Valuation Analysis</a:t>
              </a:r>
              <a:endParaRPr sz="1400" b="0" i="0" u="none" strike="noStrike" cap="none">
                <a:solidFill>
                  <a:srgbClr val="000000"/>
                </a:solidFill>
                <a:latin typeface="Arial"/>
                <a:ea typeface="Arial"/>
                <a:cs typeface="Arial"/>
                <a:sym typeface="Arial"/>
              </a:endParaRPr>
            </a:p>
          </p:txBody>
        </p:sp>
        <p:sp>
          <p:nvSpPr>
            <p:cNvPr id="925" name="Google Shape;925;p20"/>
            <p:cNvSpPr/>
            <p:nvPr/>
          </p:nvSpPr>
          <p:spPr>
            <a:xfrm>
              <a:off x="10062193"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4</a:t>
              </a:r>
              <a:endParaRPr sz="1400" b="0" i="0" u="none" strike="noStrike" cap="none">
                <a:solidFill>
                  <a:srgbClr val="000000"/>
                </a:solidFill>
                <a:latin typeface="Arial"/>
                <a:ea typeface="Arial"/>
                <a:cs typeface="Arial"/>
                <a:sym typeface="Arial"/>
              </a:endParaRPr>
            </a:p>
          </p:txBody>
        </p:sp>
      </p:grpSp>
      <p:grpSp>
        <p:nvGrpSpPr>
          <p:cNvPr id="926" name="Google Shape;926;p20"/>
          <p:cNvGrpSpPr/>
          <p:nvPr/>
        </p:nvGrpSpPr>
        <p:grpSpPr>
          <a:xfrm>
            <a:off x="15017980" y="9534668"/>
            <a:ext cx="1224000" cy="496004"/>
            <a:chOff x="4098256" y="6095931"/>
            <a:chExt cx="1224000" cy="496004"/>
          </a:xfrm>
        </p:grpSpPr>
        <p:sp>
          <p:nvSpPr>
            <p:cNvPr id="927" name="Google Shape;927;p20"/>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0070C0"/>
                  </a:solidFill>
                  <a:latin typeface="Verdana"/>
                  <a:ea typeface="Verdana"/>
                  <a:cs typeface="Verdana"/>
                  <a:sym typeface="Verdana"/>
                </a:rPr>
                <a:t>Exhibits</a:t>
              </a:r>
              <a:endParaRPr sz="1400" b="0" i="0" u="none" strike="noStrike" cap="none">
                <a:solidFill>
                  <a:srgbClr val="000000"/>
                </a:solidFill>
                <a:latin typeface="Arial"/>
                <a:ea typeface="Arial"/>
                <a:cs typeface="Arial"/>
                <a:sym typeface="Arial"/>
              </a:endParaRPr>
            </a:p>
          </p:txBody>
        </p:sp>
        <p:sp>
          <p:nvSpPr>
            <p:cNvPr id="928" name="Google Shape;928;p20"/>
            <p:cNvSpPr/>
            <p:nvPr/>
          </p:nvSpPr>
          <p:spPr>
            <a:xfrm>
              <a:off x="4584256" y="6095931"/>
              <a:ext cx="252000" cy="252000"/>
            </a:xfrm>
            <a:prstGeom prst="ellipse">
              <a:avLst/>
            </a:prstGeom>
            <a:solidFill>
              <a:srgbClr val="00B0F0"/>
            </a:solidFill>
            <a:ln w="1905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chemeClr val="lt1"/>
                  </a:solidFill>
                  <a:latin typeface="Verdana"/>
                  <a:ea typeface="Verdana"/>
                  <a:cs typeface="Verdana"/>
                  <a:sym typeface="Verdana"/>
                </a:rPr>
                <a:t>6</a:t>
              </a:r>
              <a:endParaRPr sz="1400" b="0" i="0" u="none" strike="noStrike" cap="none">
                <a:solidFill>
                  <a:srgbClr val="000000"/>
                </a:solidFill>
                <a:latin typeface="Arial"/>
                <a:ea typeface="Arial"/>
                <a:cs typeface="Arial"/>
                <a:sym typeface="Arial"/>
              </a:endParaRPr>
            </a:p>
          </p:txBody>
        </p:sp>
      </p:grpSp>
      <p:grpSp>
        <p:nvGrpSpPr>
          <p:cNvPr id="929" name="Google Shape;929;p20"/>
          <p:cNvGrpSpPr/>
          <p:nvPr/>
        </p:nvGrpSpPr>
        <p:grpSpPr>
          <a:xfrm>
            <a:off x="940966" y="8684784"/>
            <a:ext cx="580663" cy="589963"/>
            <a:chOff x="940966" y="8684779"/>
            <a:chExt cx="580663" cy="589963"/>
          </a:xfrm>
        </p:grpSpPr>
        <p:grpSp>
          <p:nvGrpSpPr>
            <p:cNvPr id="930" name="Google Shape;930;p20"/>
            <p:cNvGrpSpPr/>
            <p:nvPr/>
          </p:nvGrpSpPr>
          <p:grpSpPr>
            <a:xfrm>
              <a:off x="997356" y="8791620"/>
              <a:ext cx="483124" cy="483122"/>
              <a:chOff x="0" y="0"/>
              <a:chExt cx="812800" cy="812800"/>
            </a:xfrm>
          </p:grpSpPr>
          <p:sp>
            <p:nvSpPr>
              <p:cNvPr id="931" name="Google Shape;931;p20"/>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932" name="Google Shape;932;p20"/>
              <p:cNvSpPr txBox="1"/>
              <p:nvPr/>
            </p:nvSpPr>
            <p:spPr>
              <a:xfrm>
                <a:off x="76200" y="66675"/>
                <a:ext cx="660400" cy="669925"/>
              </a:xfrm>
              <a:prstGeom prst="rect">
                <a:avLst/>
              </a:prstGeom>
              <a:noFill/>
              <a:ln>
                <a:noFill/>
              </a:ln>
            </p:spPr>
            <p:txBody>
              <a:bodyPr spcFirstLastPara="1" wrap="square" lIns="35850" tIns="35850" rIns="35850" bIns="35850" anchor="ctr" anchorCtr="0">
                <a:noAutofit/>
              </a:bodyPr>
              <a:lstStyle/>
              <a:p>
                <a:pPr marL="0" marR="0" lvl="0" indent="0" algn="ctr" rtl="0">
                  <a:lnSpc>
                    <a:spcPct val="201041"/>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sp>
          <p:nvSpPr>
            <p:cNvPr id="933" name="Google Shape;933;p20"/>
            <p:cNvSpPr txBox="1"/>
            <p:nvPr/>
          </p:nvSpPr>
          <p:spPr>
            <a:xfrm>
              <a:off x="940966" y="8684779"/>
              <a:ext cx="580663" cy="493405"/>
            </a:xfrm>
            <a:prstGeom prst="rect">
              <a:avLst/>
            </a:prstGeom>
            <a:noFill/>
            <a:ln>
              <a:noFill/>
            </a:ln>
          </p:spPr>
          <p:txBody>
            <a:bodyPr spcFirstLastPara="1" wrap="square" lIns="0" tIns="0" rIns="0" bIns="0" anchor="t" anchorCtr="0">
              <a:spAutoFit/>
            </a:bodyPr>
            <a:lstStyle/>
            <a:p>
              <a:pPr marL="0" marR="0" lvl="0" indent="0" algn="ctr" rtl="0">
                <a:lnSpc>
                  <a:spcPct val="278575"/>
                </a:lnSpc>
                <a:spcBef>
                  <a:spcPts val="0"/>
                </a:spcBef>
                <a:spcAft>
                  <a:spcPts val="0"/>
                </a:spcAft>
                <a:buClr>
                  <a:srgbClr val="000000"/>
                </a:buClr>
                <a:buSzPts val="1601"/>
                <a:buFont typeface="Arial"/>
                <a:buNone/>
              </a:pPr>
              <a:r>
                <a:rPr lang="en-US" sz="1601" b="0" i="0" u="none" strike="noStrike" cap="none">
                  <a:solidFill>
                    <a:srgbClr val="0070C0"/>
                  </a:solidFill>
                  <a:latin typeface="Verdana"/>
                  <a:ea typeface="Verdana"/>
                  <a:cs typeface="Verdana"/>
                  <a:sym typeface="Verdana"/>
                </a:rPr>
                <a:t>20</a:t>
              </a:r>
              <a:endParaRPr sz="1400" b="0" i="0" u="none" strike="noStrike" cap="none">
                <a:solidFill>
                  <a:srgbClr val="000000"/>
                </a:solidFill>
                <a:latin typeface="Arial"/>
                <a:ea typeface="Arial"/>
                <a:cs typeface="Arial"/>
                <a:sym typeface="Arial"/>
              </a:endParaRPr>
            </a:p>
          </p:txBody>
        </p:sp>
      </p:grpSp>
      <p:graphicFrame>
        <p:nvGraphicFramePr>
          <p:cNvPr id="934" name="Google Shape;934;p20"/>
          <p:cNvGraphicFramePr/>
          <p:nvPr>
            <p:extLst>
              <p:ext uri="{D42A27DB-BD31-4B8C-83A1-F6EECF244321}">
                <p14:modId xmlns:p14="http://schemas.microsoft.com/office/powerpoint/2010/main" val="3286203848"/>
              </p:ext>
            </p:extLst>
          </p:nvPr>
        </p:nvGraphicFramePr>
        <p:xfrm>
          <a:off x="990605" y="1898092"/>
          <a:ext cx="16319750" cy="5912550"/>
        </p:xfrm>
        <a:graphic>
          <a:graphicData uri="http://schemas.openxmlformats.org/drawingml/2006/table">
            <a:tbl>
              <a:tblPr>
                <a:noFill/>
                <a:tableStyleId>{5545240B-A331-4381-9520-64E0033B2FCB}</a:tableStyleId>
              </a:tblPr>
              <a:tblGrid>
                <a:gridCol w="8274050">
                  <a:extLst>
                    <a:ext uri="{9D8B030D-6E8A-4147-A177-3AD203B41FA5}">
                      <a16:colId xmlns:a16="http://schemas.microsoft.com/office/drawing/2014/main" val="20000"/>
                    </a:ext>
                  </a:extLst>
                </a:gridCol>
                <a:gridCol w="3796675">
                  <a:extLst>
                    <a:ext uri="{9D8B030D-6E8A-4147-A177-3AD203B41FA5}">
                      <a16:colId xmlns:a16="http://schemas.microsoft.com/office/drawing/2014/main" val="20001"/>
                    </a:ext>
                  </a:extLst>
                </a:gridCol>
                <a:gridCol w="4249025">
                  <a:extLst>
                    <a:ext uri="{9D8B030D-6E8A-4147-A177-3AD203B41FA5}">
                      <a16:colId xmlns:a16="http://schemas.microsoft.com/office/drawing/2014/main" val="20002"/>
                    </a:ext>
                  </a:extLst>
                </a:gridCol>
              </a:tblGrid>
              <a:tr h="422325">
                <a:tc>
                  <a:txBody>
                    <a:bodyPr/>
                    <a:lstStyle/>
                    <a:p>
                      <a:pPr marL="0" marR="0" lvl="0" indent="0" algn="l" rtl="0">
                        <a:lnSpc>
                          <a:spcPct val="90000"/>
                        </a:lnSpc>
                        <a:spcBef>
                          <a:spcPts val="0"/>
                        </a:spcBef>
                        <a:spcAft>
                          <a:spcPts val="0"/>
                        </a:spcAft>
                        <a:buClr>
                          <a:schemeClr val="lt1"/>
                        </a:buClr>
                        <a:buSzPts val="1500"/>
                        <a:buFont typeface="Arial"/>
                        <a:buNone/>
                      </a:pPr>
                      <a:r>
                        <a:rPr lang="en-US" sz="1500" b="1" u="none" strike="noStrike" cap="none">
                          <a:solidFill>
                            <a:schemeClr val="lt1"/>
                          </a:solidFill>
                          <a:latin typeface="Arial"/>
                          <a:ea typeface="Arial"/>
                          <a:cs typeface="Arial"/>
                          <a:sym typeface="Arial"/>
                        </a:rPr>
                        <a:t>DISCOUNT FOR LACK OF MARKETABILITY (QUANTITATIVE)</a:t>
                      </a:r>
                      <a:endParaRPr sz="1500" b="1" u="none" strike="noStrike" cap="none">
                        <a:solidFill>
                          <a:srgbClr val="0070C0"/>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lgDashDot"/>
                      <a:round/>
                      <a:headEnd type="none" w="sm" len="sm"/>
                      <a:tailEnd type="none" w="sm" len="sm"/>
                    </a:lnT>
                    <a:lnB w="9525" cap="flat" cmpd="sng">
                      <a:solidFill>
                        <a:schemeClr val="dk1"/>
                      </a:solidFill>
                      <a:prstDash val="solid"/>
                      <a:round/>
                      <a:headEnd type="none" w="sm" len="sm"/>
                      <a:tailEnd type="none" w="sm" len="sm"/>
                    </a:lnB>
                    <a:solidFill>
                      <a:srgbClr val="0070C0"/>
                    </a:solidFill>
                  </a:tcPr>
                </a:tc>
                <a:tc>
                  <a:txBody>
                    <a:bodyPr/>
                    <a:lstStyle/>
                    <a:p>
                      <a:pPr marL="0" marR="0" lvl="0" indent="0" algn="l" rtl="0">
                        <a:lnSpc>
                          <a:spcPct val="90000"/>
                        </a:lnSpc>
                        <a:spcBef>
                          <a:spcPts val="0"/>
                        </a:spcBef>
                        <a:spcAft>
                          <a:spcPts val="0"/>
                        </a:spcAft>
                        <a:buClr>
                          <a:schemeClr val="dk1"/>
                        </a:buClr>
                        <a:buSzPts val="1500"/>
                        <a:buFont typeface="Calibri"/>
                        <a:buNone/>
                      </a:pPr>
                      <a:endParaRPr sz="1500" b="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lgDashDot"/>
                      <a:round/>
                      <a:headEnd type="none" w="sm" len="sm"/>
                      <a:tailEnd type="none" w="sm" len="sm"/>
                    </a:lnT>
                    <a:lnB w="9525" cap="flat" cmpd="sng">
                      <a:solidFill>
                        <a:schemeClr val="dk1"/>
                      </a:solidFill>
                      <a:prstDash val="solid"/>
                      <a:round/>
                      <a:headEnd type="none" w="sm" len="sm"/>
                      <a:tailEnd type="none" w="sm" len="sm"/>
                    </a:lnB>
                    <a:solidFill>
                      <a:srgbClr val="0070C0"/>
                    </a:solidFill>
                  </a:tcPr>
                </a:tc>
                <a:tc>
                  <a:txBody>
                    <a:bodyPr/>
                    <a:lstStyle/>
                    <a:p>
                      <a:pPr marL="0" marR="0" lvl="0" indent="0" algn="l" rtl="0">
                        <a:lnSpc>
                          <a:spcPct val="90000"/>
                        </a:lnSpc>
                        <a:spcBef>
                          <a:spcPts val="0"/>
                        </a:spcBef>
                        <a:spcAft>
                          <a:spcPts val="0"/>
                        </a:spcAft>
                        <a:buClr>
                          <a:schemeClr val="dk1"/>
                        </a:buClr>
                        <a:buSzPts val="1500"/>
                        <a:buFont typeface="Calibri"/>
                        <a:buNone/>
                      </a:pPr>
                      <a:endParaRPr sz="1500" b="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lgDashDot"/>
                      <a:round/>
                      <a:headEnd type="none" w="sm" len="sm"/>
                      <a:tailEnd type="none" w="sm" len="sm"/>
                    </a:lnT>
                    <a:lnB w="9525" cap="flat" cmpd="sng">
                      <a:solidFill>
                        <a:schemeClr val="dk1"/>
                      </a:solidFill>
                      <a:prstDash val="solid"/>
                      <a:round/>
                      <a:headEnd type="none" w="sm" len="sm"/>
                      <a:tailEnd type="none" w="sm" len="sm"/>
                    </a:lnB>
                    <a:solidFill>
                      <a:srgbClr val="0070C0"/>
                    </a:solidFill>
                  </a:tcPr>
                </a:tc>
                <a:extLst>
                  <a:ext uri="{0D108BD9-81ED-4DB2-BD59-A6C34878D82A}">
                    <a16:rowId xmlns:a16="http://schemas.microsoft.com/office/drawing/2014/main" val="10000"/>
                  </a:ext>
                </a:extLst>
              </a:tr>
              <a:tr h="422325">
                <a:tc>
                  <a:txBody>
                    <a:bodyPr/>
                    <a:lstStyle/>
                    <a:p>
                      <a:pPr marL="0" marR="0" lvl="0" indent="0" algn="l" rtl="0">
                        <a:lnSpc>
                          <a:spcPct val="90000"/>
                        </a:lnSpc>
                        <a:spcBef>
                          <a:spcPts val="0"/>
                        </a:spcBef>
                        <a:spcAft>
                          <a:spcPts val="0"/>
                        </a:spcAft>
                        <a:buClr>
                          <a:srgbClr val="0070C0"/>
                        </a:buClr>
                        <a:buSzPts val="1500"/>
                        <a:buFont typeface="Arial"/>
                        <a:buNone/>
                      </a:pPr>
                      <a:r>
                        <a:rPr lang="en-US" sz="1500" b="1" u="none" strike="noStrike" cap="none">
                          <a:solidFill>
                            <a:srgbClr val="0070C0"/>
                          </a:solidFill>
                          <a:latin typeface="Arial"/>
                          <a:ea typeface="Arial"/>
                          <a:cs typeface="Arial"/>
                          <a:sym typeface="Arial"/>
                        </a:rPr>
                        <a:t>DLOM INPUTS</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8D8D8"/>
                    </a:solidFill>
                  </a:tcPr>
                </a:tc>
                <a:tc>
                  <a:txBody>
                    <a:bodyPr/>
                    <a:lstStyle/>
                    <a:p>
                      <a:pPr marL="0" marR="0" lvl="0" indent="0" algn="l" rtl="0">
                        <a:lnSpc>
                          <a:spcPct val="90000"/>
                        </a:lnSpc>
                        <a:spcBef>
                          <a:spcPts val="0"/>
                        </a:spcBef>
                        <a:spcAft>
                          <a:spcPts val="0"/>
                        </a:spcAft>
                        <a:buClr>
                          <a:schemeClr val="dk1"/>
                        </a:buClr>
                        <a:buSzPts val="1500"/>
                        <a:buFont typeface="Calibri"/>
                        <a:buNone/>
                      </a:pPr>
                      <a:endParaRPr sz="1500" b="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8D8D8"/>
                    </a:solidFill>
                  </a:tcPr>
                </a:tc>
                <a:tc>
                  <a:txBody>
                    <a:bodyPr/>
                    <a:lstStyle/>
                    <a:p>
                      <a:pPr marL="0" marR="0" lvl="0" indent="0" algn="l" rtl="0">
                        <a:lnSpc>
                          <a:spcPct val="90000"/>
                        </a:lnSpc>
                        <a:spcBef>
                          <a:spcPts val="0"/>
                        </a:spcBef>
                        <a:spcAft>
                          <a:spcPts val="0"/>
                        </a:spcAft>
                        <a:buClr>
                          <a:schemeClr val="dk1"/>
                        </a:buClr>
                        <a:buSzPts val="1500"/>
                        <a:buFont typeface="Calibri"/>
                        <a:buNone/>
                      </a:pPr>
                      <a:endParaRPr sz="1500" b="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8D8D8"/>
                    </a:solidFill>
                  </a:tcPr>
                </a:tc>
                <a:extLst>
                  <a:ext uri="{0D108BD9-81ED-4DB2-BD59-A6C34878D82A}">
                    <a16:rowId xmlns:a16="http://schemas.microsoft.com/office/drawing/2014/main" val="10001"/>
                  </a:ext>
                </a:extLst>
              </a:tr>
              <a:tr h="422325">
                <a:tc>
                  <a:txBody>
                    <a:bodyPr/>
                    <a:lstStyle/>
                    <a:p>
                      <a:pPr marL="0" marR="0" lvl="0" indent="0" algn="l" rtl="0">
                        <a:lnSpc>
                          <a:spcPct val="90000"/>
                        </a:lnSpc>
                        <a:spcBef>
                          <a:spcPts val="0"/>
                        </a:spcBef>
                        <a:spcAft>
                          <a:spcPts val="0"/>
                        </a:spcAft>
                        <a:buClr>
                          <a:srgbClr val="595959"/>
                        </a:buClr>
                        <a:buSzPts val="1500"/>
                        <a:buFont typeface="Arial"/>
                        <a:buNone/>
                      </a:pPr>
                      <a:r>
                        <a:rPr lang="en-US" sz="1200" b="0" u="none" strike="noStrike" cap="none" dirty="0">
                          <a:solidFill>
                            <a:srgbClr val="595959"/>
                          </a:solidFill>
                          <a:latin typeface="Arial"/>
                          <a:ea typeface="Arial"/>
                          <a:cs typeface="Arial"/>
                          <a:sym typeface="Arial"/>
                        </a:rPr>
                        <a:t>Equity Value (Spot Price)</a:t>
                      </a:r>
                      <a:endParaRPr sz="1200" u="none" strike="noStrike" cap="none" dirty="0">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dirty="0">
                          <a:solidFill>
                            <a:srgbClr val="595959"/>
                          </a:solidFill>
                          <a:latin typeface="Arial"/>
                          <a:ea typeface="Arial"/>
                          <a:cs typeface="Arial"/>
                          <a:sym typeface="Arial"/>
                        </a:rPr>
                        <a:t>{{WEIGHTED_EQUITY_VALUE}}</a:t>
                      </a:r>
                      <a:endParaRPr sz="1200" u="none" strike="noStrike" cap="none" dirty="0">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chemeClr val="dk1"/>
                        </a:buClr>
                        <a:buSzPts val="1500"/>
                        <a:buFont typeface="Calibri"/>
                        <a:buNone/>
                      </a:pP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22325">
                <a:tc>
                  <a:txBody>
                    <a:bodyPr/>
                    <a:lstStyle/>
                    <a:p>
                      <a:pPr marL="0" marR="0" lvl="0" indent="0" algn="l" rtl="0">
                        <a:lnSpc>
                          <a:spcPct val="90000"/>
                        </a:lnSpc>
                        <a:spcBef>
                          <a:spcPts val="0"/>
                        </a:spcBef>
                        <a:spcAft>
                          <a:spcPts val="0"/>
                        </a:spcAft>
                        <a:buClr>
                          <a:srgbClr val="595959"/>
                        </a:buClr>
                        <a:buSzPts val="1500"/>
                        <a:buFont typeface="Arial"/>
                        <a:buNone/>
                      </a:pPr>
                      <a:r>
                        <a:rPr lang="en-US" sz="1200" b="0" u="none" strike="noStrike" cap="none" dirty="0">
                          <a:solidFill>
                            <a:srgbClr val="595959"/>
                          </a:solidFill>
                          <a:latin typeface="Arial"/>
                          <a:ea typeface="Arial"/>
                          <a:cs typeface="Arial"/>
                          <a:sym typeface="Arial"/>
                        </a:rPr>
                        <a:t>Strike Price</a:t>
                      </a:r>
                      <a:endParaRPr sz="1200" u="none" strike="noStrike" cap="none" dirty="0">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{{WEIGHTED_EQUITY_VALUE}}</a:t>
                      </a: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chemeClr val="dk1"/>
                        </a:buClr>
                        <a:buSzPts val="1500"/>
                        <a:buFont typeface="Calibri"/>
                        <a:buNone/>
                      </a:pP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22325">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dirty="0">
                          <a:solidFill>
                            <a:srgbClr val="595959"/>
                          </a:solidFill>
                          <a:latin typeface="Arial"/>
                          <a:ea typeface="Arial"/>
                          <a:cs typeface="Arial"/>
                          <a:sym typeface="Arial"/>
                        </a:rPr>
                        <a:t>Risk Free Rate</a:t>
                      </a:r>
                      <a:endParaRPr sz="12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{{OPM_RISK_FREE_RATE}} </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chemeClr val="dk1"/>
                        </a:buClr>
                        <a:buSzPts val="1500"/>
                        <a:buFont typeface="Calibri"/>
                        <a:buNone/>
                      </a:pPr>
                      <a:endParaRPr sz="1200" b="0" i="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22325">
                <a:tc>
                  <a:txBody>
                    <a:bodyPr/>
                    <a:lstStyle/>
                    <a:p>
                      <a:pPr marL="0" marR="0" lvl="0" indent="0" algn="l" rtl="0">
                        <a:lnSpc>
                          <a:spcPct val="90000"/>
                        </a:lnSpc>
                        <a:spcBef>
                          <a:spcPts val="0"/>
                        </a:spcBef>
                        <a:spcAft>
                          <a:spcPts val="0"/>
                        </a:spcAft>
                        <a:buClr>
                          <a:srgbClr val="595959"/>
                        </a:buClr>
                        <a:buSzPts val="1500"/>
                        <a:buFont typeface="Arial"/>
                        <a:buNone/>
                      </a:pPr>
                      <a:r>
                        <a:rPr lang="en-US" sz="1200" b="0" u="none" strike="noStrike" cap="none" dirty="0">
                          <a:solidFill>
                            <a:srgbClr val="595959"/>
                          </a:solidFill>
                          <a:latin typeface="Arial"/>
                          <a:ea typeface="Arial"/>
                          <a:cs typeface="Arial"/>
                          <a:sym typeface="Arial"/>
                        </a:rPr>
                        <a:t>Volatility</a:t>
                      </a:r>
                      <a:endParaRPr sz="1200" u="none" strike="noStrike" cap="none" dirty="0">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[[VOLATILITY]]</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chemeClr val="dk1"/>
                        </a:buClr>
                        <a:buSzPts val="1500"/>
                        <a:buFont typeface="Calibri"/>
                        <a:buNone/>
                      </a:pPr>
                      <a:endParaRPr sz="1200" b="0" i="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422325">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dirty="0">
                          <a:solidFill>
                            <a:srgbClr val="595959"/>
                          </a:solidFill>
                          <a:latin typeface="Arial"/>
                          <a:ea typeface="Arial"/>
                          <a:cs typeface="Arial"/>
                          <a:sym typeface="Arial"/>
                        </a:rPr>
                        <a:t>Time to Liquidity (Years)</a:t>
                      </a:r>
                      <a:endParaRPr sz="12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{{OPM_TIME_TO_LIQUIDITY}}</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chemeClr val="dk1"/>
                        </a:buClr>
                        <a:buSzPts val="1500"/>
                        <a:buFont typeface="Calibri"/>
                        <a:buNone/>
                      </a:pPr>
                      <a:endParaRPr sz="1200" b="0" i="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422325">
                <a:tc>
                  <a:txBody>
                    <a:bodyPr/>
                    <a:lstStyle/>
                    <a:p>
                      <a:pPr marL="0" marR="0" lvl="0" indent="0" algn="l" rtl="0">
                        <a:lnSpc>
                          <a:spcPct val="90000"/>
                        </a:lnSpc>
                        <a:spcBef>
                          <a:spcPts val="0"/>
                        </a:spcBef>
                        <a:spcAft>
                          <a:spcPts val="0"/>
                        </a:spcAft>
                        <a:buClr>
                          <a:srgbClr val="0070C0"/>
                        </a:buClr>
                        <a:buSzPts val="1500"/>
                        <a:buFont typeface="Arial"/>
                        <a:buNone/>
                      </a:pPr>
                      <a:r>
                        <a:rPr lang="en-US" sz="1200" b="1" u="none" strike="noStrike" cap="none" dirty="0">
                          <a:solidFill>
                            <a:srgbClr val="0070C0"/>
                          </a:solidFill>
                          <a:latin typeface="Arial"/>
                          <a:ea typeface="Arial"/>
                          <a:cs typeface="Arial"/>
                          <a:sym typeface="Arial"/>
                        </a:rPr>
                        <a:t>DLOM METHODOLOGY</a:t>
                      </a:r>
                      <a:endParaRPr sz="12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8D8D8"/>
                    </a:solidFill>
                  </a:tcPr>
                </a:tc>
                <a:tc>
                  <a:txBody>
                    <a:bodyPr/>
                    <a:lstStyle/>
                    <a:p>
                      <a:pPr marL="0" marR="0" lvl="0" indent="0" algn="l" rtl="0">
                        <a:lnSpc>
                          <a:spcPct val="90000"/>
                        </a:lnSpc>
                        <a:spcBef>
                          <a:spcPts val="0"/>
                        </a:spcBef>
                        <a:spcAft>
                          <a:spcPts val="0"/>
                        </a:spcAft>
                        <a:buClr>
                          <a:srgbClr val="0070C0"/>
                        </a:buClr>
                        <a:buSzPts val="1500"/>
                        <a:buFont typeface="Arial"/>
                        <a:buNone/>
                      </a:pPr>
                      <a:r>
                        <a:rPr lang="en-US" sz="1200" u="none" strike="noStrike" cap="none">
                          <a:solidFill>
                            <a:srgbClr val="0070C0"/>
                          </a:solidFill>
                          <a:latin typeface="Arial"/>
                          <a:ea typeface="Arial"/>
                          <a:cs typeface="Arial"/>
                          <a:sym typeface="Arial"/>
                        </a:rPr>
                        <a:t>WEIGHT</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8D8D8"/>
                    </a:solidFill>
                  </a:tcPr>
                </a:tc>
                <a:tc>
                  <a:txBody>
                    <a:bodyPr/>
                    <a:lstStyle/>
                    <a:p>
                      <a:pPr marL="0" marR="0" lvl="0" indent="0" algn="l" rtl="0">
                        <a:lnSpc>
                          <a:spcPct val="90000"/>
                        </a:lnSpc>
                        <a:spcBef>
                          <a:spcPts val="0"/>
                        </a:spcBef>
                        <a:spcAft>
                          <a:spcPts val="0"/>
                        </a:spcAft>
                        <a:buClr>
                          <a:srgbClr val="0070C0"/>
                        </a:buClr>
                        <a:buSzPts val="1500"/>
                        <a:buFont typeface="Arial"/>
                        <a:buNone/>
                      </a:pPr>
                      <a:r>
                        <a:rPr lang="en-US" sz="1200" b="0" i="0" u="none" strike="noStrike" cap="none">
                          <a:solidFill>
                            <a:srgbClr val="0070C0"/>
                          </a:solidFill>
                          <a:latin typeface="Arial"/>
                          <a:ea typeface="Arial"/>
                          <a:cs typeface="Arial"/>
                          <a:sym typeface="Arial"/>
                        </a:rPr>
                        <a:t>DLOM ARRIVED</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D8D8D8"/>
                    </a:solidFill>
                  </a:tcPr>
                </a:tc>
                <a:extLst>
                  <a:ext uri="{0D108BD9-81ED-4DB2-BD59-A6C34878D82A}">
                    <a16:rowId xmlns:a16="http://schemas.microsoft.com/office/drawing/2014/main" val="10007"/>
                  </a:ext>
                </a:extLst>
              </a:tr>
              <a:tr h="422325">
                <a:tc>
                  <a:txBody>
                    <a:bodyPr/>
                    <a:lstStyle/>
                    <a:p>
                      <a:pPr marL="457228" marR="0" lvl="1" indent="0" algn="l" rtl="0">
                        <a:lnSpc>
                          <a:spcPct val="90000"/>
                        </a:lnSpc>
                        <a:spcBef>
                          <a:spcPts val="0"/>
                        </a:spcBef>
                        <a:spcAft>
                          <a:spcPts val="0"/>
                        </a:spcAft>
                        <a:buClr>
                          <a:srgbClr val="595959"/>
                        </a:buClr>
                        <a:buSzPts val="1500"/>
                        <a:buFont typeface="Arial"/>
                        <a:buNone/>
                      </a:pPr>
                      <a:r>
                        <a:rPr lang="en-US" sz="1200" b="0" u="none" strike="noStrike" cap="none" dirty="0">
                          <a:solidFill>
                            <a:srgbClr val="595959"/>
                          </a:solidFill>
                          <a:latin typeface="Arial"/>
                          <a:ea typeface="Arial"/>
                          <a:cs typeface="Arial"/>
                          <a:sym typeface="Arial"/>
                        </a:rPr>
                        <a:t>The Chaffe Protective Put Model</a:t>
                      </a:r>
                      <a:endParaRPr sz="1200" b="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dirty="0">
                          <a:solidFill>
                            <a:srgbClr val="595959"/>
                          </a:solidFill>
                          <a:latin typeface="Arial"/>
                          <a:ea typeface="Arial"/>
                          <a:cs typeface="Arial"/>
                          <a:sym typeface="Arial"/>
                        </a:rPr>
                        <a:t>{{CHAFFE_WEIGHT}}</a:t>
                      </a:r>
                      <a:endParaRPr sz="1200" b="0" u="none" strike="noStrike" cap="none" dirty="0"/>
                    </a:p>
                  </a:txBody>
                  <a:tcPr marL="5450" marR="5450" marT="545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000000"/>
                        </a:buClr>
                        <a:buSzPts val="1500"/>
                        <a:buFont typeface="Arial"/>
                        <a:buNone/>
                      </a:pPr>
                      <a:r>
                        <a:rPr lang="en-US" sz="1200" b="0" i="0" u="none" strike="noStrike" cap="none">
                          <a:solidFill>
                            <a:srgbClr val="595959"/>
                          </a:solidFill>
                          <a:latin typeface="Arial"/>
                          <a:ea typeface="Arial"/>
                          <a:cs typeface="Arial"/>
                          <a:sym typeface="Arial"/>
                        </a:rPr>
                        <a:t>{{CHAFFE_DLOM}}</a:t>
                      </a:r>
                      <a:endParaRPr sz="1200" b="0" i="0" u="none" strike="noStrike" cap="none">
                        <a:latin typeface="Arial"/>
                        <a:ea typeface="Arial"/>
                        <a:cs typeface="Arial"/>
                        <a:sym typeface="Arial"/>
                      </a:endParaRPr>
                    </a:p>
                  </a:txBody>
                  <a:tcPr marL="5450" marR="5450" marT="545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422325">
                <a:tc>
                  <a:txBody>
                    <a:bodyPr/>
                    <a:lstStyle/>
                    <a:p>
                      <a:pPr marL="457228" marR="0" lvl="1" indent="0" algn="l" rtl="0">
                        <a:lnSpc>
                          <a:spcPct val="90000"/>
                        </a:lnSpc>
                        <a:spcBef>
                          <a:spcPts val="0"/>
                        </a:spcBef>
                        <a:spcAft>
                          <a:spcPts val="0"/>
                        </a:spcAft>
                        <a:buClr>
                          <a:srgbClr val="595959"/>
                        </a:buClr>
                        <a:buSzPts val="1500"/>
                        <a:buFont typeface="Arial"/>
                        <a:buNone/>
                      </a:pPr>
                      <a:r>
                        <a:rPr lang="en-US" sz="1200" b="0" u="none" strike="noStrike" cap="none" dirty="0">
                          <a:solidFill>
                            <a:srgbClr val="595959"/>
                          </a:solidFill>
                          <a:latin typeface="Arial"/>
                          <a:ea typeface="Arial"/>
                          <a:cs typeface="Arial"/>
                          <a:sym typeface="Arial"/>
                        </a:rPr>
                        <a:t>Finnerty Average Strike 2012 Model</a:t>
                      </a:r>
                      <a:endParaRPr sz="1200" b="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dirty="0">
                          <a:solidFill>
                            <a:srgbClr val="595959"/>
                          </a:solidFill>
                          <a:latin typeface="Arial"/>
                          <a:ea typeface="Arial"/>
                          <a:cs typeface="Arial"/>
                          <a:sym typeface="Arial"/>
                        </a:rPr>
                        <a:t>{{FINNERTY_WEIGHT}}</a:t>
                      </a:r>
                      <a:endParaRPr sz="1200" b="0" u="none" strike="noStrike" cap="none" dirty="0"/>
                    </a:p>
                  </a:txBody>
                  <a:tcPr marL="5450" marR="5450" marT="545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000000"/>
                        </a:buClr>
                        <a:buSzPts val="1500"/>
                        <a:buFont typeface="Arial"/>
                        <a:buNone/>
                      </a:pPr>
                      <a:r>
                        <a:rPr lang="en-US" sz="1200" b="0" i="0" u="none" strike="noStrike" cap="none" dirty="0">
                          <a:solidFill>
                            <a:srgbClr val="595959"/>
                          </a:solidFill>
                          <a:latin typeface="Arial"/>
                          <a:ea typeface="Arial"/>
                          <a:cs typeface="Arial"/>
                          <a:sym typeface="Arial"/>
                        </a:rPr>
                        <a:t>{{FINNERTY_DLOM}}</a:t>
                      </a:r>
                      <a:endParaRPr sz="1200" b="0" i="0" u="none" strike="noStrike" cap="none" dirty="0">
                        <a:latin typeface="Arial"/>
                        <a:ea typeface="Arial"/>
                        <a:cs typeface="Arial"/>
                        <a:sym typeface="Arial"/>
                      </a:endParaRPr>
                    </a:p>
                  </a:txBody>
                  <a:tcPr marL="5450" marR="5450" marT="545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422325">
                <a:tc>
                  <a:txBody>
                    <a:bodyPr/>
                    <a:lstStyle/>
                    <a:p>
                      <a:pPr marL="457228" marR="0" lvl="1" indent="0" algn="l" rtl="0">
                        <a:lnSpc>
                          <a:spcPct val="90000"/>
                        </a:lnSpc>
                        <a:spcBef>
                          <a:spcPts val="0"/>
                        </a:spcBef>
                        <a:spcAft>
                          <a:spcPts val="0"/>
                        </a:spcAft>
                        <a:buClr>
                          <a:srgbClr val="595959"/>
                        </a:buClr>
                        <a:buSzPts val="1500"/>
                        <a:buFont typeface="Arial"/>
                        <a:buNone/>
                      </a:pPr>
                      <a:r>
                        <a:rPr lang="en-US" sz="1200" b="0" u="none" strike="noStrike" cap="none">
                          <a:solidFill>
                            <a:srgbClr val="595959"/>
                          </a:solidFill>
                          <a:latin typeface="Arial"/>
                          <a:ea typeface="Arial"/>
                          <a:cs typeface="Arial"/>
                          <a:sym typeface="Arial"/>
                        </a:rPr>
                        <a:t>Ghaidarov Average Strike Model</a:t>
                      </a:r>
                      <a:endParaRPr sz="1200" b="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dirty="0">
                          <a:solidFill>
                            <a:srgbClr val="595959"/>
                          </a:solidFill>
                          <a:latin typeface="Arial"/>
                          <a:ea typeface="Arial"/>
                          <a:cs typeface="Arial"/>
                          <a:sym typeface="Arial"/>
                        </a:rPr>
                        <a:t>{{GHAIDAROV_WEIGHT}}</a:t>
                      </a:r>
                      <a:endParaRPr sz="1200" b="0" u="none" strike="noStrike" cap="none" dirty="0"/>
                    </a:p>
                  </a:txBody>
                  <a:tcPr marL="5450" marR="5450" marT="545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000000"/>
                        </a:buClr>
                        <a:buSzPts val="1500"/>
                        <a:buFont typeface="Arial"/>
                        <a:buNone/>
                      </a:pPr>
                      <a:r>
                        <a:rPr lang="en-US" sz="1200" b="0" i="0" u="none" strike="noStrike" cap="none" dirty="0">
                          <a:solidFill>
                            <a:srgbClr val="595959"/>
                          </a:solidFill>
                          <a:latin typeface="Arial"/>
                          <a:ea typeface="Arial"/>
                          <a:cs typeface="Arial"/>
                          <a:sym typeface="Arial"/>
                        </a:rPr>
                        <a:t>{{GHAIDAROV_DLOM}}</a:t>
                      </a:r>
                      <a:endParaRPr sz="1200" b="0" i="0" u="none" strike="noStrike" cap="none" dirty="0">
                        <a:latin typeface="Arial"/>
                        <a:ea typeface="Arial"/>
                        <a:cs typeface="Arial"/>
                        <a:sym typeface="Arial"/>
                      </a:endParaRPr>
                    </a:p>
                  </a:txBody>
                  <a:tcPr marL="5450" marR="5450" marT="545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422325">
                <a:tc>
                  <a:txBody>
                    <a:bodyPr/>
                    <a:lstStyle/>
                    <a:p>
                      <a:pPr marL="457228" marR="0" lvl="1" indent="0" algn="l" rtl="0">
                        <a:lnSpc>
                          <a:spcPct val="90000"/>
                        </a:lnSpc>
                        <a:spcBef>
                          <a:spcPts val="0"/>
                        </a:spcBef>
                        <a:spcAft>
                          <a:spcPts val="0"/>
                        </a:spcAft>
                        <a:buClr>
                          <a:srgbClr val="595959"/>
                        </a:buClr>
                        <a:buSzPts val="1500"/>
                        <a:buFont typeface="Arial"/>
                        <a:buNone/>
                      </a:pPr>
                      <a:r>
                        <a:rPr lang="en-US" sz="1200" b="0" u="none" strike="noStrike" cap="none">
                          <a:solidFill>
                            <a:srgbClr val="595959"/>
                          </a:solidFill>
                          <a:latin typeface="Arial"/>
                          <a:ea typeface="Arial"/>
                          <a:cs typeface="Arial"/>
                          <a:sym typeface="Arial"/>
                        </a:rPr>
                        <a:t>Longstaff Lookback Put Option</a:t>
                      </a:r>
                      <a:endParaRPr sz="1200" b="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dirty="0">
                          <a:solidFill>
                            <a:srgbClr val="595959"/>
                          </a:solidFill>
                          <a:latin typeface="Arial"/>
                          <a:ea typeface="Arial"/>
                          <a:cs typeface="Arial"/>
                          <a:sym typeface="Arial"/>
                        </a:rPr>
                        <a:t>{{LONGSTAFF_WEIGHT}}</a:t>
                      </a:r>
                      <a:endParaRPr sz="1200" b="0" u="none" strike="noStrike" cap="none" dirty="0"/>
                    </a:p>
                  </a:txBody>
                  <a:tcPr marL="5450" marR="5450" marT="545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000000"/>
                        </a:buClr>
                        <a:buSzPts val="1500"/>
                        <a:buFont typeface="Arial"/>
                        <a:buNone/>
                      </a:pPr>
                      <a:r>
                        <a:rPr lang="en-US" sz="1200" b="0" i="0" u="none" strike="noStrike" cap="none" dirty="0">
                          <a:solidFill>
                            <a:srgbClr val="595959"/>
                          </a:solidFill>
                          <a:latin typeface="Arial"/>
                          <a:ea typeface="Arial"/>
                          <a:cs typeface="Arial"/>
                          <a:sym typeface="Arial"/>
                        </a:rPr>
                        <a:t>{{LONGSTAFF_DLOM}}</a:t>
                      </a:r>
                      <a:endParaRPr sz="1200" b="0" i="0" u="none" strike="noStrike" cap="none" dirty="0">
                        <a:latin typeface="Arial"/>
                        <a:ea typeface="Arial"/>
                        <a:cs typeface="Arial"/>
                        <a:sym typeface="Arial"/>
                      </a:endParaRPr>
                    </a:p>
                  </a:txBody>
                  <a:tcPr marL="5450" marR="5450" marT="545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r h="422325">
                <a:tc>
                  <a:txBody>
                    <a:bodyPr/>
                    <a:lstStyle/>
                    <a:p>
                      <a:pPr marL="457228" marR="0" lvl="1" indent="0" algn="l" rtl="0">
                        <a:lnSpc>
                          <a:spcPct val="90000"/>
                        </a:lnSpc>
                        <a:spcBef>
                          <a:spcPts val="0"/>
                        </a:spcBef>
                        <a:spcAft>
                          <a:spcPts val="0"/>
                        </a:spcAft>
                        <a:buClr>
                          <a:srgbClr val="595959"/>
                        </a:buClr>
                        <a:buSzPts val="1500"/>
                        <a:buFont typeface="Arial"/>
                        <a:buNone/>
                      </a:pPr>
                      <a:r>
                        <a:rPr lang="en-US" sz="1200" b="0" u="none" strike="noStrike" cap="none">
                          <a:solidFill>
                            <a:srgbClr val="595959"/>
                          </a:solidFill>
                          <a:latin typeface="Arial"/>
                          <a:ea typeface="Arial"/>
                          <a:cs typeface="Arial"/>
                          <a:sym typeface="Arial"/>
                        </a:rPr>
                        <a:t>DLOM - FMV Restricted Stock Studies</a:t>
                      </a:r>
                      <a:endParaRPr sz="1200" b="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{{MARKET_STUDIES_WEIGHT}}</a:t>
                      </a:r>
                      <a:endParaRPr sz="1200" b="0" u="none" strike="noStrike" cap="none"/>
                    </a:p>
                  </a:txBody>
                  <a:tcPr marL="5450" marR="5450" marT="545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000000"/>
                        </a:buClr>
                        <a:buSzPts val="1500"/>
                        <a:buFont typeface="Arial"/>
                        <a:buNone/>
                      </a:pPr>
                      <a:r>
                        <a:rPr lang="en-US" sz="1200" b="0" i="0" u="none" strike="noStrike" cap="none" dirty="0">
                          <a:solidFill>
                            <a:srgbClr val="595959"/>
                          </a:solidFill>
                          <a:latin typeface="Arial"/>
                          <a:ea typeface="Arial"/>
                          <a:cs typeface="Arial"/>
                          <a:sym typeface="Arial"/>
                        </a:rPr>
                        <a:t>{{MARKET_STUDIES_DLOM}}</a:t>
                      </a:r>
                      <a:endParaRPr sz="1200" b="0" i="0" u="none" strike="noStrike" cap="none" dirty="0">
                        <a:latin typeface="Arial"/>
                        <a:ea typeface="Arial"/>
                        <a:cs typeface="Arial"/>
                        <a:sym typeface="Arial"/>
                      </a:endParaRPr>
                    </a:p>
                  </a:txBody>
                  <a:tcPr marL="5450" marR="5450" marT="5450" marB="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2"/>
                  </a:ext>
                </a:extLst>
              </a:tr>
              <a:tr h="422325">
                <a:tc>
                  <a:txBody>
                    <a:bodyPr/>
                    <a:lstStyle/>
                    <a:p>
                      <a:pPr marL="0" marR="0" lvl="0" indent="0" algn="l" rtl="0">
                        <a:lnSpc>
                          <a:spcPct val="90000"/>
                        </a:lnSpc>
                        <a:spcBef>
                          <a:spcPts val="0"/>
                        </a:spcBef>
                        <a:spcAft>
                          <a:spcPts val="0"/>
                        </a:spcAft>
                        <a:buClr>
                          <a:srgbClr val="595959"/>
                        </a:buClr>
                        <a:buSzPts val="1500"/>
                        <a:buFont typeface="Arial"/>
                        <a:buNone/>
                      </a:pPr>
                      <a:r>
                        <a:rPr lang="en-US" sz="1200" b="1" u="none" strike="noStrike" cap="none" dirty="0">
                          <a:solidFill>
                            <a:srgbClr val="595959"/>
                          </a:solidFill>
                          <a:latin typeface="Arial"/>
                          <a:ea typeface="Arial"/>
                          <a:cs typeface="Arial"/>
                          <a:sym typeface="Arial"/>
                        </a:rPr>
                        <a:t>CONCLUDED DLOM</a:t>
                      </a:r>
                      <a:endParaRPr sz="1200" u="none" strike="noStrike" cap="none" dirty="0"/>
                    </a:p>
                  </a:txBody>
                  <a:tcPr marL="91450" marR="91450" marT="45725" marB="45725" anchor="ctr">
                    <a:lnL w="12700" cap="flat" cmpd="sng">
                      <a:solidFill>
                        <a:schemeClr val="dk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chemeClr val="dk1"/>
                        </a:buClr>
                        <a:buSzPts val="1500"/>
                        <a:buFont typeface="Calibri"/>
                        <a:buNone/>
                      </a:pPr>
                      <a:endParaRPr sz="1200" b="1" u="none" strike="noStrike" cap="none" dirty="0">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1" i="0" u="none" strike="noStrike" cap="none" dirty="0">
                          <a:solidFill>
                            <a:srgbClr val="595959"/>
                          </a:solidFill>
                          <a:latin typeface="Arial"/>
                          <a:ea typeface="Arial"/>
                          <a:cs typeface="Arial"/>
                          <a:sym typeface="Arial"/>
                        </a:rPr>
                        <a:t>{{CONCLUDED_DLOM}}</a:t>
                      </a:r>
                      <a:endParaRPr sz="12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13"/>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8"/>
        <p:cNvGrpSpPr/>
        <p:nvPr/>
      </p:nvGrpSpPr>
      <p:grpSpPr>
        <a:xfrm>
          <a:off x="0" y="0"/>
          <a:ext cx="0" cy="0"/>
          <a:chOff x="0" y="0"/>
          <a:chExt cx="0" cy="0"/>
        </a:xfrm>
      </p:grpSpPr>
      <p:sp>
        <p:nvSpPr>
          <p:cNvPr id="939" name="Google Shape;939;p21"/>
          <p:cNvSpPr txBox="1"/>
          <p:nvPr/>
        </p:nvSpPr>
        <p:spPr>
          <a:xfrm>
            <a:off x="2730755" y="915791"/>
            <a:ext cx="12844523" cy="671722"/>
          </a:xfrm>
          <a:prstGeom prst="rect">
            <a:avLst/>
          </a:prstGeom>
          <a:noFill/>
          <a:ln>
            <a:noFill/>
          </a:ln>
        </p:spPr>
        <p:txBody>
          <a:bodyPr spcFirstLastPara="1" wrap="square" lIns="0" tIns="0" rIns="0" bIns="0" anchor="t" anchorCtr="0">
            <a:spAutoFit/>
          </a:bodyPr>
          <a:lstStyle/>
          <a:p>
            <a:pPr marL="0" marR="0" lvl="0" indent="0" algn="ctr" rtl="0">
              <a:lnSpc>
                <a:spcPct val="190497"/>
              </a:lnSpc>
              <a:spcBef>
                <a:spcPts val="0"/>
              </a:spcBef>
              <a:spcAft>
                <a:spcPts val="0"/>
              </a:spcAft>
              <a:buClr>
                <a:srgbClr val="000000"/>
              </a:buClr>
              <a:buSzPts val="3199"/>
              <a:buFont typeface="Arial"/>
              <a:buNone/>
            </a:pPr>
            <a:r>
              <a:rPr lang="en-US" sz="3199" b="0" i="0" u="none" strike="noStrike" cap="none">
                <a:solidFill>
                  <a:srgbClr val="0070C0"/>
                </a:solidFill>
                <a:latin typeface="Verdana"/>
                <a:ea typeface="Verdana"/>
                <a:cs typeface="Verdana"/>
                <a:sym typeface="Verdana"/>
              </a:rPr>
              <a:t>DISCOUNT FOR LACK OF MARKETABILITY (EMPIRICAL)</a:t>
            </a:r>
            <a:endParaRPr sz="1400" b="0" i="0" u="none" strike="noStrike" cap="none">
              <a:solidFill>
                <a:srgbClr val="000000"/>
              </a:solidFill>
              <a:latin typeface="Arial"/>
              <a:ea typeface="Arial"/>
              <a:cs typeface="Arial"/>
              <a:sym typeface="Arial"/>
            </a:endParaRPr>
          </a:p>
        </p:txBody>
      </p:sp>
      <p:grpSp>
        <p:nvGrpSpPr>
          <p:cNvPr id="940" name="Google Shape;940;p21"/>
          <p:cNvGrpSpPr/>
          <p:nvPr/>
        </p:nvGrpSpPr>
        <p:grpSpPr>
          <a:xfrm>
            <a:off x="15856696" y="8786364"/>
            <a:ext cx="1453671" cy="471940"/>
            <a:chOff x="0" y="-28575"/>
            <a:chExt cx="952367" cy="309190"/>
          </a:xfrm>
        </p:grpSpPr>
        <p:sp>
          <p:nvSpPr>
            <p:cNvPr id="941" name="Google Shape;941;p21"/>
            <p:cNvSpPr/>
            <p:nvPr/>
          </p:nvSpPr>
          <p:spPr>
            <a:xfrm>
              <a:off x="0" y="0"/>
              <a:ext cx="952367" cy="280615"/>
            </a:xfrm>
            <a:custGeom>
              <a:avLst/>
              <a:gdLst/>
              <a:ahLst/>
              <a:cxnLst/>
              <a:rect l="l" t="t" r="r" b="b"/>
              <a:pathLst>
                <a:path w="952367" h="280615" extrusionOk="0">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942" name="Google Shape;942;p21"/>
            <p:cNvSpPr txBox="1"/>
            <p:nvPr/>
          </p:nvSpPr>
          <p:spPr>
            <a:xfrm>
              <a:off x="0" y="-28575"/>
              <a:ext cx="952367" cy="309190"/>
            </a:xfrm>
            <a:prstGeom prst="rect">
              <a:avLst/>
            </a:prstGeom>
            <a:noFill/>
            <a:ln>
              <a:noFill/>
            </a:ln>
          </p:spPr>
          <p:txBody>
            <a:bodyPr spcFirstLastPara="1" wrap="square" lIns="40625" tIns="40625" rIns="40625" bIns="40625" anchor="ctr" anchorCtr="0">
              <a:noAutofit/>
            </a:bodyPr>
            <a:lstStyle/>
            <a:p>
              <a:pPr marL="0" marR="0" lvl="0" indent="0" algn="ctr" rtl="0">
                <a:lnSpc>
                  <a:spcPct val="20142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cxnSp>
        <p:nvCxnSpPr>
          <p:cNvPr id="943" name="Google Shape;943;p21">
            <a:hlinkClick r:id="rId3" action="ppaction://hlinksldjump"/>
          </p:cNvPr>
          <p:cNvCxnSpPr/>
          <p:nvPr/>
        </p:nvCxnSpPr>
        <p:spPr>
          <a:xfrm>
            <a:off x="16238667" y="9044139"/>
            <a:ext cx="714076" cy="0"/>
          </a:xfrm>
          <a:prstGeom prst="straightConnector1">
            <a:avLst/>
          </a:prstGeom>
          <a:noFill/>
          <a:ln w="19050" cap="flat" cmpd="sng">
            <a:solidFill>
              <a:srgbClr val="0070C0">
                <a:alpha val="70196"/>
              </a:srgbClr>
            </a:solidFill>
            <a:prstDash val="solid"/>
            <a:round/>
            <a:headEnd type="none" w="sm" len="sm"/>
            <a:tailEnd type="stealth" w="med" len="med"/>
          </a:ln>
        </p:spPr>
      </p:cxnSp>
      <p:cxnSp>
        <p:nvCxnSpPr>
          <p:cNvPr id="944" name="Google Shape;944;p21"/>
          <p:cNvCxnSpPr/>
          <p:nvPr/>
        </p:nvCxnSpPr>
        <p:spPr>
          <a:xfrm>
            <a:off x="1028704" y="9659318"/>
            <a:ext cx="16268701" cy="0"/>
          </a:xfrm>
          <a:prstGeom prst="straightConnector1">
            <a:avLst/>
          </a:prstGeom>
          <a:noFill/>
          <a:ln w="76200" cap="flat" cmpd="sng">
            <a:solidFill>
              <a:srgbClr val="E6E7E8"/>
            </a:solidFill>
            <a:prstDash val="solid"/>
            <a:round/>
            <a:headEnd type="none" w="sm" len="sm"/>
            <a:tailEnd type="triangle" w="med" len="med"/>
          </a:ln>
        </p:spPr>
      </p:cxnSp>
      <p:grpSp>
        <p:nvGrpSpPr>
          <p:cNvPr id="945" name="Google Shape;945;p21"/>
          <p:cNvGrpSpPr/>
          <p:nvPr/>
        </p:nvGrpSpPr>
        <p:grpSpPr>
          <a:xfrm>
            <a:off x="2033400" y="9530672"/>
            <a:ext cx="1224000" cy="496004"/>
            <a:chOff x="1355317" y="6095931"/>
            <a:chExt cx="1224000" cy="496004"/>
          </a:xfrm>
        </p:grpSpPr>
        <p:sp>
          <p:nvSpPr>
            <p:cNvPr id="946" name="Google Shape;946;p21"/>
            <p:cNvSpPr/>
            <p:nvPr/>
          </p:nvSpPr>
          <p:spPr>
            <a:xfrm>
              <a:off x="1355317"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Introduction</a:t>
              </a:r>
              <a:endParaRPr sz="1400" b="0" i="0" u="none" strike="noStrike" cap="none">
                <a:solidFill>
                  <a:srgbClr val="000000"/>
                </a:solidFill>
                <a:latin typeface="Arial"/>
                <a:ea typeface="Arial"/>
                <a:cs typeface="Arial"/>
                <a:sym typeface="Arial"/>
              </a:endParaRPr>
            </a:p>
          </p:txBody>
        </p:sp>
        <p:sp>
          <p:nvSpPr>
            <p:cNvPr id="947" name="Google Shape;947;p21"/>
            <p:cNvSpPr/>
            <p:nvPr/>
          </p:nvSpPr>
          <p:spPr>
            <a:xfrm>
              <a:off x="1841317"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1</a:t>
              </a:r>
              <a:endParaRPr sz="1400" b="0" i="0" u="none" strike="noStrike" cap="none">
                <a:solidFill>
                  <a:srgbClr val="000000"/>
                </a:solidFill>
                <a:latin typeface="Arial"/>
                <a:ea typeface="Arial"/>
                <a:cs typeface="Arial"/>
                <a:sym typeface="Arial"/>
              </a:endParaRPr>
            </a:p>
          </p:txBody>
        </p:sp>
      </p:grpSp>
      <p:grpSp>
        <p:nvGrpSpPr>
          <p:cNvPr id="948" name="Google Shape;948;p21"/>
          <p:cNvGrpSpPr/>
          <p:nvPr/>
        </p:nvGrpSpPr>
        <p:grpSpPr>
          <a:xfrm>
            <a:off x="4630316" y="9530672"/>
            <a:ext cx="1224000" cy="496004"/>
            <a:chOff x="4098256" y="6095931"/>
            <a:chExt cx="1224000" cy="496004"/>
          </a:xfrm>
        </p:grpSpPr>
        <p:sp>
          <p:nvSpPr>
            <p:cNvPr id="949" name="Google Shape;949;p21"/>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Company Overview</a:t>
              </a:r>
              <a:endParaRPr sz="1400" b="0" i="0" u="none" strike="noStrike" cap="none">
                <a:solidFill>
                  <a:srgbClr val="000000"/>
                </a:solidFill>
                <a:latin typeface="Arial"/>
                <a:ea typeface="Arial"/>
                <a:cs typeface="Arial"/>
                <a:sym typeface="Arial"/>
              </a:endParaRPr>
            </a:p>
          </p:txBody>
        </p:sp>
        <p:sp>
          <p:nvSpPr>
            <p:cNvPr id="950" name="Google Shape;950;p21"/>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2</a:t>
              </a:r>
              <a:endParaRPr sz="1400" b="0" i="0" u="none" strike="noStrike" cap="none">
                <a:solidFill>
                  <a:srgbClr val="000000"/>
                </a:solidFill>
                <a:latin typeface="Arial"/>
                <a:ea typeface="Arial"/>
                <a:cs typeface="Arial"/>
                <a:sym typeface="Arial"/>
              </a:endParaRPr>
            </a:p>
          </p:txBody>
        </p:sp>
      </p:grpSp>
      <p:grpSp>
        <p:nvGrpSpPr>
          <p:cNvPr id="951" name="Google Shape;951;p21"/>
          <p:cNvGrpSpPr/>
          <p:nvPr/>
        </p:nvGrpSpPr>
        <p:grpSpPr>
          <a:xfrm>
            <a:off x="12421063" y="9534668"/>
            <a:ext cx="1224000" cy="496004"/>
            <a:chOff x="4098256" y="6095931"/>
            <a:chExt cx="1224000" cy="496004"/>
          </a:xfrm>
        </p:grpSpPr>
        <p:sp>
          <p:nvSpPr>
            <p:cNvPr id="952" name="Google Shape;952;p21"/>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Allocation of Value</a:t>
              </a:r>
              <a:endParaRPr sz="1400" b="0" i="0" u="none" strike="noStrike" cap="none">
                <a:solidFill>
                  <a:srgbClr val="000000"/>
                </a:solidFill>
                <a:latin typeface="Arial"/>
                <a:ea typeface="Arial"/>
                <a:cs typeface="Arial"/>
                <a:sym typeface="Arial"/>
              </a:endParaRPr>
            </a:p>
          </p:txBody>
        </p:sp>
        <p:sp>
          <p:nvSpPr>
            <p:cNvPr id="953" name="Google Shape;953;p21"/>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5</a:t>
              </a:r>
              <a:endParaRPr sz="1400" b="0" i="0" u="none" strike="noStrike" cap="none">
                <a:solidFill>
                  <a:srgbClr val="000000"/>
                </a:solidFill>
                <a:latin typeface="Arial"/>
                <a:ea typeface="Arial"/>
                <a:cs typeface="Arial"/>
                <a:sym typeface="Arial"/>
              </a:endParaRPr>
            </a:p>
          </p:txBody>
        </p:sp>
      </p:grpSp>
      <p:grpSp>
        <p:nvGrpSpPr>
          <p:cNvPr id="954" name="Google Shape;954;p21"/>
          <p:cNvGrpSpPr/>
          <p:nvPr/>
        </p:nvGrpSpPr>
        <p:grpSpPr>
          <a:xfrm>
            <a:off x="7227233" y="9530672"/>
            <a:ext cx="1224000" cy="496004"/>
            <a:chOff x="6824912" y="6095931"/>
            <a:chExt cx="1224000" cy="496004"/>
          </a:xfrm>
        </p:grpSpPr>
        <p:sp>
          <p:nvSpPr>
            <p:cNvPr id="955" name="Google Shape;955;p21"/>
            <p:cNvSpPr/>
            <p:nvPr/>
          </p:nvSpPr>
          <p:spPr>
            <a:xfrm>
              <a:off x="6824912"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Valuation Framework</a:t>
              </a:r>
              <a:endParaRPr sz="1400" b="0" i="0" u="none" strike="noStrike" cap="none">
                <a:solidFill>
                  <a:srgbClr val="000000"/>
                </a:solidFill>
                <a:latin typeface="Arial"/>
                <a:ea typeface="Arial"/>
                <a:cs typeface="Arial"/>
                <a:sym typeface="Arial"/>
              </a:endParaRPr>
            </a:p>
          </p:txBody>
        </p:sp>
        <p:sp>
          <p:nvSpPr>
            <p:cNvPr id="956" name="Google Shape;956;p21"/>
            <p:cNvSpPr/>
            <p:nvPr/>
          </p:nvSpPr>
          <p:spPr>
            <a:xfrm>
              <a:off x="7310912"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3</a:t>
              </a:r>
              <a:endParaRPr sz="1400" b="0" i="0" u="none" strike="noStrike" cap="none">
                <a:solidFill>
                  <a:srgbClr val="000000"/>
                </a:solidFill>
                <a:latin typeface="Arial"/>
                <a:ea typeface="Arial"/>
                <a:cs typeface="Arial"/>
                <a:sym typeface="Arial"/>
              </a:endParaRPr>
            </a:p>
          </p:txBody>
        </p:sp>
      </p:grpSp>
      <p:grpSp>
        <p:nvGrpSpPr>
          <p:cNvPr id="957" name="Google Shape;957;p21"/>
          <p:cNvGrpSpPr/>
          <p:nvPr/>
        </p:nvGrpSpPr>
        <p:grpSpPr>
          <a:xfrm>
            <a:off x="9824149" y="9534668"/>
            <a:ext cx="1224000" cy="496004"/>
            <a:chOff x="9576193" y="6095931"/>
            <a:chExt cx="1224000" cy="496004"/>
          </a:xfrm>
        </p:grpSpPr>
        <p:sp>
          <p:nvSpPr>
            <p:cNvPr id="958" name="Google Shape;958;p21"/>
            <p:cNvSpPr/>
            <p:nvPr/>
          </p:nvSpPr>
          <p:spPr>
            <a:xfrm>
              <a:off x="9576193"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Valuation Analysis</a:t>
              </a:r>
              <a:endParaRPr sz="1400" b="0" i="0" u="none" strike="noStrike" cap="none">
                <a:solidFill>
                  <a:srgbClr val="000000"/>
                </a:solidFill>
                <a:latin typeface="Arial"/>
                <a:ea typeface="Arial"/>
                <a:cs typeface="Arial"/>
                <a:sym typeface="Arial"/>
              </a:endParaRPr>
            </a:p>
          </p:txBody>
        </p:sp>
        <p:sp>
          <p:nvSpPr>
            <p:cNvPr id="959" name="Google Shape;959;p21"/>
            <p:cNvSpPr/>
            <p:nvPr/>
          </p:nvSpPr>
          <p:spPr>
            <a:xfrm>
              <a:off x="10062193"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4</a:t>
              </a:r>
              <a:endParaRPr sz="1400" b="0" i="0" u="none" strike="noStrike" cap="none">
                <a:solidFill>
                  <a:srgbClr val="000000"/>
                </a:solidFill>
                <a:latin typeface="Arial"/>
                <a:ea typeface="Arial"/>
                <a:cs typeface="Arial"/>
                <a:sym typeface="Arial"/>
              </a:endParaRPr>
            </a:p>
          </p:txBody>
        </p:sp>
      </p:grpSp>
      <p:grpSp>
        <p:nvGrpSpPr>
          <p:cNvPr id="960" name="Google Shape;960;p21"/>
          <p:cNvGrpSpPr/>
          <p:nvPr/>
        </p:nvGrpSpPr>
        <p:grpSpPr>
          <a:xfrm>
            <a:off x="15017980" y="9534668"/>
            <a:ext cx="1224000" cy="496004"/>
            <a:chOff x="4098256" y="6095931"/>
            <a:chExt cx="1224000" cy="496004"/>
          </a:xfrm>
        </p:grpSpPr>
        <p:sp>
          <p:nvSpPr>
            <p:cNvPr id="961" name="Google Shape;961;p21"/>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0070C0"/>
                  </a:solidFill>
                  <a:latin typeface="Verdana"/>
                  <a:ea typeface="Verdana"/>
                  <a:cs typeface="Verdana"/>
                  <a:sym typeface="Verdana"/>
                </a:rPr>
                <a:t>Exhibits</a:t>
              </a:r>
              <a:endParaRPr sz="1400" b="0" i="0" u="none" strike="noStrike" cap="none">
                <a:solidFill>
                  <a:srgbClr val="000000"/>
                </a:solidFill>
                <a:latin typeface="Arial"/>
                <a:ea typeface="Arial"/>
                <a:cs typeface="Arial"/>
                <a:sym typeface="Arial"/>
              </a:endParaRPr>
            </a:p>
          </p:txBody>
        </p:sp>
        <p:sp>
          <p:nvSpPr>
            <p:cNvPr id="962" name="Google Shape;962;p21"/>
            <p:cNvSpPr/>
            <p:nvPr/>
          </p:nvSpPr>
          <p:spPr>
            <a:xfrm>
              <a:off x="4584256" y="6095931"/>
              <a:ext cx="252000" cy="252000"/>
            </a:xfrm>
            <a:prstGeom prst="ellipse">
              <a:avLst/>
            </a:prstGeom>
            <a:solidFill>
              <a:srgbClr val="00B0F0"/>
            </a:solidFill>
            <a:ln w="1905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chemeClr val="lt1"/>
                  </a:solidFill>
                  <a:latin typeface="Verdana"/>
                  <a:ea typeface="Verdana"/>
                  <a:cs typeface="Verdana"/>
                  <a:sym typeface="Verdana"/>
                </a:rPr>
                <a:t>6</a:t>
              </a:r>
              <a:endParaRPr sz="1400" b="0" i="0" u="none" strike="noStrike" cap="none">
                <a:solidFill>
                  <a:srgbClr val="000000"/>
                </a:solidFill>
                <a:latin typeface="Arial"/>
                <a:ea typeface="Arial"/>
                <a:cs typeface="Arial"/>
                <a:sym typeface="Arial"/>
              </a:endParaRPr>
            </a:p>
          </p:txBody>
        </p:sp>
      </p:grpSp>
      <p:grpSp>
        <p:nvGrpSpPr>
          <p:cNvPr id="963" name="Google Shape;963;p21"/>
          <p:cNvGrpSpPr/>
          <p:nvPr/>
        </p:nvGrpSpPr>
        <p:grpSpPr>
          <a:xfrm>
            <a:off x="940966" y="8587835"/>
            <a:ext cx="580663" cy="687304"/>
            <a:chOff x="940966" y="8587830"/>
            <a:chExt cx="580663" cy="687304"/>
          </a:xfrm>
        </p:grpSpPr>
        <p:grpSp>
          <p:nvGrpSpPr>
            <p:cNvPr id="964" name="Google Shape;964;p21"/>
            <p:cNvGrpSpPr/>
            <p:nvPr/>
          </p:nvGrpSpPr>
          <p:grpSpPr>
            <a:xfrm>
              <a:off x="997356" y="8791620"/>
              <a:ext cx="483124" cy="483122"/>
              <a:chOff x="0" y="0"/>
              <a:chExt cx="812800" cy="812800"/>
            </a:xfrm>
          </p:grpSpPr>
          <p:sp>
            <p:nvSpPr>
              <p:cNvPr id="965" name="Google Shape;965;p21"/>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966" name="Google Shape;966;p21"/>
              <p:cNvSpPr txBox="1"/>
              <p:nvPr/>
            </p:nvSpPr>
            <p:spPr>
              <a:xfrm>
                <a:off x="76200" y="66675"/>
                <a:ext cx="660400" cy="669925"/>
              </a:xfrm>
              <a:prstGeom prst="rect">
                <a:avLst/>
              </a:prstGeom>
              <a:noFill/>
              <a:ln>
                <a:noFill/>
              </a:ln>
            </p:spPr>
            <p:txBody>
              <a:bodyPr spcFirstLastPara="1" wrap="square" lIns="35850" tIns="35850" rIns="35850" bIns="35850" anchor="ctr" anchorCtr="0">
                <a:noAutofit/>
              </a:bodyPr>
              <a:lstStyle/>
              <a:p>
                <a:pPr marL="0" marR="0" lvl="0" indent="0" algn="ctr" rtl="0">
                  <a:lnSpc>
                    <a:spcPct val="201041"/>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sp>
          <p:nvSpPr>
            <p:cNvPr id="967" name="Google Shape;967;p21"/>
            <p:cNvSpPr txBox="1"/>
            <p:nvPr/>
          </p:nvSpPr>
          <p:spPr>
            <a:xfrm>
              <a:off x="940966" y="8587830"/>
              <a:ext cx="580663" cy="687304"/>
            </a:xfrm>
            <a:prstGeom prst="rect">
              <a:avLst/>
            </a:prstGeom>
            <a:noFill/>
            <a:ln>
              <a:noFill/>
            </a:ln>
          </p:spPr>
          <p:txBody>
            <a:bodyPr spcFirstLastPara="1" wrap="square" lIns="0" tIns="0" rIns="0" bIns="0" anchor="ctr" anchorCtr="0">
              <a:spAutoFit/>
            </a:bodyPr>
            <a:lstStyle/>
            <a:p>
              <a:pPr marL="0" marR="0" lvl="0" indent="0" algn="ctr" rtl="0">
                <a:lnSpc>
                  <a:spcPct val="278575"/>
                </a:lnSpc>
                <a:spcBef>
                  <a:spcPts val="0"/>
                </a:spcBef>
                <a:spcAft>
                  <a:spcPts val="0"/>
                </a:spcAft>
                <a:buClr>
                  <a:srgbClr val="000000"/>
                </a:buClr>
                <a:buSzPts val="1601"/>
                <a:buFont typeface="Arial"/>
                <a:buNone/>
              </a:pPr>
              <a:r>
                <a:rPr lang="en-US" sz="1601" b="0" i="0" u="none" strike="noStrike" cap="none" dirty="0">
                  <a:solidFill>
                    <a:srgbClr val="0070C0"/>
                  </a:solidFill>
                  <a:latin typeface="Verdana"/>
                  <a:ea typeface="Verdana"/>
                  <a:cs typeface="Verdana"/>
                  <a:sym typeface="Verdana"/>
                </a:rPr>
                <a:t>21</a:t>
              </a:r>
              <a:endParaRPr sz="1400" b="0" i="0" u="none" strike="noStrike" cap="none" dirty="0">
                <a:solidFill>
                  <a:srgbClr val="000000"/>
                </a:solidFill>
                <a:latin typeface="Arial"/>
                <a:ea typeface="Arial"/>
                <a:cs typeface="Arial"/>
                <a:sym typeface="Arial"/>
              </a:endParaRPr>
            </a:p>
          </p:txBody>
        </p:sp>
      </p:grpSp>
      <p:graphicFrame>
        <p:nvGraphicFramePr>
          <p:cNvPr id="968" name="Google Shape;968;p21"/>
          <p:cNvGraphicFramePr/>
          <p:nvPr>
            <p:extLst>
              <p:ext uri="{D42A27DB-BD31-4B8C-83A1-F6EECF244321}">
                <p14:modId xmlns:p14="http://schemas.microsoft.com/office/powerpoint/2010/main" val="1562159293"/>
              </p:ext>
            </p:extLst>
          </p:nvPr>
        </p:nvGraphicFramePr>
        <p:xfrm>
          <a:off x="990605" y="3161621"/>
          <a:ext cx="16319775" cy="5250925"/>
        </p:xfrm>
        <a:graphic>
          <a:graphicData uri="http://schemas.openxmlformats.org/drawingml/2006/table">
            <a:tbl>
              <a:tblPr>
                <a:noFill/>
                <a:tableStyleId>{5545240B-A331-4381-9520-64E0033B2FCB}</a:tableStyleId>
              </a:tblPr>
              <a:tblGrid>
                <a:gridCol w="4114800">
                  <a:extLst>
                    <a:ext uri="{9D8B030D-6E8A-4147-A177-3AD203B41FA5}">
                      <a16:colId xmlns:a16="http://schemas.microsoft.com/office/drawing/2014/main" val="20000"/>
                    </a:ext>
                  </a:extLst>
                </a:gridCol>
                <a:gridCol w="44196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gridCol w="2286000">
                  <a:extLst>
                    <a:ext uri="{9D8B030D-6E8A-4147-A177-3AD203B41FA5}">
                      <a16:colId xmlns:a16="http://schemas.microsoft.com/office/drawing/2014/main" val="20003"/>
                    </a:ext>
                  </a:extLst>
                </a:gridCol>
                <a:gridCol w="2451375">
                  <a:extLst>
                    <a:ext uri="{9D8B030D-6E8A-4147-A177-3AD203B41FA5}">
                      <a16:colId xmlns:a16="http://schemas.microsoft.com/office/drawing/2014/main" val="20004"/>
                    </a:ext>
                  </a:extLst>
                </a:gridCol>
              </a:tblGrid>
              <a:tr h="507700">
                <a:tc>
                  <a:txBody>
                    <a:bodyPr/>
                    <a:lstStyle/>
                    <a:p>
                      <a:pPr marL="0" marR="0" lvl="0" indent="0" algn="l" rtl="0">
                        <a:lnSpc>
                          <a:spcPct val="90000"/>
                        </a:lnSpc>
                        <a:spcBef>
                          <a:spcPts val="0"/>
                        </a:spcBef>
                        <a:spcAft>
                          <a:spcPts val="0"/>
                        </a:spcAft>
                        <a:buClr>
                          <a:schemeClr val="lt1"/>
                        </a:buClr>
                        <a:buSzPts val="1500"/>
                        <a:buFont typeface="Arial"/>
                        <a:buNone/>
                      </a:pPr>
                      <a:r>
                        <a:rPr lang="en-US" sz="1500" b="1" u="none" strike="noStrike" cap="none">
                          <a:solidFill>
                            <a:schemeClr val="lt1"/>
                          </a:solidFill>
                          <a:latin typeface="Arial"/>
                          <a:ea typeface="Arial"/>
                          <a:cs typeface="Arial"/>
                          <a:sym typeface="Arial"/>
                        </a:rPr>
                        <a:t>STUDY</a:t>
                      </a:r>
                      <a:endParaRPr sz="1400" u="none" strike="noStrike" cap="none"/>
                    </a:p>
                  </a:txBody>
                  <a:tcPr marL="5450" marR="5450" marT="12700" marB="127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lgDashDot"/>
                      <a:round/>
                      <a:headEnd type="none" w="sm" len="sm"/>
                      <a:tailEnd type="none" w="sm" len="sm"/>
                    </a:lnB>
                    <a:solidFill>
                      <a:srgbClr val="0070C0"/>
                    </a:solidFill>
                  </a:tcPr>
                </a:tc>
                <a:tc>
                  <a:txBody>
                    <a:bodyPr/>
                    <a:lstStyle/>
                    <a:p>
                      <a:pPr marL="0" marR="0" lvl="0" indent="0" algn="l" rtl="0">
                        <a:lnSpc>
                          <a:spcPct val="90000"/>
                        </a:lnSpc>
                        <a:spcBef>
                          <a:spcPts val="0"/>
                        </a:spcBef>
                        <a:spcAft>
                          <a:spcPts val="0"/>
                        </a:spcAft>
                        <a:buClr>
                          <a:schemeClr val="lt1"/>
                        </a:buClr>
                        <a:buSzPts val="1500"/>
                        <a:buFont typeface="Arial"/>
                        <a:buNone/>
                      </a:pPr>
                      <a:r>
                        <a:rPr lang="en-US" sz="1500" b="1" u="none" strike="noStrike" cap="none">
                          <a:solidFill>
                            <a:schemeClr val="lt1"/>
                          </a:solidFill>
                          <a:latin typeface="Arial"/>
                          <a:ea typeface="Arial"/>
                          <a:cs typeface="Arial"/>
                          <a:sym typeface="Arial"/>
                        </a:rPr>
                        <a:t>CONTEXT</a:t>
                      </a:r>
                      <a:endParaRPr sz="1400" u="none" strike="noStrike" cap="none"/>
                    </a:p>
                  </a:txBody>
                  <a:tcPr marL="5450" marR="5450" marT="12700" marB="127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lgDashDot"/>
                      <a:round/>
                      <a:headEnd type="none" w="sm" len="sm"/>
                      <a:tailEnd type="none" w="sm" len="sm"/>
                    </a:lnB>
                    <a:solidFill>
                      <a:srgbClr val="0070C0"/>
                    </a:solidFill>
                  </a:tcPr>
                </a:tc>
                <a:tc>
                  <a:txBody>
                    <a:bodyPr/>
                    <a:lstStyle/>
                    <a:p>
                      <a:pPr marL="0" marR="0" lvl="0" indent="0" algn="l" rtl="0">
                        <a:lnSpc>
                          <a:spcPct val="90000"/>
                        </a:lnSpc>
                        <a:spcBef>
                          <a:spcPts val="0"/>
                        </a:spcBef>
                        <a:spcAft>
                          <a:spcPts val="0"/>
                        </a:spcAft>
                        <a:buClr>
                          <a:schemeClr val="lt1"/>
                        </a:buClr>
                        <a:buSzPts val="1500"/>
                        <a:buFont typeface="Arial"/>
                        <a:buNone/>
                      </a:pPr>
                      <a:r>
                        <a:rPr lang="en-US" sz="1500" b="1" u="none" strike="noStrike" cap="none">
                          <a:solidFill>
                            <a:schemeClr val="lt1"/>
                          </a:solidFill>
                          <a:latin typeface="Arial"/>
                          <a:ea typeface="Arial"/>
                          <a:cs typeface="Arial"/>
                          <a:sym typeface="Arial"/>
                        </a:rPr>
                        <a:t>METHODOLOGY</a:t>
                      </a:r>
                      <a:endParaRPr sz="1400" u="none" strike="noStrike" cap="none"/>
                    </a:p>
                  </a:txBody>
                  <a:tcPr marL="5450" marR="5450" marT="12700" marB="127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lgDashDot"/>
                      <a:round/>
                      <a:headEnd type="none" w="sm" len="sm"/>
                      <a:tailEnd type="none" w="sm" len="sm"/>
                    </a:lnB>
                    <a:solidFill>
                      <a:srgbClr val="0070C0"/>
                    </a:solidFill>
                  </a:tcPr>
                </a:tc>
                <a:tc>
                  <a:txBody>
                    <a:bodyPr/>
                    <a:lstStyle/>
                    <a:p>
                      <a:pPr marL="0" marR="0" lvl="0" indent="0" algn="l" rtl="0">
                        <a:lnSpc>
                          <a:spcPct val="90000"/>
                        </a:lnSpc>
                        <a:spcBef>
                          <a:spcPts val="0"/>
                        </a:spcBef>
                        <a:spcAft>
                          <a:spcPts val="0"/>
                        </a:spcAft>
                        <a:buClr>
                          <a:schemeClr val="lt1"/>
                        </a:buClr>
                        <a:buSzPts val="1500"/>
                        <a:buFont typeface="Arial"/>
                        <a:buNone/>
                      </a:pPr>
                      <a:r>
                        <a:rPr lang="en-US" sz="1500" b="1" u="none" strike="noStrike" cap="none">
                          <a:solidFill>
                            <a:schemeClr val="lt1"/>
                          </a:solidFill>
                          <a:latin typeface="Arial"/>
                          <a:ea typeface="Arial"/>
                          <a:cs typeface="Arial"/>
                          <a:sym typeface="Arial"/>
                        </a:rPr>
                        <a:t>DISCOUNT RANGE</a:t>
                      </a:r>
                      <a:endParaRPr sz="1400" u="none" strike="noStrike" cap="none"/>
                    </a:p>
                  </a:txBody>
                  <a:tcPr marL="5450" marR="5450" marT="12700" marB="127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lgDashDot"/>
                      <a:round/>
                      <a:headEnd type="none" w="sm" len="sm"/>
                      <a:tailEnd type="none" w="sm" len="sm"/>
                    </a:lnB>
                    <a:solidFill>
                      <a:srgbClr val="0070C0"/>
                    </a:solidFill>
                  </a:tcPr>
                </a:tc>
                <a:tc>
                  <a:txBody>
                    <a:bodyPr/>
                    <a:lstStyle/>
                    <a:p>
                      <a:pPr marL="0" marR="0" lvl="0" indent="0" algn="l" rtl="0">
                        <a:lnSpc>
                          <a:spcPct val="90000"/>
                        </a:lnSpc>
                        <a:spcBef>
                          <a:spcPts val="0"/>
                        </a:spcBef>
                        <a:spcAft>
                          <a:spcPts val="0"/>
                        </a:spcAft>
                        <a:buClr>
                          <a:schemeClr val="lt1"/>
                        </a:buClr>
                        <a:buSzPts val="1500"/>
                        <a:buFont typeface="Arial"/>
                        <a:buNone/>
                      </a:pPr>
                      <a:r>
                        <a:rPr lang="en-US" sz="1500" b="1" u="none" strike="noStrike" cap="none">
                          <a:solidFill>
                            <a:schemeClr val="lt1"/>
                          </a:solidFill>
                          <a:latin typeface="Arial"/>
                          <a:ea typeface="Arial"/>
                          <a:cs typeface="Arial"/>
                          <a:sym typeface="Arial"/>
                        </a:rPr>
                        <a:t>AVERAGE DISCOUNT</a:t>
                      </a:r>
                      <a:endParaRPr sz="1400" u="none" strike="noStrike" cap="none"/>
                    </a:p>
                  </a:txBody>
                  <a:tcPr marL="5450" marR="5450" marT="12700" marB="12700"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lgDashDot"/>
                      <a:round/>
                      <a:headEnd type="none" w="sm" len="sm"/>
                      <a:tailEnd type="none" w="sm" len="sm"/>
                    </a:lnB>
                    <a:solidFill>
                      <a:srgbClr val="0070C0"/>
                    </a:solidFill>
                  </a:tcPr>
                </a:tc>
                <a:extLst>
                  <a:ext uri="{0D108BD9-81ED-4DB2-BD59-A6C34878D82A}">
                    <a16:rowId xmlns:a16="http://schemas.microsoft.com/office/drawing/2014/main" val="10000"/>
                  </a:ext>
                </a:extLst>
              </a:tr>
              <a:tr h="527025">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dirty="0">
                          <a:solidFill>
                            <a:srgbClr val="595959"/>
                          </a:solidFill>
                          <a:latin typeface="Arial"/>
                          <a:ea typeface="Arial"/>
                          <a:cs typeface="Arial"/>
                          <a:sym typeface="Arial"/>
                        </a:rPr>
                        <a:t> BVR DLOM Survey (2023) </a:t>
                      </a:r>
                      <a:endParaRPr sz="1100" u="none" strike="noStrike" cap="none" dirty="0"/>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lgDashDot"/>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 Transaction data </a:t>
                      </a:r>
                      <a:endParaRPr sz="1100" u="none" strike="noStrike" cap="none"/>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lgDashDot"/>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 Multiple valuation approaches </a:t>
                      </a:r>
                      <a:endParaRPr sz="1100" u="none" strike="noStrike" cap="none"/>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lgDashDot"/>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 20.4% - 40.5% </a:t>
                      </a:r>
                      <a:endParaRPr sz="1100" u="none" strike="noStrike" cap="none"/>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lgDashDot"/>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30%</a:t>
                      </a:r>
                      <a:endParaRPr sz="1100" u="none" strike="noStrike" cap="none"/>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lgDashDot"/>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27025">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dirty="0">
                          <a:solidFill>
                            <a:srgbClr val="595959"/>
                          </a:solidFill>
                          <a:latin typeface="Arial"/>
                          <a:ea typeface="Arial"/>
                          <a:cs typeface="Arial"/>
                          <a:sym typeface="Arial"/>
                        </a:rPr>
                        <a:t> SEC Private Placement Study (2015) </a:t>
                      </a:r>
                      <a:endParaRPr sz="1100" u="none" strike="noStrike" cap="none" dirty="0"/>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 Restricted stock sales </a:t>
                      </a:r>
                      <a:endParaRPr sz="1100" u="none" strike="noStrike" cap="none"/>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 Comparison to publicly traded counterparts </a:t>
                      </a:r>
                      <a:endParaRPr sz="1100" u="none" strike="noStrike" cap="none"/>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 15% - 35% </a:t>
                      </a:r>
                      <a:endParaRPr sz="1100" u="none" strike="noStrike" cap="none"/>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24%</a:t>
                      </a:r>
                      <a:endParaRPr sz="1100" u="none" strike="noStrike" cap="none"/>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27025">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 Copeland et al. (2022) </a:t>
                      </a:r>
                      <a:endParaRPr sz="1100" u="none" strike="noStrike" cap="none"/>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 Estate tax </a:t>
                      </a:r>
                      <a:endParaRPr sz="1100" u="none" strike="noStrike" cap="none"/>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Regression analysis of transaction data </a:t>
                      </a:r>
                      <a:endParaRPr sz="1100" u="none" strike="noStrike" cap="none"/>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 15% - 45% </a:t>
                      </a:r>
                      <a:endParaRPr sz="1100" u="none" strike="noStrike" cap="none"/>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30%</a:t>
                      </a:r>
                      <a:endParaRPr sz="1100" u="none" strike="noStrike" cap="none"/>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27025">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dirty="0">
                          <a:solidFill>
                            <a:srgbClr val="595959"/>
                          </a:solidFill>
                          <a:latin typeface="Arial"/>
                          <a:ea typeface="Arial"/>
                          <a:cs typeface="Arial"/>
                          <a:sym typeface="Arial"/>
                        </a:rPr>
                        <a:t> Pratt et al. (2021) </a:t>
                      </a:r>
                      <a:endParaRPr sz="1100" u="none" strike="noStrike" cap="none" dirty="0"/>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 Litigation damage calculation </a:t>
                      </a:r>
                      <a:endParaRPr sz="1100" u="none" strike="noStrike" cap="none"/>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 Option pricing model </a:t>
                      </a:r>
                      <a:endParaRPr sz="1100" u="none" strike="noStrike" cap="none"/>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 10% - 30% </a:t>
                      </a:r>
                      <a:endParaRPr sz="1100" u="none" strike="noStrike" cap="none"/>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20%</a:t>
                      </a:r>
                      <a:endParaRPr sz="1100" u="none" strike="noStrike" cap="none"/>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27025">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 Duff &amp; Phelps (2023) </a:t>
                      </a:r>
                      <a:endParaRPr sz="1100" u="none" strike="noStrike" cap="none"/>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 Gift tax </a:t>
                      </a:r>
                      <a:endParaRPr sz="1100" u="none" strike="noStrike" cap="none"/>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 Appraisal guidelines &amp; market data </a:t>
                      </a:r>
                      <a:endParaRPr sz="1100" u="none" strike="noStrike" cap="none"/>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 20% - 50% </a:t>
                      </a:r>
                      <a:endParaRPr sz="1100" u="none" strike="noStrike" cap="none"/>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35%</a:t>
                      </a:r>
                      <a:endParaRPr sz="1100" u="none" strike="noStrike" cap="none"/>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27025">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 Ibbotson Associates (2023) </a:t>
                      </a:r>
                      <a:endParaRPr sz="1100" u="none" strike="noStrike" cap="none"/>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dirty="0">
                          <a:solidFill>
                            <a:srgbClr val="595959"/>
                          </a:solidFill>
                          <a:latin typeface="Arial"/>
                          <a:ea typeface="Arial"/>
                          <a:cs typeface="Arial"/>
                          <a:sym typeface="Arial"/>
                        </a:rPr>
                        <a:t> Private vs. public equity return comparison </a:t>
                      </a:r>
                      <a:endParaRPr sz="1100" u="none" strike="noStrike" cap="none" dirty="0"/>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 Historical rate of return data </a:t>
                      </a:r>
                      <a:endParaRPr sz="1100" u="none" strike="noStrike" cap="none"/>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 10% - 35% </a:t>
                      </a:r>
                      <a:endParaRPr sz="1100" u="none" strike="noStrike" cap="none"/>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25%</a:t>
                      </a:r>
                      <a:endParaRPr sz="1100" u="none" strike="noStrike" cap="none"/>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527025">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 Johnson/Park Empirical Method </a:t>
                      </a:r>
                      <a:endParaRPr sz="1100" u="none" strike="noStrike" cap="none"/>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 Various (tax, litigation, transaction) </a:t>
                      </a:r>
                      <a:endParaRPr sz="1100" u="none" strike="noStrike" cap="none"/>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 Statistical analysis of transaction &amp; market data </a:t>
                      </a:r>
                      <a:endParaRPr sz="1100" u="none" strike="noStrike" cap="none"/>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 20% - 40% </a:t>
                      </a:r>
                      <a:endParaRPr sz="1100" u="none" strike="noStrike" cap="none"/>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32%</a:t>
                      </a:r>
                      <a:endParaRPr sz="1100" u="none" strike="noStrike" cap="none"/>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527025">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 Chaffe (1993) </a:t>
                      </a:r>
                      <a:endParaRPr sz="1100" u="none" strike="noStrike" cap="none"/>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 Valuation of restricted stock </a:t>
                      </a:r>
                      <a:endParaRPr sz="1100" u="none" strike="noStrike" cap="none"/>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dirty="0">
                          <a:solidFill>
                            <a:srgbClr val="595959"/>
                          </a:solidFill>
                          <a:latin typeface="Arial"/>
                          <a:ea typeface="Arial"/>
                          <a:cs typeface="Arial"/>
                          <a:sym typeface="Arial"/>
                        </a:rPr>
                        <a:t> Put option pricing </a:t>
                      </a:r>
                      <a:endParaRPr sz="1100" u="none" strike="noStrike" cap="none" dirty="0"/>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 15% - 45% </a:t>
                      </a:r>
                      <a:endParaRPr sz="1100" u="none" strike="noStrike" cap="none"/>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30%</a:t>
                      </a:r>
                      <a:endParaRPr sz="1100" u="none" strike="noStrike" cap="none"/>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527025">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 IRS Revenue Ruling 77-287 </a:t>
                      </a:r>
                      <a:endParaRPr sz="1100" u="none" strike="noStrike" cap="none"/>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 Estate tax valuation guidelines </a:t>
                      </a:r>
                      <a:endParaRPr sz="1100" u="none" strike="noStrike" cap="none"/>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 Consideration of control rights &amp; marketability </a:t>
                      </a:r>
                      <a:endParaRPr sz="1100" u="none" strike="noStrike" cap="none"/>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rgbClr val="595959"/>
                        </a:buClr>
                        <a:buSzPts val="1500"/>
                        <a:buFont typeface="Arial"/>
                        <a:buNone/>
                      </a:pPr>
                      <a:r>
                        <a:rPr lang="en-US" sz="1200" u="none" strike="noStrike" cap="none" dirty="0">
                          <a:solidFill>
                            <a:srgbClr val="595959"/>
                          </a:solidFill>
                          <a:latin typeface="Arial"/>
                          <a:ea typeface="Arial"/>
                          <a:cs typeface="Arial"/>
                          <a:sym typeface="Arial"/>
                        </a:rPr>
                        <a:t> 20% - 50% </a:t>
                      </a:r>
                      <a:endParaRPr sz="1100" u="none" strike="noStrike" cap="none" dirty="0"/>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lnSpc>
                          <a:spcPct val="90000"/>
                        </a:lnSpc>
                        <a:spcBef>
                          <a:spcPts val="0"/>
                        </a:spcBef>
                        <a:spcAft>
                          <a:spcPts val="0"/>
                        </a:spcAft>
                        <a:buClr>
                          <a:srgbClr val="595959"/>
                        </a:buClr>
                        <a:buSzPts val="1500"/>
                        <a:buFont typeface="Arial"/>
                        <a:buNone/>
                      </a:pPr>
                      <a:r>
                        <a:rPr lang="en-US" sz="1200" u="none" strike="noStrike" cap="none" dirty="0">
                          <a:solidFill>
                            <a:srgbClr val="595959"/>
                          </a:solidFill>
                          <a:latin typeface="Arial"/>
                          <a:ea typeface="Arial"/>
                          <a:cs typeface="Arial"/>
                          <a:sym typeface="Arial"/>
                        </a:rPr>
                        <a:t>35%</a:t>
                      </a:r>
                      <a:endParaRPr sz="1100" u="none" strike="noStrike" cap="none" dirty="0"/>
                    </a:p>
                  </a:txBody>
                  <a:tcPr marL="5450" marR="5450" marT="12700" marB="12700" anchor="b">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969" name="Google Shape;969;p21"/>
          <p:cNvSpPr txBox="1"/>
          <p:nvPr/>
        </p:nvSpPr>
        <p:spPr>
          <a:xfrm>
            <a:off x="1003567" y="1938374"/>
            <a:ext cx="16306800" cy="1351652"/>
          </a:xfrm>
          <a:prstGeom prst="rect">
            <a:avLst/>
          </a:prstGeom>
          <a:noFill/>
          <a:ln>
            <a:noFill/>
          </a:ln>
        </p:spPr>
        <p:txBody>
          <a:bodyPr spcFirstLastPara="1" wrap="square" lIns="0" tIns="0" rIns="0" bIns="0" anchor="t" anchorCtr="0">
            <a:spAutoFit/>
          </a:bodyPr>
          <a:lstStyle/>
          <a:p>
            <a:pPr marL="0" marR="0" lvl="0" indent="0" algn="l" rtl="0">
              <a:lnSpc>
                <a:spcPct val="182773"/>
              </a:lnSpc>
              <a:spcBef>
                <a:spcPts val="0"/>
              </a:spcBef>
              <a:spcAft>
                <a:spcPts val="0"/>
              </a:spcAft>
              <a:buClr>
                <a:srgbClr val="000000"/>
              </a:buClr>
              <a:buSzPts val="1399"/>
              <a:buFont typeface="Arial"/>
              <a:buNone/>
            </a:pPr>
            <a:r>
              <a:rPr lang="en-US" sz="1200" b="0" i="0" u="none" strike="noStrike" cap="none" dirty="0">
                <a:solidFill>
                  <a:schemeClr val="dk1"/>
                </a:solidFill>
                <a:latin typeface="Verdana"/>
                <a:ea typeface="Verdana"/>
                <a:cs typeface="Verdana"/>
                <a:sym typeface="Verdana"/>
              </a:rPr>
              <a:t>Empirical studies were also used to gauge the reasonableness of the put option model results. This table adds studies across various contexts, methodologies, and tax scenarios, aiming to give a wider perspective on DLOM ranges for private companies. Higher DLOMs were observed for companies with high volatility in their financial performance or operating environment, and with longer time horizon for a liquidity event. Ultimately the appropriate discount depends on specific circumstances and a qualified appraiser's judgment.</a:t>
            </a:r>
            <a:endParaRPr sz="1200" b="0" i="0" u="none" strike="noStrike" cap="none" dirty="0">
              <a:solidFill>
                <a:srgbClr val="000000"/>
              </a:solidFill>
              <a:latin typeface="Arial"/>
              <a:ea typeface="Arial"/>
              <a:cs typeface="Arial"/>
              <a:sym typeface="Arial"/>
            </a:endParaRPr>
          </a:p>
          <a:p>
            <a:pPr marL="0" marR="0" lvl="0" indent="0" algn="l" rtl="0">
              <a:lnSpc>
                <a:spcPct val="182773"/>
              </a:lnSpc>
              <a:spcBef>
                <a:spcPts val="0"/>
              </a:spcBef>
              <a:spcAft>
                <a:spcPts val="0"/>
              </a:spcAft>
              <a:buClr>
                <a:srgbClr val="000000"/>
              </a:buClr>
              <a:buSzPts val="1399"/>
              <a:buFont typeface="Arial"/>
              <a:buNone/>
            </a:pPr>
            <a:endParaRPr sz="1200" b="0" i="0" u="none" strike="noStrike" cap="none" dirty="0">
              <a:solidFill>
                <a:srgbClr val="000000"/>
              </a:solidFill>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Google Shape;974;p22"/>
          <p:cNvSpPr txBox="1"/>
          <p:nvPr/>
        </p:nvSpPr>
        <p:spPr>
          <a:xfrm>
            <a:off x="3462277" y="915791"/>
            <a:ext cx="11363446" cy="671722"/>
          </a:xfrm>
          <a:prstGeom prst="rect">
            <a:avLst/>
          </a:prstGeom>
          <a:noFill/>
          <a:ln>
            <a:noFill/>
          </a:ln>
        </p:spPr>
        <p:txBody>
          <a:bodyPr spcFirstLastPara="1" wrap="square" lIns="0" tIns="0" rIns="0" bIns="0" anchor="t" anchorCtr="0">
            <a:spAutoFit/>
          </a:bodyPr>
          <a:lstStyle/>
          <a:p>
            <a:pPr marL="0" marR="0" lvl="0" indent="0" algn="ctr" rtl="0">
              <a:lnSpc>
                <a:spcPct val="190497"/>
              </a:lnSpc>
              <a:spcBef>
                <a:spcPts val="0"/>
              </a:spcBef>
              <a:spcAft>
                <a:spcPts val="0"/>
              </a:spcAft>
              <a:buClr>
                <a:srgbClr val="000000"/>
              </a:buClr>
              <a:buSzPts val="3199"/>
              <a:buFont typeface="Arial"/>
              <a:buNone/>
            </a:pPr>
            <a:r>
              <a:rPr lang="en-US" sz="3199" b="0" i="0" u="none" strike="noStrike" cap="none">
                <a:solidFill>
                  <a:srgbClr val="0070C0"/>
                </a:solidFill>
                <a:latin typeface="Verdana"/>
                <a:ea typeface="Verdana"/>
                <a:cs typeface="Verdana"/>
                <a:sym typeface="Verdana"/>
              </a:rPr>
              <a:t>APPRAISER BIO AND CREDENTIALS</a:t>
            </a:r>
            <a:endParaRPr sz="1400" b="0" i="0" u="none" strike="noStrike" cap="none">
              <a:solidFill>
                <a:srgbClr val="000000"/>
              </a:solidFill>
              <a:latin typeface="Arial"/>
              <a:ea typeface="Arial"/>
              <a:cs typeface="Arial"/>
              <a:sym typeface="Arial"/>
            </a:endParaRPr>
          </a:p>
        </p:txBody>
      </p:sp>
      <p:cxnSp>
        <p:nvCxnSpPr>
          <p:cNvPr id="975" name="Google Shape;975;p22"/>
          <p:cNvCxnSpPr/>
          <p:nvPr/>
        </p:nvCxnSpPr>
        <p:spPr>
          <a:xfrm>
            <a:off x="1028704" y="9659318"/>
            <a:ext cx="16268701" cy="0"/>
          </a:xfrm>
          <a:prstGeom prst="straightConnector1">
            <a:avLst/>
          </a:prstGeom>
          <a:noFill/>
          <a:ln w="76200" cap="flat" cmpd="sng">
            <a:solidFill>
              <a:srgbClr val="E6E7E8"/>
            </a:solidFill>
            <a:prstDash val="solid"/>
            <a:round/>
            <a:headEnd type="none" w="sm" len="sm"/>
            <a:tailEnd type="triangle" w="med" len="med"/>
          </a:ln>
        </p:spPr>
      </p:cxnSp>
      <p:grpSp>
        <p:nvGrpSpPr>
          <p:cNvPr id="976" name="Google Shape;976;p22"/>
          <p:cNvGrpSpPr/>
          <p:nvPr/>
        </p:nvGrpSpPr>
        <p:grpSpPr>
          <a:xfrm>
            <a:off x="2033400" y="9530672"/>
            <a:ext cx="1224000" cy="496004"/>
            <a:chOff x="1355317" y="6095931"/>
            <a:chExt cx="1224000" cy="496004"/>
          </a:xfrm>
        </p:grpSpPr>
        <p:sp>
          <p:nvSpPr>
            <p:cNvPr id="977" name="Google Shape;977;p22"/>
            <p:cNvSpPr/>
            <p:nvPr/>
          </p:nvSpPr>
          <p:spPr>
            <a:xfrm>
              <a:off x="1355317"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Introduction</a:t>
              </a:r>
              <a:endParaRPr sz="1400" b="0" i="0" u="none" strike="noStrike" cap="none">
                <a:solidFill>
                  <a:srgbClr val="000000"/>
                </a:solidFill>
                <a:latin typeface="Arial"/>
                <a:ea typeface="Arial"/>
                <a:cs typeface="Arial"/>
                <a:sym typeface="Arial"/>
              </a:endParaRPr>
            </a:p>
          </p:txBody>
        </p:sp>
        <p:sp>
          <p:nvSpPr>
            <p:cNvPr id="978" name="Google Shape;978;p22"/>
            <p:cNvSpPr/>
            <p:nvPr/>
          </p:nvSpPr>
          <p:spPr>
            <a:xfrm>
              <a:off x="1841317"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1</a:t>
              </a:r>
              <a:endParaRPr sz="1400" b="0" i="0" u="none" strike="noStrike" cap="none">
                <a:solidFill>
                  <a:srgbClr val="000000"/>
                </a:solidFill>
                <a:latin typeface="Arial"/>
                <a:ea typeface="Arial"/>
                <a:cs typeface="Arial"/>
                <a:sym typeface="Arial"/>
              </a:endParaRPr>
            </a:p>
          </p:txBody>
        </p:sp>
      </p:grpSp>
      <p:grpSp>
        <p:nvGrpSpPr>
          <p:cNvPr id="979" name="Google Shape;979;p22"/>
          <p:cNvGrpSpPr/>
          <p:nvPr/>
        </p:nvGrpSpPr>
        <p:grpSpPr>
          <a:xfrm>
            <a:off x="4630316" y="9530672"/>
            <a:ext cx="1224000" cy="496004"/>
            <a:chOff x="4098256" y="6095931"/>
            <a:chExt cx="1224000" cy="496004"/>
          </a:xfrm>
        </p:grpSpPr>
        <p:sp>
          <p:nvSpPr>
            <p:cNvPr id="980" name="Google Shape;980;p22"/>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Company Overview</a:t>
              </a:r>
              <a:endParaRPr sz="1400" b="0" i="0" u="none" strike="noStrike" cap="none">
                <a:solidFill>
                  <a:srgbClr val="000000"/>
                </a:solidFill>
                <a:latin typeface="Arial"/>
                <a:ea typeface="Arial"/>
                <a:cs typeface="Arial"/>
                <a:sym typeface="Arial"/>
              </a:endParaRPr>
            </a:p>
          </p:txBody>
        </p:sp>
        <p:sp>
          <p:nvSpPr>
            <p:cNvPr id="981" name="Google Shape;981;p22"/>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2</a:t>
              </a:r>
              <a:endParaRPr sz="1400" b="0" i="0" u="none" strike="noStrike" cap="none">
                <a:solidFill>
                  <a:srgbClr val="000000"/>
                </a:solidFill>
                <a:latin typeface="Arial"/>
                <a:ea typeface="Arial"/>
                <a:cs typeface="Arial"/>
                <a:sym typeface="Arial"/>
              </a:endParaRPr>
            </a:p>
          </p:txBody>
        </p:sp>
      </p:grpSp>
      <p:grpSp>
        <p:nvGrpSpPr>
          <p:cNvPr id="982" name="Google Shape;982;p22"/>
          <p:cNvGrpSpPr/>
          <p:nvPr/>
        </p:nvGrpSpPr>
        <p:grpSpPr>
          <a:xfrm>
            <a:off x="12421063" y="9534668"/>
            <a:ext cx="1224000" cy="496004"/>
            <a:chOff x="4098256" y="6095931"/>
            <a:chExt cx="1224000" cy="496004"/>
          </a:xfrm>
        </p:grpSpPr>
        <p:sp>
          <p:nvSpPr>
            <p:cNvPr id="983" name="Google Shape;983;p22"/>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Allocation of Value</a:t>
              </a:r>
              <a:endParaRPr sz="1400" b="0" i="0" u="none" strike="noStrike" cap="none">
                <a:solidFill>
                  <a:srgbClr val="000000"/>
                </a:solidFill>
                <a:latin typeface="Arial"/>
                <a:ea typeface="Arial"/>
                <a:cs typeface="Arial"/>
                <a:sym typeface="Arial"/>
              </a:endParaRPr>
            </a:p>
          </p:txBody>
        </p:sp>
        <p:sp>
          <p:nvSpPr>
            <p:cNvPr id="984" name="Google Shape;984;p22"/>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5</a:t>
              </a:r>
              <a:endParaRPr sz="1400" b="0" i="0" u="none" strike="noStrike" cap="none">
                <a:solidFill>
                  <a:srgbClr val="000000"/>
                </a:solidFill>
                <a:latin typeface="Arial"/>
                <a:ea typeface="Arial"/>
                <a:cs typeface="Arial"/>
                <a:sym typeface="Arial"/>
              </a:endParaRPr>
            </a:p>
          </p:txBody>
        </p:sp>
      </p:grpSp>
      <p:grpSp>
        <p:nvGrpSpPr>
          <p:cNvPr id="985" name="Google Shape;985;p22"/>
          <p:cNvGrpSpPr/>
          <p:nvPr/>
        </p:nvGrpSpPr>
        <p:grpSpPr>
          <a:xfrm>
            <a:off x="7227233" y="9530672"/>
            <a:ext cx="1224000" cy="496004"/>
            <a:chOff x="6824912" y="6095931"/>
            <a:chExt cx="1224000" cy="496004"/>
          </a:xfrm>
        </p:grpSpPr>
        <p:sp>
          <p:nvSpPr>
            <p:cNvPr id="986" name="Google Shape;986;p22"/>
            <p:cNvSpPr/>
            <p:nvPr/>
          </p:nvSpPr>
          <p:spPr>
            <a:xfrm>
              <a:off x="6824912"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Valuation Framework</a:t>
              </a:r>
              <a:endParaRPr sz="1400" b="0" i="0" u="none" strike="noStrike" cap="none">
                <a:solidFill>
                  <a:srgbClr val="000000"/>
                </a:solidFill>
                <a:latin typeface="Arial"/>
                <a:ea typeface="Arial"/>
                <a:cs typeface="Arial"/>
                <a:sym typeface="Arial"/>
              </a:endParaRPr>
            </a:p>
          </p:txBody>
        </p:sp>
        <p:sp>
          <p:nvSpPr>
            <p:cNvPr id="987" name="Google Shape;987;p22"/>
            <p:cNvSpPr/>
            <p:nvPr/>
          </p:nvSpPr>
          <p:spPr>
            <a:xfrm>
              <a:off x="7310912"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3</a:t>
              </a:r>
              <a:endParaRPr sz="1400" b="0" i="0" u="none" strike="noStrike" cap="none">
                <a:solidFill>
                  <a:srgbClr val="000000"/>
                </a:solidFill>
                <a:latin typeface="Arial"/>
                <a:ea typeface="Arial"/>
                <a:cs typeface="Arial"/>
                <a:sym typeface="Arial"/>
              </a:endParaRPr>
            </a:p>
          </p:txBody>
        </p:sp>
      </p:grpSp>
      <p:grpSp>
        <p:nvGrpSpPr>
          <p:cNvPr id="988" name="Google Shape;988;p22"/>
          <p:cNvGrpSpPr/>
          <p:nvPr/>
        </p:nvGrpSpPr>
        <p:grpSpPr>
          <a:xfrm>
            <a:off x="9824149" y="9534668"/>
            <a:ext cx="1224000" cy="496004"/>
            <a:chOff x="9576193" y="6095931"/>
            <a:chExt cx="1224000" cy="496004"/>
          </a:xfrm>
        </p:grpSpPr>
        <p:sp>
          <p:nvSpPr>
            <p:cNvPr id="989" name="Google Shape;989;p22"/>
            <p:cNvSpPr/>
            <p:nvPr/>
          </p:nvSpPr>
          <p:spPr>
            <a:xfrm>
              <a:off x="9576193"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Valuation Analysis</a:t>
              </a:r>
              <a:endParaRPr sz="1400" b="0" i="0" u="none" strike="noStrike" cap="none">
                <a:solidFill>
                  <a:srgbClr val="000000"/>
                </a:solidFill>
                <a:latin typeface="Arial"/>
                <a:ea typeface="Arial"/>
                <a:cs typeface="Arial"/>
                <a:sym typeface="Arial"/>
              </a:endParaRPr>
            </a:p>
          </p:txBody>
        </p:sp>
        <p:sp>
          <p:nvSpPr>
            <p:cNvPr id="990" name="Google Shape;990;p22"/>
            <p:cNvSpPr/>
            <p:nvPr/>
          </p:nvSpPr>
          <p:spPr>
            <a:xfrm>
              <a:off x="10062193"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4</a:t>
              </a:r>
              <a:endParaRPr sz="1400" b="0" i="0" u="none" strike="noStrike" cap="none">
                <a:solidFill>
                  <a:srgbClr val="000000"/>
                </a:solidFill>
                <a:latin typeface="Arial"/>
                <a:ea typeface="Arial"/>
                <a:cs typeface="Arial"/>
                <a:sym typeface="Arial"/>
              </a:endParaRPr>
            </a:p>
          </p:txBody>
        </p:sp>
      </p:grpSp>
      <p:grpSp>
        <p:nvGrpSpPr>
          <p:cNvPr id="991" name="Google Shape;991;p22"/>
          <p:cNvGrpSpPr/>
          <p:nvPr/>
        </p:nvGrpSpPr>
        <p:grpSpPr>
          <a:xfrm>
            <a:off x="15017980" y="9534668"/>
            <a:ext cx="1224000" cy="496004"/>
            <a:chOff x="4098256" y="6095931"/>
            <a:chExt cx="1224000" cy="496004"/>
          </a:xfrm>
        </p:grpSpPr>
        <p:sp>
          <p:nvSpPr>
            <p:cNvPr id="992" name="Google Shape;992;p22"/>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0070C0"/>
                  </a:solidFill>
                  <a:latin typeface="Verdana"/>
                  <a:ea typeface="Verdana"/>
                  <a:cs typeface="Verdana"/>
                  <a:sym typeface="Verdana"/>
                </a:rPr>
                <a:t>Exhibits</a:t>
              </a:r>
              <a:endParaRPr sz="1400" b="0" i="0" u="none" strike="noStrike" cap="none">
                <a:solidFill>
                  <a:srgbClr val="000000"/>
                </a:solidFill>
                <a:latin typeface="Arial"/>
                <a:ea typeface="Arial"/>
                <a:cs typeface="Arial"/>
                <a:sym typeface="Arial"/>
              </a:endParaRPr>
            </a:p>
          </p:txBody>
        </p:sp>
        <p:sp>
          <p:nvSpPr>
            <p:cNvPr id="993" name="Google Shape;993;p22"/>
            <p:cNvSpPr/>
            <p:nvPr/>
          </p:nvSpPr>
          <p:spPr>
            <a:xfrm>
              <a:off x="4584256" y="6095931"/>
              <a:ext cx="252000" cy="252000"/>
            </a:xfrm>
            <a:prstGeom prst="ellipse">
              <a:avLst/>
            </a:prstGeom>
            <a:solidFill>
              <a:srgbClr val="00B0F0"/>
            </a:solidFill>
            <a:ln w="1905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chemeClr val="lt1"/>
                  </a:solidFill>
                  <a:latin typeface="Verdana"/>
                  <a:ea typeface="Verdana"/>
                  <a:cs typeface="Verdana"/>
                  <a:sym typeface="Verdana"/>
                </a:rPr>
                <a:t>6</a:t>
              </a:r>
              <a:endParaRPr sz="1400" b="0" i="0" u="none" strike="noStrike" cap="none">
                <a:solidFill>
                  <a:srgbClr val="000000"/>
                </a:solidFill>
                <a:latin typeface="Arial"/>
                <a:ea typeface="Arial"/>
                <a:cs typeface="Arial"/>
                <a:sym typeface="Arial"/>
              </a:endParaRPr>
            </a:p>
          </p:txBody>
        </p:sp>
      </p:grpSp>
      <p:sp>
        <p:nvSpPr>
          <p:cNvPr id="994" name="Google Shape;994;p22"/>
          <p:cNvSpPr txBox="1"/>
          <p:nvPr/>
        </p:nvSpPr>
        <p:spPr>
          <a:xfrm>
            <a:off x="1003567" y="1938374"/>
            <a:ext cx="16306800" cy="337913"/>
          </a:xfrm>
          <a:prstGeom prst="rect">
            <a:avLst/>
          </a:prstGeom>
          <a:noFill/>
          <a:ln>
            <a:noFill/>
          </a:ln>
        </p:spPr>
        <p:txBody>
          <a:bodyPr spcFirstLastPara="1" wrap="square" lIns="0" tIns="0" rIns="0" bIns="0" anchor="t" anchorCtr="0">
            <a:spAutoFit/>
          </a:bodyPr>
          <a:lstStyle/>
          <a:p>
            <a:pPr marL="0" marR="0" lvl="0" indent="0" algn="l" rtl="0">
              <a:lnSpc>
                <a:spcPct val="182773"/>
              </a:lnSpc>
              <a:spcBef>
                <a:spcPts val="0"/>
              </a:spcBef>
              <a:spcAft>
                <a:spcPts val="0"/>
              </a:spcAft>
              <a:buClr>
                <a:srgbClr val="000000"/>
              </a:buClr>
              <a:buSzPts val="1399"/>
              <a:buFont typeface="Arial"/>
              <a:buNone/>
            </a:pPr>
            <a:r>
              <a:rPr lang="en-US" sz="1200" b="0" i="0" u="none" strike="noStrike" cap="none" dirty="0">
                <a:solidFill>
                  <a:srgbClr val="0070C0"/>
                </a:solidFill>
                <a:latin typeface="Verdana"/>
                <a:ea typeface="Verdana"/>
                <a:cs typeface="Verdana"/>
                <a:sym typeface="Verdana"/>
              </a:rPr>
              <a:t>{{APPRAISER_BIO}}</a:t>
            </a:r>
            <a:endParaRPr sz="1200" b="0" i="0" u="none" strike="noStrike" cap="none" dirty="0">
              <a:solidFill>
                <a:srgbClr val="000000"/>
              </a:solidFill>
              <a:latin typeface="Verdana"/>
              <a:ea typeface="Verdana"/>
              <a:cs typeface="Verdana"/>
              <a:sym typeface="Verdana"/>
            </a:endParaRPr>
          </a:p>
        </p:txBody>
      </p:sp>
      <p:grpSp>
        <p:nvGrpSpPr>
          <p:cNvPr id="995" name="Google Shape;995;p22"/>
          <p:cNvGrpSpPr/>
          <p:nvPr/>
        </p:nvGrpSpPr>
        <p:grpSpPr>
          <a:xfrm>
            <a:off x="940966" y="8684784"/>
            <a:ext cx="580663" cy="589963"/>
            <a:chOff x="940966" y="8684779"/>
            <a:chExt cx="580663" cy="589963"/>
          </a:xfrm>
        </p:grpSpPr>
        <p:grpSp>
          <p:nvGrpSpPr>
            <p:cNvPr id="996" name="Google Shape;996;p22"/>
            <p:cNvGrpSpPr/>
            <p:nvPr/>
          </p:nvGrpSpPr>
          <p:grpSpPr>
            <a:xfrm>
              <a:off x="997356" y="8791620"/>
              <a:ext cx="483124" cy="483122"/>
              <a:chOff x="0" y="0"/>
              <a:chExt cx="812800" cy="812800"/>
            </a:xfrm>
          </p:grpSpPr>
          <p:sp>
            <p:nvSpPr>
              <p:cNvPr id="997" name="Google Shape;997;p22"/>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998" name="Google Shape;998;p22"/>
              <p:cNvSpPr txBox="1"/>
              <p:nvPr/>
            </p:nvSpPr>
            <p:spPr>
              <a:xfrm>
                <a:off x="76200" y="66675"/>
                <a:ext cx="660400" cy="669925"/>
              </a:xfrm>
              <a:prstGeom prst="rect">
                <a:avLst/>
              </a:prstGeom>
              <a:noFill/>
              <a:ln>
                <a:noFill/>
              </a:ln>
            </p:spPr>
            <p:txBody>
              <a:bodyPr spcFirstLastPara="1" wrap="square" lIns="35850" tIns="35850" rIns="35850" bIns="35850" anchor="ctr" anchorCtr="0">
                <a:noAutofit/>
              </a:bodyPr>
              <a:lstStyle/>
              <a:p>
                <a:pPr marL="0" marR="0" lvl="0" indent="0" algn="ctr" rtl="0">
                  <a:lnSpc>
                    <a:spcPct val="201041"/>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sp>
          <p:nvSpPr>
            <p:cNvPr id="999" name="Google Shape;999;p22"/>
            <p:cNvSpPr txBox="1"/>
            <p:nvPr/>
          </p:nvSpPr>
          <p:spPr>
            <a:xfrm>
              <a:off x="940966" y="8684779"/>
              <a:ext cx="580663" cy="493405"/>
            </a:xfrm>
            <a:prstGeom prst="rect">
              <a:avLst/>
            </a:prstGeom>
            <a:noFill/>
            <a:ln>
              <a:noFill/>
            </a:ln>
          </p:spPr>
          <p:txBody>
            <a:bodyPr spcFirstLastPara="1" wrap="square" lIns="0" tIns="0" rIns="0" bIns="0" anchor="t" anchorCtr="0">
              <a:spAutoFit/>
            </a:bodyPr>
            <a:lstStyle/>
            <a:p>
              <a:pPr marL="0" marR="0" lvl="0" indent="0" algn="ctr" rtl="0">
                <a:lnSpc>
                  <a:spcPct val="278575"/>
                </a:lnSpc>
                <a:spcBef>
                  <a:spcPts val="0"/>
                </a:spcBef>
                <a:spcAft>
                  <a:spcPts val="0"/>
                </a:spcAft>
                <a:buClr>
                  <a:srgbClr val="000000"/>
                </a:buClr>
                <a:buSzPts val="1601"/>
                <a:buFont typeface="Arial"/>
                <a:buNone/>
              </a:pPr>
              <a:r>
                <a:rPr lang="en-US" sz="1601" b="0" i="0" u="none" strike="noStrike" cap="none">
                  <a:solidFill>
                    <a:srgbClr val="0070C0"/>
                  </a:solidFill>
                  <a:latin typeface="Verdana"/>
                  <a:ea typeface="Verdana"/>
                  <a:cs typeface="Verdana"/>
                  <a:sym typeface="Verdana"/>
                </a:rPr>
                <a:t>22</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Shape 113"/>
        <p:cNvGrpSpPr/>
        <p:nvPr/>
      </p:nvGrpSpPr>
      <p:grpSpPr>
        <a:xfrm>
          <a:off x="0" y="0"/>
          <a:ext cx="0" cy="0"/>
          <a:chOff x="0" y="0"/>
          <a:chExt cx="0" cy="0"/>
        </a:xfrm>
      </p:grpSpPr>
      <p:sp>
        <p:nvSpPr>
          <p:cNvPr id="114" name="Google Shape;114;p3"/>
          <p:cNvSpPr txBox="1"/>
          <p:nvPr/>
        </p:nvSpPr>
        <p:spPr>
          <a:xfrm>
            <a:off x="5064684" y="1401374"/>
            <a:ext cx="8209756" cy="935384"/>
          </a:xfrm>
          <a:prstGeom prst="rect">
            <a:avLst/>
          </a:prstGeom>
          <a:noFill/>
          <a:ln>
            <a:noFill/>
          </a:ln>
        </p:spPr>
        <p:txBody>
          <a:bodyPr spcFirstLastPara="1" wrap="square" lIns="0" tIns="0" rIns="0" bIns="0" anchor="t" anchorCtr="0">
            <a:spAutoFit/>
          </a:bodyPr>
          <a:lstStyle/>
          <a:p>
            <a:pPr marL="0" marR="0" lvl="0" indent="0" algn="ctr" rtl="0">
              <a:lnSpc>
                <a:spcPct val="190497"/>
              </a:lnSpc>
              <a:spcBef>
                <a:spcPts val="0"/>
              </a:spcBef>
              <a:spcAft>
                <a:spcPts val="0"/>
              </a:spcAft>
              <a:buClr>
                <a:srgbClr val="000000"/>
              </a:buClr>
              <a:buSzPts val="3199"/>
              <a:buFont typeface="Arial"/>
              <a:buNone/>
            </a:pPr>
            <a:r>
              <a:rPr lang="en-US" sz="3199" b="0" i="0" u="none" strike="noStrike" cap="none">
                <a:solidFill>
                  <a:srgbClr val="0070C0"/>
                </a:solidFill>
                <a:latin typeface="Verdana" panose="020B0604030504040204" pitchFamily="34" charset="0"/>
                <a:ea typeface="Verdana" panose="020B0604030504040204" pitchFamily="34" charset="0"/>
                <a:cs typeface="Verdana"/>
                <a:sym typeface="Verdana"/>
              </a:rPr>
              <a:t>TABLE OF CONTENTS</a:t>
            </a:r>
            <a:endParaRPr b="0" i="0" u="none" strike="noStrike" cap="none">
              <a:solidFill>
                <a:srgbClr val="000000"/>
              </a:solidFill>
              <a:latin typeface="Verdana" panose="020B0604030504040204" pitchFamily="34" charset="0"/>
              <a:ea typeface="Verdana" panose="020B0604030504040204" pitchFamily="34" charset="0"/>
              <a:sym typeface="Arial"/>
            </a:endParaRPr>
          </a:p>
        </p:txBody>
      </p:sp>
      <p:grpSp>
        <p:nvGrpSpPr>
          <p:cNvPr id="115" name="Google Shape;115;p3"/>
          <p:cNvGrpSpPr/>
          <p:nvPr/>
        </p:nvGrpSpPr>
        <p:grpSpPr>
          <a:xfrm>
            <a:off x="2009209" y="3396265"/>
            <a:ext cx="14320705" cy="5061958"/>
            <a:chOff x="2969531" y="3419721"/>
            <a:chExt cx="12912725" cy="5061960"/>
          </a:xfrm>
        </p:grpSpPr>
        <p:grpSp>
          <p:nvGrpSpPr>
            <p:cNvPr id="116" name="Google Shape;116;p3"/>
            <p:cNvGrpSpPr/>
            <p:nvPr/>
          </p:nvGrpSpPr>
          <p:grpSpPr>
            <a:xfrm>
              <a:off x="2969531" y="3438636"/>
              <a:ext cx="6433315" cy="4788424"/>
              <a:chOff x="2287361" y="3438636"/>
              <a:chExt cx="6433315" cy="4788424"/>
            </a:xfrm>
          </p:grpSpPr>
          <p:sp>
            <p:nvSpPr>
              <p:cNvPr id="117" name="Google Shape;117;p3"/>
              <p:cNvSpPr txBox="1"/>
              <p:nvPr/>
            </p:nvSpPr>
            <p:spPr>
              <a:xfrm>
                <a:off x="3867130" y="3453171"/>
                <a:ext cx="4591070" cy="308867"/>
              </a:xfrm>
              <a:prstGeom prst="rect">
                <a:avLst/>
              </a:prstGeom>
              <a:noFill/>
              <a:ln>
                <a:noFill/>
              </a:ln>
            </p:spPr>
            <p:txBody>
              <a:bodyPr spcFirstLastPara="1" wrap="square" lIns="0" tIns="0" rIns="0" bIns="0" anchor="t" anchorCtr="0">
                <a:spAutoFit/>
              </a:bodyPr>
              <a:lstStyle/>
              <a:p>
                <a:pPr marL="0" marR="0" lvl="0" indent="0" algn="l" rtl="0">
                  <a:lnSpc>
                    <a:spcPct val="122006"/>
                  </a:lnSpc>
                  <a:spcBef>
                    <a:spcPts val="0"/>
                  </a:spcBef>
                  <a:spcAft>
                    <a:spcPts val="0"/>
                  </a:spcAft>
                  <a:buClr>
                    <a:srgbClr val="000000"/>
                  </a:buClr>
                  <a:buSzPts val="1645"/>
                  <a:buFont typeface="Arial"/>
                  <a:buNone/>
                </a:pPr>
                <a:r>
                  <a:rPr lang="en-US" sz="1645" b="0" i="0" u="none" strike="noStrike" cap="none">
                    <a:solidFill>
                      <a:srgbClr val="0070C0"/>
                    </a:solidFill>
                    <a:latin typeface="Verdana" panose="020B0604030504040204" pitchFamily="34" charset="0"/>
                    <a:ea typeface="Verdana" panose="020B0604030504040204" pitchFamily="34" charset="0"/>
                    <a:cs typeface="Verdana"/>
                    <a:sym typeface="Verdana"/>
                  </a:rPr>
                  <a:t>INTRODUCTION	</a:t>
                </a:r>
                <a:endParaRPr b="0" i="0" u="none" strike="noStrike" cap="none">
                  <a:solidFill>
                    <a:srgbClr val="000000"/>
                  </a:solidFill>
                  <a:latin typeface="Verdana" panose="020B0604030504040204" pitchFamily="34" charset="0"/>
                  <a:ea typeface="Verdana" panose="020B0604030504040204" pitchFamily="34" charset="0"/>
                  <a:sym typeface="Arial"/>
                </a:endParaRPr>
              </a:p>
            </p:txBody>
          </p:sp>
          <p:sp>
            <p:nvSpPr>
              <p:cNvPr id="118" name="Google Shape;118;p3"/>
              <p:cNvSpPr txBox="1"/>
              <p:nvPr/>
            </p:nvSpPr>
            <p:spPr>
              <a:xfrm>
                <a:off x="3867130" y="3857493"/>
                <a:ext cx="4853546" cy="1094146"/>
              </a:xfrm>
              <a:prstGeom prst="rect">
                <a:avLst/>
              </a:prstGeom>
              <a:noFill/>
              <a:ln>
                <a:noFill/>
              </a:ln>
            </p:spPr>
            <p:txBody>
              <a:bodyPr spcFirstLastPara="1" wrap="square" lIns="0" tIns="0" rIns="0" bIns="0" anchor="t" anchorCtr="0">
                <a:spAutoFit/>
              </a:bodyPr>
              <a:lstStyle/>
              <a:p>
                <a:pPr marL="0" marR="0" lvl="0" indent="0" algn="l" rtl="0">
                  <a:lnSpc>
                    <a:spcPct val="122031"/>
                  </a:lnSpc>
                  <a:spcBef>
                    <a:spcPts val="0"/>
                  </a:spcBef>
                  <a:spcAft>
                    <a:spcPts val="0"/>
                  </a:spcAft>
                  <a:buClr>
                    <a:srgbClr val="000000"/>
                  </a:buClr>
                  <a:buSzPts val="1457"/>
                  <a:buFont typeface="Arial"/>
                  <a:buNone/>
                </a:pPr>
                <a:r>
                  <a:rPr lang="en-US" sz="1457" b="0" i="0" u="none" strike="noStrike" cap="none">
                    <a:solidFill>
                      <a:schemeClr val="dk1"/>
                    </a:solidFill>
                    <a:latin typeface="Verdana" panose="020B0604030504040204" pitchFamily="34" charset="0"/>
                    <a:ea typeface="Verdana" panose="020B0604030504040204" pitchFamily="34" charset="0"/>
                    <a:cs typeface="Verdana"/>
                    <a:sym typeface="Verdana"/>
                  </a:rPr>
                  <a:t>Sources of Information                                            4</a:t>
                </a:r>
                <a:endParaRPr b="0" i="0" u="none" strike="noStrike" cap="none">
                  <a:solidFill>
                    <a:srgbClr val="000000"/>
                  </a:solidFill>
                  <a:latin typeface="Verdana" panose="020B0604030504040204" pitchFamily="34" charset="0"/>
                  <a:ea typeface="Verdana" panose="020B0604030504040204" pitchFamily="34" charset="0"/>
                  <a:sym typeface="Arial"/>
                </a:endParaRPr>
              </a:p>
              <a:p>
                <a:pPr marL="0" marR="0" lvl="0" indent="0" algn="l" rtl="0">
                  <a:lnSpc>
                    <a:spcPct val="122031"/>
                  </a:lnSpc>
                  <a:spcBef>
                    <a:spcPts val="0"/>
                  </a:spcBef>
                  <a:spcAft>
                    <a:spcPts val="0"/>
                  </a:spcAft>
                  <a:buClr>
                    <a:srgbClr val="000000"/>
                  </a:buClr>
                  <a:buSzPts val="1457"/>
                  <a:buFont typeface="Arial"/>
                  <a:buNone/>
                </a:pPr>
                <a:r>
                  <a:rPr lang="en-US" sz="1457" b="0" i="0" u="none" strike="noStrike" cap="none">
                    <a:solidFill>
                      <a:schemeClr val="dk1"/>
                    </a:solidFill>
                    <a:latin typeface="Verdana" panose="020B0604030504040204" pitchFamily="34" charset="0"/>
                    <a:ea typeface="Verdana" panose="020B0604030504040204" pitchFamily="34" charset="0"/>
                    <a:cs typeface="Verdana"/>
                    <a:sym typeface="Verdana"/>
                  </a:rPr>
                  <a:t>Statement of Limiting Conditions                              5                         </a:t>
                </a:r>
                <a:endParaRPr b="0" i="0" u="none" strike="noStrike" cap="none">
                  <a:solidFill>
                    <a:srgbClr val="000000"/>
                  </a:solidFill>
                  <a:latin typeface="Verdana" panose="020B0604030504040204" pitchFamily="34" charset="0"/>
                  <a:ea typeface="Verdana" panose="020B0604030504040204" pitchFamily="34" charset="0"/>
                  <a:sym typeface="Arial"/>
                </a:endParaRPr>
              </a:p>
              <a:p>
                <a:pPr marL="0" marR="0" lvl="0" indent="0" algn="l" rtl="0">
                  <a:lnSpc>
                    <a:spcPct val="122031"/>
                  </a:lnSpc>
                  <a:spcBef>
                    <a:spcPts val="0"/>
                  </a:spcBef>
                  <a:spcAft>
                    <a:spcPts val="0"/>
                  </a:spcAft>
                  <a:buClr>
                    <a:srgbClr val="000000"/>
                  </a:buClr>
                  <a:buSzPts val="1457"/>
                  <a:buFont typeface="Arial"/>
                  <a:buNone/>
                </a:pPr>
                <a:r>
                  <a:rPr lang="en-US" sz="1457" b="0" i="0" u="none" strike="noStrike" cap="none">
                    <a:solidFill>
                      <a:schemeClr val="dk1"/>
                    </a:solidFill>
                    <a:latin typeface="Verdana" panose="020B0604030504040204" pitchFamily="34" charset="0"/>
                    <a:ea typeface="Verdana" panose="020B0604030504040204" pitchFamily="34" charset="0"/>
                    <a:cs typeface="Verdana"/>
                    <a:sym typeface="Verdana"/>
                  </a:rPr>
                  <a:t>Appraisal Certification		                     6</a:t>
                </a:r>
                <a:endParaRPr b="0" i="0" u="none" strike="noStrike" cap="none">
                  <a:solidFill>
                    <a:srgbClr val="000000"/>
                  </a:solidFill>
                  <a:latin typeface="Verdana" panose="020B0604030504040204" pitchFamily="34" charset="0"/>
                  <a:ea typeface="Verdana" panose="020B0604030504040204" pitchFamily="34" charset="0"/>
                  <a:sym typeface="Arial"/>
                </a:endParaRPr>
              </a:p>
              <a:p>
                <a:pPr marL="0" marR="0" lvl="0" indent="0" algn="l" rtl="0">
                  <a:lnSpc>
                    <a:spcPct val="122031"/>
                  </a:lnSpc>
                  <a:spcBef>
                    <a:spcPts val="0"/>
                  </a:spcBef>
                  <a:spcAft>
                    <a:spcPts val="0"/>
                  </a:spcAft>
                  <a:buClr>
                    <a:srgbClr val="000000"/>
                  </a:buClr>
                  <a:buSzPts val="1457"/>
                  <a:buFont typeface="Arial"/>
                  <a:buNone/>
                </a:pPr>
                <a:r>
                  <a:rPr lang="en-US" sz="1457" b="0" i="0" u="none" strike="noStrike" cap="none">
                    <a:solidFill>
                      <a:schemeClr val="dk1"/>
                    </a:solidFill>
                    <a:latin typeface="Verdana" panose="020B0604030504040204" pitchFamily="34" charset="0"/>
                    <a:ea typeface="Verdana" panose="020B0604030504040204" pitchFamily="34" charset="0"/>
                    <a:cs typeface="Verdana"/>
                    <a:sym typeface="Verdana"/>
                  </a:rPr>
                  <a:t>Valuation Summary			       7</a:t>
                </a:r>
                <a:endParaRPr b="0" i="0" u="none" strike="noStrike" cap="none">
                  <a:solidFill>
                    <a:srgbClr val="000000"/>
                  </a:solidFill>
                  <a:latin typeface="Verdana" panose="020B0604030504040204" pitchFamily="34" charset="0"/>
                  <a:ea typeface="Verdana" panose="020B0604030504040204" pitchFamily="34" charset="0"/>
                  <a:sym typeface="Arial"/>
                </a:endParaRPr>
              </a:p>
            </p:txBody>
          </p:sp>
          <p:grpSp>
            <p:nvGrpSpPr>
              <p:cNvPr id="119" name="Google Shape;119;p3"/>
              <p:cNvGrpSpPr/>
              <p:nvPr/>
            </p:nvGrpSpPr>
            <p:grpSpPr>
              <a:xfrm>
                <a:off x="2287361" y="3438636"/>
                <a:ext cx="886691" cy="886691"/>
                <a:chOff x="0" y="0"/>
                <a:chExt cx="812800" cy="812800"/>
              </a:xfrm>
            </p:grpSpPr>
            <p:sp>
              <p:nvSpPr>
                <p:cNvPr id="120" name="Google Shape;120;p3"/>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cmpd="sng">
                  <a:solidFill>
                    <a:srgbClr val="8B9684"/>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panose="020B0604030504040204" pitchFamily="34" charset="0"/>
                    <a:ea typeface="Verdana" panose="020B0604030504040204" pitchFamily="34" charset="0"/>
                    <a:cs typeface="Verdana"/>
                    <a:sym typeface="Verdana"/>
                  </a:endParaRPr>
                </a:p>
              </p:txBody>
            </p:sp>
            <p:sp>
              <p:nvSpPr>
                <p:cNvPr id="121" name="Google Shape;121;p3"/>
                <p:cNvSpPr txBox="1"/>
                <p:nvPr/>
              </p:nvSpPr>
              <p:spPr>
                <a:xfrm>
                  <a:off x="76200" y="66675"/>
                  <a:ext cx="660400" cy="669925"/>
                </a:xfrm>
                <a:prstGeom prst="rect">
                  <a:avLst/>
                </a:prstGeom>
                <a:noFill/>
                <a:ln>
                  <a:noFill/>
                </a:ln>
              </p:spPr>
              <p:txBody>
                <a:bodyPr spcFirstLastPara="1" wrap="square" lIns="39675" tIns="39675" rIns="39675" bIns="39675" anchor="ctr" anchorCtr="0">
                  <a:noAutofit/>
                </a:bodyPr>
                <a:lstStyle/>
                <a:p>
                  <a:pPr marL="0" marR="0" lvl="0" indent="0" algn="ctr" rtl="0">
                    <a:lnSpc>
                      <a:spcPct val="201041"/>
                    </a:lnSpc>
                    <a:spcBef>
                      <a:spcPts val="0"/>
                    </a:spcBef>
                    <a:spcAft>
                      <a:spcPts val="0"/>
                    </a:spcAft>
                    <a:buClr>
                      <a:srgbClr val="000000"/>
                    </a:buClr>
                    <a:buSzPts val="1056"/>
                    <a:buFont typeface="Arial"/>
                    <a:buNone/>
                  </a:pPr>
                  <a:endParaRPr sz="1056" b="0" i="0" u="none" strike="noStrike" cap="none">
                    <a:solidFill>
                      <a:schemeClr val="dk1"/>
                    </a:solidFill>
                    <a:latin typeface="Verdana" panose="020B0604030504040204" pitchFamily="34" charset="0"/>
                    <a:ea typeface="Verdana" panose="020B0604030504040204" pitchFamily="34" charset="0"/>
                    <a:cs typeface="Verdana"/>
                    <a:sym typeface="Verdana"/>
                  </a:endParaRPr>
                </a:p>
              </p:txBody>
            </p:sp>
          </p:grpSp>
          <p:sp>
            <p:nvSpPr>
              <p:cNvPr id="122" name="Google Shape;122;p3"/>
              <p:cNvSpPr txBox="1"/>
              <p:nvPr/>
            </p:nvSpPr>
            <p:spPr>
              <a:xfrm>
                <a:off x="2361833" y="3547448"/>
                <a:ext cx="737747" cy="759247"/>
              </a:xfrm>
              <a:prstGeom prst="rect">
                <a:avLst/>
              </a:prstGeom>
              <a:noFill/>
              <a:ln>
                <a:noFill/>
              </a:ln>
            </p:spPr>
            <p:txBody>
              <a:bodyPr spcFirstLastPara="1" wrap="square" lIns="0" tIns="0" rIns="0" bIns="0" anchor="t" anchorCtr="0">
                <a:spAutoFit/>
              </a:bodyPr>
              <a:lstStyle/>
              <a:p>
                <a:pPr marL="0" marR="0" lvl="0" indent="0" algn="ctr" rtl="0">
                  <a:lnSpc>
                    <a:spcPct val="140039"/>
                  </a:lnSpc>
                  <a:spcBef>
                    <a:spcPts val="0"/>
                  </a:spcBef>
                  <a:spcAft>
                    <a:spcPts val="0"/>
                  </a:spcAft>
                  <a:buClr>
                    <a:srgbClr val="000000"/>
                  </a:buClr>
                  <a:buSzPts val="3524"/>
                  <a:buFont typeface="Arial"/>
                  <a:buNone/>
                </a:pPr>
                <a:r>
                  <a:rPr lang="en-US" sz="3524" b="0" i="0" u="none" strike="noStrike" cap="none">
                    <a:solidFill>
                      <a:srgbClr val="0070C0"/>
                    </a:solidFill>
                    <a:latin typeface="Verdana" panose="020B0604030504040204" pitchFamily="34" charset="0"/>
                    <a:ea typeface="Verdana" panose="020B0604030504040204" pitchFamily="34" charset="0"/>
                    <a:cs typeface="Verdana"/>
                    <a:sym typeface="Verdana"/>
                  </a:rPr>
                  <a:t>01</a:t>
                </a:r>
                <a:endParaRPr b="0" i="0" u="none" strike="noStrike" cap="none">
                  <a:solidFill>
                    <a:srgbClr val="000000"/>
                  </a:solidFill>
                  <a:latin typeface="Verdana" panose="020B0604030504040204" pitchFamily="34" charset="0"/>
                  <a:ea typeface="Verdana" panose="020B0604030504040204" pitchFamily="34" charset="0"/>
                  <a:sym typeface="Arial"/>
                </a:endParaRPr>
              </a:p>
            </p:txBody>
          </p:sp>
          <p:sp>
            <p:nvSpPr>
              <p:cNvPr id="123" name="Google Shape;123;p3"/>
              <p:cNvSpPr txBox="1"/>
              <p:nvPr/>
            </p:nvSpPr>
            <p:spPr>
              <a:xfrm>
                <a:off x="3867130" y="5593456"/>
                <a:ext cx="4591070" cy="308867"/>
              </a:xfrm>
              <a:prstGeom prst="rect">
                <a:avLst/>
              </a:prstGeom>
              <a:noFill/>
              <a:ln>
                <a:noFill/>
              </a:ln>
            </p:spPr>
            <p:txBody>
              <a:bodyPr spcFirstLastPara="1" wrap="square" lIns="0" tIns="0" rIns="0" bIns="0" anchor="t" anchorCtr="0">
                <a:spAutoFit/>
              </a:bodyPr>
              <a:lstStyle/>
              <a:p>
                <a:pPr marL="0" marR="0" lvl="0" indent="0" algn="l" rtl="0">
                  <a:lnSpc>
                    <a:spcPct val="122006"/>
                  </a:lnSpc>
                  <a:spcBef>
                    <a:spcPts val="0"/>
                  </a:spcBef>
                  <a:spcAft>
                    <a:spcPts val="0"/>
                  </a:spcAft>
                  <a:buClr>
                    <a:srgbClr val="000000"/>
                  </a:buClr>
                  <a:buSzPts val="1645"/>
                  <a:buFont typeface="Arial"/>
                  <a:buNone/>
                </a:pPr>
                <a:r>
                  <a:rPr lang="en-US" sz="1645" b="0" i="0" u="none" strike="noStrike" cap="none">
                    <a:solidFill>
                      <a:srgbClr val="0070C0"/>
                    </a:solidFill>
                    <a:latin typeface="Verdana" panose="020B0604030504040204" pitchFamily="34" charset="0"/>
                    <a:ea typeface="Verdana" panose="020B0604030504040204" pitchFamily="34" charset="0"/>
                    <a:cs typeface="Verdana"/>
                    <a:sym typeface="Verdana"/>
                  </a:rPr>
                  <a:t>COMPANY OVERVIEW</a:t>
                </a:r>
                <a:endParaRPr b="0" i="0" u="none" strike="noStrike" cap="none">
                  <a:solidFill>
                    <a:srgbClr val="000000"/>
                  </a:solidFill>
                  <a:latin typeface="Verdana" panose="020B0604030504040204" pitchFamily="34" charset="0"/>
                  <a:ea typeface="Verdana" panose="020B0604030504040204" pitchFamily="34" charset="0"/>
                  <a:sym typeface="Arial"/>
                </a:endParaRPr>
              </a:p>
            </p:txBody>
          </p:sp>
          <p:sp>
            <p:nvSpPr>
              <p:cNvPr id="124" name="Google Shape;124;p3"/>
              <p:cNvSpPr txBox="1"/>
              <p:nvPr/>
            </p:nvSpPr>
            <p:spPr>
              <a:xfrm>
                <a:off x="3867129" y="5997779"/>
                <a:ext cx="4853545" cy="547073"/>
              </a:xfrm>
              <a:prstGeom prst="rect">
                <a:avLst/>
              </a:prstGeom>
              <a:noFill/>
              <a:ln>
                <a:noFill/>
              </a:ln>
            </p:spPr>
            <p:txBody>
              <a:bodyPr spcFirstLastPara="1" wrap="square" lIns="0" tIns="0" rIns="0" bIns="0" anchor="t" anchorCtr="0">
                <a:spAutoFit/>
              </a:bodyPr>
              <a:lstStyle/>
              <a:p>
                <a:pPr marL="0" marR="0" lvl="0" indent="0" algn="l" rtl="0">
                  <a:lnSpc>
                    <a:spcPct val="122031"/>
                  </a:lnSpc>
                  <a:spcBef>
                    <a:spcPts val="0"/>
                  </a:spcBef>
                  <a:spcAft>
                    <a:spcPts val="0"/>
                  </a:spcAft>
                  <a:buClr>
                    <a:srgbClr val="000000"/>
                  </a:buClr>
                  <a:buSzPts val="1457"/>
                  <a:buFont typeface="Arial"/>
                  <a:buNone/>
                </a:pPr>
                <a:r>
                  <a:rPr lang="en-US" sz="1457" b="0" i="0" u="none" strike="noStrike" cap="none">
                    <a:solidFill>
                      <a:schemeClr val="dk1"/>
                    </a:solidFill>
                    <a:latin typeface="Verdana" panose="020B0604030504040204" pitchFamily="34" charset="0"/>
                    <a:ea typeface="Verdana" panose="020B0604030504040204" pitchFamily="34" charset="0"/>
                    <a:cs typeface="Verdana"/>
                    <a:sym typeface="Verdana"/>
                  </a:rPr>
                  <a:t>Company Overview			                    9</a:t>
                </a:r>
                <a:endParaRPr b="0" i="0" u="none" strike="noStrike" cap="none">
                  <a:solidFill>
                    <a:srgbClr val="000000"/>
                  </a:solidFill>
                  <a:latin typeface="Verdana" panose="020B0604030504040204" pitchFamily="34" charset="0"/>
                  <a:ea typeface="Verdana" panose="020B0604030504040204" pitchFamily="34" charset="0"/>
                  <a:sym typeface="Arial"/>
                </a:endParaRPr>
              </a:p>
              <a:p>
                <a:pPr marL="0" marR="0" lvl="0" indent="0" algn="l" rtl="0">
                  <a:lnSpc>
                    <a:spcPct val="122031"/>
                  </a:lnSpc>
                  <a:spcBef>
                    <a:spcPts val="0"/>
                  </a:spcBef>
                  <a:spcAft>
                    <a:spcPts val="0"/>
                  </a:spcAft>
                  <a:buClr>
                    <a:srgbClr val="000000"/>
                  </a:buClr>
                  <a:buSzPts val="1457"/>
                  <a:buFont typeface="Arial"/>
                  <a:buNone/>
                </a:pPr>
                <a:r>
                  <a:rPr lang="en-US" sz="1457" b="0" i="0" u="none" strike="noStrike" cap="none">
                    <a:solidFill>
                      <a:schemeClr val="dk1"/>
                    </a:solidFill>
                    <a:latin typeface="Verdana" panose="020B0604030504040204" pitchFamily="34" charset="0"/>
                    <a:ea typeface="Verdana" panose="020B0604030504040204" pitchFamily="34" charset="0"/>
                    <a:cs typeface="Verdana"/>
                    <a:sym typeface="Verdana"/>
                  </a:rPr>
                  <a:t>Capital Structure and Financing History                  10</a:t>
                </a:r>
                <a:endParaRPr b="0" i="0" u="none" strike="noStrike" cap="none">
                  <a:solidFill>
                    <a:srgbClr val="000000"/>
                  </a:solidFill>
                  <a:latin typeface="Verdana" panose="020B0604030504040204" pitchFamily="34" charset="0"/>
                  <a:ea typeface="Verdana" panose="020B0604030504040204" pitchFamily="34" charset="0"/>
                  <a:sym typeface="Arial"/>
                </a:endParaRPr>
              </a:p>
            </p:txBody>
          </p:sp>
          <p:grpSp>
            <p:nvGrpSpPr>
              <p:cNvPr id="125" name="Google Shape;125;p3"/>
              <p:cNvGrpSpPr/>
              <p:nvPr/>
            </p:nvGrpSpPr>
            <p:grpSpPr>
              <a:xfrm>
                <a:off x="2287361" y="5578920"/>
                <a:ext cx="886691" cy="886691"/>
                <a:chOff x="0" y="0"/>
                <a:chExt cx="812800" cy="812800"/>
              </a:xfrm>
            </p:grpSpPr>
            <p:sp>
              <p:nvSpPr>
                <p:cNvPr id="126" name="Google Shape;126;p3"/>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cmpd="sng">
                  <a:solidFill>
                    <a:srgbClr val="8B9684"/>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panose="020B0604030504040204" pitchFamily="34" charset="0"/>
                    <a:ea typeface="Verdana" panose="020B0604030504040204" pitchFamily="34" charset="0"/>
                    <a:cs typeface="Verdana"/>
                    <a:sym typeface="Verdana"/>
                  </a:endParaRPr>
                </a:p>
              </p:txBody>
            </p:sp>
            <p:sp>
              <p:nvSpPr>
                <p:cNvPr id="127" name="Google Shape;127;p3"/>
                <p:cNvSpPr txBox="1"/>
                <p:nvPr/>
              </p:nvSpPr>
              <p:spPr>
                <a:xfrm>
                  <a:off x="76200" y="66675"/>
                  <a:ext cx="660400" cy="669925"/>
                </a:xfrm>
                <a:prstGeom prst="rect">
                  <a:avLst/>
                </a:prstGeom>
                <a:noFill/>
                <a:ln>
                  <a:noFill/>
                </a:ln>
              </p:spPr>
              <p:txBody>
                <a:bodyPr spcFirstLastPara="1" wrap="square" lIns="50800" tIns="50800" rIns="50800" bIns="50800" anchor="ctr" anchorCtr="0">
                  <a:noAutofit/>
                </a:bodyPr>
                <a:lstStyle/>
                <a:p>
                  <a:pPr marL="0" marR="0" lvl="0" indent="0" algn="ctr" rtl="0">
                    <a:lnSpc>
                      <a:spcPct val="201041"/>
                    </a:lnSpc>
                    <a:spcBef>
                      <a:spcPts val="0"/>
                    </a:spcBef>
                    <a:spcAft>
                      <a:spcPts val="0"/>
                    </a:spcAft>
                    <a:buClr>
                      <a:srgbClr val="000000"/>
                    </a:buClr>
                    <a:buSzPts val="1056"/>
                    <a:buFont typeface="Arial"/>
                    <a:buNone/>
                  </a:pPr>
                  <a:endParaRPr sz="1056" b="0" i="0" u="none" strike="noStrike" cap="none">
                    <a:solidFill>
                      <a:schemeClr val="dk1"/>
                    </a:solidFill>
                    <a:latin typeface="Verdana" panose="020B0604030504040204" pitchFamily="34" charset="0"/>
                    <a:ea typeface="Verdana" panose="020B0604030504040204" pitchFamily="34" charset="0"/>
                    <a:cs typeface="Verdana"/>
                    <a:sym typeface="Verdana"/>
                  </a:endParaRPr>
                </a:p>
              </p:txBody>
            </p:sp>
          </p:grpSp>
          <p:sp>
            <p:nvSpPr>
              <p:cNvPr id="128" name="Google Shape;128;p3"/>
              <p:cNvSpPr txBox="1"/>
              <p:nvPr/>
            </p:nvSpPr>
            <p:spPr>
              <a:xfrm>
                <a:off x="2287361" y="5687835"/>
                <a:ext cx="886691" cy="758990"/>
              </a:xfrm>
              <a:prstGeom prst="rect">
                <a:avLst/>
              </a:prstGeom>
              <a:noFill/>
              <a:ln>
                <a:noFill/>
              </a:ln>
            </p:spPr>
            <p:txBody>
              <a:bodyPr spcFirstLastPara="1" wrap="square" lIns="0" tIns="0" rIns="0" bIns="0" anchor="t" anchorCtr="0">
                <a:spAutoFit/>
              </a:bodyPr>
              <a:lstStyle/>
              <a:p>
                <a:pPr marL="0" marR="0" lvl="0" indent="0" algn="ctr" rtl="0">
                  <a:lnSpc>
                    <a:spcPct val="140022"/>
                  </a:lnSpc>
                  <a:spcBef>
                    <a:spcPts val="0"/>
                  </a:spcBef>
                  <a:spcAft>
                    <a:spcPts val="0"/>
                  </a:spcAft>
                  <a:buClr>
                    <a:srgbClr val="000000"/>
                  </a:buClr>
                  <a:buSzPts val="3523"/>
                  <a:buFont typeface="Arial"/>
                  <a:buNone/>
                </a:pPr>
                <a:r>
                  <a:rPr lang="en-US" sz="3523" b="0" i="0" u="none" strike="noStrike" cap="none">
                    <a:solidFill>
                      <a:srgbClr val="0070C0"/>
                    </a:solidFill>
                    <a:latin typeface="Verdana" panose="020B0604030504040204" pitchFamily="34" charset="0"/>
                    <a:ea typeface="Verdana" panose="020B0604030504040204" pitchFamily="34" charset="0"/>
                    <a:cs typeface="Verdana"/>
                    <a:sym typeface="Verdana"/>
                  </a:rPr>
                  <a:t>02</a:t>
                </a:r>
                <a:endParaRPr b="0" i="0" u="none" strike="noStrike" cap="none">
                  <a:solidFill>
                    <a:srgbClr val="000000"/>
                  </a:solidFill>
                  <a:latin typeface="Verdana" panose="020B0604030504040204" pitchFamily="34" charset="0"/>
                  <a:ea typeface="Verdana" panose="020B0604030504040204" pitchFamily="34" charset="0"/>
                  <a:sym typeface="Arial"/>
                </a:endParaRPr>
              </a:p>
            </p:txBody>
          </p:sp>
          <p:sp>
            <p:nvSpPr>
              <p:cNvPr id="129" name="Google Shape;129;p3"/>
              <p:cNvSpPr txBox="1"/>
              <p:nvPr/>
            </p:nvSpPr>
            <p:spPr>
              <a:xfrm>
                <a:off x="3867130" y="7275665"/>
                <a:ext cx="4607414" cy="308867"/>
              </a:xfrm>
              <a:prstGeom prst="rect">
                <a:avLst/>
              </a:prstGeom>
              <a:noFill/>
              <a:ln>
                <a:noFill/>
              </a:ln>
            </p:spPr>
            <p:txBody>
              <a:bodyPr spcFirstLastPara="1" wrap="square" lIns="0" tIns="0" rIns="0" bIns="0" anchor="t" anchorCtr="0">
                <a:spAutoFit/>
              </a:bodyPr>
              <a:lstStyle/>
              <a:p>
                <a:pPr marL="0" marR="0" lvl="0" indent="0" algn="l" rtl="0">
                  <a:lnSpc>
                    <a:spcPct val="122006"/>
                  </a:lnSpc>
                  <a:spcBef>
                    <a:spcPts val="0"/>
                  </a:spcBef>
                  <a:spcAft>
                    <a:spcPts val="0"/>
                  </a:spcAft>
                  <a:buClr>
                    <a:srgbClr val="000000"/>
                  </a:buClr>
                  <a:buSzPts val="1645"/>
                  <a:buFont typeface="Arial"/>
                  <a:buNone/>
                </a:pPr>
                <a:r>
                  <a:rPr lang="en-US" sz="1645" b="0" i="0" u="none" strike="noStrike" cap="none">
                    <a:solidFill>
                      <a:srgbClr val="0070C0"/>
                    </a:solidFill>
                    <a:latin typeface="Verdana" panose="020B0604030504040204" pitchFamily="34" charset="0"/>
                    <a:ea typeface="Verdana" panose="020B0604030504040204" pitchFamily="34" charset="0"/>
                    <a:cs typeface="Verdana"/>
                    <a:sym typeface="Verdana"/>
                  </a:rPr>
                  <a:t>VALUATION FRAMEWORK</a:t>
                </a:r>
                <a:endParaRPr b="0" i="0" u="none" strike="noStrike" cap="none">
                  <a:solidFill>
                    <a:srgbClr val="000000"/>
                  </a:solidFill>
                  <a:latin typeface="Verdana" panose="020B0604030504040204" pitchFamily="34" charset="0"/>
                  <a:ea typeface="Verdana" panose="020B0604030504040204" pitchFamily="34" charset="0"/>
                  <a:sym typeface="Arial"/>
                </a:endParaRPr>
              </a:p>
            </p:txBody>
          </p:sp>
          <p:sp>
            <p:nvSpPr>
              <p:cNvPr id="130" name="Google Shape;130;p3"/>
              <p:cNvSpPr txBox="1"/>
              <p:nvPr/>
            </p:nvSpPr>
            <p:spPr>
              <a:xfrm>
                <a:off x="3867130" y="7679987"/>
                <a:ext cx="4853544" cy="547073"/>
              </a:xfrm>
              <a:prstGeom prst="rect">
                <a:avLst/>
              </a:prstGeom>
              <a:noFill/>
              <a:ln>
                <a:noFill/>
              </a:ln>
            </p:spPr>
            <p:txBody>
              <a:bodyPr spcFirstLastPara="1" wrap="square" lIns="0" tIns="0" rIns="0" bIns="0" anchor="t" anchorCtr="0">
                <a:spAutoFit/>
              </a:bodyPr>
              <a:lstStyle/>
              <a:p>
                <a:pPr marL="0" marR="0" lvl="0" indent="0" algn="l" rtl="0">
                  <a:lnSpc>
                    <a:spcPct val="122031"/>
                  </a:lnSpc>
                  <a:spcBef>
                    <a:spcPts val="0"/>
                  </a:spcBef>
                  <a:spcAft>
                    <a:spcPts val="0"/>
                  </a:spcAft>
                  <a:buClr>
                    <a:srgbClr val="000000"/>
                  </a:buClr>
                  <a:buSzPts val="1457"/>
                  <a:buFont typeface="Arial"/>
                  <a:buNone/>
                </a:pPr>
                <a:r>
                  <a:rPr lang="en-US" sz="1457" b="0" i="0" u="none" strike="noStrike" cap="none">
                    <a:solidFill>
                      <a:schemeClr val="dk1"/>
                    </a:solidFill>
                    <a:latin typeface="Verdana" panose="020B0604030504040204" pitchFamily="34" charset="0"/>
                    <a:ea typeface="Verdana" panose="020B0604030504040204" pitchFamily="34" charset="0"/>
                    <a:cs typeface="Verdana"/>
                    <a:sym typeface="Verdana"/>
                  </a:rPr>
                  <a:t>Valuation Methodology                                     12-13</a:t>
                </a:r>
                <a:endParaRPr b="0" i="0" u="none" strike="noStrike" cap="none">
                  <a:solidFill>
                    <a:srgbClr val="000000"/>
                  </a:solidFill>
                  <a:latin typeface="Verdana" panose="020B0604030504040204" pitchFamily="34" charset="0"/>
                  <a:ea typeface="Verdana" panose="020B0604030504040204" pitchFamily="34" charset="0"/>
                  <a:sym typeface="Arial"/>
                </a:endParaRPr>
              </a:p>
              <a:p>
                <a:pPr marL="0" marR="0" lvl="0" indent="0" algn="l" rtl="0">
                  <a:lnSpc>
                    <a:spcPct val="122031"/>
                  </a:lnSpc>
                  <a:spcBef>
                    <a:spcPts val="0"/>
                  </a:spcBef>
                  <a:spcAft>
                    <a:spcPts val="0"/>
                  </a:spcAft>
                  <a:buClr>
                    <a:srgbClr val="000000"/>
                  </a:buClr>
                  <a:buSzPts val="1457"/>
                  <a:buFont typeface="Arial"/>
                  <a:buNone/>
                </a:pPr>
                <a:r>
                  <a:rPr lang="en-US" sz="1457" b="0" i="0" u="none" strike="noStrike" cap="none">
                    <a:solidFill>
                      <a:schemeClr val="dk1"/>
                    </a:solidFill>
                    <a:latin typeface="Verdana" panose="020B0604030504040204" pitchFamily="34" charset="0"/>
                    <a:ea typeface="Verdana" panose="020B0604030504040204" pitchFamily="34" charset="0"/>
                    <a:cs typeface="Verdana"/>
                    <a:sym typeface="Verdana"/>
                  </a:rPr>
                  <a:t>Allocation of Value                                           14-15</a:t>
                </a:r>
                <a:endParaRPr b="0" i="0" u="none" strike="noStrike" cap="none">
                  <a:solidFill>
                    <a:srgbClr val="000000"/>
                  </a:solidFill>
                  <a:latin typeface="Verdana" panose="020B0604030504040204" pitchFamily="34" charset="0"/>
                  <a:ea typeface="Verdana" panose="020B0604030504040204" pitchFamily="34" charset="0"/>
                  <a:sym typeface="Arial"/>
                </a:endParaRPr>
              </a:p>
            </p:txBody>
          </p:sp>
          <p:grpSp>
            <p:nvGrpSpPr>
              <p:cNvPr id="131" name="Google Shape;131;p3"/>
              <p:cNvGrpSpPr/>
              <p:nvPr/>
            </p:nvGrpSpPr>
            <p:grpSpPr>
              <a:xfrm>
                <a:off x="2287361" y="7266273"/>
                <a:ext cx="876404" cy="876404"/>
                <a:chOff x="0" y="0"/>
                <a:chExt cx="812800" cy="812800"/>
              </a:xfrm>
            </p:grpSpPr>
            <p:sp>
              <p:nvSpPr>
                <p:cNvPr id="132" name="Google Shape;132;p3"/>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cmpd="sng">
                  <a:solidFill>
                    <a:srgbClr val="8B9684"/>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panose="020B0604030504040204" pitchFamily="34" charset="0"/>
                    <a:ea typeface="Verdana" panose="020B0604030504040204" pitchFamily="34" charset="0"/>
                    <a:cs typeface="Verdana"/>
                    <a:sym typeface="Verdana"/>
                  </a:endParaRPr>
                </a:p>
              </p:txBody>
            </p:sp>
            <p:sp>
              <p:nvSpPr>
                <p:cNvPr id="133" name="Google Shape;133;p3"/>
                <p:cNvSpPr txBox="1"/>
                <p:nvPr/>
              </p:nvSpPr>
              <p:spPr>
                <a:xfrm>
                  <a:off x="76200" y="66675"/>
                  <a:ext cx="660400" cy="669925"/>
                </a:xfrm>
                <a:prstGeom prst="rect">
                  <a:avLst/>
                </a:prstGeom>
                <a:noFill/>
                <a:ln>
                  <a:noFill/>
                </a:ln>
              </p:spPr>
              <p:txBody>
                <a:bodyPr spcFirstLastPara="1" wrap="square" lIns="50800" tIns="50800" rIns="50800" bIns="50800" anchor="ctr" anchorCtr="0">
                  <a:noAutofit/>
                </a:bodyPr>
                <a:lstStyle/>
                <a:p>
                  <a:pPr marL="0" marR="0" lvl="0" indent="0" algn="ctr" rtl="0">
                    <a:lnSpc>
                      <a:spcPct val="201041"/>
                    </a:lnSpc>
                    <a:spcBef>
                      <a:spcPts val="0"/>
                    </a:spcBef>
                    <a:spcAft>
                      <a:spcPts val="0"/>
                    </a:spcAft>
                    <a:buClr>
                      <a:srgbClr val="000000"/>
                    </a:buClr>
                    <a:buSzPts val="1056"/>
                    <a:buFont typeface="Arial"/>
                    <a:buNone/>
                  </a:pPr>
                  <a:endParaRPr sz="1056" b="0" i="0" u="none" strike="noStrike" cap="none">
                    <a:solidFill>
                      <a:schemeClr val="dk1"/>
                    </a:solidFill>
                    <a:latin typeface="Verdana" panose="020B0604030504040204" pitchFamily="34" charset="0"/>
                    <a:ea typeface="Verdana" panose="020B0604030504040204" pitchFamily="34" charset="0"/>
                    <a:cs typeface="Verdana"/>
                    <a:sym typeface="Verdana"/>
                  </a:endParaRPr>
                </a:p>
              </p:txBody>
            </p:sp>
          </p:grpSp>
          <p:sp>
            <p:nvSpPr>
              <p:cNvPr id="134" name="Google Shape;134;p3"/>
              <p:cNvSpPr txBox="1"/>
              <p:nvPr/>
            </p:nvSpPr>
            <p:spPr>
              <a:xfrm>
                <a:off x="2287361" y="7382672"/>
                <a:ext cx="876404" cy="750655"/>
              </a:xfrm>
              <a:prstGeom prst="rect">
                <a:avLst/>
              </a:prstGeom>
              <a:noFill/>
              <a:ln>
                <a:noFill/>
              </a:ln>
            </p:spPr>
            <p:txBody>
              <a:bodyPr spcFirstLastPara="1" wrap="square" lIns="0" tIns="0" rIns="0" bIns="0" anchor="t" anchorCtr="0">
                <a:spAutoFit/>
              </a:bodyPr>
              <a:lstStyle/>
              <a:p>
                <a:pPr marL="0" marR="0" lvl="0" indent="0" algn="ctr" rtl="0">
                  <a:lnSpc>
                    <a:spcPct val="139954"/>
                  </a:lnSpc>
                  <a:spcBef>
                    <a:spcPts val="0"/>
                  </a:spcBef>
                  <a:spcAft>
                    <a:spcPts val="0"/>
                  </a:spcAft>
                  <a:buClr>
                    <a:srgbClr val="000000"/>
                  </a:buClr>
                  <a:buSzPts val="3484"/>
                  <a:buFont typeface="Arial"/>
                  <a:buNone/>
                </a:pPr>
                <a:r>
                  <a:rPr lang="en-US" sz="3484" b="0" i="0" u="none" strike="noStrike" cap="none">
                    <a:solidFill>
                      <a:srgbClr val="0070C0"/>
                    </a:solidFill>
                    <a:latin typeface="Verdana" panose="020B0604030504040204" pitchFamily="34" charset="0"/>
                    <a:ea typeface="Verdana" panose="020B0604030504040204" pitchFamily="34" charset="0"/>
                    <a:cs typeface="Verdana"/>
                    <a:sym typeface="Verdana"/>
                  </a:rPr>
                  <a:t>03</a:t>
                </a:r>
                <a:endParaRPr b="0" i="0" u="none" strike="noStrike" cap="none">
                  <a:solidFill>
                    <a:srgbClr val="000000"/>
                  </a:solidFill>
                  <a:latin typeface="Verdana" panose="020B0604030504040204" pitchFamily="34" charset="0"/>
                  <a:ea typeface="Verdana" panose="020B0604030504040204" pitchFamily="34" charset="0"/>
                  <a:sym typeface="Arial"/>
                </a:endParaRPr>
              </a:p>
            </p:txBody>
          </p:sp>
        </p:grpSp>
        <p:grpSp>
          <p:nvGrpSpPr>
            <p:cNvPr id="135" name="Google Shape;135;p3"/>
            <p:cNvGrpSpPr/>
            <p:nvPr/>
          </p:nvGrpSpPr>
          <p:grpSpPr>
            <a:xfrm>
              <a:off x="9710057" y="3419721"/>
              <a:ext cx="6172199" cy="5061960"/>
              <a:chOff x="9144000" y="3419721"/>
              <a:chExt cx="6172199" cy="5061960"/>
            </a:xfrm>
          </p:grpSpPr>
          <p:sp>
            <p:nvSpPr>
              <p:cNvPr id="136" name="Google Shape;136;p3"/>
              <p:cNvSpPr txBox="1"/>
              <p:nvPr/>
            </p:nvSpPr>
            <p:spPr>
              <a:xfrm>
                <a:off x="10723768" y="3434256"/>
                <a:ext cx="4591070" cy="308867"/>
              </a:xfrm>
              <a:prstGeom prst="rect">
                <a:avLst/>
              </a:prstGeom>
              <a:noFill/>
              <a:ln>
                <a:noFill/>
              </a:ln>
            </p:spPr>
            <p:txBody>
              <a:bodyPr spcFirstLastPara="1" wrap="square" lIns="0" tIns="0" rIns="0" bIns="0" anchor="t" anchorCtr="0">
                <a:spAutoFit/>
              </a:bodyPr>
              <a:lstStyle/>
              <a:p>
                <a:pPr marL="0" marR="0" lvl="0" indent="0" algn="l" rtl="0">
                  <a:lnSpc>
                    <a:spcPct val="122006"/>
                  </a:lnSpc>
                  <a:spcBef>
                    <a:spcPts val="0"/>
                  </a:spcBef>
                  <a:spcAft>
                    <a:spcPts val="0"/>
                  </a:spcAft>
                  <a:buClr>
                    <a:srgbClr val="000000"/>
                  </a:buClr>
                  <a:buSzPts val="1645"/>
                  <a:buFont typeface="Arial"/>
                  <a:buNone/>
                </a:pPr>
                <a:r>
                  <a:rPr lang="en-US" sz="1645" b="0" i="0" u="none" strike="noStrike" cap="none">
                    <a:solidFill>
                      <a:srgbClr val="0070C0"/>
                    </a:solidFill>
                    <a:latin typeface="Verdana" panose="020B0604030504040204" pitchFamily="34" charset="0"/>
                    <a:ea typeface="Verdana" panose="020B0604030504040204" pitchFamily="34" charset="0"/>
                    <a:cs typeface="Verdana"/>
                    <a:sym typeface="Verdana"/>
                  </a:rPr>
                  <a:t>VALUATION ANALYSIS</a:t>
                </a:r>
                <a:endParaRPr b="0" i="0" u="none" strike="noStrike" cap="none">
                  <a:solidFill>
                    <a:srgbClr val="000000"/>
                  </a:solidFill>
                  <a:latin typeface="Verdana" panose="020B0604030504040204" pitchFamily="34" charset="0"/>
                  <a:ea typeface="Verdana" panose="020B0604030504040204" pitchFamily="34" charset="0"/>
                  <a:sym typeface="Arial"/>
                </a:endParaRPr>
              </a:p>
            </p:txBody>
          </p:sp>
          <p:sp>
            <p:nvSpPr>
              <p:cNvPr id="137" name="Google Shape;137;p3"/>
              <p:cNvSpPr txBox="1"/>
              <p:nvPr/>
            </p:nvSpPr>
            <p:spPr>
              <a:xfrm>
                <a:off x="10723768" y="3838578"/>
                <a:ext cx="4592431" cy="820609"/>
              </a:xfrm>
              <a:prstGeom prst="rect">
                <a:avLst/>
              </a:prstGeom>
              <a:noFill/>
              <a:ln>
                <a:noFill/>
              </a:ln>
            </p:spPr>
            <p:txBody>
              <a:bodyPr spcFirstLastPara="1" wrap="square" lIns="0" tIns="0" rIns="0" bIns="0" anchor="t" anchorCtr="0">
                <a:spAutoFit/>
              </a:bodyPr>
              <a:lstStyle/>
              <a:p>
                <a:pPr marL="0" marR="0" lvl="0" indent="0" algn="l" rtl="0">
                  <a:lnSpc>
                    <a:spcPct val="122031"/>
                  </a:lnSpc>
                  <a:spcBef>
                    <a:spcPts val="0"/>
                  </a:spcBef>
                  <a:spcAft>
                    <a:spcPts val="0"/>
                  </a:spcAft>
                  <a:buClr>
                    <a:srgbClr val="000000"/>
                  </a:buClr>
                  <a:buSzPts val="1457"/>
                  <a:buFont typeface="Arial"/>
                  <a:buNone/>
                </a:pPr>
                <a:r>
                  <a:rPr lang="en-US" sz="1457" b="0" i="0" u="none" strike="noStrike" cap="none">
                    <a:solidFill>
                      <a:srgbClr val="000000"/>
                    </a:solidFill>
                    <a:latin typeface="Verdana" panose="020B0604030504040204" pitchFamily="34" charset="0"/>
                    <a:ea typeface="Verdana" panose="020B0604030504040204" pitchFamily="34" charset="0"/>
                    <a:cs typeface="Verdana"/>
                    <a:sym typeface="Verdana"/>
                  </a:rPr>
                  <a:t>Selected Valuation Methodologies                       17</a:t>
                </a:r>
                <a:endParaRPr b="0" i="0" u="none" strike="noStrike" cap="none">
                  <a:solidFill>
                    <a:srgbClr val="000000"/>
                  </a:solidFill>
                  <a:latin typeface="Verdana" panose="020B0604030504040204" pitchFamily="34" charset="0"/>
                  <a:ea typeface="Verdana" panose="020B0604030504040204" pitchFamily="34" charset="0"/>
                  <a:sym typeface="Arial"/>
                </a:endParaRPr>
              </a:p>
              <a:p>
                <a:pPr marL="0" marR="0" lvl="0" indent="0" algn="l" rtl="0">
                  <a:lnSpc>
                    <a:spcPct val="122031"/>
                  </a:lnSpc>
                  <a:spcBef>
                    <a:spcPts val="0"/>
                  </a:spcBef>
                  <a:spcAft>
                    <a:spcPts val="0"/>
                  </a:spcAft>
                  <a:buClr>
                    <a:srgbClr val="000000"/>
                  </a:buClr>
                  <a:buSzPts val="1457"/>
                  <a:buFont typeface="Arial"/>
                  <a:buNone/>
                </a:pPr>
                <a:r>
                  <a:rPr lang="en-US" sz="1457" b="0" i="0" u="none" strike="noStrike" cap="none">
                    <a:solidFill>
                      <a:srgbClr val="000000"/>
                    </a:solidFill>
                    <a:latin typeface="Verdana" panose="020B0604030504040204" pitchFamily="34" charset="0"/>
                    <a:ea typeface="Verdana" panose="020B0604030504040204" pitchFamily="34" charset="0"/>
                    <a:cs typeface="Verdana"/>
                    <a:sym typeface="Verdana"/>
                  </a:rPr>
                  <a:t>Weighting of valuation Methodologies	               18</a:t>
                </a:r>
                <a:endParaRPr b="0" i="0" u="none" strike="noStrike" cap="none">
                  <a:solidFill>
                    <a:srgbClr val="000000"/>
                  </a:solidFill>
                  <a:latin typeface="Verdana" panose="020B0604030504040204" pitchFamily="34" charset="0"/>
                  <a:ea typeface="Verdana" panose="020B0604030504040204" pitchFamily="34" charset="0"/>
                  <a:sym typeface="Arial"/>
                </a:endParaRPr>
              </a:p>
              <a:p>
                <a:pPr marL="0" marR="0" lvl="0" indent="0" algn="l" rtl="0">
                  <a:lnSpc>
                    <a:spcPct val="122031"/>
                  </a:lnSpc>
                  <a:spcBef>
                    <a:spcPts val="0"/>
                  </a:spcBef>
                  <a:spcAft>
                    <a:spcPts val="0"/>
                  </a:spcAft>
                  <a:buClr>
                    <a:srgbClr val="000000"/>
                  </a:buClr>
                  <a:buSzPts val="1457"/>
                  <a:buFont typeface="Arial"/>
                  <a:buNone/>
                </a:pPr>
                <a:r>
                  <a:rPr lang="en-US" sz="1457" b="0" i="0" u="none" strike="noStrike" cap="none">
                    <a:solidFill>
                      <a:srgbClr val="000000"/>
                    </a:solidFill>
                    <a:latin typeface="Verdana" panose="020B0604030504040204" pitchFamily="34" charset="0"/>
                    <a:ea typeface="Verdana" panose="020B0604030504040204" pitchFamily="34" charset="0"/>
                    <a:cs typeface="Verdana"/>
                    <a:sym typeface="Verdana"/>
                  </a:rPr>
                  <a:t>Application of Market Approach	               19</a:t>
                </a:r>
                <a:endParaRPr b="0" i="0" u="none" strike="noStrike" cap="none">
                  <a:solidFill>
                    <a:srgbClr val="000000"/>
                  </a:solidFill>
                  <a:latin typeface="Verdana" panose="020B0604030504040204" pitchFamily="34" charset="0"/>
                  <a:ea typeface="Verdana" panose="020B0604030504040204" pitchFamily="34" charset="0"/>
                  <a:sym typeface="Arial"/>
                </a:endParaRPr>
              </a:p>
            </p:txBody>
          </p:sp>
          <p:grpSp>
            <p:nvGrpSpPr>
              <p:cNvPr id="138" name="Google Shape;138;p3"/>
              <p:cNvGrpSpPr/>
              <p:nvPr/>
            </p:nvGrpSpPr>
            <p:grpSpPr>
              <a:xfrm>
                <a:off x="9144000" y="3419721"/>
                <a:ext cx="886691" cy="886691"/>
                <a:chOff x="0" y="0"/>
                <a:chExt cx="812800" cy="812800"/>
              </a:xfrm>
            </p:grpSpPr>
            <p:sp>
              <p:nvSpPr>
                <p:cNvPr id="139" name="Google Shape;139;p3"/>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cmpd="sng">
                  <a:solidFill>
                    <a:srgbClr val="8B9684"/>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panose="020B0604030504040204" pitchFamily="34" charset="0"/>
                    <a:ea typeface="Verdana" panose="020B0604030504040204" pitchFamily="34" charset="0"/>
                    <a:cs typeface="Verdana"/>
                    <a:sym typeface="Verdana"/>
                  </a:endParaRPr>
                </a:p>
              </p:txBody>
            </p:sp>
            <p:sp>
              <p:nvSpPr>
                <p:cNvPr id="140" name="Google Shape;140;p3"/>
                <p:cNvSpPr txBox="1"/>
                <p:nvPr/>
              </p:nvSpPr>
              <p:spPr>
                <a:xfrm>
                  <a:off x="76200" y="66675"/>
                  <a:ext cx="660400" cy="669925"/>
                </a:xfrm>
                <a:prstGeom prst="rect">
                  <a:avLst/>
                </a:prstGeom>
                <a:noFill/>
                <a:ln>
                  <a:noFill/>
                </a:ln>
              </p:spPr>
              <p:txBody>
                <a:bodyPr spcFirstLastPara="1" wrap="square" lIns="39675" tIns="39675" rIns="39675" bIns="39675" anchor="ctr" anchorCtr="0">
                  <a:noAutofit/>
                </a:bodyPr>
                <a:lstStyle/>
                <a:p>
                  <a:pPr marL="0" marR="0" lvl="0" indent="0" algn="ctr" rtl="0">
                    <a:lnSpc>
                      <a:spcPct val="201041"/>
                    </a:lnSpc>
                    <a:spcBef>
                      <a:spcPts val="0"/>
                    </a:spcBef>
                    <a:spcAft>
                      <a:spcPts val="0"/>
                    </a:spcAft>
                    <a:buClr>
                      <a:srgbClr val="000000"/>
                    </a:buClr>
                    <a:buSzPts val="1056"/>
                    <a:buFont typeface="Arial"/>
                    <a:buNone/>
                  </a:pPr>
                  <a:endParaRPr sz="1056" b="0" i="0" u="none" strike="noStrike" cap="none">
                    <a:solidFill>
                      <a:schemeClr val="dk1"/>
                    </a:solidFill>
                    <a:latin typeface="Verdana" panose="020B0604030504040204" pitchFamily="34" charset="0"/>
                    <a:ea typeface="Verdana" panose="020B0604030504040204" pitchFamily="34" charset="0"/>
                    <a:cs typeface="Verdana"/>
                    <a:sym typeface="Verdana"/>
                  </a:endParaRPr>
                </a:p>
              </p:txBody>
            </p:sp>
          </p:grpSp>
          <p:sp>
            <p:nvSpPr>
              <p:cNvPr id="141" name="Google Shape;141;p3"/>
              <p:cNvSpPr txBox="1"/>
              <p:nvPr/>
            </p:nvSpPr>
            <p:spPr>
              <a:xfrm>
                <a:off x="9218472" y="3528533"/>
                <a:ext cx="737747" cy="759247"/>
              </a:xfrm>
              <a:prstGeom prst="rect">
                <a:avLst/>
              </a:prstGeom>
              <a:noFill/>
              <a:ln>
                <a:noFill/>
              </a:ln>
            </p:spPr>
            <p:txBody>
              <a:bodyPr spcFirstLastPara="1" wrap="square" lIns="0" tIns="0" rIns="0" bIns="0" anchor="t" anchorCtr="0">
                <a:spAutoFit/>
              </a:bodyPr>
              <a:lstStyle/>
              <a:p>
                <a:pPr marL="0" marR="0" lvl="0" indent="0" algn="ctr" rtl="0">
                  <a:lnSpc>
                    <a:spcPct val="140039"/>
                  </a:lnSpc>
                  <a:spcBef>
                    <a:spcPts val="0"/>
                  </a:spcBef>
                  <a:spcAft>
                    <a:spcPts val="0"/>
                  </a:spcAft>
                  <a:buClr>
                    <a:srgbClr val="000000"/>
                  </a:buClr>
                  <a:buSzPts val="3524"/>
                  <a:buFont typeface="Arial"/>
                  <a:buNone/>
                </a:pPr>
                <a:r>
                  <a:rPr lang="en-US" sz="3524" b="0" i="0" u="none" strike="noStrike" cap="none">
                    <a:solidFill>
                      <a:srgbClr val="0070C0"/>
                    </a:solidFill>
                    <a:latin typeface="Verdana" panose="020B0604030504040204" pitchFamily="34" charset="0"/>
                    <a:ea typeface="Verdana" panose="020B0604030504040204" pitchFamily="34" charset="0"/>
                    <a:cs typeface="Verdana"/>
                    <a:sym typeface="Verdana"/>
                  </a:rPr>
                  <a:t>04</a:t>
                </a:r>
                <a:endParaRPr b="0" i="0" u="none" strike="noStrike" cap="none">
                  <a:solidFill>
                    <a:srgbClr val="000000"/>
                  </a:solidFill>
                  <a:latin typeface="Verdana" panose="020B0604030504040204" pitchFamily="34" charset="0"/>
                  <a:ea typeface="Verdana" panose="020B0604030504040204" pitchFamily="34" charset="0"/>
                  <a:sym typeface="Arial"/>
                </a:endParaRPr>
              </a:p>
            </p:txBody>
          </p:sp>
          <p:sp>
            <p:nvSpPr>
              <p:cNvPr id="142" name="Google Shape;142;p3"/>
              <p:cNvSpPr txBox="1"/>
              <p:nvPr/>
            </p:nvSpPr>
            <p:spPr>
              <a:xfrm>
                <a:off x="10723768" y="5574541"/>
                <a:ext cx="4592431" cy="308867"/>
              </a:xfrm>
              <a:prstGeom prst="rect">
                <a:avLst/>
              </a:prstGeom>
              <a:noFill/>
              <a:ln>
                <a:noFill/>
              </a:ln>
            </p:spPr>
            <p:txBody>
              <a:bodyPr spcFirstLastPara="1" wrap="square" lIns="0" tIns="0" rIns="0" bIns="0" anchor="t" anchorCtr="0">
                <a:spAutoFit/>
              </a:bodyPr>
              <a:lstStyle/>
              <a:p>
                <a:pPr marL="0" marR="0" lvl="0" indent="0" algn="l" rtl="0">
                  <a:lnSpc>
                    <a:spcPct val="122006"/>
                  </a:lnSpc>
                  <a:spcBef>
                    <a:spcPts val="0"/>
                  </a:spcBef>
                  <a:spcAft>
                    <a:spcPts val="0"/>
                  </a:spcAft>
                  <a:buClr>
                    <a:srgbClr val="000000"/>
                  </a:buClr>
                  <a:buSzPts val="1645"/>
                  <a:buFont typeface="Arial"/>
                  <a:buNone/>
                </a:pPr>
                <a:r>
                  <a:rPr lang="en-US" sz="1645" b="0" i="0" u="none" strike="noStrike" cap="none">
                    <a:solidFill>
                      <a:srgbClr val="0070C0"/>
                    </a:solidFill>
                    <a:latin typeface="Verdana" panose="020B0604030504040204" pitchFamily="34" charset="0"/>
                    <a:ea typeface="Verdana" panose="020B0604030504040204" pitchFamily="34" charset="0"/>
                    <a:cs typeface="Verdana"/>
                    <a:sym typeface="Verdana"/>
                  </a:rPr>
                  <a:t>ALLOCATION OF VALUE</a:t>
                </a:r>
                <a:endParaRPr b="0" i="0" u="none" strike="noStrike" cap="none">
                  <a:solidFill>
                    <a:srgbClr val="000000"/>
                  </a:solidFill>
                  <a:latin typeface="Verdana" panose="020B0604030504040204" pitchFamily="34" charset="0"/>
                  <a:ea typeface="Verdana" panose="020B0604030504040204" pitchFamily="34" charset="0"/>
                  <a:sym typeface="Arial"/>
                </a:endParaRPr>
              </a:p>
            </p:txBody>
          </p:sp>
          <p:sp>
            <p:nvSpPr>
              <p:cNvPr id="143" name="Google Shape;143;p3"/>
              <p:cNvSpPr txBox="1"/>
              <p:nvPr/>
            </p:nvSpPr>
            <p:spPr>
              <a:xfrm>
                <a:off x="10723768" y="5978864"/>
                <a:ext cx="4592431" cy="547073"/>
              </a:xfrm>
              <a:prstGeom prst="rect">
                <a:avLst/>
              </a:prstGeom>
              <a:noFill/>
              <a:ln>
                <a:noFill/>
              </a:ln>
            </p:spPr>
            <p:txBody>
              <a:bodyPr spcFirstLastPara="1" wrap="square" lIns="0" tIns="0" rIns="0" bIns="0" anchor="t" anchorCtr="0">
                <a:spAutoFit/>
              </a:bodyPr>
              <a:lstStyle/>
              <a:p>
                <a:pPr marL="0" marR="0" lvl="0" indent="0" algn="l" rtl="0">
                  <a:lnSpc>
                    <a:spcPct val="122031"/>
                  </a:lnSpc>
                  <a:spcBef>
                    <a:spcPts val="0"/>
                  </a:spcBef>
                  <a:spcAft>
                    <a:spcPts val="0"/>
                  </a:spcAft>
                  <a:buClr>
                    <a:srgbClr val="000000"/>
                  </a:buClr>
                  <a:buSzPts val="1457"/>
                  <a:buFont typeface="Arial"/>
                  <a:buNone/>
                </a:pPr>
                <a:r>
                  <a:rPr lang="en-US" sz="1457" b="0" i="0" u="none" strike="noStrike" cap="none">
                    <a:solidFill>
                      <a:srgbClr val="000000"/>
                    </a:solidFill>
                    <a:latin typeface="Verdana" panose="020B0604030504040204" pitchFamily="34" charset="0"/>
                    <a:ea typeface="Verdana" panose="020B0604030504040204" pitchFamily="34" charset="0"/>
                    <a:cs typeface="Verdana"/>
                    <a:sym typeface="Verdana"/>
                  </a:rPr>
                  <a:t>Weighing of Allocation Methodologies	               21</a:t>
                </a:r>
                <a:endParaRPr b="0" i="0" u="none" strike="noStrike" cap="none">
                  <a:solidFill>
                    <a:srgbClr val="000000"/>
                  </a:solidFill>
                  <a:latin typeface="Verdana" panose="020B0604030504040204" pitchFamily="34" charset="0"/>
                  <a:ea typeface="Verdana" panose="020B0604030504040204" pitchFamily="34" charset="0"/>
                  <a:sym typeface="Arial"/>
                </a:endParaRPr>
              </a:p>
              <a:p>
                <a:pPr marL="0" marR="0" lvl="0" indent="0" algn="l" rtl="0">
                  <a:lnSpc>
                    <a:spcPct val="122031"/>
                  </a:lnSpc>
                  <a:spcBef>
                    <a:spcPts val="0"/>
                  </a:spcBef>
                  <a:spcAft>
                    <a:spcPts val="0"/>
                  </a:spcAft>
                  <a:buClr>
                    <a:srgbClr val="000000"/>
                  </a:buClr>
                  <a:buSzPts val="1457"/>
                  <a:buFont typeface="Arial"/>
                  <a:buNone/>
                </a:pPr>
                <a:r>
                  <a:rPr lang="en-US" sz="1457" b="0" i="0" u="none" strike="noStrike" cap="none">
                    <a:solidFill>
                      <a:srgbClr val="000000"/>
                    </a:solidFill>
                    <a:latin typeface="Verdana" panose="020B0604030504040204" pitchFamily="34" charset="0"/>
                    <a:ea typeface="Verdana" panose="020B0604030504040204" pitchFamily="34" charset="0"/>
                    <a:cs typeface="Verdana"/>
                    <a:sym typeface="Verdana"/>
                  </a:rPr>
                  <a:t>OPM			           	               22</a:t>
                </a:r>
                <a:endParaRPr b="0" i="0" u="none" strike="noStrike" cap="none">
                  <a:solidFill>
                    <a:srgbClr val="000000"/>
                  </a:solidFill>
                  <a:latin typeface="Verdana" panose="020B0604030504040204" pitchFamily="34" charset="0"/>
                  <a:ea typeface="Verdana" panose="020B0604030504040204" pitchFamily="34" charset="0"/>
                  <a:sym typeface="Arial"/>
                </a:endParaRPr>
              </a:p>
            </p:txBody>
          </p:sp>
          <p:grpSp>
            <p:nvGrpSpPr>
              <p:cNvPr id="144" name="Google Shape;144;p3"/>
              <p:cNvGrpSpPr/>
              <p:nvPr/>
            </p:nvGrpSpPr>
            <p:grpSpPr>
              <a:xfrm>
                <a:off x="9144000" y="5560005"/>
                <a:ext cx="886691" cy="886691"/>
                <a:chOff x="0" y="0"/>
                <a:chExt cx="812800" cy="812800"/>
              </a:xfrm>
            </p:grpSpPr>
            <p:sp>
              <p:nvSpPr>
                <p:cNvPr id="145" name="Google Shape;145;p3"/>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cmpd="sng">
                  <a:solidFill>
                    <a:srgbClr val="8B9684"/>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panose="020B0604030504040204" pitchFamily="34" charset="0"/>
                    <a:ea typeface="Verdana" panose="020B0604030504040204" pitchFamily="34" charset="0"/>
                    <a:cs typeface="Verdana"/>
                    <a:sym typeface="Verdana"/>
                  </a:endParaRPr>
                </a:p>
              </p:txBody>
            </p:sp>
            <p:sp>
              <p:nvSpPr>
                <p:cNvPr id="146" name="Google Shape;146;p3"/>
                <p:cNvSpPr txBox="1"/>
                <p:nvPr/>
              </p:nvSpPr>
              <p:spPr>
                <a:xfrm>
                  <a:off x="76200" y="66675"/>
                  <a:ext cx="660400" cy="669925"/>
                </a:xfrm>
                <a:prstGeom prst="rect">
                  <a:avLst/>
                </a:prstGeom>
                <a:noFill/>
                <a:ln>
                  <a:noFill/>
                </a:ln>
              </p:spPr>
              <p:txBody>
                <a:bodyPr spcFirstLastPara="1" wrap="square" lIns="50800" tIns="50800" rIns="50800" bIns="50800" anchor="ctr" anchorCtr="0">
                  <a:noAutofit/>
                </a:bodyPr>
                <a:lstStyle/>
                <a:p>
                  <a:pPr marL="0" marR="0" lvl="0" indent="0" algn="ctr" rtl="0">
                    <a:lnSpc>
                      <a:spcPct val="201041"/>
                    </a:lnSpc>
                    <a:spcBef>
                      <a:spcPts val="0"/>
                    </a:spcBef>
                    <a:spcAft>
                      <a:spcPts val="0"/>
                    </a:spcAft>
                    <a:buClr>
                      <a:srgbClr val="000000"/>
                    </a:buClr>
                    <a:buSzPts val="1056"/>
                    <a:buFont typeface="Arial"/>
                    <a:buNone/>
                  </a:pPr>
                  <a:endParaRPr sz="1056" b="0" i="0" u="none" strike="noStrike" cap="none">
                    <a:solidFill>
                      <a:schemeClr val="dk1"/>
                    </a:solidFill>
                    <a:latin typeface="Verdana" panose="020B0604030504040204" pitchFamily="34" charset="0"/>
                    <a:ea typeface="Verdana" panose="020B0604030504040204" pitchFamily="34" charset="0"/>
                    <a:cs typeface="Verdana"/>
                    <a:sym typeface="Verdana"/>
                  </a:endParaRPr>
                </a:p>
              </p:txBody>
            </p:sp>
          </p:grpSp>
          <p:sp>
            <p:nvSpPr>
              <p:cNvPr id="147" name="Google Shape;147;p3"/>
              <p:cNvSpPr txBox="1"/>
              <p:nvPr/>
            </p:nvSpPr>
            <p:spPr>
              <a:xfrm>
                <a:off x="9144000" y="5668920"/>
                <a:ext cx="886691" cy="758990"/>
              </a:xfrm>
              <a:prstGeom prst="rect">
                <a:avLst/>
              </a:prstGeom>
              <a:noFill/>
              <a:ln>
                <a:noFill/>
              </a:ln>
            </p:spPr>
            <p:txBody>
              <a:bodyPr spcFirstLastPara="1" wrap="square" lIns="0" tIns="0" rIns="0" bIns="0" anchor="t" anchorCtr="0">
                <a:spAutoFit/>
              </a:bodyPr>
              <a:lstStyle/>
              <a:p>
                <a:pPr marL="0" marR="0" lvl="0" indent="0" algn="ctr" rtl="0">
                  <a:lnSpc>
                    <a:spcPct val="140022"/>
                  </a:lnSpc>
                  <a:spcBef>
                    <a:spcPts val="0"/>
                  </a:spcBef>
                  <a:spcAft>
                    <a:spcPts val="0"/>
                  </a:spcAft>
                  <a:buClr>
                    <a:srgbClr val="000000"/>
                  </a:buClr>
                  <a:buSzPts val="3523"/>
                  <a:buFont typeface="Arial"/>
                  <a:buNone/>
                </a:pPr>
                <a:r>
                  <a:rPr lang="en-US" sz="3523" b="0" i="0" u="none" strike="noStrike" cap="none">
                    <a:solidFill>
                      <a:srgbClr val="0070C0"/>
                    </a:solidFill>
                    <a:latin typeface="Verdana" panose="020B0604030504040204" pitchFamily="34" charset="0"/>
                    <a:ea typeface="Verdana" panose="020B0604030504040204" pitchFamily="34" charset="0"/>
                    <a:cs typeface="Verdana"/>
                    <a:sym typeface="Verdana"/>
                  </a:rPr>
                  <a:t>05</a:t>
                </a:r>
                <a:endParaRPr b="0" i="0" u="none" strike="noStrike" cap="none">
                  <a:solidFill>
                    <a:srgbClr val="000000"/>
                  </a:solidFill>
                  <a:latin typeface="Verdana" panose="020B0604030504040204" pitchFamily="34" charset="0"/>
                  <a:ea typeface="Verdana" panose="020B0604030504040204" pitchFamily="34" charset="0"/>
                  <a:sym typeface="Arial"/>
                </a:endParaRPr>
              </a:p>
            </p:txBody>
          </p:sp>
          <p:sp>
            <p:nvSpPr>
              <p:cNvPr id="148" name="Google Shape;148;p3"/>
              <p:cNvSpPr txBox="1"/>
              <p:nvPr/>
            </p:nvSpPr>
            <p:spPr>
              <a:xfrm>
                <a:off x="10723768" y="7256748"/>
                <a:ext cx="4591068" cy="308867"/>
              </a:xfrm>
              <a:prstGeom prst="rect">
                <a:avLst/>
              </a:prstGeom>
              <a:noFill/>
              <a:ln>
                <a:noFill/>
              </a:ln>
            </p:spPr>
            <p:txBody>
              <a:bodyPr spcFirstLastPara="1" wrap="square" lIns="0" tIns="0" rIns="0" bIns="0" anchor="t" anchorCtr="0">
                <a:spAutoFit/>
              </a:bodyPr>
              <a:lstStyle/>
              <a:p>
                <a:pPr marL="0" marR="0" lvl="0" indent="0" algn="l" rtl="0">
                  <a:lnSpc>
                    <a:spcPct val="122006"/>
                  </a:lnSpc>
                  <a:spcBef>
                    <a:spcPts val="0"/>
                  </a:spcBef>
                  <a:spcAft>
                    <a:spcPts val="0"/>
                  </a:spcAft>
                  <a:buClr>
                    <a:srgbClr val="000000"/>
                  </a:buClr>
                  <a:buSzPts val="1645"/>
                  <a:buFont typeface="Arial"/>
                  <a:buNone/>
                </a:pPr>
                <a:r>
                  <a:rPr lang="en-US" sz="1645" b="0" i="0" u="none" strike="noStrike" cap="none">
                    <a:solidFill>
                      <a:srgbClr val="0070C0"/>
                    </a:solidFill>
                    <a:latin typeface="Verdana" panose="020B0604030504040204" pitchFamily="34" charset="0"/>
                    <a:ea typeface="Verdana" panose="020B0604030504040204" pitchFamily="34" charset="0"/>
                    <a:cs typeface="Verdana"/>
                    <a:sym typeface="Verdana"/>
                  </a:rPr>
                  <a:t>EXHIBITS	</a:t>
                </a:r>
                <a:endParaRPr b="0" i="0" u="none" strike="noStrike" cap="none">
                  <a:solidFill>
                    <a:srgbClr val="000000"/>
                  </a:solidFill>
                  <a:latin typeface="Verdana" panose="020B0604030504040204" pitchFamily="34" charset="0"/>
                  <a:ea typeface="Verdana" panose="020B0604030504040204" pitchFamily="34" charset="0"/>
                  <a:sym typeface="Arial"/>
                </a:endParaRPr>
              </a:p>
            </p:txBody>
          </p:sp>
          <p:sp>
            <p:nvSpPr>
              <p:cNvPr id="149" name="Google Shape;149;p3"/>
              <p:cNvSpPr txBox="1"/>
              <p:nvPr/>
            </p:nvSpPr>
            <p:spPr>
              <a:xfrm>
                <a:off x="10723768" y="7661072"/>
                <a:ext cx="4592431" cy="820609"/>
              </a:xfrm>
              <a:prstGeom prst="rect">
                <a:avLst/>
              </a:prstGeom>
              <a:noFill/>
              <a:ln>
                <a:noFill/>
              </a:ln>
            </p:spPr>
            <p:txBody>
              <a:bodyPr spcFirstLastPara="1" wrap="square" lIns="0" tIns="0" rIns="0" bIns="0" anchor="t" anchorCtr="0">
                <a:spAutoFit/>
              </a:bodyPr>
              <a:lstStyle/>
              <a:p>
                <a:pPr marL="0" marR="0" lvl="0" indent="0" algn="l" rtl="0">
                  <a:lnSpc>
                    <a:spcPct val="122031"/>
                  </a:lnSpc>
                  <a:spcBef>
                    <a:spcPts val="0"/>
                  </a:spcBef>
                  <a:spcAft>
                    <a:spcPts val="0"/>
                  </a:spcAft>
                  <a:buClr>
                    <a:srgbClr val="000000"/>
                  </a:buClr>
                  <a:buSzPts val="1457"/>
                  <a:buFont typeface="Arial"/>
                  <a:buNone/>
                </a:pPr>
                <a:r>
                  <a:rPr lang="en-US" sz="1457" b="0" i="0" u="none" strike="noStrike" cap="none">
                    <a:solidFill>
                      <a:srgbClr val="000000"/>
                    </a:solidFill>
                    <a:latin typeface="Verdana" panose="020B0604030504040204" pitchFamily="34" charset="0"/>
                    <a:ea typeface="Verdana" panose="020B0604030504040204" pitchFamily="34" charset="0"/>
                    <a:cs typeface="Verdana"/>
                    <a:sym typeface="Verdana"/>
                  </a:rPr>
                  <a:t>Adjustments for Lack of Marketability               24-25</a:t>
                </a:r>
                <a:endParaRPr b="0" i="0" u="none" strike="noStrike" cap="none">
                  <a:solidFill>
                    <a:srgbClr val="000000"/>
                  </a:solidFill>
                  <a:latin typeface="Verdana" panose="020B0604030504040204" pitchFamily="34" charset="0"/>
                  <a:ea typeface="Verdana" panose="020B0604030504040204" pitchFamily="34" charset="0"/>
                  <a:sym typeface="Arial"/>
                </a:endParaRPr>
              </a:p>
              <a:p>
                <a:pPr marL="0" marR="0" lvl="0" indent="0" algn="l" rtl="0">
                  <a:lnSpc>
                    <a:spcPct val="122031"/>
                  </a:lnSpc>
                  <a:spcBef>
                    <a:spcPts val="0"/>
                  </a:spcBef>
                  <a:spcAft>
                    <a:spcPts val="0"/>
                  </a:spcAft>
                  <a:buClr>
                    <a:srgbClr val="000000"/>
                  </a:buClr>
                  <a:buSzPts val="1457"/>
                  <a:buFont typeface="Arial"/>
                  <a:buNone/>
                </a:pPr>
                <a:r>
                  <a:rPr lang="en-US" sz="1457" b="0" i="0" u="none" strike="noStrike" cap="none">
                    <a:solidFill>
                      <a:srgbClr val="000000"/>
                    </a:solidFill>
                    <a:latin typeface="Verdana" panose="020B0604030504040204" pitchFamily="34" charset="0"/>
                    <a:ea typeface="Verdana" panose="020B0604030504040204" pitchFamily="34" charset="0"/>
                    <a:cs typeface="Verdana"/>
                    <a:sym typeface="Verdana"/>
                  </a:rPr>
                  <a:t>OPM Breakpoint Analysis		                 26</a:t>
                </a:r>
                <a:endParaRPr b="0" i="0" u="none" strike="noStrike" cap="none">
                  <a:solidFill>
                    <a:srgbClr val="000000"/>
                  </a:solidFill>
                  <a:latin typeface="Verdana" panose="020B0604030504040204" pitchFamily="34" charset="0"/>
                  <a:ea typeface="Verdana" panose="020B0604030504040204" pitchFamily="34" charset="0"/>
                  <a:sym typeface="Arial"/>
                </a:endParaRPr>
              </a:p>
              <a:p>
                <a:pPr marL="0" marR="0" lvl="0" indent="0" algn="l" rtl="0">
                  <a:lnSpc>
                    <a:spcPct val="122031"/>
                  </a:lnSpc>
                  <a:spcBef>
                    <a:spcPts val="0"/>
                  </a:spcBef>
                  <a:spcAft>
                    <a:spcPts val="0"/>
                  </a:spcAft>
                  <a:buClr>
                    <a:srgbClr val="000000"/>
                  </a:buClr>
                  <a:buSzPts val="1457"/>
                  <a:buFont typeface="Arial"/>
                  <a:buNone/>
                </a:pPr>
                <a:r>
                  <a:rPr lang="en-US" sz="1457" b="0" i="0" u="none" strike="noStrike" cap="none">
                    <a:solidFill>
                      <a:srgbClr val="000000"/>
                    </a:solidFill>
                    <a:latin typeface="Verdana" panose="020B0604030504040204" pitchFamily="34" charset="0"/>
                    <a:ea typeface="Verdana" panose="020B0604030504040204" pitchFamily="34" charset="0"/>
                    <a:cs typeface="Verdana"/>
                    <a:sym typeface="Verdana"/>
                  </a:rPr>
                  <a:t>Appraiser Bio &amp; Credentials		                 27</a:t>
                </a:r>
                <a:endParaRPr b="0" i="0" u="none" strike="noStrike" cap="none">
                  <a:solidFill>
                    <a:srgbClr val="000000"/>
                  </a:solidFill>
                  <a:latin typeface="Verdana" panose="020B0604030504040204" pitchFamily="34" charset="0"/>
                  <a:ea typeface="Verdana" panose="020B0604030504040204" pitchFamily="34" charset="0"/>
                  <a:sym typeface="Arial"/>
                </a:endParaRPr>
              </a:p>
            </p:txBody>
          </p:sp>
          <p:grpSp>
            <p:nvGrpSpPr>
              <p:cNvPr id="150" name="Google Shape;150;p3"/>
              <p:cNvGrpSpPr/>
              <p:nvPr/>
            </p:nvGrpSpPr>
            <p:grpSpPr>
              <a:xfrm>
                <a:off x="9144000" y="7247358"/>
                <a:ext cx="876404" cy="876404"/>
                <a:chOff x="0" y="0"/>
                <a:chExt cx="812800" cy="812800"/>
              </a:xfrm>
            </p:grpSpPr>
            <p:sp>
              <p:nvSpPr>
                <p:cNvPr id="151" name="Google Shape;151;p3"/>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9050" cap="sq" cmpd="sng">
                  <a:solidFill>
                    <a:srgbClr val="8B9684"/>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panose="020B0604030504040204" pitchFamily="34" charset="0"/>
                    <a:ea typeface="Verdana" panose="020B0604030504040204" pitchFamily="34" charset="0"/>
                    <a:cs typeface="Verdana"/>
                    <a:sym typeface="Verdana"/>
                  </a:endParaRPr>
                </a:p>
              </p:txBody>
            </p:sp>
            <p:sp>
              <p:nvSpPr>
                <p:cNvPr id="152" name="Google Shape;152;p3"/>
                <p:cNvSpPr txBox="1"/>
                <p:nvPr/>
              </p:nvSpPr>
              <p:spPr>
                <a:xfrm>
                  <a:off x="76200" y="66675"/>
                  <a:ext cx="660400" cy="669925"/>
                </a:xfrm>
                <a:prstGeom prst="rect">
                  <a:avLst/>
                </a:prstGeom>
                <a:noFill/>
                <a:ln>
                  <a:noFill/>
                </a:ln>
              </p:spPr>
              <p:txBody>
                <a:bodyPr spcFirstLastPara="1" wrap="square" lIns="50800" tIns="50800" rIns="50800" bIns="50800" anchor="ctr" anchorCtr="0">
                  <a:noAutofit/>
                </a:bodyPr>
                <a:lstStyle/>
                <a:p>
                  <a:pPr marL="0" marR="0" lvl="0" indent="0" algn="ctr" rtl="0">
                    <a:lnSpc>
                      <a:spcPct val="201041"/>
                    </a:lnSpc>
                    <a:spcBef>
                      <a:spcPts val="0"/>
                    </a:spcBef>
                    <a:spcAft>
                      <a:spcPts val="0"/>
                    </a:spcAft>
                    <a:buClr>
                      <a:srgbClr val="000000"/>
                    </a:buClr>
                    <a:buSzPts val="1056"/>
                    <a:buFont typeface="Arial"/>
                    <a:buNone/>
                  </a:pPr>
                  <a:endParaRPr sz="1056" b="0" i="0" u="none" strike="noStrike" cap="none">
                    <a:solidFill>
                      <a:schemeClr val="dk1"/>
                    </a:solidFill>
                    <a:latin typeface="Verdana" panose="020B0604030504040204" pitchFamily="34" charset="0"/>
                    <a:ea typeface="Verdana" panose="020B0604030504040204" pitchFamily="34" charset="0"/>
                    <a:cs typeface="Verdana"/>
                    <a:sym typeface="Verdana"/>
                  </a:endParaRPr>
                </a:p>
              </p:txBody>
            </p:sp>
          </p:grpSp>
          <p:sp>
            <p:nvSpPr>
              <p:cNvPr id="153" name="Google Shape;153;p3"/>
              <p:cNvSpPr txBox="1"/>
              <p:nvPr/>
            </p:nvSpPr>
            <p:spPr>
              <a:xfrm>
                <a:off x="9144000" y="7363760"/>
                <a:ext cx="876404" cy="750655"/>
              </a:xfrm>
              <a:prstGeom prst="rect">
                <a:avLst/>
              </a:prstGeom>
              <a:noFill/>
              <a:ln>
                <a:noFill/>
              </a:ln>
            </p:spPr>
            <p:txBody>
              <a:bodyPr spcFirstLastPara="1" wrap="square" lIns="0" tIns="0" rIns="0" bIns="0" anchor="t" anchorCtr="0">
                <a:spAutoFit/>
              </a:bodyPr>
              <a:lstStyle/>
              <a:p>
                <a:pPr marL="0" marR="0" lvl="0" indent="0" algn="ctr" rtl="0">
                  <a:lnSpc>
                    <a:spcPct val="139954"/>
                  </a:lnSpc>
                  <a:spcBef>
                    <a:spcPts val="0"/>
                  </a:spcBef>
                  <a:spcAft>
                    <a:spcPts val="0"/>
                  </a:spcAft>
                  <a:buClr>
                    <a:srgbClr val="000000"/>
                  </a:buClr>
                  <a:buSzPts val="3484"/>
                  <a:buFont typeface="Arial"/>
                  <a:buNone/>
                </a:pPr>
                <a:r>
                  <a:rPr lang="en-US" sz="3484" b="0" i="0" u="none" strike="noStrike" cap="none">
                    <a:solidFill>
                      <a:srgbClr val="0070C0"/>
                    </a:solidFill>
                    <a:latin typeface="Verdana" panose="020B0604030504040204" pitchFamily="34" charset="0"/>
                    <a:ea typeface="Verdana" panose="020B0604030504040204" pitchFamily="34" charset="0"/>
                    <a:cs typeface="Verdana"/>
                    <a:sym typeface="Verdana"/>
                  </a:rPr>
                  <a:t>06</a:t>
                </a:r>
                <a:endParaRPr b="0" i="0" u="none" strike="noStrike" cap="none">
                  <a:solidFill>
                    <a:srgbClr val="000000"/>
                  </a:solidFill>
                  <a:latin typeface="Verdana" panose="020B0604030504040204" pitchFamily="34" charset="0"/>
                  <a:ea typeface="Verdana" panose="020B0604030504040204" pitchFamily="34" charset="0"/>
                  <a:sym typeface="Arial"/>
                </a:endParaRPr>
              </a:p>
            </p:txBody>
          </p:sp>
        </p:grpSp>
      </p:grpSp>
      <p:grpSp>
        <p:nvGrpSpPr>
          <p:cNvPr id="154" name="Google Shape;154;p3"/>
          <p:cNvGrpSpPr/>
          <p:nvPr/>
        </p:nvGrpSpPr>
        <p:grpSpPr>
          <a:xfrm>
            <a:off x="15843734" y="8786364"/>
            <a:ext cx="1453671" cy="471940"/>
            <a:chOff x="0" y="-28575"/>
            <a:chExt cx="952367" cy="309190"/>
          </a:xfrm>
        </p:grpSpPr>
        <p:sp>
          <p:nvSpPr>
            <p:cNvPr id="155" name="Google Shape;155;p3"/>
            <p:cNvSpPr/>
            <p:nvPr/>
          </p:nvSpPr>
          <p:spPr>
            <a:xfrm>
              <a:off x="0" y="0"/>
              <a:ext cx="952367" cy="280615"/>
            </a:xfrm>
            <a:custGeom>
              <a:avLst/>
              <a:gdLst/>
              <a:ahLst/>
              <a:cxnLst/>
              <a:rect l="l" t="t" r="r" b="b"/>
              <a:pathLst>
                <a:path w="952367" h="280615" extrusionOk="0">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panose="020B0604030504040204" pitchFamily="34" charset="0"/>
                <a:ea typeface="Verdana" panose="020B0604030504040204" pitchFamily="34" charset="0"/>
                <a:cs typeface="Verdana"/>
                <a:sym typeface="Verdana"/>
              </a:endParaRPr>
            </a:p>
          </p:txBody>
        </p:sp>
        <p:sp>
          <p:nvSpPr>
            <p:cNvPr id="156" name="Google Shape;156;p3"/>
            <p:cNvSpPr txBox="1"/>
            <p:nvPr/>
          </p:nvSpPr>
          <p:spPr>
            <a:xfrm>
              <a:off x="0" y="-28575"/>
              <a:ext cx="952367" cy="309190"/>
            </a:xfrm>
            <a:prstGeom prst="rect">
              <a:avLst/>
            </a:prstGeom>
            <a:noFill/>
            <a:ln>
              <a:noFill/>
            </a:ln>
          </p:spPr>
          <p:txBody>
            <a:bodyPr spcFirstLastPara="1" wrap="square" lIns="40625" tIns="40625" rIns="40625" bIns="40625" anchor="ctr" anchorCtr="0">
              <a:noAutofit/>
            </a:bodyPr>
            <a:lstStyle/>
            <a:p>
              <a:pPr marL="0" marR="0" lvl="0" indent="0" algn="ctr" rtl="0">
                <a:lnSpc>
                  <a:spcPct val="201420"/>
                </a:lnSpc>
                <a:spcBef>
                  <a:spcPts val="0"/>
                </a:spcBef>
                <a:spcAft>
                  <a:spcPts val="0"/>
                </a:spcAft>
                <a:buClr>
                  <a:srgbClr val="000000"/>
                </a:buClr>
                <a:buSzPts val="1056"/>
                <a:buFont typeface="Arial"/>
                <a:buNone/>
              </a:pPr>
              <a:endParaRPr sz="1056" b="0" i="0" u="none" strike="noStrike" cap="none">
                <a:solidFill>
                  <a:schemeClr val="dk1"/>
                </a:solidFill>
                <a:latin typeface="Verdana" panose="020B0604030504040204" pitchFamily="34" charset="0"/>
                <a:ea typeface="Verdana" panose="020B0604030504040204" pitchFamily="34" charset="0"/>
                <a:cs typeface="Verdana"/>
                <a:sym typeface="Verdana"/>
              </a:endParaRPr>
            </a:p>
          </p:txBody>
        </p:sp>
      </p:grpSp>
      <p:cxnSp>
        <p:nvCxnSpPr>
          <p:cNvPr id="157" name="Google Shape;157;p3">
            <a:hlinkClick r:id="rId3" action="ppaction://hlinksldjump"/>
          </p:cNvPr>
          <p:cNvCxnSpPr/>
          <p:nvPr/>
        </p:nvCxnSpPr>
        <p:spPr>
          <a:xfrm>
            <a:off x="16225705" y="9044139"/>
            <a:ext cx="714076" cy="0"/>
          </a:xfrm>
          <a:prstGeom prst="straightConnector1">
            <a:avLst/>
          </a:prstGeom>
          <a:noFill/>
          <a:ln w="19050" cap="flat" cmpd="sng">
            <a:solidFill>
              <a:srgbClr val="0070C0">
                <a:alpha val="70196"/>
              </a:srgbClr>
            </a:solidFill>
            <a:prstDash val="solid"/>
            <a:round/>
            <a:headEnd type="none" w="sm" len="sm"/>
            <a:tailEnd type="stealth"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Shape 161"/>
        <p:cNvGrpSpPr/>
        <p:nvPr/>
      </p:nvGrpSpPr>
      <p:grpSpPr>
        <a:xfrm>
          <a:off x="0" y="0"/>
          <a:ext cx="0" cy="0"/>
          <a:chOff x="0" y="0"/>
          <a:chExt cx="0" cy="0"/>
        </a:xfrm>
      </p:grpSpPr>
      <p:sp>
        <p:nvSpPr>
          <p:cNvPr id="162" name="Google Shape;162;p4"/>
          <p:cNvSpPr txBox="1"/>
          <p:nvPr/>
        </p:nvSpPr>
        <p:spPr>
          <a:xfrm>
            <a:off x="3462277" y="915791"/>
            <a:ext cx="11363446" cy="709746"/>
          </a:xfrm>
          <a:prstGeom prst="rect">
            <a:avLst/>
          </a:prstGeom>
          <a:noFill/>
          <a:ln>
            <a:noFill/>
          </a:ln>
        </p:spPr>
        <p:txBody>
          <a:bodyPr spcFirstLastPara="1" wrap="square" lIns="0" tIns="0" rIns="0" bIns="0" anchor="t" anchorCtr="0">
            <a:spAutoFit/>
          </a:bodyPr>
          <a:lstStyle/>
          <a:p>
            <a:pPr marL="0" marR="0" lvl="0" indent="0" algn="ctr" rtl="0">
              <a:lnSpc>
                <a:spcPct val="190497"/>
              </a:lnSpc>
              <a:spcBef>
                <a:spcPts val="0"/>
              </a:spcBef>
              <a:spcAft>
                <a:spcPts val="0"/>
              </a:spcAft>
              <a:buClr>
                <a:srgbClr val="000000"/>
              </a:buClr>
              <a:buSzPts val="3199"/>
              <a:buFont typeface="Arial"/>
              <a:buNone/>
            </a:pPr>
            <a:r>
              <a:rPr lang="en-US" sz="3199" b="0" i="0" u="none" strike="noStrike" cap="none">
                <a:solidFill>
                  <a:srgbClr val="0070C0"/>
                </a:solidFill>
                <a:latin typeface="Arial"/>
                <a:ea typeface="Arial"/>
                <a:cs typeface="Arial"/>
                <a:sym typeface="Arial"/>
              </a:rPr>
              <a:t>SOURCES OF INFORMATION</a:t>
            </a:r>
            <a:endParaRPr sz="1400" b="0" i="0" u="none" strike="noStrike" cap="none">
              <a:solidFill>
                <a:srgbClr val="000000"/>
              </a:solidFill>
              <a:latin typeface="Arial"/>
              <a:ea typeface="Arial"/>
              <a:cs typeface="Arial"/>
              <a:sym typeface="Arial"/>
            </a:endParaRPr>
          </a:p>
        </p:txBody>
      </p:sp>
      <p:grpSp>
        <p:nvGrpSpPr>
          <p:cNvPr id="163" name="Google Shape;163;p4"/>
          <p:cNvGrpSpPr/>
          <p:nvPr/>
        </p:nvGrpSpPr>
        <p:grpSpPr>
          <a:xfrm>
            <a:off x="15856696" y="8786364"/>
            <a:ext cx="1453671" cy="471940"/>
            <a:chOff x="0" y="-28575"/>
            <a:chExt cx="952367" cy="309190"/>
          </a:xfrm>
        </p:grpSpPr>
        <p:sp>
          <p:nvSpPr>
            <p:cNvPr id="164" name="Google Shape;164;p4"/>
            <p:cNvSpPr/>
            <p:nvPr/>
          </p:nvSpPr>
          <p:spPr>
            <a:xfrm>
              <a:off x="0" y="0"/>
              <a:ext cx="952367" cy="280615"/>
            </a:xfrm>
            <a:custGeom>
              <a:avLst/>
              <a:gdLst/>
              <a:ahLst/>
              <a:cxnLst/>
              <a:rect l="l" t="t" r="r" b="b"/>
              <a:pathLst>
                <a:path w="952367" h="280615" extrusionOk="0">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Calibri"/>
                <a:ea typeface="Calibri"/>
                <a:cs typeface="Calibri"/>
                <a:sym typeface="Calibri"/>
              </a:endParaRPr>
            </a:p>
          </p:txBody>
        </p:sp>
        <p:sp>
          <p:nvSpPr>
            <p:cNvPr id="165" name="Google Shape;165;p4"/>
            <p:cNvSpPr txBox="1"/>
            <p:nvPr/>
          </p:nvSpPr>
          <p:spPr>
            <a:xfrm>
              <a:off x="0" y="-28575"/>
              <a:ext cx="952367" cy="309190"/>
            </a:xfrm>
            <a:prstGeom prst="rect">
              <a:avLst/>
            </a:prstGeom>
            <a:noFill/>
            <a:ln>
              <a:noFill/>
            </a:ln>
          </p:spPr>
          <p:txBody>
            <a:bodyPr spcFirstLastPara="1" wrap="square" lIns="40625" tIns="40625" rIns="40625" bIns="40625" anchor="ctr" anchorCtr="0">
              <a:noAutofit/>
            </a:bodyPr>
            <a:lstStyle/>
            <a:p>
              <a:pPr marL="0" marR="0" lvl="0" indent="0" algn="ctr" rtl="0">
                <a:lnSpc>
                  <a:spcPct val="201420"/>
                </a:lnSpc>
                <a:spcBef>
                  <a:spcPts val="0"/>
                </a:spcBef>
                <a:spcAft>
                  <a:spcPts val="0"/>
                </a:spcAft>
                <a:buClr>
                  <a:srgbClr val="000000"/>
                </a:buClr>
                <a:buSzPts val="1056"/>
                <a:buFont typeface="Arial"/>
                <a:buNone/>
              </a:pPr>
              <a:endParaRPr sz="1056" b="0" i="0" u="none" strike="noStrike" cap="none">
                <a:solidFill>
                  <a:schemeClr val="dk1"/>
                </a:solidFill>
                <a:latin typeface="Calibri"/>
                <a:ea typeface="Calibri"/>
                <a:cs typeface="Calibri"/>
                <a:sym typeface="Calibri"/>
              </a:endParaRPr>
            </a:p>
          </p:txBody>
        </p:sp>
      </p:grpSp>
      <p:cxnSp>
        <p:nvCxnSpPr>
          <p:cNvPr id="166" name="Google Shape;166;p4">
            <a:hlinkClick r:id="rId3" action="ppaction://hlinksldjump"/>
          </p:cNvPr>
          <p:cNvCxnSpPr/>
          <p:nvPr/>
        </p:nvCxnSpPr>
        <p:spPr>
          <a:xfrm>
            <a:off x="16238667" y="9044139"/>
            <a:ext cx="714076" cy="0"/>
          </a:xfrm>
          <a:prstGeom prst="straightConnector1">
            <a:avLst/>
          </a:prstGeom>
          <a:noFill/>
          <a:ln w="19050" cap="flat" cmpd="sng">
            <a:solidFill>
              <a:srgbClr val="0070C0">
                <a:alpha val="70196"/>
              </a:srgbClr>
            </a:solidFill>
            <a:prstDash val="solid"/>
            <a:round/>
            <a:headEnd type="none" w="sm" len="sm"/>
            <a:tailEnd type="stealth" w="med" len="med"/>
          </a:ln>
        </p:spPr>
      </p:cxnSp>
      <p:cxnSp>
        <p:nvCxnSpPr>
          <p:cNvPr id="167" name="Google Shape;167;p4"/>
          <p:cNvCxnSpPr/>
          <p:nvPr/>
        </p:nvCxnSpPr>
        <p:spPr>
          <a:xfrm>
            <a:off x="1028704" y="9659318"/>
            <a:ext cx="16268701" cy="0"/>
          </a:xfrm>
          <a:prstGeom prst="straightConnector1">
            <a:avLst/>
          </a:prstGeom>
          <a:noFill/>
          <a:ln w="76200" cap="flat" cmpd="sng">
            <a:solidFill>
              <a:srgbClr val="E6E7E8"/>
            </a:solidFill>
            <a:prstDash val="solid"/>
            <a:round/>
            <a:headEnd type="none" w="sm" len="sm"/>
            <a:tailEnd type="triangle" w="med" len="med"/>
          </a:ln>
        </p:spPr>
      </p:cxnSp>
      <p:grpSp>
        <p:nvGrpSpPr>
          <p:cNvPr id="168" name="Google Shape;168;p4"/>
          <p:cNvGrpSpPr/>
          <p:nvPr/>
        </p:nvGrpSpPr>
        <p:grpSpPr>
          <a:xfrm>
            <a:off x="2033400" y="9530672"/>
            <a:ext cx="1224000" cy="496004"/>
            <a:chOff x="1355317" y="6095931"/>
            <a:chExt cx="1224000" cy="496004"/>
          </a:xfrm>
        </p:grpSpPr>
        <p:sp>
          <p:nvSpPr>
            <p:cNvPr id="169" name="Google Shape;169;p4"/>
            <p:cNvSpPr/>
            <p:nvPr/>
          </p:nvSpPr>
          <p:spPr>
            <a:xfrm>
              <a:off x="1355317"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0070C0"/>
                  </a:solidFill>
                  <a:latin typeface="Arial"/>
                  <a:ea typeface="Arial"/>
                  <a:cs typeface="Arial"/>
                  <a:sym typeface="Arial"/>
                </a:rPr>
                <a:t>Introduction</a:t>
              </a:r>
              <a:endParaRPr sz="1400" b="0" i="0" u="none" strike="noStrike" cap="none">
                <a:solidFill>
                  <a:srgbClr val="000000"/>
                </a:solidFill>
                <a:latin typeface="Arial"/>
                <a:ea typeface="Arial"/>
                <a:cs typeface="Arial"/>
                <a:sym typeface="Arial"/>
              </a:endParaRPr>
            </a:p>
          </p:txBody>
        </p:sp>
        <p:sp>
          <p:nvSpPr>
            <p:cNvPr id="170" name="Google Shape;170;p4"/>
            <p:cNvSpPr/>
            <p:nvPr/>
          </p:nvSpPr>
          <p:spPr>
            <a:xfrm>
              <a:off x="1841317" y="6095931"/>
              <a:ext cx="252000" cy="252000"/>
            </a:xfrm>
            <a:prstGeom prst="ellipse">
              <a:avLst/>
            </a:prstGeom>
            <a:solidFill>
              <a:srgbClr val="00B0F0"/>
            </a:solidFill>
            <a:ln w="1905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chemeClr val="lt1"/>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grpSp>
      <p:grpSp>
        <p:nvGrpSpPr>
          <p:cNvPr id="171" name="Google Shape;171;p4"/>
          <p:cNvGrpSpPr/>
          <p:nvPr/>
        </p:nvGrpSpPr>
        <p:grpSpPr>
          <a:xfrm>
            <a:off x="4630316" y="9530672"/>
            <a:ext cx="1224000" cy="496004"/>
            <a:chOff x="4098256" y="6095931"/>
            <a:chExt cx="1224000" cy="496004"/>
          </a:xfrm>
        </p:grpSpPr>
        <p:sp>
          <p:nvSpPr>
            <p:cNvPr id="172" name="Google Shape;172;p4"/>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Arial"/>
                  <a:ea typeface="Arial"/>
                  <a:cs typeface="Arial"/>
                  <a:sym typeface="Arial"/>
                </a:rPr>
                <a:t>Company Overview</a:t>
              </a:r>
              <a:endParaRPr sz="1400" b="0" i="0" u="none" strike="noStrike" cap="none">
                <a:solidFill>
                  <a:srgbClr val="000000"/>
                </a:solidFill>
                <a:latin typeface="Arial"/>
                <a:ea typeface="Arial"/>
                <a:cs typeface="Arial"/>
                <a:sym typeface="Arial"/>
              </a:endParaRPr>
            </a:p>
          </p:txBody>
        </p:sp>
        <p:sp>
          <p:nvSpPr>
            <p:cNvPr id="173" name="Google Shape;173;p4"/>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Calibri"/>
                  <a:ea typeface="Calibri"/>
                  <a:cs typeface="Calibri"/>
                  <a:sym typeface="Calibri"/>
                </a:rPr>
                <a:t>2</a:t>
              </a:r>
              <a:endParaRPr sz="1400" b="0" i="0" u="none" strike="noStrike" cap="none">
                <a:solidFill>
                  <a:srgbClr val="000000"/>
                </a:solidFill>
                <a:latin typeface="Arial"/>
                <a:ea typeface="Arial"/>
                <a:cs typeface="Arial"/>
                <a:sym typeface="Arial"/>
              </a:endParaRPr>
            </a:p>
          </p:txBody>
        </p:sp>
      </p:grpSp>
      <p:grpSp>
        <p:nvGrpSpPr>
          <p:cNvPr id="174" name="Google Shape;174;p4"/>
          <p:cNvGrpSpPr/>
          <p:nvPr/>
        </p:nvGrpSpPr>
        <p:grpSpPr>
          <a:xfrm>
            <a:off x="12421063" y="9534668"/>
            <a:ext cx="1224000" cy="496004"/>
            <a:chOff x="4098256" y="6095931"/>
            <a:chExt cx="1224000" cy="496004"/>
          </a:xfrm>
        </p:grpSpPr>
        <p:sp>
          <p:nvSpPr>
            <p:cNvPr id="175" name="Google Shape;175;p4"/>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Arial"/>
                  <a:ea typeface="Arial"/>
                  <a:cs typeface="Arial"/>
                  <a:sym typeface="Arial"/>
                </a:rPr>
                <a:t>Allocation of Value</a:t>
              </a:r>
              <a:endParaRPr sz="1400" b="0" i="0" u="none" strike="noStrike" cap="none">
                <a:solidFill>
                  <a:srgbClr val="000000"/>
                </a:solidFill>
                <a:latin typeface="Arial"/>
                <a:ea typeface="Arial"/>
                <a:cs typeface="Arial"/>
                <a:sym typeface="Arial"/>
              </a:endParaRPr>
            </a:p>
          </p:txBody>
        </p:sp>
        <p:sp>
          <p:nvSpPr>
            <p:cNvPr id="176" name="Google Shape;176;p4"/>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Calibri"/>
                  <a:ea typeface="Calibri"/>
                  <a:cs typeface="Calibri"/>
                  <a:sym typeface="Calibri"/>
                </a:rPr>
                <a:t>5</a:t>
              </a:r>
              <a:endParaRPr sz="1400" b="0" i="0" u="none" strike="noStrike" cap="none">
                <a:solidFill>
                  <a:srgbClr val="000000"/>
                </a:solidFill>
                <a:latin typeface="Arial"/>
                <a:ea typeface="Arial"/>
                <a:cs typeface="Arial"/>
                <a:sym typeface="Arial"/>
              </a:endParaRPr>
            </a:p>
          </p:txBody>
        </p:sp>
      </p:grpSp>
      <p:grpSp>
        <p:nvGrpSpPr>
          <p:cNvPr id="177" name="Google Shape;177;p4"/>
          <p:cNvGrpSpPr/>
          <p:nvPr/>
        </p:nvGrpSpPr>
        <p:grpSpPr>
          <a:xfrm>
            <a:off x="7227233" y="9530672"/>
            <a:ext cx="1224000" cy="496004"/>
            <a:chOff x="6824912" y="6095931"/>
            <a:chExt cx="1224000" cy="496004"/>
          </a:xfrm>
        </p:grpSpPr>
        <p:sp>
          <p:nvSpPr>
            <p:cNvPr id="178" name="Google Shape;178;p4"/>
            <p:cNvSpPr/>
            <p:nvPr/>
          </p:nvSpPr>
          <p:spPr>
            <a:xfrm>
              <a:off x="6824912"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Arial"/>
                  <a:ea typeface="Arial"/>
                  <a:cs typeface="Arial"/>
                  <a:sym typeface="Arial"/>
                </a:rPr>
                <a:t>Valuation Framework</a:t>
              </a:r>
              <a:endParaRPr sz="1400" b="0" i="0" u="none" strike="noStrike" cap="none">
                <a:solidFill>
                  <a:srgbClr val="000000"/>
                </a:solidFill>
                <a:latin typeface="Arial"/>
                <a:ea typeface="Arial"/>
                <a:cs typeface="Arial"/>
                <a:sym typeface="Arial"/>
              </a:endParaRPr>
            </a:p>
          </p:txBody>
        </p:sp>
        <p:sp>
          <p:nvSpPr>
            <p:cNvPr id="179" name="Google Shape;179;p4"/>
            <p:cNvSpPr/>
            <p:nvPr/>
          </p:nvSpPr>
          <p:spPr>
            <a:xfrm>
              <a:off x="7310912"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Calibri"/>
                  <a:ea typeface="Calibri"/>
                  <a:cs typeface="Calibri"/>
                  <a:sym typeface="Calibri"/>
                </a:rPr>
                <a:t>3</a:t>
              </a:r>
              <a:endParaRPr sz="1400" b="0" i="0" u="none" strike="noStrike" cap="none">
                <a:solidFill>
                  <a:srgbClr val="000000"/>
                </a:solidFill>
                <a:latin typeface="Arial"/>
                <a:ea typeface="Arial"/>
                <a:cs typeface="Arial"/>
                <a:sym typeface="Arial"/>
              </a:endParaRPr>
            </a:p>
          </p:txBody>
        </p:sp>
      </p:grpSp>
      <p:grpSp>
        <p:nvGrpSpPr>
          <p:cNvPr id="180" name="Google Shape;180;p4"/>
          <p:cNvGrpSpPr/>
          <p:nvPr/>
        </p:nvGrpSpPr>
        <p:grpSpPr>
          <a:xfrm>
            <a:off x="9824149" y="9534668"/>
            <a:ext cx="1224000" cy="496004"/>
            <a:chOff x="9576193" y="6095931"/>
            <a:chExt cx="1224000" cy="496004"/>
          </a:xfrm>
        </p:grpSpPr>
        <p:sp>
          <p:nvSpPr>
            <p:cNvPr id="181" name="Google Shape;181;p4"/>
            <p:cNvSpPr/>
            <p:nvPr/>
          </p:nvSpPr>
          <p:spPr>
            <a:xfrm>
              <a:off x="9576193"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Arial"/>
                  <a:ea typeface="Arial"/>
                  <a:cs typeface="Arial"/>
                  <a:sym typeface="Arial"/>
                </a:rPr>
                <a:t>Valuation Analysis</a:t>
              </a:r>
              <a:endParaRPr sz="1400" b="0" i="0" u="none" strike="noStrike" cap="none">
                <a:solidFill>
                  <a:srgbClr val="000000"/>
                </a:solidFill>
                <a:latin typeface="Arial"/>
                <a:ea typeface="Arial"/>
                <a:cs typeface="Arial"/>
                <a:sym typeface="Arial"/>
              </a:endParaRPr>
            </a:p>
          </p:txBody>
        </p:sp>
        <p:sp>
          <p:nvSpPr>
            <p:cNvPr id="182" name="Google Shape;182;p4"/>
            <p:cNvSpPr/>
            <p:nvPr/>
          </p:nvSpPr>
          <p:spPr>
            <a:xfrm>
              <a:off x="10062193"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Calibri"/>
                  <a:ea typeface="Calibri"/>
                  <a:cs typeface="Calibri"/>
                  <a:sym typeface="Calibri"/>
                </a:rPr>
                <a:t>4</a:t>
              </a:r>
              <a:endParaRPr sz="1400" b="0" i="0" u="none" strike="noStrike" cap="none">
                <a:solidFill>
                  <a:srgbClr val="000000"/>
                </a:solidFill>
                <a:latin typeface="Arial"/>
                <a:ea typeface="Arial"/>
                <a:cs typeface="Arial"/>
                <a:sym typeface="Arial"/>
              </a:endParaRPr>
            </a:p>
          </p:txBody>
        </p:sp>
      </p:grpSp>
      <p:grpSp>
        <p:nvGrpSpPr>
          <p:cNvPr id="183" name="Google Shape;183;p4"/>
          <p:cNvGrpSpPr/>
          <p:nvPr/>
        </p:nvGrpSpPr>
        <p:grpSpPr>
          <a:xfrm>
            <a:off x="15017980" y="9534668"/>
            <a:ext cx="1224000" cy="496004"/>
            <a:chOff x="4098256" y="6095931"/>
            <a:chExt cx="1224000" cy="496004"/>
          </a:xfrm>
        </p:grpSpPr>
        <p:sp>
          <p:nvSpPr>
            <p:cNvPr id="184" name="Google Shape;184;p4"/>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Arial"/>
                  <a:ea typeface="Arial"/>
                  <a:cs typeface="Arial"/>
                  <a:sym typeface="Arial"/>
                </a:rPr>
                <a:t>Exhibits</a:t>
              </a:r>
              <a:endParaRPr sz="1400" b="0" i="0" u="none" strike="noStrike" cap="none">
                <a:solidFill>
                  <a:srgbClr val="000000"/>
                </a:solidFill>
                <a:latin typeface="Arial"/>
                <a:ea typeface="Arial"/>
                <a:cs typeface="Arial"/>
                <a:sym typeface="Arial"/>
              </a:endParaRPr>
            </a:p>
          </p:txBody>
        </p:sp>
        <p:sp>
          <p:nvSpPr>
            <p:cNvPr id="185" name="Google Shape;185;p4"/>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Calibri"/>
                  <a:ea typeface="Calibri"/>
                  <a:cs typeface="Calibri"/>
                  <a:sym typeface="Calibri"/>
                </a:rPr>
                <a:t>6</a:t>
              </a:r>
              <a:endParaRPr sz="1400" b="0" i="0" u="none" strike="noStrike" cap="none">
                <a:solidFill>
                  <a:srgbClr val="000000"/>
                </a:solidFill>
                <a:latin typeface="Arial"/>
                <a:ea typeface="Arial"/>
                <a:cs typeface="Arial"/>
                <a:sym typeface="Arial"/>
              </a:endParaRPr>
            </a:p>
          </p:txBody>
        </p:sp>
      </p:grpSp>
      <p:sp>
        <p:nvSpPr>
          <p:cNvPr id="186" name="Google Shape;186;p4"/>
          <p:cNvSpPr txBox="1"/>
          <p:nvPr/>
        </p:nvSpPr>
        <p:spPr>
          <a:xfrm>
            <a:off x="979910" y="1853465"/>
            <a:ext cx="16306800" cy="7880619"/>
          </a:xfrm>
          <a:prstGeom prst="rect">
            <a:avLst/>
          </a:prstGeom>
          <a:noFill/>
          <a:ln>
            <a:noFill/>
          </a:ln>
        </p:spPr>
        <p:txBody>
          <a:bodyPr spcFirstLastPara="1" wrap="square" lIns="0" tIns="0" rIns="0" bIns="0" anchor="t" anchorCtr="0">
            <a:spAutoFit/>
          </a:bodyPr>
          <a:lstStyle/>
          <a:p>
            <a:pPr marL="0" marR="0" lvl="0" indent="0" algn="l" rtl="0">
              <a:lnSpc>
                <a:spcPct val="182773"/>
              </a:lnSpc>
              <a:spcBef>
                <a:spcPts val="0"/>
              </a:spcBef>
              <a:spcAft>
                <a:spcPts val="0"/>
              </a:spcAft>
              <a:buClr>
                <a:srgbClr val="000000"/>
              </a:buClr>
              <a:buSzPts val="1399"/>
              <a:buFont typeface="Arial"/>
              <a:buNone/>
            </a:pPr>
            <a:r>
              <a:rPr lang="en-US" sz="1399" b="0" i="0" u="none" strike="noStrike" cap="none" dirty="0">
                <a:solidFill>
                  <a:schemeClr val="dk1"/>
                </a:solidFill>
                <a:latin typeface="Verdana"/>
                <a:ea typeface="Verdana"/>
                <a:cs typeface="Verdana"/>
                <a:sym typeface="Verdana"/>
              </a:rPr>
              <a:t>During the development of this valuation, Value8 relied on information provided by the Company's Management and/or information acquired from publicly available sources.</a:t>
            </a:r>
            <a:endParaRPr sz="1400" b="0" i="0" u="none" strike="noStrike" cap="none" dirty="0">
              <a:solidFill>
                <a:srgbClr val="000000"/>
              </a:solidFill>
              <a:latin typeface="Arial"/>
              <a:ea typeface="Arial"/>
              <a:cs typeface="Arial"/>
              <a:sym typeface="Arial"/>
            </a:endParaRPr>
          </a:p>
          <a:p>
            <a:pPr marL="0" marR="0" lvl="0" indent="0" algn="l" rtl="0">
              <a:lnSpc>
                <a:spcPct val="182773"/>
              </a:lnSpc>
              <a:spcBef>
                <a:spcPts val="0"/>
              </a:spcBef>
              <a:spcAft>
                <a:spcPts val="0"/>
              </a:spcAft>
              <a:buClr>
                <a:srgbClr val="000000"/>
              </a:buClr>
              <a:buSzPts val="1399"/>
              <a:buFont typeface="Arial"/>
              <a:buNone/>
            </a:pPr>
            <a:r>
              <a:rPr lang="en-US" sz="1399" b="0" i="0" u="none" strike="noStrike" cap="none" dirty="0">
                <a:solidFill>
                  <a:schemeClr val="dk1"/>
                </a:solidFill>
                <a:latin typeface="Verdana"/>
                <a:ea typeface="Verdana"/>
                <a:cs typeface="Verdana"/>
                <a:sym typeface="Verdana"/>
              </a:rPr>
              <a:t>In addition, some of Value8 assumptions and conclusions were based on reasonable projections pertaining to future events and/or future financial performances. Consequently, actual and/or future events or results may differ significantly. </a:t>
            </a:r>
            <a:endParaRPr sz="1400" b="0" i="0" u="none" strike="noStrike" cap="none" dirty="0">
              <a:solidFill>
                <a:srgbClr val="000000"/>
              </a:solidFill>
              <a:latin typeface="Arial"/>
              <a:ea typeface="Arial"/>
              <a:cs typeface="Arial"/>
              <a:sym typeface="Arial"/>
            </a:endParaRPr>
          </a:p>
          <a:p>
            <a:pPr marL="0" marR="0" lvl="0" indent="0" algn="l" rtl="0">
              <a:lnSpc>
                <a:spcPct val="182773"/>
              </a:lnSpc>
              <a:spcBef>
                <a:spcPts val="0"/>
              </a:spcBef>
              <a:spcAft>
                <a:spcPts val="0"/>
              </a:spcAft>
              <a:buClr>
                <a:srgbClr val="000000"/>
              </a:buClr>
              <a:buSzPts val="1399"/>
              <a:buFont typeface="Arial"/>
              <a:buNone/>
            </a:pPr>
            <a:endParaRPr sz="1399" b="0" i="0" u="none" strike="noStrike" cap="none" dirty="0">
              <a:solidFill>
                <a:schemeClr val="dk1"/>
              </a:solidFill>
              <a:latin typeface="Verdana"/>
              <a:ea typeface="Verdana"/>
              <a:cs typeface="Verdana"/>
              <a:sym typeface="Verdana"/>
            </a:endParaRPr>
          </a:p>
          <a:p>
            <a:pPr marL="0" marR="0" lvl="0" indent="0" algn="l" rtl="0">
              <a:lnSpc>
                <a:spcPct val="182773"/>
              </a:lnSpc>
              <a:spcBef>
                <a:spcPts val="0"/>
              </a:spcBef>
              <a:spcAft>
                <a:spcPts val="0"/>
              </a:spcAft>
              <a:buClr>
                <a:srgbClr val="000000"/>
              </a:buClr>
              <a:buSzPts val="1399"/>
              <a:buFont typeface="Arial"/>
              <a:buNone/>
            </a:pPr>
            <a:r>
              <a:rPr lang="en-US" sz="1399" b="0" i="0" u="none" strike="noStrike" cap="none" dirty="0">
                <a:solidFill>
                  <a:schemeClr val="dk1"/>
                </a:solidFill>
                <a:latin typeface="Verdana"/>
                <a:ea typeface="Verdana"/>
                <a:cs typeface="Verdana"/>
                <a:sym typeface="Verdana"/>
              </a:rPr>
              <a:t>The principal information sources used in performing this analysis included:</a:t>
            </a:r>
            <a:endParaRPr sz="1400" b="0" i="0" u="none" strike="noStrike" cap="none" dirty="0">
              <a:solidFill>
                <a:srgbClr val="000000"/>
              </a:solidFill>
              <a:latin typeface="Arial"/>
              <a:ea typeface="Arial"/>
              <a:cs typeface="Arial"/>
              <a:sym typeface="Arial"/>
            </a:endParaRPr>
          </a:p>
          <a:p>
            <a:pPr marL="0" marR="0" lvl="0" indent="0" algn="l" rtl="0">
              <a:lnSpc>
                <a:spcPct val="182773"/>
              </a:lnSpc>
              <a:spcBef>
                <a:spcPts val="0"/>
              </a:spcBef>
              <a:spcAft>
                <a:spcPts val="0"/>
              </a:spcAft>
              <a:buClr>
                <a:srgbClr val="000000"/>
              </a:buClr>
              <a:buSzPts val="1399"/>
              <a:buFont typeface="Arial"/>
              <a:buNone/>
            </a:pPr>
            <a:endParaRPr sz="1399" b="0" i="0" u="none" strike="noStrike" cap="none" dirty="0">
              <a:solidFill>
                <a:schemeClr val="dk1"/>
              </a:solidFill>
              <a:latin typeface="Verdana"/>
              <a:ea typeface="Verdana"/>
              <a:cs typeface="Verdana"/>
              <a:sym typeface="Verdana"/>
            </a:endParaRPr>
          </a:p>
          <a:p>
            <a:pPr marL="742996" marR="0" lvl="1" indent="-285769" algn="l" rtl="0">
              <a:lnSpc>
                <a:spcPct val="182773"/>
              </a:lnSpc>
              <a:spcBef>
                <a:spcPts val="0"/>
              </a:spcBef>
              <a:spcAft>
                <a:spcPts val="0"/>
              </a:spcAft>
              <a:buClr>
                <a:srgbClr val="0070C0"/>
              </a:buClr>
              <a:buSzPts val="1399"/>
              <a:buFont typeface="Courier New"/>
              <a:buChar char="o"/>
            </a:pPr>
            <a:r>
              <a:rPr lang="en-US" sz="1399" b="0" i="0" u="none" strike="noStrike" cap="none" dirty="0">
                <a:solidFill>
                  <a:schemeClr val="dk1"/>
                </a:solidFill>
                <a:latin typeface="Verdana"/>
                <a:ea typeface="Verdana"/>
                <a:cs typeface="Verdana"/>
                <a:sym typeface="Verdana"/>
              </a:rPr>
              <a:t>Discussions and correspondence with the Company Management;</a:t>
            </a:r>
            <a:endParaRPr sz="1400" b="0" i="0" u="none" strike="noStrike" cap="none" dirty="0">
              <a:solidFill>
                <a:srgbClr val="000000"/>
              </a:solidFill>
              <a:latin typeface="Arial"/>
              <a:ea typeface="Arial"/>
              <a:cs typeface="Arial"/>
              <a:sym typeface="Arial"/>
            </a:endParaRPr>
          </a:p>
          <a:p>
            <a:pPr marL="742996" marR="0" lvl="1" indent="-285769" algn="l" rtl="0">
              <a:lnSpc>
                <a:spcPct val="182773"/>
              </a:lnSpc>
              <a:spcBef>
                <a:spcPts val="0"/>
              </a:spcBef>
              <a:spcAft>
                <a:spcPts val="0"/>
              </a:spcAft>
              <a:buClr>
                <a:srgbClr val="0070C0"/>
              </a:buClr>
              <a:buSzPts val="1399"/>
              <a:buFont typeface="Courier New"/>
              <a:buChar char="o"/>
            </a:pPr>
            <a:r>
              <a:rPr lang="en-US" sz="1399" b="0" i="0" u="none" strike="noStrike" cap="none" dirty="0">
                <a:solidFill>
                  <a:schemeClr val="dk1"/>
                </a:solidFill>
                <a:latin typeface="Verdana"/>
                <a:ea typeface="Verdana"/>
                <a:cs typeface="Verdana"/>
                <a:sym typeface="Verdana"/>
              </a:rPr>
              <a:t>Company historical financials and performance as of the Valuation Date;</a:t>
            </a:r>
            <a:endParaRPr sz="1400" b="0" i="0" u="none" strike="noStrike" cap="none" dirty="0">
              <a:solidFill>
                <a:srgbClr val="000000"/>
              </a:solidFill>
              <a:latin typeface="Arial"/>
              <a:ea typeface="Arial"/>
              <a:cs typeface="Arial"/>
              <a:sym typeface="Arial"/>
            </a:endParaRPr>
          </a:p>
          <a:p>
            <a:pPr marL="742996" marR="0" lvl="1" indent="-285769" algn="l" rtl="0">
              <a:lnSpc>
                <a:spcPct val="182773"/>
              </a:lnSpc>
              <a:spcBef>
                <a:spcPts val="0"/>
              </a:spcBef>
              <a:spcAft>
                <a:spcPts val="0"/>
              </a:spcAft>
              <a:buClr>
                <a:srgbClr val="0070C0"/>
              </a:buClr>
              <a:buSzPts val="1399"/>
              <a:buFont typeface="Courier New"/>
              <a:buChar char="o"/>
            </a:pPr>
            <a:r>
              <a:rPr lang="en-US" sz="1399" b="0" i="0" u="none" strike="noStrike" cap="none" dirty="0">
                <a:solidFill>
                  <a:schemeClr val="dk1"/>
                </a:solidFill>
                <a:latin typeface="Verdana"/>
                <a:ea typeface="Verdana"/>
                <a:cs typeface="Verdana"/>
                <a:sym typeface="Verdana"/>
              </a:rPr>
              <a:t>Company projections;</a:t>
            </a:r>
            <a:endParaRPr sz="1400" b="0" i="0" u="none" strike="noStrike" cap="none" dirty="0">
              <a:solidFill>
                <a:srgbClr val="000000"/>
              </a:solidFill>
              <a:latin typeface="Arial"/>
              <a:ea typeface="Arial"/>
              <a:cs typeface="Arial"/>
              <a:sym typeface="Arial"/>
            </a:endParaRPr>
          </a:p>
          <a:p>
            <a:pPr marL="742996" marR="0" lvl="1" indent="-285769" algn="l" rtl="0">
              <a:lnSpc>
                <a:spcPct val="182773"/>
              </a:lnSpc>
              <a:spcBef>
                <a:spcPts val="0"/>
              </a:spcBef>
              <a:spcAft>
                <a:spcPts val="0"/>
              </a:spcAft>
              <a:buClr>
                <a:srgbClr val="0070C0"/>
              </a:buClr>
              <a:buSzPts val="1399"/>
              <a:buFont typeface="Courier New"/>
              <a:buChar char="o"/>
            </a:pPr>
            <a:r>
              <a:rPr lang="en-US" sz="1399" b="0" i="0" u="none" strike="noStrike" cap="none" dirty="0">
                <a:solidFill>
                  <a:schemeClr val="dk1"/>
                </a:solidFill>
                <a:latin typeface="Verdana"/>
                <a:ea typeface="Verdana"/>
                <a:cs typeface="Verdana"/>
                <a:sym typeface="Verdana"/>
              </a:rPr>
              <a:t>The Company's capitalization table (as of the Valuation Date);</a:t>
            </a:r>
            <a:endParaRPr sz="1400" b="0" i="0" u="none" strike="noStrike" cap="none" dirty="0">
              <a:solidFill>
                <a:srgbClr val="000000"/>
              </a:solidFill>
              <a:latin typeface="Arial"/>
              <a:ea typeface="Arial"/>
              <a:cs typeface="Arial"/>
              <a:sym typeface="Arial"/>
            </a:endParaRPr>
          </a:p>
          <a:p>
            <a:pPr marL="742996" marR="0" lvl="1" indent="-285769" algn="l" rtl="0">
              <a:lnSpc>
                <a:spcPct val="182773"/>
              </a:lnSpc>
              <a:spcBef>
                <a:spcPts val="0"/>
              </a:spcBef>
              <a:spcAft>
                <a:spcPts val="0"/>
              </a:spcAft>
              <a:buClr>
                <a:srgbClr val="0070C0"/>
              </a:buClr>
              <a:buSzPts val="1399"/>
              <a:buFont typeface="Courier New"/>
              <a:buChar char="o"/>
            </a:pPr>
            <a:r>
              <a:rPr lang="en-US" sz="1399" b="0" i="0" u="none" strike="noStrike" cap="none" dirty="0">
                <a:solidFill>
                  <a:schemeClr val="dk1"/>
                </a:solidFill>
                <a:latin typeface="Verdana"/>
                <a:ea typeface="Verdana"/>
                <a:cs typeface="Verdana"/>
                <a:sym typeface="Verdana"/>
              </a:rPr>
              <a:t>Company marketing, investment, and business development related materials;</a:t>
            </a:r>
            <a:endParaRPr sz="1400" b="0" i="0" u="none" strike="noStrike" cap="none" dirty="0">
              <a:solidFill>
                <a:srgbClr val="000000"/>
              </a:solidFill>
              <a:latin typeface="Arial"/>
              <a:ea typeface="Arial"/>
              <a:cs typeface="Arial"/>
              <a:sym typeface="Arial"/>
            </a:endParaRPr>
          </a:p>
          <a:p>
            <a:pPr marL="742996" marR="0" lvl="1" indent="-285769" algn="l" rtl="0">
              <a:lnSpc>
                <a:spcPct val="182773"/>
              </a:lnSpc>
              <a:spcBef>
                <a:spcPts val="0"/>
              </a:spcBef>
              <a:spcAft>
                <a:spcPts val="0"/>
              </a:spcAft>
              <a:buClr>
                <a:srgbClr val="0070C0"/>
              </a:buClr>
              <a:buSzPts val="1399"/>
              <a:buFont typeface="Courier New"/>
              <a:buChar char="o"/>
            </a:pPr>
            <a:r>
              <a:rPr lang="en-US" sz="1399" b="0" i="0" u="none" strike="noStrike" cap="none" dirty="0">
                <a:solidFill>
                  <a:schemeClr val="dk1"/>
                </a:solidFill>
                <a:latin typeface="Verdana"/>
                <a:ea typeface="Verdana"/>
                <a:cs typeface="Verdana"/>
                <a:sym typeface="Verdana"/>
              </a:rPr>
              <a:t>Industry research and data pertaining to the financial performance, value, and future outlook of the Company;</a:t>
            </a:r>
            <a:endParaRPr sz="1400" b="0" i="0" u="none" strike="noStrike" cap="none" dirty="0">
              <a:solidFill>
                <a:srgbClr val="000000"/>
              </a:solidFill>
              <a:latin typeface="Arial"/>
              <a:ea typeface="Arial"/>
              <a:cs typeface="Arial"/>
              <a:sym typeface="Arial"/>
            </a:endParaRPr>
          </a:p>
          <a:p>
            <a:pPr marL="742996" marR="0" lvl="1" indent="-285769" algn="l" rtl="0">
              <a:lnSpc>
                <a:spcPct val="182773"/>
              </a:lnSpc>
              <a:spcBef>
                <a:spcPts val="0"/>
              </a:spcBef>
              <a:spcAft>
                <a:spcPts val="0"/>
              </a:spcAft>
              <a:buClr>
                <a:srgbClr val="0070C0"/>
              </a:buClr>
              <a:buSzPts val="1399"/>
              <a:buFont typeface="Courier New"/>
              <a:buChar char="o"/>
            </a:pPr>
            <a:r>
              <a:rPr lang="en-US" sz="1399" b="0" i="0" u="none" strike="noStrike" cap="none" dirty="0">
                <a:solidFill>
                  <a:schemeClr val="dk1"/>
                </a:solidFill>
                <a:latin typeface="Verdana"/>
                <a:ea typeface="Verdana"/>
                <a:cs typeface="Verdana"/>
                <a:sym typeface="Verdana"/>
              </a:rPr>
              <a:t>General market data that could affect the financial performance, value, and future outlook of the Company and;</a:t>
            </a:r>
            <a:endParaRPr sz="1400" b="0" i="0" u="none" strike="noStrike" cap="none" dirty="0">
              <a:solidFill>
                <a:srgbClr val="000000"/>
              </a:solidFill>
              <a:latin typeface="Arial"/>
              <a:ea typeface="Arial"/>
              <a:cs typeface="Arial"/>
              <a:sym typeface="Arial"/>
            </a:endParaRPr>
          </a:p>
          <a:p>
            <a:pPr marL="742996" marR="0" lvl="1" indent="-285769" algn="l" rtl="0">
              <a:lnSpc>
                <a:spcPct val="182773"/>
              </a:lnSpc>
              <a:spcBef>
                <a:spcPts val="0"/>
              </a:spcBef>
              <a:spcAft>
                <a:spcPts val="0"/>
              </a:spcAft>
              <a:buClr>
                <a:srgbClr val="0070C0"/>
              </a:buClr>
              <a:buSzPts val="1399"/>
              <a:buFont typeface="Courier New"/>
              <a:buChar char="o"/>
            </a:pPr>
            <a:r>
              <a:rPr lang="en-US" sz="1399" b="0" i="0" u="none" strike="noStrike" cap="none" dirty="0">
                <a:solidFill>
                  <a:schemeClr val="dk1"/>
                </a:solidFill>
                <a:latin typeface="Verdana"/>
                <a:ea typeface="Verdana"/>
                <a:cs typeface="Verdana"/>
                <a:sym typeface="Verdana"/>
              </a:rPr>
              <a:t>Publicly available information (including financial data) for existing companies that were regarded, in some useful manner, as comparable to the Company.</a:t>
            </a:r>
          </a:p>
          <a:p>
            <a:pPr>
              <a:lnSpc>
                <a:spcPct val="182773"/>
              </a:lnSpc>
              <a:buClr>
                <a:srgbClr val="0070C0"/>
              </a:buClr>
              <a:buSzPts val="1399"/>
            </a:pPr>
            <a:endParaRPr lang="en-US" sz="1399" b="0" i="0" u="none" strike="noStrike" cap="none" dirty="0">
              <a:solidFill>
                <a:schemeClr val="dk1"/>
              </a:solidFill>
              <a:latin typeface="Verdana"/>
              <a:ea typeface="Verdana"/>
              <a:cs typeface="Verdana"/>
              <a:sym typeface="Verdana"/>
            </a:endParaRPr>
          </a:p>
          <a:p>
            <a:pPr>
              <a:lnSpc>
                <a:spcPct val="182773"/>
              </a:lnSpc>
              <a:buClr>
                <a:srgbClr val="0070C0"/>
              </a:buClr>
              <a:buSzPts val="1399"/>
            </a:pPr>
            <a:r>
              <a:rPr lang="en-US" sz="1399" b="0" i="0" u="none" strike="noStrike" cap="none" dirty="0">
                <a:solidFill>
                  <a:schemeClr val="dk1"/>
                </a:solidFill>
                <a:latin typeface="Verdana"/>
                <a:ea typeface="Verdana"/>
                <a:cs typeface="Verdana"/>
                <a:sym typeface="Verdana"/>
              </a:rPr>
              <a:t>Value8 inherently depended on the completeness and accuracy of the information described above. While Value8 did not conduct an independent verification of any information obtained from the Company or other publicly published sources, the information appears to be consistent with current standards of reliability and completeness.</a:t>
            </a:r>
            <a:endParaRPr lang="en-US" b="0" i="0" u="none" strike="noStrike" cap="none" dirty="0">
              <a:solidFill>
                <a:srgbClr val="000000"/>
              </a:solidFill>
              <a:latin typeface="Arial"/>
              <a:ea typeface="Arial"/>
              <a:cs typeface="Arial"/>
              <a:sym typeface="Arial"/>
            </a:endParaRPr>
          </a:p>
          <a:p>
            <a:pPr>
              <a:lnSpc>
                <a:spcPct val="182773"/>
              </a:lnSpc>
              <a:buClr>
                <a:srgbClr val="0070C0"/>
              </a:buClr>
              <a:buSzPts val="1399"/>
            </a:pPr>
            <a:endParaRPr b="0" i="0" u="none" strike="noStrike" cap="none" dirty="0">
              <a:solidFill>
                <a:srgbClr val="000000"/>
              </a:solidFill>
              <a:latin typeface="Arial"/>
              <a:ea typeface="Arial"/>
              <a:cs typeface="Arial"/>
              <a:sym typeface="Arial"/>
            </a:endParaRPr>
          </a:p>
          <a:p>
            <a:pPr marL="0" marR="0" lvl="0" indent="0" algn="l" rtl="0">
              <a:lnSpc>
                <a:spcPct val="182773"/>
              </a:lnSpc>
              <a:spcBef>
                <a:spcPts val="0"/>
              </a:spcBef>
              <a:spcAft>
                <a:spcPts val="0"/>
              </a:spcAft>
              <a:buClr>
                <a:srgbClr val="000000"/>
              </a:buClr>
              <a:buSzPts val="1399"/>
              <a:buFont typeface="Arial"/>
              <a:buNone/>
            </a:pPr>
            <a:endParaRPr sz="1399" b="0" i="0" u="none" strike="noStrike" cap="none" dirty="0">
              <a:solidFill>
                <a:schemeClr val="dk1"/>
              </a:solidFill>
              <a:latin typeface="Verdana"/>
              <a:ea typeface="Verdana"/>
              <a:cs typeface="Verdana"/>
              <a:sym typeface="Verdana"/>
            </a:endParaRPr>
          </a:p>
          <a:p>
            <a:pPr marL="0" marR="0" lvl="0" indent="0" algn="l" rtl="0">
              <a:lnSpc>
                <a:spcPct val="182773"/>
              </a:lnSpc>
              <a:spcBef>
                <a:spcPts val="0"/>
              </a:spcBef>
              <a:spcAft>
                <a:spcPts val="0"/>
              </a:spcAft>
              <a:buClr>
                <a:srgbClr val="000000"/>
              </a:buClr>
              <a:buSzPts val="1399"/>
              <a:buFont typeface="Arial"/>
              <a:buNone/>
            </a:pPr>
            <a:endParaRPr sz="1399" b="0" i="0" u="none" strike="noStrike" cap="none" dirty="0">
              <a:solidFill>
                <a:srgbClr val="000000"/>
              </a:solidFill>
              <a:latin typeface="Verdana"/>
              <a:ea typeface="Verdana"/>
              <a:cs typeface="Verdana"/>
              <a:sym typeface="Verdana"/>
            </a:endParaRPr>
          </a:p>
        </p:txBody>
      </p:sp>
      <p:grpSp>
        <p:nvGrpSpPr>
          <p:cNvPr id="187" name="Google Shape;187;p4"/>
          <p:cNvGrpSpPr/>
          <p:nvPr/>
        </p:nvGrpSpPr>
        <p:grpSpPr>
          <a:xfrm>
            <a:off x="940966" y="8587835"/>
            <a:ext cx="580663" cy="687304"/>
            <a:chOff x="940966" y="8587830"/>
            <a:chExt cx="580663" cy="687304"/>
          </a:xfrm>
        </p:grpSpPr>
        <p:grpSp>
          <p:nvGrpSpPr>
            <p:cNvPr id="188" name="Google Shape;188;p4"/>
            <p:cNvGrpSpPr/>
            <p:nvPr/>
          </p:nvGrpSpPr>
          <p:grpSpPr>
            <a:xfrm>
              <a:off x="997356" y="8791620"/>
              <a:ext cx="483124" cy="483122"/>
              <a:chOff x="0" y="0"/>
              <a:chExt cx="812800" cy="812800"/>
            </a:xfrm>
          </p:grpSpPr>
          <p:sp>
            <p:nvSpPr>
              <p:cNvPr id="189" name="Google Shape;189;p4"/>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Calibri"/>
                  <a:ea typeface="Calibri"/>
                  <a:cs typeface="Calibri"/>
                  <a:sym typeface="Calibri"/>
                </a:endParaRPr>
              </a:p>
            </p:txBody>
          </p:sp>
          <p:sp>
            <p:nvSpPr>
              <p:cNvPr id="190" name="Google Shape;190;p4"/>
              <p:cNvSpPr txBox="1"/>
              <p:nvPr/>
            </p:nvSpPr>
            <p:spPr>
              <a:xfrm>
                <a:off x="76200" y="66675"/>
                <a:ext cx="660400" cy="669925"/>
              </a:xfrm>
              <a:prstGeom prst="rect">
                <a:avLst/>
              </a:prstGeom>
              <a:noFill/>
              <a:ln>
                <a:noFill/>
              </a:ln>
            </p:spPr>
            <p:txBody>
              <a:bodyPr spcFirstLastPara="1" wrap="square" lIns="35850" tIns="35850" rIns="35850" bIns="35850" anchor="ctr" anchorCtr="0">
                <a:noAutofit/>
              </a:bodyPr>
              <a:lstStyle/>
              <a:p>
                <a:pPr marL="0" marR="0" lvl="0" indent="0" algn="ctr" rtl="0">
                  <a:lnSpc>
                    <a:spcPct val="201041"/>
                  </a:lnSpc>
                  <a:spcBef>
                    <a:spcPts val="0"/>
                  </a:spcBef>
                  <a:spcAft>
                    <a:spcPts val="0"/>
                  </a:spcAft>
                  <a:buClr>
                    <a:srgbClr val="000000"/>
                  </a:buClr>
                  <a:buSzPts val="1056"/>
                  <a:buFont typeface="Arial"/>
                  <a:buNone/>
                </a:pPr>
                <a:endParaRPr sz="1056" b="0" i="0" u="none" strike="noStrike" cap="none">
                  <a:solidFill>
                    <a:schemeClr val="dk1"/>
                  </a:solidFill>
                  <a:latin typeface="Calibri"/>
                  <a:ea typeface="Calibri"/>
                  <a:cs typeface="Calibri"/>
                  <a:sym typeface="Calibri"/>
                </a:endParaRPr>
              </a:p>
            </p:txBody>
          </p:sp>
        </p:grpSp>
        <p:sp>
          <p:nvSpPr>
            <p:cNvPr id="191" name="Google Shape;191;p4"/>
            <p:cNvSpPr txBox="1"/>
            <p:nvPr/>
          </p:nvSpPr>
          <p:spPr>
            <a:xfrm>
              <a:off x="940966" y="8587830"/>
              <a:ext cx="580663" cy="687304"/>
            </a:xfrm>
            <a:prstGeom prst="rect">
              <a:avLst/>
            </a:prstGeom>
            <a:noFill/>
            <a:ln>
              <a:noFill/>
            </a:ln>
          </p:spPr>
          <p:txBody>
            <a:bodyPr spcFirstLastPara="1" wrap="square" lIns="0" tIns="0" rIns="0" bIns="0" anchor="ctr" anchorCtr="0">
              <a:spAutoFit/>
            </a:bodyPr>
            <a:lstStyle/>
            <a:p>
              <a:pPr marL="0" marR="0" lvl="0" indent="0" algn="ctr" rtl="0">
                <a:lnSpc>
                  <a:spcPct val="278575"/>
                </a:lnSpc>
                <a:spcBef>
                  <a:spcPts val="0"/>
                </a:spcBef>
                <a:spcAft>
                  <a:spcPts val="0"/>
                </a:spcAft>
                <a:buClr>
                  <a:srgbClr val="000000"/>
                </a:buClr>
                <a:buSzPts val="1601"/>
                <a:buFont typeface="Arial"/>
                <a:buNone/>
              </a:pPr>
              <a:r>
                <a:rPr lang="en-US" sz="1601" b="0" i="0" u="none" strike="noStrike" cap="none" dirty="0">
                  <a:solidFill>
                    <a:srgbClr val="0070C0"/>
                  </a:solidFill>
                  <a:latin typeface="Arial"/>
                  <a:ea typeface="Arial"/>
                  <a:cs typeface="Arial"/>
                  <a:sym typeface="Arial"/>
                </a:rPr>
                <a:t>04</a:t>
              </a:r>
              <a:endParaRPr sz="1400" b="0" i="0" u="none" strike="noStrike" cap="none" dirty="0">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Shape 195"/>
        <p:cNvGrpSpPr/>
        <p:nvPr/>
      </p:nvGrpSpPr>
      <p:grpSpPr>
        <a:xfrm>
          <a:off x="0" y="0"/>
          <a:ext cx="0" cy="0"/>
          <a:chOff x="0" y="0"/>
          <a:chExt cx="0" cy="0"/>
        </a:xfrm>
      </p:grpSpPr>
      <p:sp>
        <p:nvSpPr>
          <p:cNvPr id="196" name="Google Shape;196;p5"/>
          <p:cNvSpPr txBox="1"/>
          <p:nvPr/>
        </p:nvSpPr>
        <p:spPr>
          <a:xfrm>
            <a:off x="2551073" y="932104"/>
            <a:ext cx="13223959" cy="671722"/>
          </a:xfrm>
          <a:prstGeom prst="rect">
            <a:avLst/>
          </a:prstGeom>
          <a:noFill/>
          <a:ln>
            <a:noFill/>
          </a:ln>
        </p:spPr>
        <p:txBody>
          <a:bodyPr spcFirstLastPara="1" wrap="square" lIns="0" tIns="0" rIns="0" bIns="0" anchor="t" anchorCtr="0">
            <a:spAutoFit/>
          </a:bodyPr>
          <a:lstStyle/>
          <a:p>
            <a:pPr marL="0" marR="0" lvl="0" indent="0" algn="ctr" rtl="0">
              <a:lnSpc>
                <a:spcPct val="190497"/>
              </a:lnSpc>
              <a:spcBef>
                <a:spcPts val="0"/>
              </a:spcBef>
              <a:spcAft>
                <a:spcPts val="0"/>
              </a:spcAft>
              <a:buClr>
                <a:srgbClr val="000000"/>
              </a:buClr>
              <a:buSzPts val="3199"/>
              <a:buFont typeface="Arial"/>
              <a:buNone/>
            </a:pPr>
            <a:r>
              <a:rPr lang="en-US" sz="3199" b="0" i="0" u="none" strike="noStrike" cap="none">
                <a:solidFill>
                  <a:srgbClr val="0070C0"/>
                </a:solidFill>
                <a:latin typeface="Verdana"/>
                <a:ea typeface="Verdana"/>
                <a:cs typeface="Verdana"/>
                <a:sym typeface="Verdana"/>
              </a:rPr>
              <a:t>STATEMENT OF LIMITING CONDITIONS</a:t>
            </a:r>
            <a:endParaRPr sz="1400" b="0" i="0" u="none" strike="noStrike" cap="none">
              <a:solidFill>
                <a:srgbClr val="000000"/>
              </a:solidFill>
              <a:latin typeface="Arial"/>
              <a:ea typeface="Arial"/>
              <a:cs typeface="Arial"/>
              <a:sym typeface="Arial"/>
            </a:endParaRPr>
          </a:p>
        </p:txBody>
      </p:sp>
      <p:grpSp>
        <p:nvGrpSpPr>
          <p:cNvPr id="197" name="Google Shape;197;p5"/>
          <p:cNvGrpSpPr/>
          <p:nvPr/>
        </p:nvGrpSpPr>
        <p:grpSpPr>
          <a:xfrm>
            <a:off x="15856696" y="8786364"/>
            <a:ext cx="1453671" cy="471940"/>
            <a:chOff x="0" y="-28575"/>
            <a:chExt cx="952367" cy="309190"/>
          </a:xfrm>
        </p:grpSpPr>
        <p:sp>
          <p:nvSpPr>
            <p:cNvPr id="198" name="Google Shape;198;p5"/>
            <p:cNvSpPr/>
            <p:nvPr/>
          </p:nvSpPr>
          <p:spPr>
            <a:xfrm>
              <a:off x="0" y="0"/>
              <a:ext cx="952367" cy="280615"/>
            </a:xfrm>
            <a:custGeom>
              <a:avLst/>
              <a:gdLst/>
              <a:ahLst/>
              <a:cxnLst/>
              <a:rect l="l" t="t" r="r" b="b"/>
              <a:pathLst>
                <a:path w="952367" h="280615" extrusionOk="0">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199" name="Google Shape;199;p5"/>
            <p:cNvSpPr txBox="1"/>
            <p:nvPr/>
          </p:nvSpPr>
          <p:spPr>
            <a:xfrm>
              <a:off x="0" y="-28575"/>
              <a:ext cx="952367" cy="309190"/>
            </a:xfrm>
            <a:prstGeom prst="rect">
              <a:avLst/>
            </a:prstGeom>
            <a:noFill/>
            <a:ln>
              <a:noFill/>
            </a:ln>
          </p:spPr>
          <p:txBody>
            <a:bodyPr spcFirstLastPara="1" wrap="square" lIns="40625" tIns="40625" rIns="40625" bIns="40625" anchor="ctr" anchorCtr="0">
              <a:noAutofit/>
            </a:bodyPr>
            <a:lstStyle/>
            <a:p>
              <a:pPr marL="0" marR="0" lvl="0" indent="0" algn="ctr" rtl="0">
                <a:lnSpc>
                  <a:spcPct val="20142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cxnSp>
        <p:nvCxnSpPr>
          <p:cNvPr id="200" name="Google Shape;200;p5">
            <a:hlinkClick r:id="rId3" action="ppaction://hlinksldjump"/>
          </p:cNvPr>
          <p:cNvCxnSpPr/>
          <p:nvPr/>
        </p:nvCxnSpPr>
        <p:spPr>
          <a:xfrm>
            <a:off x="16238667" y="9044139"/>
            <a:ext cx="714076" cy="0"/>
          </a:xfrm>
          <a:prstGeom prst="straightConnector1">
            <a:avLst/>
          </a:prstGeom>
          <a:noFill/>
          <a:ln w="19050" cap="flat" cmpd="sng">
            <a:solidFill>
              <a:srgbClr val="0070C0">
                <a:alpha val="70196"/>
              </a:srgbClr>
            </a:solidFill>
            <a:prstDash val="solid"/>
            <a:round/>
            <a:headEnd type="none" w="sm" len="sm"/>
            <a:tailEnd type="stealth" w="med" len="med"/>
          </a:ln>
        </p:spPr>
      </p:cxnSp>
      <p:sp>
        <p:nvSpPr>
          <p:cNvPr id="201" name="Google Shape;201;p5"/>
          <p:cNvSpPr txBox="1"/>
          <p:nvPr/>
        </p:nvSpPr>
        <p:spPr>
          <a:xfrm>
            <a:off x="990600" y="1873770"/>
            <a:ext cx="16306800" cy="6138540"/>
          </a:xfrm>
          <a:prstGeom prst="rect">
            <a:avLst/>
          </a:prstGeom>
          <a:noFill/>
          <a:ln>
            <a:noFill/>
          </a:ln>
        </p:spPr>
        <p:txBody>
          <a:bodyPr spcFirstLastPara="1" wrap="square" lIns="0" tIns="0" rIns="0" bIns="0" anchor="t" anchorCtr="0">
            <a:spAutoFit/>
          </a:bodyPr>
          <a:lstStyle/>
          <a:p>
            <a:pPr marL="0" marR="0" lvl="0" indent="0" algn="l" rtl="0">
              <a:lnSpc>
                <a:spcPct val="182773"/>
              </a:lnSpc>
              <a:spcBef>
                <a:spcPts val="0"/>
              </a:spcBef>
              <a:spcAft>
                <a:spcPts val="0"/>
              </a:spcAft>
              <a:buClr>
                <a:srgbClr val="000000"/>
              </a:buClr>
              <a:buSzPts val="1399"/>
              <a:buFont typeface="Arial"/>
              <a:buNone/>
            </a:pPr>
            <a:r>
              <a:rPr lang="en-US" sz="1200" b="0" i="0" u="none" strike="noStrike" cap="none" dirty="0">
                <a:solidFill>
                  <a:srgbClr val="000000"/>
                </a:solidFill>
                <a:latin typeface="Verdana"/>
                <a:ea typeface="Verdana"/>
                <a:cs typeface="Verdana"/>
                <a:sym typeface="Verdana"/>
              </a:rPr>
              <a:t>The value conclusions specified in our appraisal report (the “Analysis”) are governed by the following limiting conditions:</a:t>
            </a:r>
            <a:endParaRPr sz="1200" b="0" i="0" u="none" strike="noStrike" cap="none" dirty="0">
              <a:solidFill>
                <a:srgbClr val="000000"/>
              </a:solidFill>
              <a:latin typeface="Arial"/>
              <a:ea typeface="Arial"/>
              <a:cs typeface="Arial"/>
              <a:sym typeface="Arial"/>
            </a:endParaRPr>
          </a:p>
          <a:p>
            <a:pPr marL="0" marR="0" lvl="0" indent="0" algn="l" rtl="0">
              <a:lnSpc>
                <a:spcPct val="182773"/>
              </a:lnSpc>
              <a:spcBef>
                <a:spcPts val="0"/>
              </a:spcBef>
              <a:spcAft>
                <a:spcPts val="0"/>
              </a:spcAft>
              <a:buClr>
                <a:srgbClr val="000000"/>
              </a:buClr>
              <a:buSzPts val="1399"/>
              <a:buFont typeface="Arial"/>
              <a:buNone/>
            </a:pPr>
            <a:endParaRPr sz="1200" b="0" i="0" u="none" strike="noStrike" cap="none" dirty="0">
              <a:solidFill>
                <a:srgbClr val="000000"/>
              </a:solidFill>
              <a:latin typeface="Verdana"/>
              <a:ea typeface="Verdana"/>
              <a:cs typeface="Verdana"/>
              <a:sym typeface="Verdana"/>
            </a:endParaRPr>
          </a:p>
          <a:p>
            <a:pPr marL="742996" marR="0" lvl="1" indent="-285769" algn="l" rtl="0">
              <a:lnSpc>
                <a:spcPct val="182773"/>
              </a:lnSpc>
              <a:spcBef>
                <a:spcPts val="0"/>
              </a:spcBef>
              <a:spcAft>
                <a:spcPts val="0"/>
              </a:spcAft>
              <a:buClr>
                <a:srgbClr val="0070C0"/>
              </a:buClr>
              <a:buSzPts val="1399"/>
              <a:buFont typeface="Courier New"/>
              <a:buChar char="o"/>
            </a:pPr>
            <a:r>
              <a:rPr lang="en-US" sz="1200" b="0" i="0" u="none" strike="noStrike" cap="none" dirty="0">
                <a:solidFill>
                  <a:srgbClr val="000000"/>
                </a:solidFill>
                <a:latin typeface="Verdana"/>
                <a:ea typeface="Verdana"/>
                <a:cs typeface="Verdana"/>
                <a:sym typeface="Verdana"/>
              </a:rPr>
              <a:t>Value8 has based this Analysis on information provided and represented by the management of the Company. This information included the state of product development, the financial history, future business plans, as well as information with respect to the capital structure and past financings.</a:t>
            </a:r>
            <a:endParaRPr sz="1200" b="0" i="0" u="none" strike="noStrike" cap="none" dirty="0">
              <a:solidFill>
                <a:srgbClr val="000000"/>
              </a:solidFill>
              <a:latin typeface="Arial"/>
              <a:ea typeface="Arial"/>
              <a:cs typeface="Arial"/>
              <a:sym typeface="Arial"/>
            </a:endParaRPr>
          </a:p>
          <a:p>
            <a:pPr marL="742996" marR="0" lvl="1" indent="-285769" algn="l" rtl="0">
              <a:lnSpc>
                <a:spcPct val="182773"/>
              </a:lnSpc>
              <a:spcBef>
                <a:spcPts val="0"/>
              </a:spcBef>
              <a:spcAft>
                <a:spcPts val="0"/>
              </a:spcAft>
              <a:buClr>
                <a:srgbClr val="0070C0"/>
              </a:buClr>
              <a:buSzPts val="1399"/>
              <a:buFont typeface="Courier New"/>
              <a:buChar char="o"/>
            </a:pPr>
            <a:r>
              <a:rPr lang="en-US" sz="1200" b="0" i="0" u="none" strike="noStrike" cap="none" dirty="0">
                <a:solidFill>
                  <a:srgbClr val="000000"/>
                </a:solidFill>
                <a:latin typeface="Verdana"/>
                <a:ea typeface="Verdana"/>
                <a:cs typeface="Verdana"/>
                <a:sym typeface="Verdana"/>
              </a:rPr>
              <a:t>Company management warranted to Value8 that the information supplied was complete and correct to the best of its knowledge. Value8 did not independently verify the information, and, in that regard, the validity of the Analysis depends on the completeness and accuracy of the information provided to Value8 by the Company.</a:t>
            </a:r>
            <a:endParaRPr sz="1200" b="0" i="0" u="none" strike="noStrike" cap="none" dirty="0">
              <a:solidFill>
                <a:srgbClr val="000000"/>
              </a:solidFill>
              <a:latin typeface="Arial"/>
              <a:ea typeface="Arial"/>
              <a:cs typeface="Arial"/>
              <a:sym typeface="Arial"/>
            </a:endParaRPr>
          </a:p>
          <a:p>
            <a:pPr marL="742996" marR="0" lvl="1" indent="-285769" algn="l" rtl="0">
              <a:lnSpc>
                <a:spcPct val="182773"/>
              </a:lnSpc>
              <a:spcBef>
                <a:spcPts val="0"/>
              </a:spcBef>
              <a:spcAft>
                <a:spcPts val="0"/>
              </a:spcAft>
              <a:buClr>
                <a:srgbClr val="0070C0"/>
              </a:buClr>
              <a:buSzPts val="1399"/>
              <a:buFont typeface="Courier New"/>
              <a:buChar char="o"/>
            </a:pPr>
            <a:r>
              <a:rPr lang="en-US" sz="1200" b="0" i="0" u="none" strike="noStrike" cap="none" dirty="0">
                <a:solidFill>
                  <a:srgbClr val="000000"/>
                </a:solidFill>
                <a:latin typeface="Verdana"/>
                <a:ea typeface="Verdana"/>
                <a:cs typeface="Verdana"/>
                <a:sym typeface="Verdana"/>
              </a:rPr>
              <a:t>Value8 has relied upon information furnished by others, which is believed to be reliable. We have not independently verified the accuracy or completeness of the information.</a:t>
            </a:r>
            <a:endParaRPr sz="1200" b="0" i="0" u="none" strike="noStrike" cap="none" dirty="0">
              <a:solidFill>
                <a:srgbClr val="000000"/>
              </a:solidFill>
              <a:latin typeface="Arial"/>
              <a:ea typeface="Arial"/>
              <a:cs typeface="Arial"/>
              <a:sym typeface="Arial"/>
            </a:endParaRPr>
          </a:p>
          <a:p>
            <a:pPr marL="742996" marR="0" lvl="1" indent="-285769" algn="l" rtl="0">
              <a:lnSpc>
                <a:spcPct val="182773"/>
              </a:lnSpc>
              <a:spcBef>
                <a:spcPts val="0"/>
              </a:spcBef>
              <a:spcAft>
                <a:spcPts val="0"/>
              </a:spcAft>
              <a:buClr>
                <a:srgbClr val="0070C0"/>
              </a:buClr>
              <a:buSzPts val="1399"/>
              <a:buFont typeface="Courier New"/>
              <a:buChar char="o"/>
            </a:pPr>
            <a:r>
              <a:rPr lang="en-US" sz="1200" b="0" i="0" u="none" strike="noStrike" cap="none" dirty="0">
                <a:solidFill>
                  <a:srgbClr val="000000"/>
                </a:solidFill>
                <a:latin typeface="Verdana"/>
                <a:ea typeface="Verdana"/>
                <a:cs typeface="Verdana"/>
                <a:sym typeface="Verdana"/>
              </a:rPr>
              <a:t>The value conclusions are not intended to represent values for the Company’s securities at any date other than the Valuation Date in the Analysis. </a:t>
            </a:r>
            <a:endParaRPr sz="1200" b="0" i="0" u="none" strike="noStrike" cap="none" dirty="0">
              <a:solidFill>
                <a:srgbClr val="000000"/>
              </a:solidFill>
              <a:latin typeface="Arial"/>
              <a:ea typeface="Arial"/>
              <a:cs typeface="Arial"/>
              <a:sym typeface="Arial"/>
            </a:endParaRPr>
          </a:p>
          <a:p>
            <a:pPr marL="742996" marR="0" lvl="1" indent="-285769" algn="l" rtl="0">
              <a:lnSpc>
                <a:spcPct val="182773"/>
              </a:lnSpc>
              <a:spcBef>
                <a:spcPts val="0"/>
              </a:spcBef>
              <a:spcAft>
                <a:spcPts val="0"/>
              </a:spcAft>
              <a:buClr>
                <a:srgbClr val="0070C0"/>
              </a:buClr>
              <a:buSzPts val="1399"/>
              <a:buFont typeface="Courier New"/>
              <a:buChar char="o"/>
            </a:pPr>
            <a:r>
              <a:rPr lang="en-US" sz="1200" b="0" i="0" u="none" strike="noStrike" cap="none" dirty="0">
                <a:solidFill>
                  <a:srgbClr val="000000"/>
                </a:solidFill>
                <a:latin typeface="Verdana"/>
                <a:ea typeface="Verdana"/>
                <a:cs typeface="Verdana"/>
                <a:sym typeface="Verdana"/>
              </a:rPr>
              <a:t>We assume no responsibility for changes in market conditions or physical factors that could affect the value of the Company’s securities at a later date, or the inability of the owner to sell the Company’s securities  at the value specified in the Analysis.</a:t>
            </a:r>
            <a:endParaRPr sz="1200" b="0" i="0" u="none" strike="noStrike" cap="none" dirty="0">
              <a:solidFill>
                <a:srgbClr val="000000"/>
              </a:solidFill>
              <a:latin typeface="Arial"/>
              <a:ea typeface="Arial"/>
              <a:cs typeface="Arial"/>
              <a:sym typeface="Arial"/>
            </a:endParaRPr>
          </a:p>
          <a:p>
            <a:pPr marL="742996" marR="0" lvl="1" indent="-285769" algn="l" rtl="0">
              <a:lnSpc>
                <a:spcPct val="182773"/>
              </a:lnSpc>
              <a:spcBef>
                <a:spcPts val="0"/>
              </a:spcBef>
              <a:spcAft>
                <a:spcPts val="0"/>
              </a:spcAft>
              <a:buClr>
                <a:srgbClr val="0070C0"/>
              </a:buClr>
              <a:buSzPts val="1399"/>
              <a:buFont typeface="Courier New"/>
              <a:buChar char="o"/>
            </a:pPr>
            <a:r>
              <a:rPr lang="en-US" sz="1200" b="0" i="0" u="none" strike="noStrike" cap="none" dirty="0">
                <a:solidFill>
                  <a:srgbClr val="000000"/>
                </a:solidFill>
                <a:latin typeface="Verdana"/>
                <a:ea typeface="Verdana"/>
                <a:cs typeface="Verdana"/>
                <a:sym typeface="Verdana"/>
              </a:rPr>
              <a:t>The Analysis has been prepared solely for the purpose stated and should not be used for any other purpose or by any other person/party than to or for whom it is addressed and prepared. Our value conclusions are not intended to represent investment advice of any kind and do not constitute a recommendation as to the purchase price or sale of the Subject Security.</a:t>
            </a:r>
            <a:endParaRPr sz="1200" b="0" i="0" u="none" strike="noStrike" cap="none" dirty="0">
              <a:solidFill>
                <a:srgbClr val="000000"/>
              </a:solidFill>
              <a:latin typeface="Arial"/>
              <a:ea typeface="Arial"/>
              <a:cs typeface="Arial"/>
              <a:sym typeface="Arial"/>
            </a:endParaRPr>
          </a:p>
          <a:p>
            <a:pPr marL="742996" marR="0" lvl="1" indent="-285769" algn="l" rtl="0">
              <a:lnSpc>
                <a:spcPct val="182773"/>
              </a:lnSpc>
              <a:spcBef>
                <a:spcPts val="0"/>
              </a:spcBef>
              <a:spcAft>
                <a:spcPts val="0"/>
              </a:spcAft>
              <a:buClr>
                <a:srgbClr val="0070C0"/>
              </a:buClr>
              <a:buSzPts val="1399"/>
              <a:buFont typeface="Courier New"/>
              <a:buChar char="o"/>
            </a:pPr>
            <a:r>
              <a:rPr lang="en-US" sz="1200" b="0" i="0" u="none" strike="noStrike" cap="none" dirty="0">
                <a:solidFill>
                  <a:srgbClr val="000000"/>
                </a:solidFill>
                <a:latin typeface="Verdana"/>
                <a:ea typeface="Verdana"/>
                <a:cs typeface="Verdana"/>
                <a:sym typeface="Verdana"/>
              </a:rPr>
              <a:t>Neither the Analysis nor any portion thereof (including, without limitations, any conclusions as to value, the identity of the appraiser, or the identity of Value8) shall be disseminated to the public or third parties through advertising, public relations, news, sales, mail, direct transmittal, Securities and Exchange Commission disclosure documents, or any other media without the prior written consent and approval of Value8. Possession of the Analysis, or a copy thereof, does not afford the holder the right to publication. The Analysis may not be used without the prior written consent of Value8 and the Company.</a:t>
            </a:r>
            <a:endParaRPr sz="1200" b="0" i="0" u="none" strike="noStrike" cap="none" dirty="0">
              <a:solidFill>
                <a:srgbClr val="000000"/>
              </a:solidFill>
              <a:latin typeface="Arial"/>
              <a:ea typeface="Arial"/>
              <a:cs typeface="Arial"/>
              <a:sym typeface="Arial"/>
            </a:endParaRPr>
          </a:p>
          <a:p>
            <a:pPr marL="742996" marR="0" lvl="1" indent="-285769" algn="l" rtl="0">
              <a:lnSpc>
                <a:spcPct val="182773"/>
              </a:lnSpc>
              <a:spcBef>
                <a:spcPts val="0"/>
              </a:spcBef>
              <a:spcAft>
                <a:spcPts val="0"/>
              </a:spcAft>
              <a:buClr>
                <a:srgbClr val="0070C0"/>
              </a:buClr>
              <a:buSzPts val="1399"/>
              <a:buFont typeface="Courier New"/>
              <a:buChar char="o"/>
            </a:pPr>
            <a:r>
              <a:rPr lang="en-US" sz="1200" b="0" i="0" u="none" strike="noStrike" cap="none" dirty="0">
                <a:solidFill>
                  <a:srgbClr val="000000"/>
                </a:solidFill>
                <a:latin typeface="Verdana"/>
                <a:ea typeface="Verdana"/>
                <a:cs typeface="Verdana"/>
                <a:sym typeface="Verdana"/>
              </a:rPr>
              <a:t>Our fee for this service is not contingent upon the results of the Analysis expressed herein. </a:t>
            </a:r>
            <a:endParaRPr sz="1200" b="0" i="0" u="none" strike="noStrike" cap="none" dirty="0">
              <a:solidFill>
                <a:srgbClr val="000000"/>
              </a:solidFill>
              <a:latin typeface="Arial"/>
              <a:ea typeface="Arial"/>
              <a:cs typeface="Arial"/>
              <a:sym typeface="Arial"/>
            </a:endParaRPr>
          </a:p>
          <a:p>
            <a:pPr marL="0" marR="0" lvl="0" indent="0" algn="l" rtl="0">
              <a:lnSpc>
                <a:spcPct val="182773"/>
              </a:lnSpc>
              <a:spcBef>
                <a:spcPts val="0"/>
              </a:spcBef>
              <a:spcAft>
                <a:spcPts val="0"/>
              </a:spcAft>
              <a:buClr>
                <a:srgbClr val="000000"/>
              </a:buClr>
              <a:buSzPts val="1399"/>
              <a:buFont typeface="Arial"/>
              <a:buNone/>
            </a:pPr>
            <a:endParaRPr sz="1200" b="0" i="0" u="none" strike="noStrike" cap="none" dirty="0">
              <a:solidFill>
                <a:srgbClr val="000000"/>
              </a:solidFill>
              <a:latin typeface="Verdana"/>
              <a:ea typeface="Verdana"/>
              <a:cs typeface="Verdana"/>
              <a:sym typeface="Verdana"/>
            </a:endParaRPr>
          </a:p>
        </p:txBody>
      </p:sp>
      <p:cxnSp>
        <p:nvCxnSpPr>
          <p:cNvPr id="202" name="Google Shape;202;p5"/>
          <p:cNvCxnSpPr/>
          <p:nvPr/>
        </p:nvCxnSpPr>
        <p:spPr>
          <a:xfrm>
            <a:off x="1028704" y="9659318"/>
            <a:ext cx="16268701" cy="0"/>
          </a:xfrm>
          <a:prstGeom prst="straightConnector1">
            <a:avLst/>
          </a:prstGeom>
          <a:noFill/>
          <a:ln w="76200" cap="flat" cmpd="sng">
            <a:solidFill>
              <a:srgbClr val="E6E7E8"/>
            </a:solidFill>
            <a:prstDash val="solid"/>
            <a:round/>
            <a:headEnd type="none" w="sm" len="sm"/>
            <a:tailEnd type="triangle" w="med" len="med"/>
          </a:ln>
        </p:spPr>
      </p:cxnSp>
      <p:grpSp>
        <p:nvGrpSpPr>
          <p:cNvPr id="203" name="Google Shape;203;p5"/>
          <p:cNvGrpSpPr/>
          <p:nvPr/>
        </p:nvGrpSpPr>
        <p:grpSpPr>
          <a:xfrm>
            <a:off x="2033400" y="9530672"/>
            <a:ext cx="1224000" cy="496004"/>
            <a:chOff x="1355317" y="6095931"/>
            <a:chExt cx="1224000" cy="496004"/>
          </a:xfrm>
        </p:grpSpPr>
        <p:sp>
          <p:nvSpPr>
            <p:cNvPr id="204" name="Google Shape;204;p5"/>
            <p:cNvSpPr/>
            <p:nvPr/>
          </p:nvSpPr>
          <p:spPr>
            <a:xfrm>
              <a:off x="1355317"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0070C0"/>
                  </a:solidFill>
                  <a:latin typeface="Verdana"/>
                  <a:ea typeface="Verdana"/>
                  <a:cs typeface="Verdana"/>
                  <a:sym typeface="Verdana"/>
                </a:rPr>
                <a:t>Introduction</a:t>
              </a:r>
              <a:endParaRPr sz="1400" b="0" i="0" u="none" strike="noStrike" cap="none">
                <a:solidFill>
                  <a:srgbClr val="000000"/>
                </a:solidFill>
                <a:latin typeface="Arial"/>
                <a:ea typeface="Arial"/>
                <a:cs typeface="Arial"/>
                <a:sym typeface="Arial"/>
              </a:endParaRPr>
            </a:p>
          </p:txBody>
        </p:sp>
        <p:sp>
          <p:nvSpPr>
            <p:cNvPr id="205" name="Google Shape;205;p5"/>
            <p:cNvSpPr/>
            <p:nvPr/>
          </p:nvSpPr>
          <p:spPr>
            <a:xfrm>
              <a:off x="1841317" y="6095931"/>
              <a:ext cx="252000" cy="252000"/>
            </a:xfrm>
            <a:prstGeom prst="ellipse">
              <a:avLst/>
            </a:prstGeom>
            <a:solidFill>
              <a:srgbClr val="00B0F0"/>
            </a:solidFill>
            <a:ln w="1905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chemeClr val="lt1"/>
                  </a:solidFill>
                  <a:latin typeface="Verdana"/>
                  <a:ea typeface="Verdana"/>
                  <a:cs typeface="Verdana"/>
                  <a:sym typeface="Verdana"/>
                </a:rPr>
                <a:t>1</a:t>
              </a:r>
              <a:endParaRPr sz="1400" b="0" i="0" u="none" strike="noStrike" cap="none">
                <a:solidFill>
                  <a:srgbClr val="000000"/>
                </a:solidFill>
                <a:latin typeface="Arial"/>
                <a:ea typeface="Arial"/>
                <a:cs typeface="Arial"/>
                <a:sym typeface="Arial"/>
              </a:endParaRPr>
            </a:p>
          </p:txBody>
        </p:sp>
      </p:grpSp>
      <p:grpSp>
        <p:nvGrpSpPr>
          <p:cNvPr id="206" name="Google Shape;206;p5"/>
          <p:cNvGrpSpPr/>
          <p:nvPr/>
        </p:nvGrpSpPr>
        <p:grpSpPr>
          <a:xfrm>
            <a:off x="4630316" y="9530672"/>
            <a:ext cx="1224000" cy="496004"/>
            <a:chOff x="4098256" y="6095931"/>
            <a:chExt cx="1224000" cy="496004"/>
          </a:xfrm>
        </p:grpSpPr>
        <p:sp>
          <p:nvSpPr>
            <p:cNvPr id="207" name="Google Shape;207;p5"/>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Company Overview</a:t>
              </a:r>
              <a:endParaRPr sz="1400" b="0" i="0" u="none" strike="noStrike" cap="none">
                <a:solidFill>
                  <a:srgbClr val="000000"/>
                </a:solidFill>
                <a:latin typeface="Arial"/>
                <a:ea typeface="Arial"/>
                <a:cs typeface="Arial"/>
                <a:sym typeface="Arial"/>
              </a:endParaRPr>
            </a:p>
          </p:txBody>
        </p:sp>
        <p:sp>
          <p:nvSpPr>
            <p:cNvPr id="208" name="Google Shape;208;p5"/>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2</a:t>
              </a:r>
              <a:endParaRPr sz="1400" b="0" i="0" u="none" strike="noStrike" cap="none">
                <a:solidFill>
                  <a:srgbClr val="000000"/>
                </a:solidFill>
                <a:latin typeface="Arial"/>
                <a:ea typeface="Arial"/>
                <a:cs typeface="Arial"/>
                <a:sym typeface="Arial"/>
              </a:endParaRPr>
            </a:p>
          </p:txBody>
        </p:sp>
      </p:grpSp>
      <p:grpSp>
        <p:nvGrpSpPr>
          <p:cNvPr id="209" name="Google Shape;209;p5"/>
          <p:cNvGrpSpPr/>
          <p:nvPr/>
        </p:nvGrpSpPr>
        <p:grpSpPr>
          <a:xfrm>
            <a:off x="12421063" y="9534668"/>
            <a:ext cx="1224000" cy="496004"/>
            <a:chOff x="4098256" y="6095931"/>
            <a:chExt cx="1224000" cy="496004"/>
          </a:xfrm>
        </p:grpSpPr>
        <p:sp>
          <p:nvSpPr>
            <p:cNvPr id="210" name="Google Shape;210;p5"/>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Allocation of Value</a:t>
              </a:r>
              <a:endParaRPr sz="1400" b="0" i="0" u="none" strike="noStrike" cap="none">
                <a:solidFill>
                  <a:srgbClr val="000000"/>
                </a:solidFill>
                <a:latin typeface="Arial"/>
                <a:ea typeface="Arial"/>
                <a:cs typeface="Arial"/>
                <a:sym typeface="Arial"/>
              </a:endParaRPr>
            </a:p>
          </p:txBody>
        </p:sp>
        <p:sp>
          <p:nvSpPr>
            <p:cNvPr id="211" name="Google Shape;211;p5"/>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5</a:t>
              </a:r>
              <a:endParaRPr sz="1400" b="0" i="0" u="none" strike="noStrike" cap="none">
                <a:solidFill>
                  <a:srgbClr val="000000"/>
                </a:solidFill>
                <a:latin typeface="Arial"/>
                <a:ea typeface="Arial"/>
                <a:cs typeface="Arial"/>
                <a:sym typeface="Arial"/>
              </a:endParaRPr>
            </a:p>
          </p:txBody>
        </p:sp>
      </p:grpSp>
      <p:grpSp>
        <p:nvGrpSpPr>
          <p:cNvPr id="212" name="Google Shape;212;p5"/>
          <p:cNvGrpSpPr/>
          <p:nvPr/>
        </p:nvGrpSpPr>
        <p:grpSpPr>
          <a:xfrm>
            <a:off x="7227233" y="9530672"/>
            <a:ext cx="1224000" cy="496004"/>
            <a:chOff x="6824912" y="6095931"/>
            <a:chExt cx="1224000" cy="496004"/>
          </a:xfrm>
        </p:grpSpPr>
        <p:sp>
          <p:nvSpPr>
            <p:cNvPr id="213" name="Google Shape;213;p5"/>
            <p:cNvSpPr/>
            <p:nvPr/>
          </p:nvSpPr>
          <p:spPr>
            <a:xfrm>
              <a:off x="6824912"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Valuation Framework</a:t>
              </a:r>
              <a:endParaRPr sz="1400" b="0" i="0" u="none" strike="noStrike" cap="none">
                <a:solidFill>
                  <a:srgbClr val="000000"/>
                </a:solidFill>
                <a:latin typeface="Arial"/>
                <a:ea typeface="Arial"/>
                <a:cs typeface="Arial"/>
                <a:sym typeface="Arial"/>
              </a:endParaRPr>
            </a:p>
          </p:txBody>
        </p:sp>
        <p:sp>
          <p:nvSpPr>
            <p:cNvPr id="214" name="Google Shape;214;p5"/>
            <p:cNvSpPr/>
            <p:nvPr/>
          </p:nvSpPr>
          <p:spPr>
            <a:xfrm>
              <a:off x="7310912"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3</a:t>
              </a:r>
              <a:endParaRPr sz="1400" b="0" i="0" u="none" strike="noStrike" cap="none">
                <a:solidFill>
                  <a:srgbClr val="000000"/>
                </a:solidFill>
                <a:latin typeface="Arial"/>
                <a:ea typeface="Arial"/>
                <a:cs typeface="Arial"/>
                <a:sym typeface="Arial"/>
              </a:endParaRPr>
            </a:p>
          </p:txBody>
        </p:sp>
      </p:grpSp>
      <p:grpSp>
        <p:nvGrpSpPr>
          <p:cNvPr id="215" name="Google Shape;215;p5"/>
          <p:cNvGrpSpPr/>
          <p:nvPr/>
        </p:nvGrpSpPr>
        <p:grpSpPr>
          <a:xfrm>
            <a:off x="9824149" y="9534668"/>
            <a:ext cx="1224000" cy="496004"/>
            <a:chOff x="9576193" y="6095931"/>
            <a:chExt cx="1224000" cy="496004"/>
          </a:xfrm>
        </p:grpSpPr>
        <p:sp>
          <p:nvSpPr>
            <p:cNvPr id="216" name="Google Shape;216;p5"/>
            <p:cNvSpPr/>
            <p:nvPr/>
          </p:nvSpPr>
          <p:spPr>
            <a:xfrm>
              <a:off x="9576193"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Valuation Analysis</a:t>
              </a:r>
              <a:endParaRPr sz="1400" b="0" i="0" u="none" strike="noStrike" cap="none">
                <a:solidFill>
                  <a:srgbClr val="000000"/>
                </a:solidFill>
                <a:latin typeface="Arial"/>
                <a:ea typeface="Arial"/>
                <a:cs typeface="Arial"/>
                <a:sym typeface="Arial"/>
              </a:endParaRPr>
            </a:p>
          </p:txBody>
        </p:sp>
        <p:sp>
          <p:nvSpPr>
            <p:cNvPr id="217" name="Google Shape;217;p5"/>
            <p:cNvSpPr/>
            <p:nvPr/>
          </p:nvSpPr>
          <p:spPr>
            <a:xfrm>
              <a:off x="10062193"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4</a:t>
              </a:r>
              <a:endParaRPr sz="1400" b="0" i="0" u="none" strike="noStrike" cap="none">
                <a:solidFill>
                  <a:srgbClr val="000000"/>
                </a:solidFill>
                <a:latin typeface="Arial"/>
                <a:ea typeface="Arial"/>
                <a:cs typeface="Arial"/>
                <a:sym typeface="Arial"/>
              </a:endParaRPr>
            </a:p>
          </p:txBody>
        </p:sp>
      </p:grpSp>
      <p:grpSp>
        <p:nvGrpSpPr>
          <p:cNvPr id="218" name="Google Shape;218;p5"/>
          <p:cNvGrpSpPr/>
          <p:nvPr/>
        </p:nvGrpSpPr>
        <p:grpSpPr>
          <a:xfrm>
            <a:off x="15017980" y="9534668"/>
            <a:ext cx="1224000" cy="496004"/>
            <a:chOff x="4098256" y="6095931"/>
            <a:chExt cx="1224000" cy="496004"/>
          </a:xfrm>
        </p:grpSpPr>
        <p:sp>
          <p:nvSpPr>
            <p:cNvPr id="219" name="Google Shape;219;p5"/>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Exhibits</a:t>
              </a:r>
              <a:endParaRPr sz="1400" b="0" i="0" u="none" strike="noStrike" cap="none">
                <a:solidFill>
                  <a:srgbClr val="000000"/>
                </a:solidFill>
                <a:latin typeface="Arial"/>
                <a:ea typeface="Arial"/>
                <a:cs typeface="Arial"/>
                <a:sym typeface="Arial"/>
              </a:endParaRPr>
            </a:p>
          </p:txBody>
        </p:sp>
        <p:sp>
          <p:nvSpPr>
            <p:cNvPr id="220" name="Google Shape;220;p5"/>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6</a:t>
              </a:r>
              <a:endParaRPr sz="1400" b="0" i="0" u="none" strike="noStrike" cap="none">
                <a:solidFill>
                  <a:srgbClr val="000000"/>
                </a:solidFill>
                <a:latin typeface="Arial"/>
                <a:ea typeface="Arial"/>
                <a:cs typeface="Arial"/>
                <a:sym typeface="Arial"/>
              </a:endParaRPr>
            </a:p>
          </p:txBody>
        </p:sp>
      </p:grpSp>
      <p:grpSp>
        <p:nvGrpSpPr>
          <p:cNvPr id="221" name="Google Shape;221;p5"/>
          <p:cNvGrpSpPr/>
          <p:nvPr/>
        </p:nvGrpSpPr>
        <p:grpSpPr>
          <a:xfrm>
            <a:off x="940966" y="8587835"/>
            <a:ext cx="580663" cy="687304"/>
            <a:chOff x="940966" y="8587830"/>
            <a:chExt cx="580663" cy="687304"/>
          </a:xfrm>
        </p:grpSpPr>
        <p:grpSp>
          <p:nvGrpSpPr>
            <p:cNvPr id="222" name="Google Shape;222;p5"/>
            <p:cNvGrpSpPr/>
            <p:nvPr/>
          </p:nvGrpSpPr>
          <p:grpSpPr>
            <a:xfrm>
              <a:off x="997356" y="8791620"/>
              <a:ext cx="483124" cy="483122"/>
              <a:chOff x="0" y="0"/>
              <a:chExt cx="812800" cy="812800"/>
            </a:xfrm>
          </p:grpSpPr>
          <p:sp>
            <p:nvSpPr>
              <p:cNvPr id="223" name="Google Shape;223;p5"/>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224" name="Google Shape;224;p5"/>
              <p:cNvSpPr txBox="1"/>
              <p:nvPr/>
            </p:nvSpPr>
            <p:spPr>
              <a:xfrm>
                <a:off x="76200" y="66675"/>
                <a:ext cx="660400" cy="669925"/>
              </a:xfrm>
              <a:prstGeom prst="rect">
                <a:avLst/>
              </a:prstGeom>
              <a:noFill/>
              <a:ln>
                <a:noFill/>
              </a:ln>
            </p:spPr>
            <p:txBody>
              <a:bodyPr spcFirstLastPara="1" wrap="square" lIns="35850" tIns="35850" rIns="35850" bIns="35850" anchor="ctr" anchorCtr="0">
                <a:noAutofit/>
              </a:bodyPr>
              <a:lstStyle/>
              <a:p>
                <a:pPr marL="0" marR="0" lvl="0" indent="0" algn="ctr" rtl="0">
                  <a:lnSpc>
                    <a:spcPct val="201041"/>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sp>
          <p:nvSpPr>
            <p:cNvPr id="225" name="Google Shape;225;p5"/>
            <p:cNvSpPr txBox="1"/>
            <p:nvPr/>
          </p:nvSpPr>
          <p:spPr>
            <a:xfrm>
              <a:off x="940966" y="8587830"/>
              <a:ext cx="580663" cy="687304"/>
            </a:xfrm>
            <a:prstGeom prst="rect">
              <a:avLst/>
            </a:prstGeom>
            <a:noFill/>
            <a:ln>
              <a:noFill/>
            </a:ln>
          </p:spPr>
          <p:txBody>
            <a:bodyPr spcFirstLastPara="1" wrap="square" lIns="0" tIns="0" rIns="0" bIns="0" anchor="ctr" anchorCtr="0">
              <a:spAutoFit/>
            </a:bodyPr>
            <a:lstStyle/>
            <a:p>
              <a:pPr marL="0" marR="0" lvl="0" indent="0" algn="ctr" rtl="0">
                <a:lnSpc>
                  <a:spcPct val="278575"/>
                </a:lnSpc>
                <a:spcBef>
                  <a:spcPts val="0"/>
                </a:spcBef>
                <a:spcAft>
                  <a:spcPts val="0"/>
                </a:spcAft>
                <a:buClr>
                  <a:srgbClr val="000000"/>
                </a:buClr>
                <a:buSzPts val="1601"/>
                <a:buFont typeface="Arial"/>
                <a:buNone/>
              </a:pPr>
              <a:r>
                <a:rPr lang="en-US" sz="1601" b="0" i="0" u="none" strike="noStrike" cap="none" dirty="0">
                  <a:solidFill>
                    <a:srgbClr val="0070C0"/>
                  </a:solidFill>
                  <a:latin typeface="Verdana"/>
                  <a:ea typeface="Verdana"/>
                  <a:cs typeface="Verdana"/>
                  <a:sym typeface="Verdana"/>
                </a:rPr>
                <a:t>05</a:t>
              </a:r>
              <a:endParaRPr sz="1400" b="0" i="0" u="none" strike="noStrike" cap="none" dirty="0">
                <a:solidFill>
                  <a:srgbClr val="000000"/>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Shape 229"/>
        <p:cNvGrpSpPr/>
        <p:nvPr/>
      </p:nvGrpSpPr>
      <p:grpSpPr>
        <a:xfrm>
          <a:off x="0" y="0"/>
          <a:ext cx="0" cy="0"/>
          <a:chOff x="0" y="0"/>
          <a:chExt cx="0" cy="0"/>
        </a:xfrm>
      </p:grpSpPr>
      <p:sp>
        <p:nvSpPr>
          <p:cNvPr id="230" name="Google Shape;230;p6"/>
          <p:cNvSpPr txBox="1"/>
          <p:nvPr/>
        </p:nvSpPr>
        <p:spPr>
          <a:xfrm>
            <a:off x="2551073" y="932104"/>
            <a:ext cx="13223959" cy="671722"/>
          </a:xfrm>
          <a:prstGeom prst="rect">
            <a:avLst/>
          </a:prstGeom>
          <a:noFill/>
          <a:ln>
            <a:noFill/>
          </a:ln>
        </p:spPr>
        <p:txBody>
          <a:bodyPr spcFirstLastPara="1" wrap="square" lIns="0" tIns="0" rIns="0" bIns="0" anchor="t" anchorCtr="0">
            <a:spAutoFit/>
          </a:bodyPr>
          <a:lstStyle/>
          <a:p>
            <a:pPr marL="0" marR="0" lvl="0" indent="0" algn="ctr" rtl="0">
              <a:lnSpc>
                <a:spcPct val="190497"/>
              </a:lnSpc>
              <a:spcBef>
                <a:spcPts val="0"/>
              </a:spcBef>
              <a:spcAft>
                <a:spcPts val="0"/>
              </a:spcAft>
              <a:buClr>
                <a:srgbClr val="000000"/>
              </a:buClr>
              <a:buSzPts val="3199"/>
              <a:buFont typeface="Arial"/>
              <a:buNone/>
            </a:pPr>
            <a:r>
              <a:rPr lang="en-US" sz="3199" b="0" i="0" u="none" strike="noStrike" cap="none">
                <a:solidFill>
                  <a:srgbClr val="0070C0"/>
                </a:solidFill>
                <a:latin typeface="Verdana"/>
                <a:ea typeface="Verdana"/>
                <a:cs typeface="Verdana"/>
                <a:sym typeface="Verdana"/>
              </a:rPr>
              <a:t>APPRAISAL CERTIFICATION</a:t>
            </a:r>
            <a:endParaRPr sz="1400" b="0" i="0" u="none" strike="noStrike" cap="none">
              <a:solidFill>
                <a:srgbClr val="000000"/>
              </a:solidFill>
              <a:latin typeface="Arial"/>
              <a:ea typeface="Arial"/>
              <a:cs typeface="Arial"/>
              <a:sym typeface="Arial"/>
            </a:endParaRPr>
          </a:p>
        </p:txBody>
      </p:sp>
      <p:grpSp>
        <p:nvGrpSpPr>
          <p:cNvPr id="231" name="Google Shape;231;p6"/>
          <p:cNvGrpSpPr/>
          <p:nvPr/>
        </p:nvGrpSpPr>
        <p:grpSpPr>
          <a:xfrm>
            <a:off x="15856696" y="8786364"/>
            <a:ext cx="1453671" cy="471940"/>
            <a:chOff x="0" y="-28575"/>
            <a:chExt cx="952367" cy="309190"/>
          </a:xfrm>
        </p:grpSpPr>
        <p:sp>
          <p:nvSpPr>
            <p:cNvPr id="232" name="Google Shape;232;p6"/>
            <p:cNvSpPr/>
            <p:nvPr/>
          </p:nvSpPr>
          <p:spPr>
            <a:xfrm>
              <a:off x="0" y="0"/>
              <a:ext cx="952367" cy="280615"/>
            </a:xfrm>
            <a:custGeom>
              <a:avLst/>
              <a:gdLst/>
              <a:ahLst/>
              <a:cxnLst/>
              <a:rect l="l" t="t" r="r" b="b"/>
              <a:pathLst>
                <a:path w="952367" h="280615" extrusionOk="0">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233" name="Google Shape;233;p6"/>
            <p:cNvSpPr txBox="1"/>
            <p:nvPr/>
          </p:nvSpPr>
          <p:spPr>
            <a:xfrm>
              <a:off x="0" y="-28575"/>
              <a:ext cx="952367" cy="309190"/>
            </a:xfrm>
            <a:prstGeom prst="rect">
              <a:avLst/>
            </a:prstGeom>
            <a:noFill/>
            <a:ln>
              <a:noFill/>
            </a:ln>
          </p:spPr>
          <p:txBody>
            <a:bodyPr spcFirstLastPara="1" wrap="square" lIns="40625" tIns="40625" rIns="40625" bIns="40625" anchor="ctr" anchorCtr="0">
              <a:noAutofit/>
            </a:bodyPr>
            <a:lstStyle/>
            <a:p>
              <a:pPr marL="0" marR="0" lvl="0" indent="0" algn="ctr" rtl="0">
                <a:lnSpc>
                  <a:spcPct val="20142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cxnSp>
        <p:nvCxnSpPr>
          <p:cNvPr id="234" name="Google Shape;234;p6">
            <a:hlinkClick r:id="rId3" action="ppaction://hlinksldjump"/>
          </p:cNvPr>
          <p:cNvCxnSpPr/>
          <p:nvPr/>
        </p:nvCxnSpPr>
        <p:spPr>
          <a:xfrm>
            <a:off x="16238667" y="9044139"/>
            <a:ext cx="714076" cy="0"/>
          </a:xfrm>
          <a:prstGeom prst="straightConnector1">
            <a:avLst/>
          </a:prstGeom>
          <a:noFill/>
          <a:ln w="19050" cap="flat" cmpd="sng">
            <a:solidFill>
              <a:srgbClr val="0070C0">
                <a:alpha val="70196"/>
              </a:srgbClr>
            </a:solidFill>
            <a:prstDash val="solid"/>
            <a:round/>
            <a:headEnd type="none" w="sm" len="sm"/>
            <a:tailEnd type="stealth" w="med" len="med"/>
          </a:ln>
        </p:spPr>
      </p:cxnSp>
      <p:sp>
        <p:nvSpPr>
          <p:cNvPr id="235" name="Google Shape;235;p6"/>
          <p:cNvSpPr txBox="1"/>
          <p:nvPr/>
        </p:nvSpPr>
        <p:spPr>
          <a:xfrm>
            <a:off x="990600" y="1857043"/>
            <a:ext cx="16306800" cy="5574924"/>
          </a:xfrm>
          <a:prstGeom prst="rect">
            <a:avLst/>
          </a:prstGeom>
          <a:noFill/>
          <a:ln>
            <a:noFill/>
          </a:ln>
        </p:spPr>
        <p:txBody>
          <a:bodyPr spcFirstLastPara="1" wrap="square" lIns="0" tIns="0" rIns="0" bIns="0" anchor="t" anchorCtr="0">
            <a:spAutoFit/>
          </a:bodyPr>
          <a:lstStyle/>
          <a:p>
            <a:pPr marL="0" marR="0" lvl="0" indent="0" algn="l" rtl="0">
              <a:lnSpc>
                <a:spcPct val="182773"/>
              </a:lnSpc>
              <a:spcBef>
                <a:spcPts val="0"/>
              </a:spcBef>
              <a:spcAft>
                <a:spcPts val="0"/>
              </a:spcAft>
              <a:buClr>
                <a:srgbClr val="000000"/>
              </a:buClr>
              <a:buSzPts val="1399"/>
              <a:buFont typeface="Arial"/>
              <a:buNone/>
            </a:pPr>
            <a:r>
              <a:rPr lang="en-US" sz="1200" b="0" i="0" u="none" strike="noStrike" cap="none" dirty="0">
                <a:solidFill>
                  <a:srgbClr val="000000"/>
                </a:solidFill>
                <a:latin typeface="Verdana"/>
                <a:ea typeface="Verdana"/>
                <a:cs typeface="Verdana"/>
                <a:sym typeface="Verdana"/>
              </a:rPr>
              <a:t>We certify that, to the best of our knowledge and belief:</a:t>
            </a:r>
            <a:endParaRPr sz="1200" b="0" i="0" u="none" strike="noStrike" cap="none" dirty="0">
              <a:solidFill>
                <a:srgbClr val="000000"/>
              </a:solidFill>
              <a:latin typeface="Arial"/>
              <a:ea typeface="Arial"/>
              <a:cs typeface="Arial"/>
              <a:sym typeface="Arial"/>
            </a:endParaRPr>
          </a:p>
          <a:p>
            <a:pPr marL="0" marR="0" lvl="0" indent="0" algn="l" rtl="0">
              <a:lnSpc>
                <a:spcPct val="182773"/>
              </a:lnSpc>
              <a:spcBef>
                <a:spcPts val="0"/>
              </a:spcBef>
              <a:spcAft>
                <a:spcPts val="0"/>
              </a:spcAft>
              <a:buClr>
                <a:srgbClr val="000000"/>
              </a:buClr>
              <a:buSzPts val="1399"/>
              <a:buFont typeface="Arial"/>
              <a:buNone/>
            </a:pPr>
            <a:endParaRPr sz="1200" b="0" i="0" u="none" strike="noStrike" cap="none" dirty="0">
              <a:solidFill>
                <a:srgbClr val="000000"/>
              </a:solidFill>
              <a:latin typeface="Verdana"/>
              <a:ea typeface="Verdana"/>
              <a:cs typeface="Verdana"/>
              <a:sym typeface="Verdana"/>
            </a:endParaRPr>
          </a:p>
          <a:p>
            <a:pPr marL="742996" marR="0" lvl="1" indent="-285769" algn="l" rtl="0">
              <a:lnSpc>
                <a:spcPct val="182773"/>
              </a:lnSpc>
              <a:spcBef>
                <a:spcPts val="0"/>
              </a:spcBef>
              <a:spcAft>
                <a:spcPts val="0"/>
              </a:spcAft>
              <a:buClr>
                <a:srgbClr val="0070C0"/>
              </a:buClr>
              <a:buSzPts val="1399"/>
              <a:buFont typeface="Courier New"/>
              <a:buChar char="o"/>
            </a:pPr>
            <a:r>
              <a:rPr lang="en-US" sz="1200" b="0" i="0" u="none" strike="noStrike" cap="none" dirty="0">
                <a:solidFill>
                  <a:srgbClr val="000000"/>
                </a:solidFill>
                <a:latin typeface="Verdana"/>
                <a:ea typeface="Verdana"/>
                <a:cs typeface="Verdana"/>
                <a:sym typeface="Verdana"/>
              </a:rPr>
              <a:t>The statements of fact contained in this report are true and correct.</a:t>
            </a:r>
            <a:endParaRPr sz="1200" b="0" i="0" u="none" strike="noStrike" cap="none" dirty="0">
              <a:solidFill>
                <a:srgbClr val="000000"/>
              </a:solidFill>
              <a:latin typeface="Arial"/>
              <a:ea typeface="Arial"/>
              <a:cs typeface="Arial"/>
              <a:sym typeface="Arial"/>
            </a:endParaRPr>
          </a:p>
          <a:p>
            <a:pPr marL="742996" marR="0" lvl="1" indent="-285769" algn="l" rtl="0">
              <a:lnSpc>
                <a:spcPct val="182773"/>
              </a:lnSpc>
              <a:spcBef>
                <a:spcPts val="0"/>
              </a:spcBef>
              <a:spcAft>
                <a:spcPts val="0"/>
              </a:spcAft>
              <a:buClr>
                <a:srgbClr val="0070C0"/>
              </a:buClr>
              <a:buSzPts val="1399"/>
              <a:buFont typeface="Courier New"/>
              <a:buChar char="o"/>
            </a:pPr>
            <a:r>
              <a:rPr lang="en-US" sz="1200" b="0" i="0" u="none" strike="noStrike" cap="none" dirty="0">
                <a:solidFill>
                  <a:srgbClr val="000000"/>
                </a:solidFill>
                <a:latin typeface="Verdana"/>
                <a:ea typeface="Verdana"/>
                <a:cs typeface="Verdana"/>
                <a:sym typeface="Verdana"/>
              </a:rPr>
              <a:t>The reported analyses, opinions, and conclusions are limited only by the assumptions and limiting conditions contained herein, and are my personal, unbiased professional analyses, opinions, and conclusions.</a:t>
            </a:r>
            <a:endParaRPr sz="1200" b="0" i="0" u="none" strike="noStrike" cap="none" dirty="0">
              <a:solidFill>
                <a:srgbClr val="000000"/>
              </a:solidFill>
              <a:latin typeface="Arial"/>
              <a:ea typeface="Arial"/>
              <a:cs typeface="Arial"/>
              <a:sym typeface="Arial"/>
            </a:endParaRPr>
          </a:p>
          <a:p>
            <a:pPr marL="742996" marR="0" lvl="1" indent="-285769" algn="l" rtl="0">
              <a:lnSpc>
                <a:spcPct val="182773"/>
              </a:lnSpc>
              <a:spcBef>
                <a:spcPts val="0"/>
              </a:spcBef>
              <a:spcAft>
                <a:spcPts val="0"/>
              </a:spcAft>
              <a:buClr>
                <a:srgbClr val="0070C0"/>
              </a:buClr>
              <a:buSzPts val="1399"/>
              <a:buFont typeface="Courier New"/>
              <a:buChar char="o"/>
            </a:pPr>
            <a:r>
              <a:rPr lang="en-US" sz="1200" b="0" i="0" u="none" strike="noStrike" cap="none" dirty="0">
                <a:solidFill>
                  <a:srgbClr val="000000"/>
                </a:solidFill>
                <a:latin typeface="Verdana"/>
                <a:ea typeface="Verdana"/>
                <a:cs typeface="Verdana"/>
                <a:sym typeface="Verdana"/>
              </a:rPr>
              <a:t>I have no present or prospective interest in the property that is the subject of this report, and no personal interest or bias with respect to the parties involved. I am not aware of any such interest held by Bridgeland Advisors or any of the individuals involved in this appraisal.</a:t>
            </a:r>
            <a:endParaRPr sz="1200" b="0" i="0" u="none" strike="noStrike" cap="none" dirty="0">
              <a:solidFill>
                <a:srgbClr val="000000"/>
              </a:solidFill>
              <a:latin typeface="Arial"/>
              <a:ea typeface="Arial"/>
              <a:cs typeface="Arial"/>
              <a:sym typeface="Arial"/>
            </a:endParaRPr>
          </a:p>
          <a:p>
            <a:pPr marL="742996" marR="0" lvl="1" indent="-285769" algn="l" rtl="0">
              <a:lnSpc>
                <a:spcPct val="182773"/>
              </a:lnSpc>
              <a:spcBef>
                <a:spcPts val="0"/>
              </a:spcBef>
              <a:spcAft>
                <a:spcPts val="0"/>
              </a:spcAft>
              <a:buClr>
                <a:srgbClr val="0070C0"/>
              </a:buClr>
              <a:buSzPts val="1399"/>
              <a:buFont typeface="Courier New"/>
              <a:buChar char="o"/>
            </a:pPr>
            <a:r>
              <a:rPr lang="en-US" sz="1200" b="0" i="0" u="none" strike="noStrike" cap="none" dirty="0">
                <a:solidFill>
                  <a:srgbClr val="000000"/>
                </a:solidFill>
                <a:latin typeface="Verdana"/>
                <a:ea typeface="Verdana"/>
                <a:cs typeface="Verdana"/>
                <a:sym typeface="Verdana"/>
              </a:rPr>
              <a:t>Our engagement or compensation is not contingent on an action or event resulting from the analyses, opinions, or conclusions in, or the use of, this report.</a:t>
            </a:r>
            <a:endParaRPr sz="1200" b="0" i="0" u="none" strike="noStrike" cap="none" dirty="0">
              <a:solidFill>
                <a:srgbClr val="000000"/>
              </a:solidFill>
              <a:latin typeface="Arial"/>
              <a:ea typeface="Arial"/>
              <a:cs typeface="Arial"/>
              <a:sym typeface="Arial"/>
            </a:endParaRPr>
          </a:p>
          <a:p>
            <a:pPr marL="742996" marR="0" lvl="1" indent="-285769" algn="l" rtl="0">
              <a:lnSpc>
                <a:spcPct val="182773"/>
              </a:lnSpc>
              <a:spcBef>
                <a:spcPts val="0"/>
              </a:spcBef>
              <a:spcAft>
                <a:spcPts val="0"/>
              </a:spcAft>
              <a:buClr>
                <a:srgbClr val="0070C0"/>
              </a:buClr>
              <a:buSzPts val="1399"/>
              <a:buFont typeface="Courier New"/>
              <a:buChar char="o"/>
            </a:pPr>
            <a:r>
              <a:rPr lang="en-US" sz="1200" b="0" i="0" u="none" strike="noStrike" cap="none" dirty="0">
                <a:solidFill>
                  <a:srgbClr val="000000"/>
                </a:solidFill>
                <a:latin typeface="Verdana"/>
                <a:ea typeface="Verdana"/>
                <a:cs typeface="Verdana"/>
                <a:sym typeface="Verdana"/>
              </a:rPr>
              <a:t>Our analyses, opinions, and conclusions were developed, and the report has been prepared, in conformity with the Uniform Standards of Professional Appraisal Practice.</a:t>
            </a:r>
            <a:endParaRPr sz="1200" b="0" i="0" u="none" strike="noStrike" cap="none" dirty="0">
              <a:solidFill>
                <a:srgbClr val="000000"/>
              </a:solidFill>
              <a:latin typeface="Arial"/>
              <a:ea typeface="Arial"/>
              <a:cs typeface="Arial"/>
              <a:sym typeface="Arial"/>
            </a:endParaRPr>
          </a:p>
          <a:p>
            <a:pPr marL="742996" marR="0" lvl="1" indent="-285769" algn="l" rtl="0">
              <a:lnSpc>
                <a:spcPct val="182773"/>
              </a:lnSpc>
              <a:spcBef>
                <a:spcPts val="0"/>
              </a:spcBef>
              <a:spcAft>
                <a:spcPts val="0"/>
              </a:spcAft>
              <a:buClr>
                <a:srgbClr val="0070C0"/>
              </a:buClr>
              <a:buSzPts val="1399"/>
              <a:buFont typeface="Courier New"/>
              <a:buChar char="o"/>
            </a:pPr>
            <a:r>
              <a:rPr lang="en-US" sz="1200" b="0" i="0" u="none" strike="noStrike" cap="none" dirty="0">
                <a:solidFill>
                  <a:srgbClr val="000000"/>
                </a:solidFill>
                <a:latin typeface="Verdana"/>
                <a:ea typeface="Verdana"/>
                <a:cs typeface="Verdana"/>
                <a:sym typeface="Verdana"/>
              </a:rPr>
              <a:t>The conclusion of value is based solely on work performed by us or by individuals working under our direction.</a:t>
            </a:r>
            <a:endParaRPr sz="1200" b="0" i="0" u="none" strike="noStrike" cap="none" dirty="0">
              <a:solidFill>
                <a:srgbClr val="000000"/>
              </a:solidFill>
              <a:latin typeface="Arial"/>
              <a:ea typeface="Arial"/>
              <a:cs typeface="Arial"/>
              <a:sym typeface="Arial"/>
            </a:endParaRPr>
          </a:p>
          <a:p>
            <a:pPr marL="0" marR="0" lvl="0" indent="0" algn="l" rtl="0">
              <a:lnSpc>
                <a:spcPct val="182773"/>
              </a:lnSpc>
              <a:spcBef>
                <a:spcPts val="0"/>
              </a:spcBef>
              <a:spcAft>
                <a:spcPts val="0"/>
              </a:spcAft>
              <a:buClr>
                <a:srgbClr val="000000"/>
              </a:buClr>
              <a:buSzPts val="1399"/>
              <a:buFont typeface="Arial"/>
              <a:buNone/>
            </a:pPr>
            <a:r>
              <a:rPr lang="en-US" sz="1200" b="0" i="0" u="none" strike="noStrike" cap="none" dirty="0">
                <a:solidFill>
                  <a:srgbClr val="000000"/>
                </a:solidFill>
                <a:latin typeface="Verdana"/>
                <a:ea typeface="Verdana"/>
                <a:cs typeface="Verdana"/>
                <a:sym typeface="Verdana"/>
              </a:rPr>
              <a:t>{{REPORT_DATE}}</a:t>
            </a:r>
            <a:endParaRPr sz="1200" b="0" i="0" u="none" strike="noStrike" cap="none" dirty="0">
              <a:solidFill>
                <a:srgbClr val="000000"/>
              </a:solidFill>
              <a:latin typeface="Arial"/>
              <a:ea typeface="Arial"/>
              <a:cs typeface="Arial"/>
              <a:sym typeface="Arial"/>
            </a:endParaRPr>
          </a:p>
          <a:p>
            <a:pPr marL="0" marR="0" lvl="0" indent="0" algn="l" rtl="0">
              <a:lnSpc>
                <a:spcPct val="182773"/>
              </a:lnSpc>
              <a:spcBef>
                <a:spcPts val="0"/>
              </a:spcBef>
              <a:spcAft>
                <a:spcPts val="0"/>
              </a:spcAft>
              <a:buClr>
                <a:srgbClr val="000000"/>
              </a:buClr>
              <a:buSzPts val="1399"/>
              <a:buFont typeface="Arial"/>
              <a:buNone/>
            </a:pPr>
            <a:endParaRPr sz="1200" b="0" i="0" u="none" strike="noStrike" cap="none" dirty="0">
              <a:solidFill>
                <a:srgbClr val="000000"/>
              </a:solidFill>
              <a:latin typeface="Verdana"/>
              <a:ea typeface="Verdana"/>
              <a:cs typeface="Verdana"/>
              <a:sym typeface="Verdana"/>
            </a:endParaRPr>
          </a:p>
          <a:p>
            <a:pPr marL="0" marR="0" lvl="0" indent="0" algn="l" rtl="0">
              <a:lnSpc>
                <a:spcPct val="182773"/>
              </a:lnSpc>
              <a:spcBef>
                <a:spcPts val="0"/>
              </a:spcBef>
              <a:spcAft>
                <a:spcPts val="0"/>
              </a:spcAft>
              <a:buClr>
                <a:srgbClr val="000000"/>
              </a:buClr>
              <a:buSzPts val="1399"/>
              <a:buFont typeface="Arial"/>
              <a:buNone/>
            </a:pPr>
            <a:r>
              <a:rPr lang="en-US" sz="1200" b="0" i="0" u="none" strike="noStrike" cap="none" dirty="0">
                <a:solidFill>
                  <a:srgbClr val="000000"/>
                </a:solidFill>
                <a:latin typeface="Verdana"/>
                <a:ea typeface="Verdana"/>
                <a:cs typeface="Verdana"/>
                <a:sym typeface="Verdana"/>
              </a:rPr>
              <a:t>Value8</a:t>
            </a:r>
            <a:endParaRPr sz="1200" b="0" i="0" u="none" strike="noStrike" cap="none" dirty="0">
              <a:solidFill>
                <a:srgbClr val="000000"/>
              </a:solidFill>
              <a:latin typeface="Arial"/>
              <a:ea typeface="Arial"/>
              <a:cs typeface="Arial"/>
              <a:sym typeface="Arial"/>
            </a:endParaRPr>
          </a:p>
          <a:p>
            <a:pPr marL="0" marR="0" lvl="0" indent="0" algn="l" rtl="0">
              <a:lnSpc>
                <a:spcPct val="182773"/>
              </a:lnSpc>
              <a:spcBef>
                <a:spcPts val="0"/>
              </a:spcBef>
              <a:spcAft>
                <a:spcPts val="0"/>
              </a:spcAft>
              <a:buClr>
                <a:srgbClr val="000000"/>
              </a:buClr>
              <a:buSzPts val="1399"/>
              <a:buFont typeface="Arial"/>
              <a:buNone/>
            </a:pPr>
            <a:r>
              <a:rPr lang="en-US" sz="1200" b="0" i="0" u="none" strike="noStrike" cap="none" dirty="0">
                <a:solidFill>
                  <a:srgbClr val="000000"/>
                </a:solidFill>
                <a:latin typeface="Verdana"/>
                <a:ea typeface="Verdana"/>
                <a:cs typeface="Verdana"/>
                <a:sym typeface="Verdana"/>
              </a:rPr>
              <a:t>Appraiser:</a:t>
            </a:r>
            <a:endParaRPr sz="1200" b="0" i="0" u="none" strike="noStrike" cap="none" dirty="0">
              <a:solidFill>
                <a:srgbClr val="000000"/>
              </a:solidFill>
              <a:latin typeface="Arial"/>
              <a:ea typeface="Arial"/>
              <a:cs typeface="Arial"/>
              <a:sym typeface="Arial"/>
            </a:endParaRPr>
          </a:p>
          <a:p>
            <a:pPr marL="0" marR="0" lvl="0" indent="0" algn="l" rtl="0">
              <a:lnSpc>
                <a:spcPct val="182773"/>
              </a:lnSpc>
              <a:spcBef>
                <a:spcPts val="0"/>
              </a:spcBef>
              <a:spcAft>
                <a:spcPts val="0"/>
              </a:spcAft>
              <a:buClr>
                <a:srgbClr val="000000"/>
              </a:buClr>
              <a:buSzPts val="1399"/>
              <a:buFont typeface="Arial"/>
              <a:buNone/>
            </a:pPr>
            <a:r>
              <a:rPr lang="en-US" sz="1200" b="0" i="0" u="none" strike="noStrike" cap="none" dirty="0">
                <a:solidFill>
                  <a:srgbClr val="000000"/>
                </a:solidFill>
                <a:latin typeface="Verdana"/>
                <a:ea typeface="Verdana"/>
                <a:cs typeface="Verdana"/>
                <a:sym typeface="Verdana"/>
              </a:rPr>
              <a:t>{{APPRAISER_FIRST_NAME}} </a:t>
            </a:r>
            <a:r>
              <a:rPr lang="en-US" sz="1200" b="0" i="0" u="none" strike="noStrike" cap="none" dirty="0">
                <a:solidFill>
                  <a:schemeClr val="dk1"/>
                </a:solidFill>
                <a:latin typeface="Verdana"/>
                <a:ea typeface="Verdana"/>
                <a:cs typeface="Verdana"/>
                <a:sym typeface="Verdana"/>
              </a:rPr>
              <a:t>{{APPRAISER_LAST_NAME}}</a:t>
            </a:r>
            <a:r>
              <a:rPr lang="en-US" sz="1200" b="0" i="0" u="none" strike="noStrike" cap="none" dirty="0">
                <a:solidFill>
                  <a:srgbClr val="000000"/>
                </a:solidFill>
                <a:latin typeface="Verdana"/>
                <a:ea typeface="Verdana"/>
                <a:cs typeface="Verdana"/>
                <a:sym typeface="Verdana"/>
              </a:rPr>
              <a:t> ; </a:t>
            </a:r>
            <a:r>
              <a:rPr lang="en-US" sz="1200" b="0" i="0" u="none" strike="noStrike" cap="none" dirty="0">
                <a:solidFill>
                  <a:schemeClr val="dk1"/>
                </a:solidFill>
                <a:latin typeface="Verdana"/>
                <a:ea typeface="Verdana"/>
                <a:cs typeface="Verdana"/>
                <a:sym typeface="Verdana"/>
              </a:rPr>
              <a:t>{{APPRAISER_TITLE}} </a:t>
            </a:r>
            <a:endParaRPr sz="1200" b="0" i="0" u="none" strike="noStrike" cap="none" dirty="0">
              <a:solidFill>
                <a:srgbClr val="000000"/>
              </a:solidFill>
              <a:latin typeface="Arial"/>
              <a:ea typeface="Arial"/>
              <a:cs typeface="Arial"/>
              <a:sym typeface="Arial"/>
            </a:endParaRPr>
          </a:p>
          <a:p>
            <a:pPr marL="0" marR="0" lvl="0" indent="0" algn="l" rtl="0">
              <a:lnSpc>
                <a:spcPct val="182773"/>
              </a:lnSpc>
              <a:spcBef>
                <a:spcPts val="0"/>
              </a:spcBef>
              <a:spcAft>
                <a:spcPts val="0"/>
              </a:spcAft>
              <a:buClr>
                <a:srgbClr val="000000"/>
              </a:buClr>
              <a:buSzPts val="1399"/>
              <a:buFont typeface="Arial"/>
              <a:buNone/>
            </a:pPr>
            <a:endParaRPr sz="1200" b="0" i="0" u="none" strike="noStrike" cap="none" dirty="0">
              <a:solidFill>
                <a:srgbClr val="000000"/>
              </a:solidFill>
              <a:latin typeface="Verdana"/>
              <a:ea typeface="Verdana"/>
              <a:cs typeface="Verdana"/>
              <a:sym typeface="Verdana"/>
            </a:endParaRPr>
          </a:p>
        </p:txBody>
      </p:sp>
      <p:cxnSp>
        <p:nvCxnSpPr>
          <p:cNvPr id="236" name="Google Shape;236;p6"/>
          <p:cNvCxnSpPr/>
          <p:nvPr/>
        </p:nvCxnSpPr>
        <p:spPr>
          <a:xfrm>
            <a:off x="1028704" y="9659318"/>
            <a:ext cx="16268701" cy="0"/>
          </a:xfrm>
          <a:prstGeom prst="straightConnector1">
            <a:avLst/>
          </a:prstGeom>
          <a:noFill/>
          <a:ln w="76200" cap="flat" cmpd="sng">
            <a:solidFill>
              <a:srgbClr val="E6E7E8"/>
            </a:solidFill>
            <a:prstDash val="solid"/>
            <a:round/>
            <a:headEnd type="none" w="sm" len="sm"/>
            <a:tailEnd type="triangle" w="med" len="med"/>
          </a:ln>
        </p:spPr>
      </p:cxnSp>
      <p:grpSp>
        <p:nvGrpSpPr>
          <p:cNvPr id="237" name="Google Shape;237;p6"/>
          <p:cNvGrpSpPr/>
          <p:nvPr/>
        </p:nvGrpSpPr>
        <p:grpSpPr>
          <a:xfrm>
            <a:off x="2033400" y="9530672"/>
            <a:ext cx="1224000" cy="496004"/>
            <a:chOff x="1355317" y="6095931"/>
            <a:chExt cx="1224000" cy="496004"/>
          </a:xfrm>
        </p:grpSpPr>
        <p:sp>
          <p:nvSpPr>
            <p:cNvPr id="238" name="Google Shape;238;p6"/>
            <p:cNvSpPr/>
            <p:nvPr/>
          </p:nvSpPr>
          <p:spPr>
            <a:xfrm>
              <a:off x="1355317"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0070C0"/>
                  </a:solidFill>
                  <a:latin typeface="Verdana"/>
                  <a:ea typeface="Verdana"/>
                  <a:cs typeface="Verdana"/>
                  <a:sym typeface="Verdana"/>
                </a:rPr>
                <a:t>Introduction</a:t>
              </a:r>
              <a:endParaRPr sz="1400" b="0" i="0" u="none" strike="noStrike" cap="none">
                <a:solidFill>
                  <a:srgbClr val="000000"/>
                </a:solidFill>
                <a:latin typeface="Arial"/>
                <a:ea typeface="Arial"/>
                <a:cs typeface="Arial"/>
                <a:sym typeface="Arial"/>
              </a:endParaRPr>
            </a:p>
          </p:txBody>
        </p:sp>
        <p:sp>
          <p:nvSpPr>
            <p:cNvPr id="239" name="Google Shape;239;p6"/>
            <p:cNvSpPr/>
            <p:nvPr/>
          </p:nvSpPr>
          <p:spPr>
            <a:xfrm>
              <a:off x="1841317" y="6095931"/>
              <a:ext cx="252000" cy="252000"/>
            </a:xfrm>
            <a:prstGeom prst="ellipse">
              <a:avLst/>
            </a:prstGeom>
            <a:solidFill>
              <a:srgbClr val="00B0F0"/>
            </a:solidFill>
            <a:ln w="1905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chemeClr val="lt1"/>
                  </a:solidFill>
                  <a:latin typeface="Verdana"/>
                  <a:ea typeface="Verdana"/>
                  <a:cs typeface="Verdana"/>
                  <a:sym typeface="Verdana"/>
                </a:rPr>
                <a:t>1</a:t>
              </a:r>
              <a:endParaRPr sz="1400" b="0" i="0" u="none" strike="noStrike" cap="none">
                <a:solidFill>
                  <a:srgbClr val="000000"/>
                </a:solidFill>
                <a:latin typeface="Arial"/>
                <a:ea typeface="Arial"/>
                <a:cs typeface="Arial"/>
                <a:sym typeface="Arial"/>
              </a:endParaRPr>
            </a:p>
          </p:txBody>
        </p:sp>
      </p:grpSp>
      <p:grpSp>
        <p:nvGrpSpPr>
          <p:cNvPr id="240" name="Google Shape;240;p6"/>
          <p:cNvGrpSpPr/>
          <p:nvPr/>
        </p:nvGrpSpPr>
        <p:grpSpPr>
          <a:xfrm>
            <a:off x="4630316" y="9530672"/>
            <a:ext cx="1224000" cy="496004"/>
            <a:chOff x="4098256" y="6095931"/>
            <a:chExt cx="1224000" cy="496004"/>
          </a:xfrm>
        </p:grpSpPr>
        <p:sp>
          <p:nvSpPr>
            <p:cNvPr id="241" name="Google Shape;241;p6"/>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Company Overview</a:t>
              </a:r>
              <a:endParaRPr sz="1400" b="0" i="0" u="none" strike="noStrike" cap="none">
                <a:solidFill>
                  <a:srgbClr val="000000"/>
                </a:solidFill>
                <a:latin typeface="Arial"/>
                <a:ea typeface="Arial"/>
                <a:cs typeface="Arial"/>
                <a:sym typeface="Arial"/>
              </a:endParaRPr>
            </a:p>
          </p:txBody>
        </p:sp>
        <p:sp>
          <p:nvSpPr>
            <p:cNvPr id="242" name="Google Shape;242;p6"/>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2</a:t>
              </a:r>
              <a:endParaRPr sz="1400" b="0" i="0" u="none" strike="noStrike" cap="none">
                <a:solidFill>
                  <a:srgbClr val="000000"/>
                </a:solidFill>
                <a:latin typeface="Arial"/>
                <a:ea typeface="Arial"/>
                <a:cs typeface="Arial"/>
                <a:sym typeface="Arial"/>
              </a:endParaRPr>
            </a:p>
          </p:txBody>
        </p:sp>
      </p:grpSp>
      <p:grpSp>
        <p:nvGrpSpPr>
          <p:cNvPr id="243" name="Google Shape;243;p6"/>
          <p:cNvGrpSpPr/>
          <p:nvPr/>
        </p:nvGrpSpPr>
        <p:grpSpPr>
          <a:xfrm>
            <a:off x="12421063" y="9534668"/>
            <a:ext cx="1224000" cy="496004"/>
            <a:chOff x="4098256" y="6095931"/>
            <a:chExt cx="1224000" cy="496004"/>
          </a:xfrm>
        </p:grpSpPr>
        <p:sp>
          <p:nvSpPr>
            <p:cNvPr id="244" name="Google Shape;244;p6"/>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Allocation of Value</a:t>
              </a:r>
              <a:endParaRPr sz="1400" b="0" i="0" u="none" strike="noStrike" cap="none">
                <a:solidFill>
                  <a:srgbClr val="000000"/>
                </a:solidFill>
                <a:latin typeface="Arial"/>
                <a:ea typeface="Arial"/>
                <a:cs typeface="Arial"/>
                <a:sym typeface="Arial"/>
              </a:endParaRPr>
            </a:p>
          </p:txBody>
        </p:sp>
        <p:sp>
          <p:nvSpPr>
            <p:cNvPr id="245" name="Google Shape;245;p6"/>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5</a:t>
              </a:r>
              <a:endParaRPr sz="1400" b="0" i="0" u="none" strike="noStrike" cap="none">
                <a:solidFill>
                  <a:srgbClr val="000000"/>
                </a:solidFill>
                <a:latin typeface="Arial"/>
                <a:ea typeface="Arial"/>
                <a:cs typeface="Arial"/>
                <a:sym typeface="Arial"/>
              </a:endParaRPr>
            </a:p>
          </p:txBody>
        </p:sp>
      </p:grpSp>
      <p:grpSp>
        <p:nvGrpSpPr>
          <p:cNvPr id="246" name="Google Shape;246;p6"/>
          <p:cNvGrpSpPr/>
          <p:nvPr/>
        </p:nvGrpSpPr>
        <p:grpSpPr>
          <a:xfrm>
            <a:off x="7227233" y="9530672"/>
            <a:ext cx="1224000" cy="496004"/>
            <a:chOff x="6824912" y="6095931"/>
            <a:chExt cx="1224000" cy="496004"/>
          </a:xfrm>
        </p:grpSpPr>
        <p:sp>
          <p:nvSpPr>
            <p:cNvPr id="247" name="Google Shape;247;p6"/>
            <p:cNvSpPr/>
            <p:nvPr/>
          </p:nvSpPr>
          <p:spPr>
            <a:xfrm>
              <a:off x="6824912"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Valuation Framework</a:t>
              </a:r>
              <a:endParaRPr sz="1400" b="0" i="0" u="none" strike="noStrike" cap="none">
                <a:solidFill>
                  <a:srgbClr val="000000"/>
                </a:solidFill>
                <a:latin typeface="Arial"/>
                <a:ea typeface="Arial"/>
                <a:cs typeface="Arial"/>
                <a:sym typeface="Arial"/>
              </a:endParaRPr>
            </a:p>
          </p:txBody>
        </p:sp>
        <p:sp>
          <p:nvSpPr>
            <p:cNvPr id="248" name="Google Shape;248;p6"/>
            <p:cNvSpPr/>
            <p:nvPr/>
          </p:nvSpPr>
          <p:spPr>
            <a:xfrm>
              <a:off x="7310912"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3</a:t>
              </a:r>
              <a:endParaRPr sz="1400" b="0" i="0" u="none" strike="noStrike" cap="none">
                <a:solidFill>
                  <a:srgbClr val="000000"/>
                </a:solidFill>
                <a:latin typeface="Arial"/>
                <a:ea typeface="Arial"/>
                <a:cs typeface="Arial"/>
                <a:sym typeface="Arial"/>
              </a:endParaRPr>
            </a:p>
          </p:txBody>
        </p:sp>
      </p:grpSp>
      <p:grpSp>
        <p:nvGrpSpPr>
          <p:cNvPr id="249" name="Google Shape;249;p6"/>
          <p:cNvGrpSpPr/>
          <p:nvPr/>
        </p:nvGrpSpPr>
        <p:grpSpPr>
          <a:xfrm>
            <a:off x="9824149" y="9534668"/>
            <a:ext cx="1224000" cy="496004"/>
            <a:chOff x="9576193" y="6095931"/>
            <a:chExt cx="1224000" cy="496004"/>
          </a:xfrm>
        </p:grpSpPr>
        <p:sp>
          <p:nvSpPr>
            <p:cNvPr id="250" name="Google Shape;250;p6"/>
            <p:cNvSpPr/>
            <p:nvPr/>
          </p:nvSpPr>
          <p:spPr>
            <a:xfrm>
              <a:off x="9576193"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Valuation Analysis</a:t>
              </a:r>
              <a:endParaRPr sz="1400" b="0" i="0" u="none" strike="noStrike" cap="none">
                <a:solidFill>
                  <a:srgbClr val="000000"/>
                </a:solidFill>
                <a:latin typeface="Arial"/>
                <a:ea typeface="Arial"/>
                <a:cs typeface="Arial"/>
                <a:sym typeface="Arial"/>
              </a:endParaRPr>
            </a:p>
          </p:txBody>
        </p:sp>
        <p:sp>
          <p:nvSpPr>
            <p:cNvPr id="251" name="Google Shape;251;p6"/>
            <p:cNvSpPr/>
            <p:nvPr/>
          </p:nvSpPr>
          <p:spPr>
            <a:xfrm>
              <a:off x="10062193"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4</a:t>
              </a:r>
              <a:endParaRPr sz="1400" b="0" i="0" u="none" strike="noStrike" cap="none">
                <a:solidFill>
                  <a:srgbClr val="000000"/>
                </a:solidFill>
                <a:latin typeface="Arial"/>
                <a:ea typeface="Arial"/>
                <a:cs typeface="Arial"/>
                <a:sym typeface="Arial"/>
              </a:endParaRPr>
            </a:p>
          </p:txBody>
        </p:sp>
      </p:grpSp>
      <p:grpSp>
        <p:nvGrpSpPr>
          <p:cNvPr id="252" name="Google Shape;252;p6"/>
          <p:cNvGrpSpPr/>
          <p:nvPr/>
        </p:nvGrpSpPr>
        <p:grpSpPr>
          <a:xfrm>
            <a:off x="15017980" y="9534668"/>
            <a:ext cx="1224000" cy="496004"/>
            <a:chOff x="4098256" y="6095931"/>
            <a:chExt cx="1224000" cy="496004"/>
          </a:xfrm>
        </p:grpSpPr>
        <p:sp>
          <p:nvSpPr>
            <p:cNvPr id="253" name="Google Shape;253;p6"/>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Exhibits</a:t>
              </a:r>
              <a:endParaRPr sz="1400" b="0" i="0" u="none" strike="noStrike" cap="none">
                <a:solidFill>
                  <a:srgbClr val="000000"/>
                </a:solidFill>
                <a:latin typeface="Arial"/>
                <a:ea typeface="Arial"/>
                <a:cs typeface="Arial"/>
                <a:sym typeface="Arial"/>
              </a:endParaRPr>
            </a:p>
          </p:txBody>
        </p:sp>
        <p:sp>
          <p:nvSpPr>
            <p:cNvPr id="254" name="Google Shape;254;p6"/>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6</a:t>
              </a:r>
              <a:endParaRPr sz="1400" b="0" i="0" u="none" strike="noStrike" cap="none">
                <a:solidFill>
                  <a:srgbClr val="000000"/>
                </a:solidFill>
                <a:latin typeface="Arial"/>
                <a:ea typeface="Arial"/>
                <a:cs typeface="Arial"/>
                <a:sym typeface="Arial"/>
              </a:endParaRPr>
            </a:p>
          </p:txBody>
        </p:sp>
      </p:grpSp>
      <p:grpSp>
        <p:nvGrpSpPr>
          <p:cNvPr id="255" name="Google Shape;255;p6"/>
          <p:cNvGrpSpPr/>
          <p:nvPr/>
        </p:nvGrpSpPr>
        <p:grpSpPr>
          <a:xfrm>
            <a:off x="940966" y="8587835"/>
            <a:ext cx="580663" cy="687304"/>
            <a:chOff x="940966" y="8587830"/>
            <a:chExt cx="580663" cy="687304"/>
          </a:xfrm>
        </p:grpSpPr>
        <p:grpSp>
          <p:nvGrpSpPr>
            <p:cNvPr id="256" name="Google Shape;256;p6"/>
            <p:cNvGrpSpPr/>
            <p:nvPr/>
          </p:nvGrpSpPr>
          <p:grpSpPr>
            <a:xfrm>
              <a:off x="997356" y="8791620"/>
              <a:ext cx="483124" cy="483122"/>
              <a:chOff x="0" y="0"/>
              <a:chExt cx="812800" cy="812800"/>
            </a:xfrm>
          </p:grpSpPr>
          <p:sp>
            <p:nvSpPr>
              <p:cNvPr id="257" name="Google Shape;257;p6"/>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258" name="Google Shape;258;p6"/>
              <p:cNvSpPr txBox="1"/>
              <p:nvPr/>
            </p:nvSpPr>
            <p:spPr>
              <a:xfrm>
                <a:off x="76200" y="66675"/>
                <a:ext cx="660400" cy="669925"/>
              </a:xfrm>
              <a:prstGeom prst="rect">
                <a:avLst/>
              </a:prstGeom>
              <a:noFill/>
              <a:ln>
                <a:noFill/>
              </a:ln>
            </p:spPr>
            <p:txBody>
              <a:bodyPr spcFirstLastPara="1" wrap="square" lIns="35850" tIns="35850" rIns="35850" bIns="35850" anchor="ctr" anchorCtr="0">
                <a:noAutofit/>
              </a:bodyPr>
              <a:lstStyle/>
              <a:p>
                <a:pPr marL="0" marR="0" lvl="0" indent="0" algn="ctr" rtl="0">
                  <a:lnSpc>
                    <a:spcPct val="201041"/>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sp>
          <p:nvSpPr>
            <p:cNvPr id="259" name="Google Shape;259;p6"/>
            <p:cNvSpPr txBox="1"/>
            <p:nvPr/>
          </p:nvSpPr>
          <p:spPr>
            <a:xfrm>
              <a:off x="940966" y="8587830"/>
              <a:ext cx="580663" cy="687304"/>
            </a:xfrm>
            <a:prstGeom prst="rect">
              <a:avLst/>
            </a:prstGeom>
            <a:noFill/>
            <a:ln>
              <a:noFill/>
            </a:ln>
          </p:spPr>
          <p:txBody>
            <a:bodyPr spcFirstLastPara="1" wrap="square" lIns="0" tIns="0" rIns="0" bIns="0" anchor="ctr" anchorCtr="0">
              <a:spAutoFit/>
            </a:bodyPr>
            <a:lstStyle/>
            <a:p>
              <a:pPr marL="0" marR="0" lvl="0" indent="0" algn="ctr" rtl="0">
                <a:lnSpc>
                  <a:spcPct val="278575"/>
                </a:lnSpc>
                <a:spcBef>
                  <a:spcPts val="0"/>
                </a:spcBef>
                <a:spcAft>
                  <a:spcPts val="0"/>
                </a:spcAft>
                <a:buClr>
                  <a:srgbClr val="000000"/>
                </a:buClr>
                <a:buSzPts val="1601"/>
                <a:buFont typeface="Arial"/>
                <a:buNone/>
              </a:pPr>
              <a:r>
                <a:rPr lang="en-US" sz="1601" b="0" i="0" u="none" strike="noStrike" cap="none" dirty="0">
                  <a:solidFill>
                    <a:srgbClr val="0070C0"/>
                  </a:solidFill>
                  <a:latin typeface="Verdana"/>
                  <a:ea typeface="Verdana"/>
                  <a:cs typeface="Verdana"/>
                  <a:sym typeface="Verdana"/>
                </a:rPr>
                <a:t>06</a:t>
              </a:r>
              <a:endParaRPr sz="1400" b="0" i="0" u="none" strike="noStrike" cap="none" dirty="0">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Shape 263"/>
        <p:cNvGrpSpPr/>
        <p:nvPr/>
      </p:nvGrpSpPr>
      <p:grpSpPr>
        <a:xfrm>
          <a:off x="0" y="0"/>
          <a:ext cx="0" cy="0"/>
          <a:chOff x="0" y="0"/>
          <a:chExt cx="0" cy="0"/>
        </a:xfrm>
      </p:grpSpPr>
      <p:sp>
        <p:nvSpPr>
          <p:cNvPr id="264" name="Google Shape;264;p7"/>
          <p:cNvSpPr txBox="1"/>
          <p:nvPr/>
        </p:nvSpPr>
        <p:spPr>
          <a:xfrm>
            <a:off x="2551073" y="948213"/>
            <a:ext cx="13223959" cy="671722"/>
          </a:xfrm>
          <a:prstGeom prst="rect">
            <a:avLst/>
          </a:prstGeom>
          <a:noFill/>
          <a:ln>
            <a:noFill/>
          </a:ln>
        </p:spPr>
        <p:txBody>
          <a:bodyPr spcFirstLastPara="1" wrap="square" lIns="0" tIns="0" rIns="0" bIns="0" anchor="t" anchorCtr="0">
            <a:spAutoFit/>
          </a:bodyPr>
          <a:lstStyle/>
          <a:p>
            <a:pPr marL="0" marR="0" lvl="0" indent="0" algn="ctr" rtl="0">
              <a:lnSpc>
                <a:spcPct val="190497"/>
              </a:lnSpc>
              <a:spcBef>
                <a:spcPts val="0"/>
              </a:spcBef>
              <a:spcAft>
                <a:spcPts val="0"/>
              </a:spcAft>
              <a:buClr>
                <a:srgbClr val="000000"/>
              </a:buClr>
              <a:buSzPts val="3199"/>
              <a:buFont typeface="Arial"/>
              <a:buNone/>
            </a:pPr>
            <a:r>
              <a:rPr lang="en-US" sz="3199" b="0" i="0" u="none" strike="noStrike" cap="none">
                <a:solidFill>
                  <a:srgbClr val="0070C0"/>
                </a:solidFill>
                <a:latin typeface="Verdana"/>
                <a:ea typeface="Verdana"/>
                <a:cs typeface="Verdana"/>
                <a:sym typeface="Verdana"/>
              </a:rPr>
              <a:t>SUMMARY VALUATION RESULTS</a:t>
            </a:r>
            <a:endParaRPr sz="1400" b="0" i="0" u="none" strike="noStrike" cap="none">
              <a:solidFill>
                <a:srgbClr val="000000"/>
              </a:solidFill>
              <a:latin typeface="Arial"/>
              <a:ea typeface="Arial"/>
              <a:cs typeface="Arial"/>
              <a:sym typeface="Arial"/>
            </a:endParaRPr>
          </a:p>
        </p:txBody>
      </p:sp>
      <p:grpSp>
        <p:nvGrpSpPr>
          <p:cNvPr id="265" name="Google Shape;265;p7"/>
          <p:cNvGrpSpPr/>
          <p:nvPr/>
        </p:nvGrpSpPr>
        <p:grpSpPr>
          <a:xfrm>
            <a:off x="2033400" y="9530672"/>
            <a:ext cx="1224000" cy="496004"/>
            <a:chOff x="1355317" y="6095931"/>
            <a:chExt cx="1224000" cy="496004"/>
          </a:xfrm>
        </p:grpSpPr>
        <p:sp>
          <p:nvSpPr>
            <p:cNvPr id="266" name="Google Shape;266;p7"/>
            <p:cNvSpPr/>
            <p:nvPr/>
          </p:nvSpPr>
          <p:spPr>
            <a:xfrm>
              <a:off x="1355317"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0070C0"/>
                  </a:solidFill>
                  <a:latin typeface="Verdana"/>
                  <a:ea typeface="Verdana"/>
                  <a:cs typeface="Verdana"/>
                  <a:sym typeface="Verdana"/>
                </a:rPr>
                <a:t>Introduction</a:t>
              </a:r>
              <a:endParaRPr sz="1400" b="0" i="0" u="none" strike="noStrike" cap="none">
                <a:solidFill>
                  <a:srgbClr val="000000"/>
                </a:solidFill>
                <a:latin typeface="Arial"/>
                <a:ea typeface="Arial"/>
                <a:cs typeface="Arial"/>
                <a:sym typeface="Arial"/>
              </a:endParaRPr>
            </a:p>
          </p:txBody>
        </p:sp>
        <p:sp>
          <p:nvSpPr>
            <p:cNvPr id="267" name="Google Shape;267;p7"/>
            <p:cNvSpPr/>
            <p:nvPr/>
          </p:nvSpPr>
          <p:spPr>
            <a:xfrm>
              <a:off x="1841317" y="6095931"/>
              <a:ext cx="252000" cy="252000"/>
            </a:xfrm>
            <a:prstGeom prst="ellipse">
              <a:avLst/>
            </a:prstGeom>
            <a:solidFill>
              <a:srgbClr val="00B0F0"/>
            </a:solidFill>
            <a:ln w="1905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chemeClr val="lt1"/>
                  </a:solidFill>
                  <a:latin typeface="Verdana"/>
                  <a:ea typeface="Verdana"/>
                  <a:cs typeface="Verdana"/>
                  <a:sym typeface="Verdana"/>
                </a:rPr>
                <a:t>1</a:t>
              </a:r>
              <a:endParaRPr sz="1400" b="0" i="0" u="none" strike="noStrike" cap="none">
                <a:solidFill>
                  <a:srgbClr val="000000"/>
                </a:solidFill>
                <a:latin typeface="Arial"/>
                <a:ea typeface="Arial"/>
                <a:cs typeface="Arial"/>
                <a:sym typeface="Arial"/>
              </a:endParaRPr>
            </a:p>
          </p:txBody>
        </p:sp>
      </p:grpSp>
      <p:grpSp>
        <p:nvGrpSpPr>
          <p:cNvPr id="268" name="Google Shape;268;p7"/>
          <p:cNvGrpSpPr/>
          <p:nvPr/>
        </p:nvGrpSpPr>
        <p:grpSpPr>
          <a:xfrm>
            <a:off x="4630316" y="9530672"/>
            <a:ext cx="1224000" cy="496004"/>
            <a:chOff x="4098256" y="6095931"/>
            <a:chExt cx="1224000" cy="496004"/>
          </a:xfrm>
        </p:grpSpPr>
        <p:sp>
          <p:nvSpPr>
            <p:cNvPr id="269" name="Google Shape;269;p7"/>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Company Overview</a:t>
              </a:r>
              <a:endParaRPr sz="1400" b="0" i="0" u="none" strike="noStrike" cap="none">
                <a:solidFill>
                  <a:srgbClr val="000000"/>
                </a:solidFill>
                <a:latin typeface="Arial"/>
                <a:ea typeface="Arial"/>
                <a:cs typeface="Arial"/>
                <a:sym typeface="Arial"/>
              </a:endParaRPr>
            </a:p>
          </p:txBody>
        </p:sp>
        <p:sp>
          <p:nvSpPr>
            <p:cNvPr id="270" name="Google Shape;270;p7"/>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2</a:t>
              </a:r>
              <a:endParaRPr sz="1400" b="0" i="0" u="none" strike="noStrike" cap="none">
                <a:solidFill>
                  <a:srgbClr val="000000"/>
                </a:solidFill>
                <a:latin typeface="Arial"/>
                <a:ea typeface="Arial"/>
                <a:cs typeface="Arial"/>
                <a:sym typeface="Arial"/>
              </a:endParaRPr>
            </a:p>
          </p:txBody>
        </p:sp>
      </p:grpSp>
      <p:grpSp>
        <p:nvGrpSpPr>
          <p:cNvPr id="271" name="Google Shape;271;p7"/>
          <p:cNvGrpSpPr/>
          <p:nvPr/>
        </p:nvGrpSpPr>
        <p:grpSpPr>
          <a:xfrm>
            <a:off x="12421063" y="9534668"/>
            <a:ext cx="1224000" cy="496004"/>
            <a:chOff x="4098256" y="6095931"/>
            <a:chExt cx="1224000" cy="496004"/>
          </a:xfrm>
        </p:grpSpPr>
        <p:sp>
          <p:nvSpPr>
            <p:cNvPr id="272" name="Google Shape;272;p7"/>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Allocation of Value</a:t>
              </a:r>
              <a:endParaRPr sz="1400" b="0" i="0" u="none" strike="noStrike" cap="none">
                <a:solidFill>
                  <a:srgbClr val="000000"/>
                </a:solidFill>
                <a:latin typeface="Arial"/>
                <a:ea typeface="Arial"/>
                <a:cs typeface="Arial"/>
                <a:sym typeface="Arial"/>
              </a:endParaRPr>
            </a:p>
          </p:txBody>
        </p:sp>
        <p:sp>
          <p:nvSpPr>
            <p:cNvPr id="273" name="Google Shape;273;p7"/>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5</a:t>
              </a:r>
              <a:endParaRPr sz="1400" b="0" i="0" u="none" strike="noStrike" cap="none">
                <a:solidFill>
                  <a:srgbClr val="000000"/>
                </a:solidFill>
                <a:latin typeface="Arial"/>
                <a:ea typeface="Arial"/>
                <a:cs typeface="Arial"/>
                <a:sym typeface="Arial"/>
              </a:endParaRPr>
            </a:p>
          </p:txBody>
        </p:sp>
      </p:grpSp>
      <p:grpSp>
        <p:nvGrpSpPr>
          <p:cNvPr id="274" name="Google Shape;274;p7"/>
          <p:cNvGrpSpPr/>
          <p:nvPr/>
        </p:nvGrpSpPr>
        <p:grpSpPr>
          <a:xfrm>
            <a:off x="7227233" y="9530672"/>
            <a:ext cx="1224000" cy="496004"/>
            <a:chOff x="6824912" y="6095931"/>
            <a:chExt cx="1224000" cy="496004"/>
          </a:xfrm>
        </p:grpSpPr>
        <p:sp>
          <p:nvSpPr>
            <p:cNvPr id="275" name="Google Shape;275;p7"/>
            <p:cNvSpPr/>
            <p:nvPr/>
          </p:nvSpPr>
          <p:spPr>
            <a:xfrm>
              <a:off x="6824912"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Valuation Framework</a:t>
              </a:r>
              <a:endParaRPr sz="1400" b="0" i="0" u="none" strike="noStrike" cap="none">
                <a:solidFill>
                  <a:srgbClr val="000000"/>
                </a:solidFill>
                <a:latin typeface="Arial"/>
                <a:ea typeface="Arial"/>
                <a:cs typeface="Arial"/>
                <a:sym typeface="Arial"/>
              </a:endParaRPr>
            </a:p>
          </p:txBody>
        </p:sp>
        <p:sp>
          <p:nvSpPr>
            <p:cNvPr id="276" name="Google Shape;276;p7"/>
            <p:cNvSpPr/>
            <p:nvPr/>
          </p:nvSpPr>
          <p:spPr>
            <a:xfrm>
              <a:off x="7310912"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3</a:t>
              </a:r>
              <a:endParaRPr sz="1400" b="0" i="0" u="none" strike="noStrike" cap="none">
                <a:solidFill>
                  <a:srgbClr val="000000"/>
                </a:solidFill>
                <a:latin typeface="Arial"/>
                <a:ea typeface="Arial"/>
                <a:cs typeface="Arial"/>
                <a:sym typeface="Arial"/>
              </a:endParaRPr>
            </a:p>
          </p:txBody>
        </p:sp>
      </p:grpSp>
      <p:grpSp>
        <p:nvGrpSpPr>
          <p:cNvPr id="277" name="Google Shape;277;p7"/>
          <p:cNvGrpSpPr/>
          <p:nvPr/>
        </p:nvGrpSpPr>
        <p:grpSpPr>
          <a:xfrm>
            <a:off x="9824149" y="9534668"/>
            <a:ext cx="1224000" cy="496004"/>
            <a:chOff x="9576193" y="6095931"/>
            <a:chExt cx="1224000" cy="496004"/>
          </a:xfrm>
        </p:grpSpPr>
        <p:sp>
          <p:nvSpPr>
            <p:cNvPr id="278" name="Google Shape;278;p7"/>
            <p:cNvSpPr/>
            <p:nvPr/>
          </p:nvSpPr>
          <p:spPr>
            <a:xfrm>
              <a:off x="9576193"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Valuation Analysis</a:t>
              </a:r>
              <a:endParaRPr sz="1400" b="0" i="0" u="none" strike="noStrike" cap="none">
                <a:solidFill>
                  <a:srgbClr val="000000"/>
                </a:solidFill>
                <a:latin typeface="Arial"/>
                <a:ea typeface="Arial"/>
                <a:cs typeface="Arial"/>
                <a:sym typeface="Arial"/>
              </a:endParaRPr>
            </a:p>
          </p:txBody>
        </p:sp>
        <p:sp>
          <p:nvSpPr>
            <p:cNvPr id="279" name="Google Shape;279;p7"/>
            <p:cNvSpPr/>
            <p:nvPr/>
          </p:nvSpPr>
          <p:spPr>
            <a:xfrm>
              <a:off x="10062193"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4</a:t>
              </a:r>
              <a:endParaRPr sz="1400" b="0" i="0" u="none" strike="noStrike" cap="none">
                <a:solidFill>
                  <a:srgbClr val="000000"/>
                </a:solidFill>
                <a:latin typeface="Arial"/>
                <a:ea typeface="Arial"/>
                <a:cs typeface="Arial"/>
                <a:sym typeface="Arial"/>
              </a:endParaRPr>
            </a:p>
          </p:txBody>
        </p:sp>
      </p:grpSp>
      <p:grpSp>
        <p:nvGrpSpPr>
          <p:cNvPr id="280" name="Google Shape;280;p7"/>
          <p:cNvGrpSpPr/>
          <p:nvPr/>
        </p:nvGrpSpPr>
        <p:grpSpPr>
          <a:xfrm>
            <a:off x="15017980" y="9534668"/>
            <a:ext cx="1224000" cy="496004"/>
            <a:chOff x="4098256" y="6095931"/>
            <a:chExt cx="1224000" cy="496004"/>
          </a:xfrm>
        </p:grpSpPr>
        <p:sp>
          <p:nvSpPr>
            <p:cNvPr id="281" name="Google Shape;281;p7"/>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Exhibits</a:t>
              </a:r>
              <a:endParaRPr sz="1400" b="0" i="0" u="none" strike="noStrike" cap="none">
                <a:solidFill>
                  <a:srgbClr val="000000"/>
                </a:solidFill>
                <a:latin typeface="Arial"/>
                <a:ea typeface="Arial"/>
                <a:cs typeface="Arial"/>
                <a:sym typeface="Arial"/>
              </a:endParaRPr>
            </a:p>
          </p:txBody>
        </p:sp>
        <p:sp>
          <p:nvSpPr>
            <p:cNvPr id="282" name="Google Shape;282;p7"/>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6</a:t>
              </a:r>
              <a:endParaRPr sz="1400" b="0" i="0" u="none" strike="noStrike" cap="none">
                <a:solidFill>
                  <a:srgbClr val="000000"/>
                </a:solidFill>
                <a:latin typeface="Arial"/>
                <a:ea typeface="Arial"/>
                <a:cs typeface="Arial"/>
                <a:sym typeface="Arial"/>
              </a:endParaRPr>
            </a:p>
          </p:txBody>
        </p:sp>
      </p:grpSp>
      <p:grpSp>
        <p:nvGrpSpPr>
          <p:cNvPr id="283" name="Google Shape;283;p7"/>
          <p:cNvGrpSpPr/>
          <p:nvPr/>
        </p:nvGrpSpPr>
        <p:grpSpPr>
          <a:xfrm>
            <a:off x="15856696" y="8786364"/>
            <a:ext cx="1453671" cy="471940"/>
            <a:chOff x="0" y="-28575"/>
            <a:chExt cx="952367" cy="309190"/>
          </a:xfrm>
        </p:grpSpPr>
        <p:sp>
          <p:nvSpPr>
            <p:cNvPr id="284" name="Google Shape;284;p7"/>
            <p:cNvSpPr/>
            <p:nvPr/>
          </p:nvSpPr>
          <p:spPr>
            <a:xfrm>
              <a:off x="0" y="0"/>
              <a:ext cx="952367" cy="280615"/>
            </a:xfrm>
            <a:custGeom>
              <a:avLst/>
              <a:gdLst/>
              <a:ahLst/>
              <a:cxnLst/>
              <a:rect l="l" t="t" r="r" b="b"/>
              <a:pathLst>
                <a:path w="952367" h="280615" extrusionOk="0">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285" name="Google Shape;285;p7"/>
            <p:cNvSpPr txBox="1"/>
            <p:nvPr/>
          </p:nvSpPr>
          <p:spPr>
            <a:xfrm>
              <a:off x="0" y="-28575"/>
              <a:ext cx="952367" cy="309190"/>
            </a:xfrm>
            <a:prstGeom prst="rect">
              <a:avLst/>
            </a:prstGeom>
            <a:noFill/>
            <a:ln>
              <a:noFill/>
            </a:ln>
          </p:spPr>
          <p:txBody>
            <a:bodyPr spcFirstLastPara="1" wrap="square" lIns="40625" tIns="40625" rIns="40625" bIns="40625" anchor="ctr" anchorCtr="0">
              <a:noAutofit/>
            </a:bodyPr>
            <a:lstStyle/>
            <a:p>
              <a:pPr marL="0" marR="0" lvl="0" indent="0" algn="ctr" rtl="0">
                <a:lnSpc>
                  <a:spcPct val="20142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cxnSp>
        <p:nvCxnSpPr>
          <p:cNvPr id="286" name="Google Shape;286;p7">
            <a:hlinkClick r:id="rId3" action="ppaction://hlinksldjump"/>
          </p:cNvPr>
          <p:cNvCxnSpPr/>
          <p:nvPr/>
        </p:nvCxnSpPr>
        <p:spPr>
          <a:xfrm>
            <a:off x="16238667" y="9044139"/>
            <a:ext cx="714076" cy="0"/>
          </a:xfrm>
          <a:prstGeom prst="straightConnector1">
            <a:avLst/>
          </a:prstGeom>
          <a:noFill/>
          <a:ln w="19050" cap="flat" cmpd="sng">
            <a:solidFill>
              <a:srgbClr val="0070C0">
                <a:alpha val="70196"/>
              </a:srgbClr>
            </a:solidFill>
            <a:prstDash val="solid"/>
            <a:round/>
            <a:headEnd type="none" w="sm" len="sm"/>
            <a:tailEnd type="stealth" w="med" len="med"/>
          </a:ln>
        </p:spPr>
      </p:cxnSp>
      <p:cxnSp>
        <p:nvCxnSpPr>
          <p:cNvPr id="287" name="Google Shape;287;p7"/>
          <p:cNvCxnSpPr/>
          <p:nvPr/>
        </p:nvCxnSpPr>
        <p:spPr>
          <a:xfrm>
            <a:off x="1028704" y="9659318"/>
            <a:ext cx="16268701" cy="0"/>
          </a:xfrm>
          <a:prstGeom prst="straightConnector1">
            <a:avLst/>
          </a:prstGeom>
          <a:noFill/>
          <a:ln w="76200" cap="flat" cmpd="sng">
            <a:solidFill>
              <a:srgbClr val="E6E7E8"/>
            </a:solidFill>
            <a:prstDash val="solid"/>
            <a:round/>
            <a:headEnd type="none" w="sm" len="sm"/>
            <a:tailEnd type="triangle" w="med" len="med"/>
          </a:ln>
        </p:spPr>
      </p:cxnSp>
      <p:grpSp>
        <p:nvGrpSpPr>
          <p:cNvPr id="288" name="Google Shape;288;p7"/>
          <p:cNvGrpSpPr/>
          <p:nvPr/>
        </p:nvGrpSpPr>
        <p:grpSpPr>
          <a:xfrm>
            <a:off x="2033400" y="9530672"/>
            <a:ext cx="1224000" cy="496004"/>
            <a:chOff x="1355317" y="6095931"/>
            <a:chExt cx="1224000" cy="496004"/>
          </a:xfrm>
        </p:grpSpPr>
        <p:sp>
          <p:nvSpPr>
            <p:cNvPr id="289" name="Google Shape;289;p7"/>
            <p:cNvSpPr/>
            <p:nvPr/>
          </p:nvSpPr>
          <p:spPr>
            <a:xfrm>
              <a:off x="1355317"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0070C0"/>
                  </a:solidFill>
                  <a:latin typeface="Verdana"/>
                  <a:ea typeface="Verdana"/>
                  <a:cs typeface="Verdana"/>
                  <a:sym typeface="Verdana"/>
                </a:rPr>
                <a:t>Introduction</a:t>
              </a:r>
              <a:endParaRPr sz="1400" b="0" i="0" u="none" strike="noStrike" cap="none">
                <a:solidFill>
                  <a:srgbClr val="000000"/>
                </a:solidFill>
                <a:latin typeface="Arial"/>
                <a:ea typeface="Arial"/>
                <a:cs typeface="Arial"/>
                <a:sym typeface="Arial"/>
              </a:endParaRPr>
            </a:p>
          </p:txBody>
        </p:sp>
        <p:sp>
          <p:nvSpPr>
            <p:cNvPr id="290" name="Google Shape;290;p7"/>
            <p:cNvSpPr/>
            <p:nvPr/>
          </p:nvSpPr>
          <p:spPr>
            <a:xfrm>
              <a:off x="1841317" y="6095931"/>
              <a:ext cx="252000" cy="252000"/>
            </a:xfrm>
            <a:prstGeom prst="ellipse">
              <a:avLst/>
            </a:prstGeom>
            <a:solidFill>
              <a:srgbClr val="00B0F0"/>
            </a:solidFill>
            <a:ln w="1905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chemeClr val="lt1"/>
                  </a:solidFill>
                  <a:latin typeface="Verdana"/>
                  <a:ea typeface="Verdana"/>
                  <a:cs typeface="Verdana"/>
                  <a:sym typeface="Verdana"/>
                </a:rPr>
                <a:t>1</a:t>
              </a:r>
              <a:endParaRPr sz="1400" b="0" i="0" u="none" strike="noStrike" cap="none">
                <a:solidFill>
                  <a:srgbClr val="000000"/>
                </a:solidFill>
                <a:latin typeface="Arial"/>
                <a:ea typeface="Arial"/>
                <a:cs typeface="Arial"/>
                <a:sym typeface="Arial"/>
              </a:endParaRPr>
            </a:p>
          </p:txBody>
        </p:sp>
      </p:grpSp>
      <p:grpSp>
        <p:nvGrpSpPr>
          <p:cNvPr id="291" name="Google Shape;291;p7"/>
          <p:cNvGrpSpPr/>
          <p:nvPr/>
        </p:nvGrpSpPr>
        <p:grpSpPr>
          <a:xfrm>
            <a:off x="4630316" y="9530672"/>
            <a:ext cx="1224000" cy="496004"/>
            <a:chOff x="4098256" y="6095931"/>
            <a:chExt cx="1224000" cy="496004"/>
          </a:xfrm>
        </p:grpSpPr>
        <p:sp>
          <p:nvSpPr>
            <p:cNvPr id="292" name="Google Shape;292;p7"/>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Company Overview</a:t>
              </a:r>
              <a:endParaRPr sz="1400" b="0" i="0" u="none" strike="noStrike" cap="none">
                <a:solidFill>
                  <a:srgbClr val="000000"/>
                </a:solidFill>
                <a:latin typeface="Arial"/>
                <a:ea typeface="Arial"/>
                <a:cs typeface="Arial"/>
                <a:sym typeface="Arial"/>
              </a:endParaRPr>
            </a:p>
          </p:txBody>
        </p:sp>
        <p:sp>
          <p:nvSpPr>
            <p:cNvPr id="293" name="Google Shape;293;p7"/>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2</a:t>
              </a:r>
              <a:endParaRPr sz="1400" b="0" i="0" u="none" strike="noStrike" cap="none">
                <a:solidFill>
                  <a:srgbClr val="000000"/>
                </a:solidFill>
                <a:latin typeface="Arial"/>
                <a:ea typeface="Arial"/>
                <a:cs typeface="Arial"/>
                <a:sym typeface="Arial"/>
              </a:endParaRPr>
            </a:p>
          </p:txBody>
        </p:sp>
      </p:grpSp>
      <p:grpSp>
        <p:nvGrpSpPr>
          <p:cNvPr id="294" name="Google Shape;294;p7"/>
          <p:cNvGrpSpPr/>
          <p:nvPr/>
        </p:nvGrpSpPr>
        <p:grpSpPr>
          <a:xfrm>
            <a:off x="12421063" y="9534668"/>
            <a:ext cx="1224000" cy="496004"/>
            <a:chOff x="4098256" y="6095931"/>
            <a:chExt cx="1224000" cy="496004"/>
          </a:xfrm>
        </p:grpSpPr>
        <p:sp>
          <p:nvSpPr>
            <p:cNvPr id="295" name="Google Shape;295;p7"/>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Allocation of Value</a:t>
              </a:r>
              <a:endParaRPr sz="1400" b="0" i="0" u="none" strike="noStrike" cap="none">
                <a:solidFill>
                  <a:srgbClr val="000000"/>
                </a:solidFill>
                <a:latin typeface="Arial"/>
                <a:ea typeface="Arial"/>
                <a:cs typeface="Arial"/>
                <a:sym typeface="Arial"/>
              </a:endParaRPr>
            </a:p>
          </p:txBody>
        </p:sp>
        <p:sp>
          <p:nvSpPr>
            <p:cNvPr id="296" name="Google Shape;296;p7"/>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5</a:t>
              </a:r>
              <a:endParaRPr sz="1400" b="0" i="0" u="none" strike="noStrike" cap="none">
                <a:solidFill>
                  <a:srgbClr val="000000"/>
                </a:solidFill>
                <a:latin typeface="Arial"/>
                <a:ea typeface="Arial"/>
                <a:cs typeface="Arial"/>
                <a:sym typeface="Arial"/>
              </a:endParaRPr>
            </a:p>
          </p:txBody>
        </p:sp>
      </p:grpSp>
      <p:grpSp>
        <p:nvGrpSpPr>
          <p:cNvPr id="297" name="Google Shape;297;p7"/>
          <p:cNvGrpSpPr/>
          <p:nvPr/>
        </p:nvGrpSpPr>
        <p:grpSpPr>
          <a:xfrm>
            <a:off x="7227233" y="9530672"/>
            <a:ext cx="1224000" cy="496004"/>
            <a:chOff x="6824912" y="6095931"/>
            <a:chExt cx="1224000" cy="496004"/>
          </a:xfrm>
        </p:grpSpPr>
        <p:sp>
          <p:nvSpPr>
            <p:cNvPr id="298" name="Google Shape;298;p7"/>
            <p:cNvSpPr/>
            <p:nvPr/>
          </p:nvSpPr>
          <p:spPr>
            <a:xfrm>
              <a:off x="6824912"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Valuation Framework</a:t>
              </a:r>
              <a:endParaRPr sz="1400" b="0" i="0" u="none" strike="noStrike" cap="none">
                <a:solidFill>
                  <a:srgbClr val="000000"/>
                </a:solidFill>
                <a:latin typeface="Arial"/>
                <a:ea typeface="Arial"/>
                <a:cs typeface="Arial"/>
                <a:sym typeface="Arial"/>
              </a:endParaRPr>
            </a:p>
          </p:txBody>
        </p:sp>
        <p:sp>
          <p:nvSpPr>
            <p:cNvPr id="299" name="Google Shape;299;p7"/>
            <p:cNvSpPr/>
            <p:nvPr/>
          </p:nvSpPr>
          <p:spPr>
            <a:xfrm>
              <a:off x="7310912"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3</a:t>
              </a:r>
              <a:endParaRPr sz="1400" b="0" i="0" u="none" strike="noStrike" cap="none">
                <a:solidFill>
                  <a:srgbClr val="000000"/>
                </a:solidFill>
                <a:latin typeface="Arial"/>
                <a:ea typeface="Arial"/>
                <a:cs typeface="Arial"/>
                <a:sym typeface="Arial"/>
              </a:endParaRPr>
            </a:p>
          </p:txBody>
        </p:sp>
      </p:grpSp>
      <p:grpSp>
        <p:nvGrpSpPr>
          <p:cNvPr id="300" name="Google Shape;300;p7"/>
          <p:cNvGrpSpPr/>
          <p:nvPr/>
        </p:nvGrpSpPr>
        <p:grpSpPr>
          <a:xfrm>
            <a:off x="9824149" y="9534668"/>
            <a:ext cx="1224000" cy="496004"/>
            <a:chOff x="9576193" y="6095931"/>
            <a:chExt cx="1224000" cy="496004"/>
          </a:xfrm>
        </p:grpSpPr>
        <p:sp>
          <p:nvSpPr>
            <p:cNvPr id="301" name="Google Shape;301;p7"/>
            <p:cNvSpPr/>
            <p:nvPr/>
          </p:nvSpPr>
          <p:spPr>
            <a:xfrm>
              <a:off x="9576193"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Valuation Analysis</a:t>
              </a:r>
              <a:endParaRPr sz="1400" b="0" i="0" u="none" strike="noStrike" cap="none">
                <a:solidFill>
                  <a:srgbClr val="000000"/>
                </a:solidFill>
                <a:latin typeface="Arial"/>
                <a:ea typeface="Arial"/>
                <a:cs typeface="Arial"/>
                <a:sym typeface="Arial"/>
              </a:endParaRPr>
            </a:p>
          </p:txBody>
        </p:sp>
        <p:sp>
          <p:nvSpPr>
            <p:cNvPr id="302" name="Google Shape;302;p7"/>
            <p:cNvSpPr/>
            <p:nvPr/>
          </p:nvSpPr>
          <p:spPr>
            <a:xfrm>
              <a:off x="10062193"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4</a:t>
              </a:r>
              <a:endParaRPr sz="1400" b="0" i="0" u="none" strike="noStrike" cap="none">
                <a:solidFill>
                  <a:srgbClr val="000000"/>
                </a:solidFill>
                <a:latin typeface="Arial"/>
                <a:ea typeface="Arial"/>
                <a:cs typeface="Arial"/>
                <a:sym typeface="Arial"/>
              </a:endParaRPr>
            </a:p>
          </p:txBody>
        </p:sp>
      </p:grpSp>
      <p:grpSp>
        <p:nvGrpSpPr>
          <p:cNvPr id="303" name="Google Shape;303;p7"/>
          <p:cNvGrpSpPr/>
          <p:nvPr/>
        </p:nvGrpSpPr>
        <p:grpSpPr>
          <a:xfrm>
            <a:off x="15017980" y="9534668"/>
            <a:ext cx="1224000" cy="496004"/>
            <a:chOff x="4098256" y="6095931"/>
            <a:chExt cx="1224000" cy="496004"/>
          </a:xfrm>
        </p:grpSpPr>
        <p:sp>
          <p:nvSpPr>
            <p:cNvPr id="304" name="Google Shape;304;p7"/>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Exhibits</a:t>
              </a:r>
              <a:endParaRPr sz="1400" b="0" i="0" u="none" strike="noStrike" cap="none">
                <a:solidFill>
                  <a:srgbClr val="000000"/>
                </a:solidFill>
                <a:latin typeface="Arial"/>
                <a:ea typeface="Arial"/>
                <a:cs typeface="Arial"/>
                <a:sym typeface="Arial"/>
              </a:endParaRPr>
            </a:p>
          </p:txBody>
        </p:sp>
        <p:sp>
          <p:nvSpPr>
            <p:cNvPr id="305" name="Google Shape;305;p7"/>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6</a:t>
              </a:r>
              <a:endParaRPr sz="1400" b="0" i="0" u="none" strike="noStrike" cap="none">
                <a:solidFill>
                  <a:srgbClr val="000000"/>
                </a:solidFill>
                <a:latin typeface="Arial"/>
                <a:ea typeface="Arial"/>
                <a:cs typeface="Arial"/>
                <a:sym typeface="Arial"/>
              </a:endParaRPr>
            </a:p>
          </p:txBody>
        </p:sp>
      </p:grpSp>
      <p:grpSp>
        <p:nvGrpSpPr>
          <p:cNvPr id="306" name="Google Shape;306;p7"/>
          <p:cNvGrpSpPr/>
          <p:nvPr/>
        </p:nvGrpSpPr>
        <p:grpSpPr>
          <a:xfrm>
            <a:off x="2019814" y="4783639"/>
            <a:ext cx="3995967" cy="898697"/>
            <a:chOff x="2317046" y="2472801"/>
            <a:chExt cx="3995966" cy="898697"/>
          </a:xfrm>
        </p:grpSpPr>
        <p:grpSp>
          <p:nvGrpSpPr>
            <p:cNvPr id="307" name="Google Shape;307;p7"/>
            <p:cNvGrpSpPr/>
            <p:nvPr/>
          </p:nvGrpSpPr>
          <p:grpSpPr>
            <a:xfrm>
              <a:off x="2317046" y="2472801"/>
              <a:ext cx="3995966" cy="898697"/>
              <a:chOff x="0" y="-28575"/>
              <a:chExt cx="952367" cy="309190"/>
            </a:xfrm>
          </p:grpSpPr>
          <p:sp>
            <p:nvSpPr>
              <p:cNvPr id="308" name="Google Shape;308;p7"/>
              <p:cNvSpPr/>
              <p:nvPr/>
            </p:nvSpPr>
            <p:spPr>
              <a:xfrm>
                <a:off x="0" y="0"/>
                <a:ext cx="952367" cy="280615"/>
              </a:xfrm>
              <a:custGeom>
                <a:avLst/>
                <a:gdLst/>
                <a:ahLst/>
                <a:cxnLst/>
                <a:rect l="l" t="t" r="r" b="b"/>
                <a:pathLst>
                  <a:path w="952367" h="280615" extrusionOk="0">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309" name="Google Shape;309;p7"/>
              <p:cNvSpPr txBox="1"/>
              <p:nvPr/>
            </p:nvSpPr>
            <p:spPr>
              <a:xfrm>
                <a:off x="0" y="-28575"/>
                <a:ext cx="952367" cy="309190"/>
              </a:xfrm>
              <a:prstGeom prst="rect">
                <a:avLst/>
              </a:prstGeom>
              <a:noFill/>
              <a:ln>
                <a:noFill/>
              </a:ln>
            </p:spPr>
            <p:txBody>
              <a:bodyPr spcFirstLastPara="1" wrap="square" lIns="40625" tIns="40625" rIns="40625" bIns="40625" anchor="ctr" anchorCtr="0">
                <a:noAutofit/>
              </a:bodyPr>
              <a:lstStyle/>
              <a:p>
                <a:pPr marL="0" marR="0" lvl="0" indent="0" algn="ctr" rtl="0">
                  <a:lnSpc>
                    <a:spcPct val="20142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sp>
          <p:nvSpPr>
            <p:cNvPr id="310" name="Google Shape;310;p7"/>
            <p:cNvSpPr txBox="1"/>
            <p:nvPr/>
          </p:nvSpPr>
          <p:spPr>
            <a:xfrm>
              <a:off x="2584024" y="2797736"/>
              <a:ext cx="3462010" cy="439223"/>
            </a:xfrm>
            <a:prstGeom prst="rect">
              <a:avLst/>
            </a:prstGeom>
            <a:noFill/>
            <a:ln>
              <a:noFill/>
            </a:ln>
          </p:spPr>
          <p:txBody>
            <a:bodyPr spcFirstLastPara="1" wrap="square" lIns="0" tIns="0" rIns="0" bIns="0" anchor="t" anchorCtr="0">
              <a:spAutoFit/>
            </a:bodyPr>
            <a:lstStyle/>
            <a:p>
              <a:pPr marL="0" marR="0" lvl="0" indent="0" algn="ctr" rtl="0">
                <a:lnSpc>
                  <a:spcPct val="204431"/>
                </a:lnSpc>
                <a:spcBef>
                  <a:spcPts val="0"/>
                </a:spcBef>
                <a:spcAft>
                  <a:spcPts val="0"/>
                </a:spcAft>
                <a:buClr>
                  <a:srgbClr val="000000"/>
                </a:buClr>
                <a:buSzPts val="1399"/>
                <a:buFont typeface="Arial"/>
                <a:buNone/>
              </a:pPr>
              <a:r>
                <a:rPr lang="en-US" sz="1399" i="0" u="none" strike="noStrike" cap="none" dirty="0">
                  <a:solidFill>
                    <a:srgbClr val="0070C0"/>
                  </a:solidFill>
                  <a:latin typeface="Verdana"/>
                  <a:ea typeface="Verdana"/>
                  <a:cs typeface="Verdana"/>
                  <a:sym typeface="Verdana"/>
                </a:rPr>
                <a:t>{{FMV}}</a:t>
              </a:r>
              <a:endParaRPr sz="1400" i="0" u="none" strike="noStrike" cap="none" dirty="0">
                <a:solidFill>
                  <a:srgbClr val="000000"/>
                </a:solidFill>
                <a:latin typeface="Arial"/>
                <a:ea typeface="Arial"/>
                <a:cs typeface="Arial"/>
                <a:sym typeface="Arial"/>
              </a:endParaRPr>
            </a:p>
          </p:txBody>
        </p:sp>
      </p:grpSp>
      <p:grpSp>
        <p:nvGrpSpPr>
          <p:cNvPr id="311" name="Google Shape;311;p7"/>
          <p:cNvGrpSpPr/>
          <p:nvPr/>
        </p:nvGrpSpPr>
        <p:grpSpPr>
          <a:xfrm>
            <a:off x="7137607" y="4783639"/>
            <a:ext cx="3995967" cy="898697"/>
            <a:chOff x="8225480" y="2472801"/>
            <a:chExt cx="3995966" cy="898697"/>
          </a:xfrm>
        </p:grpSpPr>
        <p:grpSp>
          <p:nvGrpSpPr>
            <p:cNvPr id="312" name="Google Shape;312;p7"/>
            <p:cNvGrpSpPr/>
            <p:nvPr/>
          </p:nvGrpSpPr>
          <p:grpSpPr>
            <a:xfrm>
              <a:off x="8225480" y="2472801"/>
              <a:ext cx="3995966" cy="898697"/>
              <a:chOff x="0" y="-28575"/>
              <a:chExt cx="952367" cy="309190"/>
            </a:xfrm>
          </p:grpSpPr>
          <p:sp>
            <p:nvSpPr>
              <p:cNvPr id="313" name="Google Shape;313;p7"/>
              <p:cNvSpPr/>
              <p:nvPr/>
            </p:nvSpPr>
            <p:spPr>
              <a:xfrm>
                <a:off x="0" y="0"/>
                <a:ext cx="952367" cy="280615"/>
              </a:xfrm>
              <a:custGeom>
                <a:avLst/>
                <a:gdLst/>
                <a:ahLst/>
                <a:cxnLst/>
                <a:rect l="l" t="t" r="r" b="b"/>
                <a:pathLst>
                  <a:path w="952367" h="280615" extrusionOk="0">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314" name="Google Shape;314;p7"/>
              <p:cNvSpPr txBox="1"/>
              <p:nvPr/>
            </p:nvSpPr>
            <p:spPr>
              <a:xfrm>
                <a:off x="0" y="-28575"/>
                <a:ext cx="952367" cy="309190"/>
              </a:xfrm>
              <a:prstGeom prst="rect">
                <a:avLst/>
              </a:prstGeom>
              <a:noFill/>
              <a:ln>
                <a:noFill/>
              </a:ln>
            </p:spPr>
            <p:txBody>
              <a:bodyPr spcFirstLastPara="1" wrap="square" lIns="40625" tIns="40625" rIns="40625" bIns="40625" anchor="ctr" anchorCtr="0">
                <a:noAutofit/>
              </a:bodyPr>
              <a:lstStyle/>
              <a:p>
                <a:pPr marL="0" marR="0" lvl="0" indent="0" algn="ctr" rtl="0">
                  <a:lnSpc>
                    <a:spcPct val="20142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sp>
          <p:nvSpPr>
            <p:cNvPr id="315" name="Google Shape;315;p7"/>
            <p:cNvSpPr txBox="1"/>
            <p:nvPr/>
          </p:nvSpPr>
          <p:spPr>
            <a:xfrm>
              <a:off x="8492458" y="2797736"/>
              <a:ext cx="3462010" cy="316112"/>
            </a:xfrm>
            <a:prstGeom prst="rect">
              <a:avLst/>
            </a:prstGeom>
            <a:noFill/>
            <a:ln>
              <a:noFill/>
            </a:ln>
          </p:spPr>
          <p:txBody>
            <a:bodyPr spcFirstLastPara="1" wrap="square" lIns="0" tIns="0" rIns="0" bIns="0" anchor="t" anchorCtr="0">
              <a:spAutoFit/>
            </a:bodyPr>
            <a:lstStyle/>
            <a:p>
              <a:pPr marL="0" marR="0" lvl="0" indent="0" algn="ctr" rtl="0">
                <a:lnSpc>
                  <a:spcPct val="204431"/>
                </a:lnSpc>
                <a:spcBef>
                  <a:spcPts val="0"/>
                </a:spcBef>
                <a:spcAft>
                  <a:spcPts val="0"/>
                </a:spcAft>
                <a:buClr>
                  <a:srgbClr val="000000"/>
                </a:buClr>
                <a:buSzPts val="1399"/>
                <a:buFont typeface="Arial"/>
                <a:buNone/>
              </a:pPr>
              <a:r>
                <a:rPr lang="en-US" sz="1399" b="0" i="0" u="none" strike="noStrike" cap="none">
                  <a:solidFill>
                    <a:srgbClr val="0070C0"/>
                  </a:solidFill>
                  <a:latin typeface="Verdana"/>
                  <a:ea typeface="Verdana"/>
                  <a:cs typeface="Verdana"/>
                  <a:sym typeface="Verdana"/>
                </a:rPr>
                <a:t>{{VALUATION_DATE}}</a:t>
              </a:r>
              <a:endParaRPr sz="1399" b="0" i="0" u="none" strike="noStrike" cap="none">
                <a:solidFill>
                  <a:srgbClr val="0070C0"/>
                </a:solidFill>
                <a:latin typeface="Verdana"/>
                <a:ea typeface="Verdana"/>
                <a:cs typeface="Verdana"/>
                <a:sym typeface="Verdana"/>
              </a:endParaRPr>
            </a:p>
          </p:txBody>
        </p:sp>
      </p:grpSp>
      <p:grpSp>
        <p:nvGrpSpPr>
          <p:cNvPr id="316" name="Google Shape;316;p7"/>
          <p:cNvGrpSpPr/>
          <p:nvPr/>
        </p:nvGrpSpPr>
        <p:grpSpPr>
          <a:xfrm>
            <a:off x="12255402" y="4783639"/>
            <a:ext cx="3995967" cy="898697"/>
            <a:chOff x="13301434" y="2490381"/>
            <a:chExt cx="3995966" cy="898697"/>
          </a:xfrm>
        </p:grpSpPr>
        <p:grpSp>
          <p:nvGrpSpPr>
            <p:cNvPr id="317" name="Google Shape;317;p7"/>
            <p:cNvGrpSpPr/>
            <p:nvPr/>
          </p:nvGrpSpPr>
          <p:grpSpPr>
            <a:xfrm>
              <a:off x="13301434" y="2490381"/>
              <a:ext cx="3995966" cy="898697"/>
              <a:chOff x="0" y="-28575"/>
              <a:chExt cx="952367" cy="309190"/>
            </a:xfrm>
          </p:grpSpPr>
          <p:sp>
            <p:nvSpPr>
              <p:cNvPr id="318" name="Google Shape;318;p7"/>
              <p:cNvSpPr/>
              <p:nvPr/>
            </p:nvSpPr>
            <p:spPr>
              <a:xfrm>
                <a:off x="0" y="0"/>
                <a:ext cx="952367" cy="280615"/>
              </a:xfrm>
              <a:custGeom>
                <a:avLst/>
                <a:gdLst/>
                <a:ahLst/>
                <a:cxnLst/>
                <a:rect l="l" t="t" r="r" b="b"/>
                <a:pathLst>
                  <a:path w="952367" h="280615" extrusionOk="0">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cmpd="sng">
                <a:solidFill>
                  <a:srgbClr val="0070C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319" name="Google Shape;319;p7"/>
              <p:cNvSpPr txBox="1"/>
              <p:nvPr/>
            </p:nvSpPr>
            <p:spPr>
              <a:xfrm>
                <a:off x="0" y="-28575"/>
                <a:ext cx="952367" cy="309190"/>
              </a:xfrm>
              <a:prstGeom prst="rect">
                <a:avLst/>
              </a:prstGeom>
              <a:noFill/>
              <a:ln>
                <a:noFill/>
              </a:ln>
            </p:spPr>
            <p:txBody>
              <a:bodyPr spcFirstLastPara="1" wrap="square" lIns="40625" tIns="40625" rIns="40625" bIns="40625" anchor="ctr" anchorCtr="0">
                <a:noAutofit/>
              </a:bodyPr>
              <a:lstStyle/>
              <a:p>
                <a:pPr marL="0" marR="0" lvl="0" indent="0" algn="ctr" rtl="0">
                  <a:lnSpc>
                    <a:spcPct val="20142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sp>
          <p:nvSpPr>
            <p:cNvPr id="320" name="Google Shape;320;p7"/>
            <p:cNvSpPr txBox="1"/>
            <p:nvPr/>
          </p:nvSpPr>
          <p:spPr>
            <a:xfrm>
              <a:off x="13568412" y="2815316"/>
              <a:ext cx="3462010" cy="316112"/>
            </a:xfrm>
            <a:prstGeom prst="rect">
              <a:avLst/>
            </a:prstGeom>
            <a:noFill/>
            <a:ln>
              <a:noFill/>
            </a:ln>
          </p:spPr>
          <p:txBody>
            <a:bodyPr spcFirstLastPara="1" wrap="square" lIns="0" tIns="0" rIns="0" bIns="0" anchor="t" anchorCtr="0">
              <a:spAutoFit/>
            </a:bodyPr>
            <a:lstStyle/>
            <a:p>
              <a:pPr marL="0" marR="0" lvl="0" indent="0" algn="ctr" rtl="0">
                <a:lnSpc>
                  <a:spcPct val="204431"/>
                </a:lnSpc>
                <a:spcBef>
                  <a:spcPts val="0"/>
                </a:spcBef>
                <a:spcAft>
                  <a:spcPts val="0"/>
                </a:spcAft>
                <a:buClr>
                  <a:srgbClr val="000000"/>
                </a:buClr>
                <a:buSzPts val="1399"/>
                <a:buFont typeface="Arial"/>
                <a:buNone/>
              </a:pPr>
              <a:r>
                <a:rPr lang="en-US" sz="1399" b="0" i="0" u="none" strike="noStrike" cap="none">
                  <a:solidFill>
                    <a:srgbClr val="0070C0"/>
                  </a:solidFill>
                  <a:latin typeface="Verdana"/>
                  <a:ea typeface="Verdana"/>
                  <a:cs typeface="Verdana"/>
                  <a:sym typeface="Verdana"/>
                </a:rPr>
                <a:t>{{EXPIRATION_DATE}}</a:t>
              </a:r>
              <a:endParaRPr sz="1400" b="0" i="0" u="none" strike="noStrike" cap="none">
                <a:solidFill>
                  <a:srgbClr val="000000"/>
                </a:solidFill>
                <a:latin typeface="Arial"/>
                <a:ea typeface="Arial"/>
                <a:cs typeface="Arial"/>
                <a:sym typeface="Arial"/>
              </a:endParaRPr>
            </a:p>
          </p:txBody>
        </p:sp>
      </p:grpSp>
      <p:sp>
        <p:nvSpPr>
          <p:cNvPr id="321" name="Google Shape;321;p7"/>
          <p:cNvSpPr txBox="1"/>
          <p:nvPr/>
        </p:nvSpPr>
        <p:spPr>
          <a:xfrm>
            <a:off x="1611326" y="3954332"/>
            <a:ext cx="4812940" cy="36933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Verdana"/>
                <a:ea typeface="Verdana"/>
                <a:cs typeface="Verdana"/>
                <a:sym typeface="Verdana"/>
              </a:rPr>
              <a:t>{{SECURITY}} VALUE</a:t>
            </a:r>
            <a:endParaRPr sz="1400" b="0" i="0" u="none" strike="noStrike" cap="none">
              <a:solidFill>
                <a:srgbClr val="000000"/>
              </a:solidFill>
              <a:latin typeface="Arial"/>
              <a:ea typeface="Arial"/>
              <a:cs typeface="Arial"/>
              <a:sym typeface="Arial"/>
            </a:endParaRPr>
          </a:p>
        </p:txBody>
      </p:sp>
      <p:sp>
        <p:nvSpPr>
          <p:cNvPr id="322" name="Google Shape;322;p7"/>
          <p:cNvSpPr txBox="1"/>
          <p:nvPr/>
        </p:nvSpPr>
        <p:spPr>
          <a:xfrm>
            <a:off x="6729121" y="3954330"/>
            <a:ext cx="4812940" cy="36933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Verdana"/>
                <a:ea typeface="Verdana"/>
                <a:cs typeface="Verdana"/>
                <a:sym typeface="Verdana"/>
              </a:rPr>
              <a:t>VALUATION DATE</a:t>
            </a:r>
            <a:endParaRPr sz="1400" b="0" i="0" u="none" strike="noStrike" cap="none">
              <a:solidFill>
                <a:srgbClr val="000000"/>
              </a:solidFill>
              <a:latin typeface="Arial"/>
              <a:ea typeface="Arial"/>
              <a:cs typeface="Arial"/>
              <a:sym typeface="Arial"/>
            </a:endParaRPr>
          </a:p>
        </p:txBody>
      </p:sp>
      <p:sp>
        <p:nvSpPr>
          <p:cNvPr id="323" name="Google Shape;323;p7"/>
          <p:cNvSpPr txBox="1"/>
          <p:nvPr/>
        </p:nvSpPr>
        <p:spPr>
          <a:xfrm>
            <a:off x="11846914" y="3954330"/>
            <a:ext cx="4812940" cy="36933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Verdana"/>
                <a:ea typeface="Verdana"/>
                <a:cs typeface="Verdana"/>
                <a:sym typeface="Verdana"/>
              </a:rPr>
              <a:t>EXPIRATION DATE</a:t>
            </a:r>
            <a:endParaRPr sz="1400" b="0" i="0" u="none" strike="noStrike" cap="none">
              <a:solidFill>
                <a:srgbClr val="000000"/>
              </a:solidFill>
              <a:latin typeface="Arial"/>
              <a:ea typeface="Arial"/>
              <a:cs typeface="Arial"/>
              <a:sym typeface="Arial"/>
            </a:endParaRPr>
          </a:p>
        </p:txBody>
      </p:sp>
      <p:pic>
        <p:nvPicPr>
          <p:cNvPr id="324" name="Google Shape;324;p7" descr="Flip calendar outline"/>
          <p:cNvPicPr preferRelativeResize="0"/>
          <p:nvPr/>
        </p:nvPicPr>
        <p:blipFill rotWithShape="1">
          <a:blip r:embed="rId4">
            <a:alphaModFix/>
          </a:blip>
          <a:srcRect/>
          <a:stretch/>
        </p:blipFill>
        <p:spPr>
          <a:xfrm>
            <a:off x="8678389" y="2998400"/>
            <a:ext cx="914400" cy="914400"/>
          </a:xfrm>
          <a:prstGeom prst="rect">
            <a:avLst/>
          </a:prstGeom>
          <a:noFill/>
          <a:ln>
            <a:noFill/>
          </a:ln>
        </p:spPr>
      </p:pic>
      <p:pic>
        <p:nvPicPr>
          <p:cNvPr id="325" name="Google Shape;325;p7" descr="Dollar outline"/>
          <p:cNvPicPr preferRelativeResize="0"/>
          <p:nvPr/>
        </p:nvPicPr>
        <p:blipFill rotWithShape="1">
          <a:blip r:embed="rId5">
            <a:alphaModFix/>
          </a:blip>
          <a:srcRect/>
          <a:stretch/>
        </p:blipFill>
        <p:spPr>
          <a:xfrm>
            <a:off x="3560594" y="3037155"/>
            <a:ext cx="914400" cy="914400"/>
          </a:xfrm>
          <a:prstGeom prst="rect">
            <a:avLst/>
          </a:prstGeom>
          <a:noFill/>
          <a:ln>
            <a:noFill/>
          </a:ln>
        </p:spPr>
      </p:pic>
      <p:pic>
        <p:nvPicPr>
          <p:cNvPr id="326" name="Google Shape;326;p7" descr="End outline"/>
          <p:cNvPicPr preferRelativeResize="0"/>
          <p:nvPr/>
        </p:nvPicPr>
        <p:blipFill rotWithShape="1">
          <a:blip r:embed="rId6">
            <a:alphaModFix/>
          </a:blip>
          <a:srcRect/>
          <a:stretch/>
        </p:blipFill>
        <p:spPr>
          <a:xfrm>
            <a:off x="13796182" y="3073000"/>
            <a:ext cx="914400" cy="914400"/>
          </a:xfrm>
          <a:prstGeom prst="rect">
            <a:avLst/>
          </a:prstGeom>
          <a:noFill/>
          <a:ln>
            <a:noFill/>
          </a:ln>
        </p:spPr>
      </p:pic>
      <p:grpSp>
        <p:nvGrpSpPr>
          <p:cNvPr id="327" name="Google Shape;327;p7"/>
          <p:cNvGrpSpPr/>
          <p:nvPr/>
        </p:nvGrpSpPr>
        <p:grpSpPr>
          <a:xfrm>
            <a:off x="940966" y="8587835"/>
            <a:ext cx="580663" cy="687304"/>
            <a:chOff x="940966" y="8587830"/>
            <a:chExt cx="580663" cy="687304"/>
          </a:xfrm>
        </p:grpSpPr>
        <p:grpSp>
          <p:nvGrpSpPr>
            <p:cNvPr id="328" name="Google Shape;328;p7"/>
            <p:cNvGrpSpPr/>
            <p:nvPr/>
          </p:nvGrpSpPr>
          <p:grpSpPr>
            <a:xfrm>
              <a:off x="997356" y="8791620"/>
              <a:ext cx="483124" cy="483122"/>
              <a:chOff x="0" y="0"/>
              <a:chExt cx="812800" cy="812800"/>
            </a:xfrm>
          </p:grpSpPr>
          <p:sp>
            <p:nvSpPr>
              <p:cNvPr id="329" name="Google Shape;329;p7"/>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330" name="Google Shape;330;p7"/>
              <p:cNvSpPr txBox="1"/>
              <p:nvPr/>
            </p:nvSpPr>
            <p:spPr>
              <a:xfrm>
                <a:off x="76200" y="66675"/>
                <a:ext cx="660400" cy="669925"/>
              </a:xfrm>
              <a:prstGeom prst="rect">
                <a:avLst/>
              </a:prstGeom>
              <a:noFill/>
              <a:ln>
                <a:noFill/>
              </a:ln>
            </p:spPr>
            <p:txBody>
              <a:bodyPr spcFirstLastPara="1" wrap="square" lIns="35850" tIns="35850" rIns="35850" bIns="35850" anchor="ctr" anchorCtr="0">
                <a:noAutofit/>
              </a:bodyPr>
              <a:lstStyle/>
              <a:p>
                <a:pPr marL="0" marR="0" lvl="0" indent="0" algn="ctr" rtl="0">
                  <a:lnSpc>
                    <a:spcPct val="201041"/>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sp>
          <p:nvSpPr>
            <p:cNvPr id="331" name="Google Shape;331;p7"/>
            <p:cNvSpPr txBox="1"/>
            <p:nvPr/>
          </p:nvSpPr>
          <p:spPr>
            <a:xfrm>
              <a:off x="940966" y="8587830"/>
              <a:ext cx="580663" cy="687304"/>
            </a:xfrm>
            <a:prstGeom prst="rect">
              <a:avLst/>
            </a:prstGeom>
            <a:noFill/>
            <a:ln>
              <a:noFill/>
            </a:ln>
          </p:spPr>
          <p:txBody>
            <a:bodyPr spcFirstLastPara="1" wrap="square" lIns="0" tIns="0" rIns="0" bIns="0" anchor="ctr" anchorCtr="0">
              <a:spAutoFit/>
            </a:bodyPr>
            <a:lstStyle/>
            <a:p>
              <a:pPr marL="0" marR="0" lvl="0" indent="0" algn="ctr" rtl="0">
                <a:lnSpc>
                  <a:spcPct val="278575"/>
                </a:lnSpc>
                <a:spcBef>
                  <a:spcPts val="0"/>
                </a:spcBef>
                <a:spcAft>
                  <a:spcPts val="0"/>
                </a:spcAft>
                <a:buClr>
                  <a:srgbClr val="000000"/>
                </a:buClr>
                <a:buSzPts val="1601"/>
                <a:buFont typeface="Arial"/>
                <a:buNone/>
              </a:pPr>
              <a:r>
                <a:rPr lang="en-US" sz="1601" b="0" i="0" u="none" strike="noStrike" cap="none">
                  <a:solidFill>
                    <a:srgbClr val="0070C0"/>
                  </a:solidFill>
                  <a:latin typeface="Verdana"/>
                  <a:ea typeface="Verdana"/>
                  <a:cs typeface="Verdana"/>
                  <a:sym typeface="Verdana"/>
                </a:rPr>
                <a:t>07</a:t>
              </a:r>
              <a:endParaRPr sz="1400" b="0" i="0" u="none" strike="noStrike" cap="non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Shape 336"/>
        <p:cNvGrpSpPr/>
        <p:nvPr/>
      </p:nvGrpSpPr>
      <p:grpSpPr>
        <a:xfrm>
          <a:off x="0" y="0"/>
          <a:ext cx="0" cy="0"/>
          <a:chOff x="0" y="0"/>
          <a:chExt cx="0" cy="0"/>
        </a:xfrm>
      </p:grpSpPr>
      <p:sp>
        <p:nvSpPr>
          <p:cNvPr id="337" name="Google Shape;337;p8"/>
          <p:cNvSpPr txBox="1"/>
          <p:nvPr/>
        </p:nvSpPr>
        <p:spPr>
          <a:xfrm>
            <a:off x="2551073" y="913814"/>
            <a:ext cx="13223959" cy="671722"/>
          </a:xfrm>
          <a:prstGeom prst="rect">
            <a:avLst/>
          </a:prstGeom>
          <a:noFill/>
          <a:ln>
            <a:noFill/>
          </a:ln>
        </p:spPr>
        <p:txBody>
          <a:bodyPr spcFirstLastPara="1" wrap="square" lIns="0" tIns="0" rIns="0" bIns="0" anchor="t" anchorCtr="0">
            <a:spAutoFit/>
          </a:bodyPr>
          <a:lstStyle/>
          <a:p>
            <a:pPr marL="0" marR="0" lvl="0" indent="0" algn="ctr" rtl="0">
              <a:lnSpc>
                <a:spcPct val="190497"/>
              </a:lnSpc>
              <a:spcBef>
                <a:spcPts val="0"/>
              </a:spcBef>
              <a:spcAft>
                <a:spcPts val="0"/>
              </a:spcAft>
              <a:buClr>
                <a:srgbClr val="000000"/>
              </a:buClr>
              <a:buSzPts val="3199"/>
              <a:buFont typeface="Arial"/>
              <a:buNone/>
            </a:pPr>
            <a:r>
              <a:rPr lang="en-US" sz="3199" b="0" i="0" u="none" strike="noStrike" cap="none">
                <a:solidFill>
                  <a:srgbClr val="0070C0"/>
                </a:solidFill>
                <a:latin typeface="Verdana"/>
                <a:ea typeface="Verdana"/>
                <a:cs typeface="Verdana"/>
                <a:sym typeface="Verdana"/>
              </a:rPr>
              <a:t>COMPANY OVERVIEW</a:t>
            </a:r>
            <a:endParaRPr sz="1400" b="0" i="0" u="none" strike="noStrike" cap="none">
              <a:solidFill>
                <a:srgbClr val="000000"/>
              </a:solidFill>
              <a:latin typeface="Arial"/>
              <a:ea typeface="Arial"/>
              <a:cs typeface="Arial"/>
              <a:sym typeface="Arial"/>
            </a:endParaRPr>
          </a:p>
        </p:txBody>
      </p:sp>
      <p:grpSp>
        <p:nvGrpSpPr>
          <p:cNvPr id="338" name="Google Shape;338;p8"/>
          <p:cNvGrpSpPr/>
          <p:nvPr/>
        </p:nvGrpSpPr>
        <p:grpSpPr>
          <a:xfrm>
            <a:off x="2033400" y="9530672"/>
            <a:ext cx="1224000" cy="496004"/>
            <a:chOff x="1355317" y="6095931"/>
            <a:chExt cx="1224000" cy="496004"/>
          </a:xfrm>
        </p:grpSpPr>
        <p:sp>
          <p:nvSpPr>
            <p:cNvPr id="339" name="Google Shape;339;p8"/>
            <p:cNvSpPr/>
            <p:nvPr/>
          </p:nvSpPr>
          <p:spPr>
            <a:xfrm>
              <a:off x="1355317"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0070C0"/>
                  </a:solidFill>
                  <a:latin typeface="Verdana"/>
                  <a:ea typeface="Verdana"/>
                  <a:cs typeface="Verdana"/>
                  <a:sym typeface="Verdana"/>
                </a:rPr>
                <a:t>Introduction</a:t>
              </a:r>
              <a:endParaRPr sz="1400" b="0" i="0" u="none" strike="noStrike" cap="none">
                <a:solidFill>
                  <a:srgbClr val="000000"/>
                </a:solidFill>
                <a:latin typeface="Arial"/>
                <a:ea typeface="Arial"/>
                <a:cs typeface="Arial"/>
                <a:sym typeface="Arial"/>
              </a:endParaRPr>
            </a:p>
          </p:txBody>
        </p:sp>
        <p:sp>
          <p:nvSpPr>
            <p:cNvPr id="340" name="Google Shape;340;p8"/>
            <p:cNvSpPr/>
            <p:nvPr/>
          </p:nvSpPr>
          <p:spPr>
            <a:xfrm>
              <a:off x="1841317" y="6095931"/>
              <a:ext cx="252000" cy="252000"/>
            </a:xfrm>
            <a:prstGeom prst="ellipse">
              <a:avLst/>
            </a:prstGeom>
            <a:solidFill>
              <a:srgbClr val="00B0F0"/>
            </a:solidFill>
            <a:ln w="1905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chemeClr val="lt1"/>
                  </a:solidFill>
                  <a:latin typeface="Verdana"/>
                  <a:ea typeface="Verdana"/>
                  <a:cs typeface="Verdana"/>
                  <a:sym typeface="Verdana"/>
                </a:rPr>
                <a:t>1</a:t>
              </a:r>
              <a:endParaRPr sz="1400" b="0" i="0" u="none" strike="noStrike" cap="none">
                <a:solidFill>
                  <a:srgbClr val="000000"/>
                </a:solidFill>
                <a:latin typeface="Arial"/>
                <a:ea typeface="Arial"/>
                <a:cs typeface="Arial"/>
                <a:sym typeface="Arial"/>
              </a:endParaRPr>
            </a:p>
          </p:txBody>
        </p:sp>
      </p:grpSp>
      <p:grpSp>
        <p:nvGrpSpPr>
          <p:cNvPr id="341" name="Google Shape;341;p8"/>
          <p:cNvGrpSpPr/>
          <p:nvPr/>
        </p:nvGrpSpPr>
        <p:grpSpPr>
          <a:xfrm>
            <a:off x="4630316" y="9530672"/>
            <a:ext cx="1224000" cy="496004"/>
            <a:chOff x="4098256" y="6095931"/>
            <a:chExt cx="1224000" cy="496004"/>
          </a:xfrm>
        </p:grpSpPr>
        <p:sp>
          <p:nvSpPr>
            <p:cNvPr id="342" name="Google Shape;342;p8"/>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Company Overview</a:t>
              </a:r>
              <a:endParaRPr sz="1400" b="0" i="0" u="none" strike="noStrike" cap="none">
                <a:solidFill>
                  <a:srgbClr val="000000"/>
                </a:solidFill>
                <a:latin typeface="Arial"/>
                <a:ea typeface="Arial"/>
                <a:cs typeface="Arial"/>
                <a:sym typeface="Arial"/>
              </a:endParaRPr>
            </a:p>
          </p:txBody>
        </p:sp>
        <p:sp>
          <p:nvSpPr>
            <p:cNvPr id="343" name="Google Shape;343;p8"/>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2</a:t>
              </a:r>
              <a:endParaRPr sz="1400" b="0" i="0" u="none" strike="noStrike" cap="none">
                <a:solidFill>
                  <a:srgbClr val="000000"/>
                </a:solidFill>
                <a:latin typeface="Arial"/>
                <a:ea typeface="Arial"/>
                <a:cs typeface="Arial"/>
                <a:sym typeface="Arial"/>
              </a:endParaRPr>
            </a:p>
          </p:txBody>
        </p:sp>
      </p:grpSp>
      <p:grpSp>
        <p:nvGrpSpPr>
          <p:cNvPr id="344" name="Google Shape;344;p8"/>
          <p:cNvGrpSpPr/>
          <p:nvPr/>
        </p:nvGrpSpPr>
        <p:grpSpPr>
          <a:xfrm>
            <a:off x="12421063" y="9534668"/>
            <a:ext cx="1224000" cy="496004"/>
            <a:chOff x="4098256" y="6095931"/>
            <a:chExt cx="1224000" cy="496004"/>
          </a:xfrm>
        </p:grpSpPr>
        <p:sp>
          <p:nvSpPr>
            <p:cNvPr id="345" name="Google Shape;345;p8"/>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Allocation of Value</a:t>
              </a:r>
              <a:endParaRPr sz="1400" b="0" i="0" u="none" strike="noStrike" cap="none">
                <a:solidFill>
                  <a:srgbClr val="000000"/>
                </a:solidFill>
                <a:latin typeface="Arial"/>
                <a:ea typeface="Arial"/>
                <a:cs typeface="Arial"/>
                <a:sym typeface="Arial"/>
              </a:endParaRPr>
            </a:p>
          </p:txBody>
        </p:sp>
        <p:sp>
          <p:nvSpPr>
            <p:cNvPr id="346" name="Google Shape;346;p8"/>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5</a:t>
              </a:r>
              <a:endParaRPr sz="1400" b="0" i="0" u="none" strike="noStrike" cap="none">
                <a:solidFill>
                  <a:srgbClr val="000000"/>
                </a:solidFill>
                <a:latin typeface="Arial"/>
                <a:ea typeface="Arial"/>
                <a:cs typeface="Arial"/>
                <a:sym typeface="Arial"/>
              </a:endParaRPr>
            </a:p>
          </p:txBody>
        </p:sp>
      </p:grpSp>
      <p:grpSp>
        <p:nvGrpSpPr>
          <p:cNvPr id="347" name="Google Shape;347;p8"/>
          <p:cNvGrpSpPr/>
          <p:nvPr/>
        </p:nvGrpSpPr>
        <p:grpSpPr>
          <a:xfrm>
            <a:off x="7227233" y="9530672"/>
            <a:ext cx="1224000" cy="496004"/>
            <a:chOff x="6824912" y="6095931"/>
            <a:chExt cx="1224000" cy="496004"/>
          </a:xfrm>
        </p:grpSpPr>
        <p:sp>
          <p:nvSpPr>
            <p:cNvPr id="348" name="Google Shape;348;p8"/>
            <p:cNvSpPr/>
            <p:nvPr/>
          </p:nvSpPr>
          <p:spPr>
            <a:xfrm>
              <a:off x="6824912"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Valuation Framework</a:t>
              </a:r>
              <a:endParaRPr sz="1400" b="0" i="0" u="none" strike="noStrike" cap="none">
                <a:solidFill>
                  <a:srgbClr val="000000"/>
                </a:solidFill>
                <a:latin typeface="Arial"/>
                <a:ea typeface="Arial"/>
                <a:cs typeface="Arial"/>
                <a:sym typeface="Arial"/>
              </a:endParaRPr>
            </a:p>
          </p:txBody>
        </p:sp>
        <p:sp>
          <p:nvSpPr>
            <p:cNvPr id="349" name="Google Shape;349;p8"/>
            <p:cNvSpPr/>
            <p:nvPr/>
          </p:nvSpPr>
          <p:spPr>
            <a:xfrm>
              <a:off x="7310912"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3</a:t>
              </a:r>
              <a:endParaRPr sz="1400" b="0" i="0" u="none" strike="noStrike" cap="none">
                <a:solidFill>
                  <a:srgbClr val="000000"/>
                </a:solidFill>
                <a:latin typeface="Arial"/>
                <a:ea typeface="Arial"/>
                <a:cs typeface="Arial"/>
                <a:sym typeface="Arial"/>
              </a:endParaRPr>
            </a:p>
          </p:txBody>
        </p:sp>
      </p:grpSp>
      <p:grpSp>
        <p:nvGrpSpPr>
          <p:cNvPr id="350" name="Google Shape;350;p8"/>
          <p:cNvGrpSpPr/>
          <p:nvPr/>
        </p:nvGrpSpPr>
        <p:grpSpPr>
          <a:xfrm>
            <a:off x="9824149" y="9534668"/>
            <a:ext cx="1224000" cy="496004"/>
            <a:chOff x="9576193" y="6095931"/>
            <a:chExt cx="1224000" cy="496004"/>
          </a:xfrm>
        </p:grpSpPr>
        <p:sp>
          <p:nvSpPr>
            <p:cNvPr id="351" name="Google Shape;351;p8"/>
            <p:cNvSpPr/>
            <p:nvPr/>
          </p:nvSpPr>
          <p:spPr>
            <a:xfrm>
              <a:off x="9576193"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Valuation Analysis</a:t>
              </a:r>
              <a:endParaRPr sz="1400" b="0" i="0" u="none" strike="noStrike" cap="none">
                <a:solidFill>
                  <a:srgbClr val="000000"/>
                </a:solidFill>
                <a:latin typeface="Arial"/>
                <a:ea typeface="Arial"/>
                <a:cs typeface="Arial"/>
                <a:sym typeface="Arial"/>
              </a:endParaRPr>
            </a:p>
          </p:txBody>
        </p:sp>
        <p:sp>
          <p:nvSpPr>
            <p:cNvPr id="352" name="Google Shape;352;p8"/>
            <p:cNvSpPr/>
            <p:nvPr/>
          </p:nvSpPr>
          <p:spPr>
            <a:xfrm>
              <a:off x="10062193"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4</a:t>
              </a:r>
              <a:endParaRPr sz="1400" b="0" i="0" u="none" strike="noStrike" cap="none">
                <a:solidFill>
                  <a:srgbClr val="000000"/>
                </a:solidFill>
                <a:latin typeface="Arial"/>
                <a:ea typeface="Arial"/>
                <a:cs typeface="Arial"/>
                <a:sym typeface="Arial"/>
              </a:endParaRPr>
            </a:p>
          </p:txBody>
        </p:sp>
      </p:grpSp>
      <p:grpSp>
        <p:nvGrpSpPr>
          <p:cNvPr id="353" name="Google Shape;353;p8"/>
          <p:cNvGrpSpPr/>
          <p:nvPr/>
        </p:nvGrpSpPr>
        <p:grpSpPr>
          <a:xfrm>
            <a:off x="15017980" y="9534668"/>
            <a:ext cx="1224000" cy="496004"/>
            <a:chOff x="4098256" y="6095931"/>
            <a:chExt cx="1224000" cy="496004"/>
          </a:xfrm>
        </p:grpSpPr>
        <p:sp>
          <p:nvSpPr>
            <p:cNvPr id="354" name="Google Shape;354;p8"/>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Exhibits</a:t>
              </a:r>
              <a:endParaRPr sz="1400" b="0" i="0" u="none" strike="noStrike" cap="none">
                <a:solidFill>
                  <a:srgbClr val="000000"/>
                </a:solidFill>
                <a:latin typeface="Arial"/>
                <a:ea typeface="Arial"/>
                <a:cs typeface="Arial"/>
                <a:sym typeface="Arial"/>
              </a:endParaRPr>
            </a:p>
          </p:txBody>
        </p:sp>
        <p:sp>
          <p:nvSpPr>
            <p:cNvPr id="355" name="Google Shape;355;p8"/>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6</a:t>
              </a:r>
              <a:endParaRPr sz="1400" b="0" i="0" u="none" strike="noStrike" cap="none">
                <a:solidFill>
                  <a:srgbClr val="000000"/>
                </a:solidFill>
                <a:latin typeface="Arial"/>
                <a:ea typeface="Arial"/>
                <a:cs typeface="Arial"/>
                <a:sym typeface="Arial"/>
              </a:endParaRPr>
            </a:p>
          </p:txBody>
        </p:sp>
      </p:grpSp>
      <p:grpSp>
        <p:nvGrpSpPr>
          <p:cNvPr id="356" name="Google Shape;356;p8"/>
          <p:cNvGrpSpPr/>
          <p:nvPr/>
        </p:nvGrpSpPr>
        <p:grpSpPr>
          <a:xfrm>
            <a:off x="15856696" y="8786364"/>
            <a:ext cx="1453671" cy="471940"/>
            <a:chOff x="0" y="-28575"/>
            <a:chExt cx="952367" cy="309190"/>
          </a:xfrm>
        </p:grpSpPr>
        <p:sp>
          <p:nvSpPr>
            <p:cNvPr id="357" name="Google Shape;357;p8"/>
            <p:cNvSpPr/>
            <p:nvPr/>
          </p:nvSpPr>
          <p:spPr>
            <a:xfrm>
              <a:off x="0" y="0"/>
              <a:ext cx="952367" cy="280615"/>
            </a:xfrm>
            <a:custGeom>
              <a:avLst/>
              <a:gdLst/>
              <a:ahLst/>
              <a:cxnLst/>
              <a:rect l="l" t="t" r="r" b="b"/>
              <a:pathLst>
                <a:path w="952367" h="280615" extrusionOk="0">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358" name="Google Shape;358;p8"/>
            <p:cNvSpPr txBox="1"/>
            <p:nvPr/>
          </p:nvSpPr>
          <p:spPr>
            <a:xfrm>
              <a:off x="0" y="-28575"/>
              <a:ext cx="952367" cy="309190"/>
            </a:xfrm>
            <a:prstGeom prst="rect">
              <a:avLst/>
            </a:prstGeom>
            <a:noFill/>
            <a:ln>
              <a:noFill/>
            </a:ln>
          </p:spPr>
          <p:txBody>
            <a:bodyPr spcFirstLastPara="1" wrap="square" lIns="40625" tIns="40625" rIns="40625" bIns="40625" anchor="ctr" anchorCtr="0">
              <a:noAutofit/>
            </a:bodyPr>
            <a:lstStyle/>
            <a:p>
              <a:pPr marL="0" marR="0" lvl="0" indent="0" algn="ctr" rtl="0">
                <a:lnSpc>
                  <a:spcPct val="20142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cxnSp>
        <p:nvCxnSpPr>
          <p:cNvPr id="359" name="Google Shape;359;p8">
            <a:hlinkClick r:id="rId3" action="ppaction://hlinksldjump"/>
          </p:cNvPr>
          <p:cNvCxnSpPr/>
          <p:nvPr/>
        </p:nvCxnSpPr>
        <p:spPr>
          <a:xfrm>
            <a:off x="16238667" y="9044139"/>
            <a:ext cx="714076" cy="0"/>
          </a:xfrm>
          <a:prstGeom prst="straightConnector1">
            <a:avLst/>
          </a:prstGeom>
          <a:noFill/>
          <a:ln w="19050" cap="flat" cmpd="sng">
            <a:solidFill>
              <a:srgbClr val="0070C0">
                <a:alpha val="70196"/>
              </a:srgbClr>
            </a:solidFill>
            <a:prstDash val="solid"/>
            <a:round/>
            <a:headEnd type="none" w="sm" len="sm"/>
            <a:tailEnd type="stealth" w="med" len="med"/>
          </a:ln>
        </p:spPr>
      </p:cxnSp>
      <p:cxnSp>
        <p:nvCxnSpPr>
          <p:cNvPr id="360" name="Google Shape;360;p8"/>
          <p:cNvCxnSpPr/>
          <p:nvPr/>
        </p:nvCxnSpPr>
        <p:spPr>
          <a:xfrm>
            <a:off x="1028704" y="9659318"/>
            <a:ext cx="16268701" cy="0"/>
          </a:xfrm>
          <a:prstGeom prst="straightConnector1">
            <a:avLst/>
          </a:prstGeom>
          <a:noFill/>
          <a:ln w="76200" cap="flat" cmpd="sng">
            <a:solidFill>
              <a:srgbClr val="E6E7E8"/>
            </a:solidFill>
            <a:prstDash val="solid"/>
            <a:round/>
            <a:headEnd type="none" w="sm" len="sm"/>
            <a:tailEnd type="triangle" w="med" len="med"/>
          </a:ln>
        </p:spPr>
      </p:cxnSp>
      <p:grpSp>
        <p:nvGrpSpPr>
          <p:cNvPr id="361" name="Google Shape;361;p8"/>
          <p:cNvGrpSpPr/>
          <p:nvPr/>
        </p:nvGrpSpPr>
        <p:grpSpPr>
          <a:xfrm>
            <a:off x="2033400" y="9530672"/>
            <a:ext cx="1224000" cy="496004"/>
            <a:chOff x="1355317" y="6095931"/>
            <a:chExt cx="1224000" cy="496004"/>
          </a:xfrm>
        </p:grpSpPr>
        <p:sp>
          <p:nvSpPr>
            <p:cNvPr id="362" name="Google Shape;362;p8"/>
            <p:cNvSpPr/>
            <p:nvPr/>
          </p:nvSpPr>
          <p:spPr>
            <a:xfrm>
              <a:off x="1355317"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Introduction</a:t>
              </a:r>
              <a:endParaRPr sz="1400" b="0" i="0" u="none" strike="noStrike" cap="none">
                <a:solidFill>
                  <a:srgbClr val="000000"/>
                </a:solidFill>
                <a:latin typeface="Arial"/>
                <a:ea typeface="Arial"/>
                <a:cs typeface="Arial"/>
                <a:sym typeface="Arial"/>
              </a:endParaRPr>
            </a:p>
          </p:txBody>
        </p:sp>
        <p:sp>
          <p:nvSpPr>
            <p:cNvPr id="363" name="Google Shape;363;p8"/>
            <p:cNvSpPr/>
            <p:nvPr/>
          </p:nvSpPr>
          <p:spPr>
            <a:xfrm>
              <a:off x="1841317"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1</a:t>
              </a:r>
              <a:endParaRPr sz="1400" b="0" i="0" u="none" strike="noStrike" cap="none">
                <a:solidFill>
                  <a:srgbClr val="000000"/>
                </a:solidFill>
                <a:latin typeface="Arial"/>
                <a:ea typeface="Arial"/>
                <a:cs typeface="Arial"/>
                <a:sym typeface="Arial"/>
              </a:endParaRPr>
            </a:p>
          </p:txBody>
        </p:sp>
      </p:grpSp>
      <p:grpSp>
        <p:nvGrpSpPr>
          <p:cNvPr id="364" name="Google Shape;364;p8"/>
          <p:cNvGrpSpPr/>
          <p:nvPr/>
        </p:nvGrpSpPr>
        <p:grpSpPr>
          <a:xfrm>
            <a:off x="4630316" y="9530672"/>
            <a:ext cx="1224000" cy="496004"/>
            <a:chOff x="4098256" y="6095931"/>
            <a:chExt cx="1224000" cy="496004"/>
          </a:xfrm>
        </p:grpSpPr>
        <p:sp>
          <p:nvSpPr>
            <p:cNvPr id="365" name="Google Shape;365;p8"/>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0070C0"/>
                  </a:solidFill>
                  <a:latin typeface="Verdana"/>
                  <a:ea typeface="Verdana"/>
                  <a:cs typeface="Verdana"/>
                  <a:sym typeface="Verdana"/>
                </a:rPr>
                <a:t>Company Overview</a:t>
              </a:r>
              <a:endParaRPr sz="1400" b="0" i="0" u="none" strike="noStrike" cap="none">
                <a:solidFill>
                  <a:srgbClr val="000000"/>
                </a:solidFill>
                <a:latin typeface="Arial"/>
                <a:ea typeface="Arial"/>
                <a:cs typeface="Arial"/>
                <a:sym typeface="Arial"/>
              </a:endParaRPr>
            </a:p>
          </p:txBody>
        </p:sp>
        <p:sp>
          <p:nvSpPr>
            <p:cNvPr id="366" name="Google Shape;366;p8"/>
            <p:cNvSpPr/>
            <p:nvPr/>
          </p:nvSpPr>
          <p:spPr>
            <a:xfrm>
              <a:off x="4584256" y="6095931"/>
              <a:ext cx="252000" cy="252000"/>
            </a:xfrm>
            <a:prstGeom prst="ellipse">
              <a:avLst/>
            </a:prstGeom>
            <a:solidFill>
              <a:srgbClr val="00B0F0"/>
            </a:solidFill>
            <a:ln w="1905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chemeClr val="lt1"/>
                  </a:solidFill>
                  <a:latin typeface="Verdana"/>
                  <a:ea typeface="Verdana"/>
                  <a:cs typeface="Verdana"/>
                  <a:sym typeface="Verdana"/>
                </a:rPr>
                <a:t>2</a:t>
              </a:r>
              <a:endParaRPr sz="1400" b="0" i="0" u="none" strike="noStrike" cap="none">
                <a:solidFill>
                  <a:srgbClr val="000000"/>
                </a:solidFill>
                <a:latin typeface="Arial"/>
                <a:ea typeface="Arial"/>
                <a:cs typeface="Arial"/>
                <a:sym typeface="Arial"/>
              </a:endParaRPr>
            </a:p>
          </p:txBody>
        </p:sp>
      </p:grpSp>
      <p:grpSp>
        <p:nvGrpSpPr>
          <p:cNvPr id="367" name="Google Shape;367;p8"/>
          <p:cNvGrpSpPr/>
          <p:nvPr/>
        </p:nvGrpSpPr>
        <p:grpSpPr>
          <a:xfrm>
            <a:off x="12421063" y="9534668"/>
            <a:ext cx="1224000" cy="496004"/>
            <a:chOff x="4098256" y="6095931"/>
            <a:chExt cx="1224000" cy="496004"/>
          </a:xfrm>
        </p:grpSpPr>
        <p:sp>
          <p:nvSpPr>
            <p:cNvPr id="368" name="Google Shape;368;p8"/>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Allocation of Value</a:t>
              </a:r>
              <a:endParaRPr sz="1400" b="0" i="0" u="none" strike="noStrike" cap="none">
                <a:solidFill>
                  <a:srgbClr val="000000"/>
                </a:solidFill>
                <a:latin typeface="Arial"/>
                <a:ea typeface="Arial"/>
                <a:cs typeface="Arial"/>
                <a:sym typeface="Arial"/>
              </a:endParaRPr>
            </a:p>
          </p:txBody>
        </p:sp>
        <p:sp>
          <p:nvSpPr>
            <p:cNvPr id="369" name="Google Shape;369;p8"/>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5</a:t>
              </a:r>
              <a:endParaRPr sz="1400" b="0" i="0" u="none" strike="noStrike" cap="none">
                <a:solidFill>
                  <a:srgbClr val="000000"/>
                </a:solidFill>
                <a:latin typeface="Arial"/>
                <a:ea typeface="Arial"/>
                <a:cs typeface="Arial"/>
                <a:sym typeface="Arial"/>
              </a:endParaRPr>
            </a:p>
          </p:txBody>
        </p:sp>
      </p:grpSp>
      <p:grpSp>
        <p:nvGrpSpPr>
          <p:cNvPr id="370" name="Google Shape;370;p8"/>
          <p:cNvGrpSpPr/>
          <p:nvPr/>
        </p:nvGrpSpPr>
        <p:grpSpPr>
          <a:xfrm>
            <a:off x="7227233" y="9530672"/>
            <a:ext cx="1224000" cy="496004"/>
            <a:chOff x="6824912" y="6095931"/>
            <a:chExt cx="1224000" cy="496004"/>
          </a:xfrm>
        </p:grpSpPr>
        <p:sp>
          <p:nvSpPr>
            <p:cNvPr id="371" name="Google Shape;371;p8"/>
            <p:cNvSpPr/>
            <p:nvPr/>
          </p:nvSpPr>
          <p:spPr>
            <a:xfrm>
              <a:off x="6824912"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Valuation Framework</a:t>
              </a:r>
              <a:endParaRPr sz="1400" b="0" i="0" u="none" strike="noStrike" cap="none">
                <a:solidFill>
                  <a:srgbClr val="000000"/>
                </a:solidFill>
                <a:latin typeface="Arial"/>
                <a:ea typeface="Arial"/>
                <a:cs typeface="Arial"/>
                <a:sym typeface="Arial"/>
              </a:endParaRPr>
            </a:p>
          </p:txBody>
        </p:sp>
        <p:sp>
          <p:nvSpPr>
            <p:cNvPr id="372" name="Google Shape;372;p8"/>
            <p:cNvSpPr/>
            <p:nvPr/>
          </p:nvSpPr>
          <p:spPr>
            <a:xfrm>
              <a:off x="7310912"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3</a:t>
              </a:r>
              <a:endParaRPr sz="1400" b="0" i="0" u="none" strike="noStrike" cap="none">
                <a:solidFill>
                  <a:srgbClr val="000000"/>
                </a:solidFill>
                <a:latin typeface="Arial"/>
                <a:ea typeface="Arial"/>
                <a:cs typeface="Arial"/>
                <a:sym typeface="Arial"/>
              </a:endParaRPr>
            </a:p>
          </p:txBody>
        </p:sp>
      </p:grpSp>
      <p:grpSp>
        <p:nvGrpSpPr>
          <p:cNvPr id="373" name="Google Shape;373;p8"/>
          <p:cNvGrpSpPr/>
          <p:nvPr/>
        </p:nvGrpSpPr>
        <p:grpSpPr>
          <a:xfrm>
            <a:off x="9824149" y="9534668"/>
            <a:ext cx="1224000" cy="496004"/>
            <a:chOff x="9576193" y="6095931"/>
            <a:chExt cx="1224000" cy="496004"/>
          </a:xfrm>
        </p:grpSpPr>
        <p:sp>
          <p:nvSpPr>
            <p:cNvPr id="374" name="Google Shape;374;p8"/>
            <p:cNvSpPr/>
            <p:nvPr/>
          </p:nvSpPr>
          <p:spPr>
            <a:xfrm>
              <a:off x="9576193"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Valuation Analysis</a:t>
              </a:r>
              <a:endParaRPr sz="1400" b="0" i="0" u="none" strike="noStrike" cap="none">
                <a:solidFill>
                  <a:srgbClr val="000000"/>
                </a:solidFill>
                <a:latin typeface="Arial"/>
                <a:ea typeface="Arial"/>
                <a:cs typeface="Arial"/>
                <a:sym typeface="Arial"/>
              </a:endParaRPr>
            </a:p>
          </p:txBody>
        </p:sp>
        <p:sp>
          <p:nvSpPr>
            <p:cNvPr id="375" name="Google Shape;375;p8"/>
            <p:cNvSpPr/>
            <p:nvPr/>
          </p:nvSpPr>
          <p:spPr>
            <a:xfrm>
              <a:off x="10062193"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4</a:t>
              </a:r>
              <a:endParaRPr sz="1400" b="0" i="0" u="none" strike="noStrike" cap="none">
                <a:solidFill>
                  <a:srgbClr val="000000"/>
                </a:solidFill>
                <a:latin typeface="Arial"/>
                <a:ea typeface="Arial"/>
                <a:cs typeface="Arial"/>
                <a:sym typeface="Arial"/>
              </a:endParaRPr>
            </a:p>
          </p:txBody>
        </p:sp>
      </p:grpSp>
      <p:grpSp>
        <p:nvGrpSpPr>
          <p:cNvPr id="376" name="Google Shape;376;p8"/>
          <p:cNvGrpSpPr/>
          <p:nvPr/>
        </p:nvGrpSpPr>
        <p:grpSpPr>
          <a:xfrm>
            <a:off x="15017980" y="9534668"/>
            <a:ext cx="1224000" cy="496004"/>
            <a:chOff x="4098256" y="6095931"/>
            <a:chExt cx="1224000" cy="496004"/>
          </a:xfrm>
        </p:grpSpPr>
        <p:sp>
          <p:nvSpPr>
            <p:cNvPr id="377" name="Google Shape;377;p8"/>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Exhibits</a:t>
              </a:r>
              <a:endParaRPr sz="1400" b="0" i="0" u="none" strike="noStrike" cap="none">
                <a:solidFill>
                  <a:srgbClr val="000000"/>
                </a:solidFill>
                <a:latin typeface="Arial"/>
                <a:ea typeface="Arial"/>
                <a:cs typeface="Arial"/>
                <a:sym typeface="Arial"/>
              </a:endParaRPr>
            </a:p>
          </p:txBody>
        </p:sp>
        <p:sp>
          <p:nvSpPr>
            <p:cNvPr id="378" name="Google Shape;378;p8"/>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6</a:t>
              </a:r>
              <a:endParaRPr sz="1400" b="0" i="0" u="none" strike="noStrike" cap="none">
                <a:solidFill>
                  <a:srgbClr val="000000"/>
                </a:solidFill>
                <a:latin typeface="Arial"/>
                <a:ea typeface="Arial"/>
                <a:cs typeface="Arial"/>
                <a:sym typeface="Arial"/>
              </a:endParaRPr>
            </a:p>
          </p:txBody>
        </p:sp>
      </p:grpSp>
      <p:sp>
        <p:nvSpPr>
          <p:cNvPr id="379" name="Google Shape;379;p8"/>
          <p:cNvSpPr txBox="1"/>
          <p:nvPr/>
        </p:nvSpPr>
        <p:spPr>
          <a:xfrm>
            <a:off x="1125244" y="1901298"/>
            <a:ext cx="5128778" cy="36933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Verdana"/>
                <a:ea typeface="Verdana"/>
                <a:cs typeface="Verdana"/>
                <a:sym typeface="Verdana"/>
              </a:rPr>
              <a:t>BUSINESS DESCRIPTION</a:t>
            </a:r>
            <a:endParaRPr sz="1400" b="0" i="0" u="none" strike="noStrike" cap="none">
              <a:solidFill>
                <a:srgbClr val="000000"/>
              </a:solidFill>
              <a:latin typeface="Arial"/>
              <a:ea typeface="Arial"/>
              <a:cs typeface="Arial"/>
              <a:sym typeface="Arial"/>
            </a:endParaRPr>
          </a:p>
        </p:txBody>
      </p:sp>
      <p:sp>
        <p:nvSpPr>
          <p:cNvPr id="380" name="Google Shape;380;p8"/>
          <p:cNvSpPr txBox="1"/>
          <p:nvPr/>
        </p:nvSpPr>
        <p:spPr>
          <a:xfrm>
            <a:off x="12084988" y="6571105"/>
            <a:ext cx="5128778" cy="36933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Verdana"/>
                <a:ea typeface="Verdana"/>
                <a:cs typeface="Verdana"/>
                <a:sym typeface="Verdana"/>
              </a:rPr>
              <a:t>LEADING INVESTORS </a:t>
            </a:r>
            <a:endParaRPr sz="1400" b="0" i="0" u="none" strike="noStrike" cap="none">
              <a:solidFill>
                <a:srgbClr val="000000"/>
              </a:solidFill>
              <a:latin typeface="Arial"/>
              <a:ea typeface="Arial"/>
              <a:cs typeface="Arial"/>
              <a:sym typeface="Arial"/>
            </a:endParaRPr>
          </a:p>
        </p:txBody>
      </p:sp>
      <p:sp>
        <p:nvSpPr>
          <p:cNvPr id="381" name="Google Shape;381;p8"/>
          <p:cNvSpPr txBox="1"/>
          <p:nvPr/>
        </p:nvSpPr>
        <p:spPr>
          <a:xfrm>
            <a:off x="6577024" y="6571105"/>
            <a:ext cx="5133956" cy="36933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Verdana"/>
                <a:ea typeface="Verdana"/>
                <a:cs typeface="Verdana"/>
                <a:sym typeface="Verdana"/>
              </a:rPr>
              <a:t>MANAGEMENT TEAM</a:t>
            </a:r>
            <a:endParaRPr sz="1400" b="0" i="0" u="none" strike="noStrike" cap="none">
              <a:solidFill>
                <a:srgbClr val="000000"/>
              </a:solidFill>
              <a:latin typeface="Arial"/>
              <a:ea typeface="Arial"/>
              <a:cs typeface="Arial"/>
              <a:sym typeface="Arial"/>
            </a:endParaRPr>
          </a:p>
        </p:txBody>
      </p:sp>
      <p:sp>
        <p:nvSpPr>
          <p:cNvPr id="382" name="Google Shape;382;p8"/>
          <p:cNvSpPr txBox="1"/>
          <p:nvPr/>
        </p:nvSpPr>
        <p:spPr>
          <a:xfrm>
            <a:off x="6511981" y="1901297"/>
            <a:ext cx="5128778" cy="36933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Verdana"/>
                <a:ea typeface="Verdana"/>
                <a:cs typeface="Verdana"/>
                <a:sym typeface="Verdana"/>
              </a:rPr>
              <a:t>MARKET FOCUS</a:t>
            </a:r>
            <a:endParaRPr sz="1400" b="0" i="0" u="none" strike="noStrike" cap="none">
              <a:solidFill>
                <a:srgbClr val="000000"/>
              </a:solidFill>
              <a:latin typeface="Arial"/>
              <a:ea typeface="Arial"/>
              <a:cs typeface="Arial"/>
              <a:sym typeface="Arial"/>
            </a:endParaRPr>
          </a:p>
        </p:txBody>
      </p:sp>
      <p:sp>
        <p:nvSpPr>
          <p:cNvPr id="383" name="Google Shape;383;p8"/>
          <p:cNvSpPr txBox="1"/>
          <p:nvPr/>
        </p:nvSpPr>
        <p:spPr>
          <a:xfrm>
            <a:off x="12120301" y="1901298"/>
            <a:ext cx="5105454" cy="36933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Verdana"/>
                <a:ea typeface="Verdana"/>
                <a:cs typeface="Verdana"/>
                <a:sym typeface="Verdana"/>
              </a:rPr>
              <a:t>STAGE OF DEVELOPMENT</a:t>
            </a:r>
            <a:endParaRPr sz="1400" b="0" i="0" u="none" strike="noStrike" cap="none">
              <a:solidFill>
                <a:srgbClr val="000000"/>
              </a:solidFill>
              <a:latin typeface="Arial"/>
              <a:ea typeface="Arial"/>
              <a:cs typeface="Arial"/>
              <a:sym typeface="Arial"/>
            </a:endParaRPr>
          </a:p>
        </p:txBody>
      </p:sp>
      <p:sp>
        <p:nvSpPr>
          <p:cNvPr id="384" name="Google Shape;384;p8"/>
          <p:cNvSpPr txBox="1"/>
          <p:nvPr/>
        </p:nvSpPr>
        <p:spPr>
          <a:xfrm>
            <a:off x="981523" y="6571105"/>
            <a:ext cx="5119708" cy="369332"/>
          </a:xfrm>
          <a:prstGeom prst="rect">
            <a:avLst/>
          </a:prstGeom>
          <a:noFill/>
          <a:ln>
            <a:noFill/>
          </a:ln>
        </p:spPr>
        <p:txBody>
          <a:bodyPr spcFirstLastPara="1" wrap="square" lIns="0" tIns="0" rIns="0" bIns="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rgbClr val="404040"/>
                </a:solidFill>
                <a:latin typeface="Verdana"/>
                <a:ea typeface="Verdana"/>
                <a:cs typeface="Verdana"/>
                <a:sym typeface="Verdana"/>
              </a:rPr>
              <a:t>PRODUCTS</a:t>
            </a:r>
            <a:endParaRPr sz="1400" b="0" i="0" u="none" strike="noStrike" cap="none">
              <a:solidFill>
                <a:srgbClr val="000000"/>
              </a:solidFill>
              <a:latin typeface="Arial"/>
              <a:ea typeface="Arial"/>
              <a:cs typeface="Arial"/>
              <a:sym typeface="Arial"/>
            </a:endParaRPr>
          </a:p>
        </p:txBody>
      </p:sp>
      <p:sp>
        <p:nvSpPr>
          <p:cNvPr id="385" name="Google Shape;385;p8"/>
          <p:cNvSpPr/>
          <p:nvPr/>
        </p:nvSpPr>
        <p:spPr>
          <a:xfrm>
            <a:off x="1019635" y="2275003"/>
            <a:ext cx="5339998" cy="4209162"/>
          </a:xfrm>
          <a:prstGeom prst="roundRect">
            <a:avLst>
              <a:gd name="adj" fmla="val 16667"/>
            </a:avLst>
          </a:prstGeom>
          <a:noFill/>
          <a:ln w="25400" cap="flat" cmpd="sng">
            <a:solidFill>
              <a:srgbClr val="A5A5A5"/>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78699"/>
              </a:lnSpc>
              <a:spcBef>
                <a:spcPts val="0"/>
              </a:spcBef>
              <a:spcAft>
                <a:spcPts val="0"/>
              </a:spcAft>
              <a:buClr>
                <a:srgbClr val="000000"/>
              </a:buClr>
              <a:buSzPts val="1399"/>
              <a:buFont typeface="Arial"/>
              <a:buNone/>
            </a:pPr>
            <a:r>
              <a:rPr lang="en-US" sz="1200" b="0" i="0" u="none" strike="noStrike" cap="none" dirty="0">
                <a:solidFill>
                  <a:srgbClr val="000000"/>
                </a:solidFill>
                <a:latin typeface="Verdana"/>
                <a:ea typeface="Verdana"/>
                <a:cs typeface="Verdana"/>
                <a:sym typeface="Verdana"/>
              </a:rPr>
              <a:t>About: {{BUSINESS_DESCRIPTION}}</a:t>
            </a:r>
            <a:endParaRPr sz="1200" b="0" i="0" u="none" strike="noStrike" cap="none" dirty="0">
              <a:solidFill>
                <a:schemeClr val="lt1"/>
              </a:solidFill>
              <a:latin typeface="Verdana"/>
              <a:ea typeface="Verdana"/>
              <a:cs typeface="Verdana"/>
              <a:sym typeface="Verdana"/>
            </a:endParaRPr>
          </a:p>
          <a:p>
            <a:pPr marL="0" marR="0" lvl="0" indent="0" algn="l" rtl="0">
              <a:lnSpc>
                <a:spcPct val="178699"/>
              </a:lnSpc>
              <a:spcBef>
                <a:spcPts val="0"/>
              </a:spcBef>
              <a:spcAft>
                <a:spcPts val="0"/>
              </a:spcAft>
              <a:buClr>
                <a:srgbClr val="000000"/>
              </a:buClr>
              <a:buSzPts val="1399"/>
              <a:buFont typeface="Arial"/>
              <a:buNone/>
            </a:pPr>
            <a:r>
              <a:rPr lang="en-US" sz="1200" b="0" i="0" u="none" strike="noStrike" cap="none" dirty="0">
                <a:solidFill>
                  <a:srgbClr val="000000"/>
                </a:solidFill>
                <a:latin typeface="Verdana"/>
                <a:ea typeface="Verdana"/>
                <a:cs typeface="Verdana"/>
                <a:sym typeface="Verdana"/>
              </a:rPr>
              <a:t>Founded: The company was founded in {{INCORPORATION_YEAR}} </a:t>
            </a:r>
            <a:endParaRPr sz="1200" b="0" i="0" u="none" strike="noStrike" cap="none" dirty="0">
              <a:solidFill>
                <a:schemeClr val="lt1"/>
              </a:solidFill>
              <a:latin typeface="Verdana"/>
              <a:ea typeface="Verdana"/>
              <a:cs typeface="Verdana"/>
              <a:sym typeface="Verdana"/>
            </a:endParaRPr>
          </a:p>
          <a:p>
            <a:pPr marL="0" marR="0" lvl="0" indent="0" algn="l" rtl="0">
              <a:lnSpc>
                <a:spcPct val="178699"/>
              </a:lnSpc>
              <a:spcBef>
                <a:spcPts val="0"/>
              </a:spcBef>
              <a:spcAft>
                <a:spcPts val="0"/>
              </a:spcAft>
              <a:buClr>
                <a:srgbClr val="000000"/>
              </a:buClr>
              <a:buSzPts val="1399"/>
              <a:buFont typeface="Arial"/>
              <a:buNone/>
            </a:pPr>
            <a:r>
              <a:rPr lang="en-US" sz="1200" b="0" i="0" u="none" strike="noStrike" cap="none" dirty="0">
                <a:solidFill>
                  <a:srgbClr val="000000"/>
                </a:solidFill>
                <a:latin typeface="Verdana"/>
                <a:ea typeface="Verdana"/>
                <a:cs typeface="Verdana"/>
                <a:sym typeface="Verdana"/>
              </a:rPr>
              <a:t>Headquarters: {{HEADQUARTERS}}</a:t>
            </a:r>
            <a:endParaRPr sz="1200" b="0" i="0" u="none" strike="noStrike" cap="none" dirty="0">
              <a:solidFill>
                <a:srgbClr val="000000"/>
              </a:solidFill>
              <a:latin typeface="Arial"/>
              <a:ea typeface="Arial"/>
              <a:cs typeface="Arial"/>
              <a:sym typeface="Arial"/>
            </a:endParaRPr>
          </a:p>
          <a:p>
            <a:pPr marL="0" marR="0" lvl="0" indent="0" algn="l" rtl="0">
              <a:lnSpc>
                <a:spcPct val="178699"/>
              </a:lnSpc>
              <a:spcBef>
                <a:spcPts val="0"/>
              </a:spcBef>
              <a:spcAft>
                <a:spcPts val="0"/>
              </a:spcAft>
              <a:buClr>
                <a:srgbClr val="000000"/>
              </a:buClr>
              <a:buSzPts val="1399"/>
              <a:buFont typeface="Arial"/>
              <a:buNone/>
            </a:pPr>
            <a:r>
              <a:rPr lang="en-US" sz="1200" b="0" i="0" u="none" strike="noStrike" cap="none" dirty="0">
                <a:solidFill>
                  <a:srgbClr val="000000"/>
                </a:solidFill>
                <a:latin typeface="Verdana"/>
                <a:ea typeface="Verdana"/>
                <a:cs typeface="Verdana"/>
                <a:sym typeface="Verdana"/>
              </a:rPr>
              <a:t>Business model: {{BUSINESS_MODEL_DESCRIPTION}}</a:t>
            </a:r>
            <a:endParaRPr sz="1200" b="0" i="0" u="none" strike="noStrike" cap="none" dirty="0">
              <a:solidFill>
                <a:srgbClr val="000000"/>
              </a:solidFill>
              <a:latin typeface="Arial"/>
              <a:ea typeface="Arial"/>
              <a:cs typeface="Arial"/>
              <a:sym typeface="Arial"/>
            </a:endParaRPr>
          </a:p>
          <a:p>
            <a:pPr marL="0" marR="0" lvl="0" indent="0" algn="l" rtl="0">
              <a:lnSpc>
                <a:spcPct val="178699"/>
              </a:lnSpc>
              <a:spcBef>
                <a:spcPts val="0"/>
              </a:spcBef>
              <a:spcAft>
                <a:spcPts val="0"/>
              </a:spcAft>
              <a:buClr>
                <a:srgbClr val="000000"/>
              </a:buClr>
              <a:buSzPts val="1399"/>
              <a:buFont typeface="Arial"/>
              <a:buNone/>
            </a:pPr>
            <a:endParaRPr sz="1399" b="0" i="0" u="none" strike="noStrike" cap="none" dirty="0">
              <a:solidFill>
                <a:srgbClr val="000000"/>
              </a:solidFill>
              <a:latin typeface="Verdana"/>
              <a:ea typeface="Verdana"/>
              <a:cs typeface="Verdana"/>
              <a:sym typeface="Verdana"/>
            </a:endParaRPr>
          </a:p>
        </p:txBody>
      </p:sp>
      <p:sp>
        <p:nvSpPr>
          <p:cNvPr id="386" name="Google Shape;386;p8"/>
          <p:cNvSpPr/>
          <p:nvPr/>
        </p:nvSpPr>
        <p:spPr>
          <a:xfrm>
            <a:off x="6491383" y="6967411"/>
            <a:ext cx="5339998" cy="1597087"/>
          </a:xfrm>
          <a:prstGeom prst="roundRect">
            <a:avLst>
              <a:gd name="adj" fmla="val 16667"/>
            </a:avLst>
          </a:prstGeom>
          <a:noFill/>
          <a:ln w="25400" cap="flat" cmpd="sng">
            <a:solidFill>
              <a:srgbClr val="A5A5A5"/>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78699"/>
              </a:lnSpc>
              <a:spcBef>
                <a:spcPts val="0"/>
              </a:spcBef>
              <a:spcAft>
                <a:spcPts val="0"/>
              </a:spcAft>
              <a:buClr>
                <a:srgbClr val="000000"/>
              </a:buClr>
              <a:buSzPts val="1399"/>
              <a:buFont typeface="Arial"/>
              <a:buNone/>
            </a:pPr>
            <a:r>
              <a:rPr lang="en-US" sz="1200" b="0" i="0" u="none" strike="noStrike" cap="none" dirty="0">
                <a:solidFill>
                  <a:srgbClr val="000000"/>
                </a:solidFill>
                <a:latin typeface="Verdana"/>
                <a:ea typeface="Verdana"/>
                <a:cs typeface="Verdana"/>
                <a:sym typeface="Verdana"/>
              </a:rPr>
              <a:t>{{MGMT_TEAM_NAME_1}}, {{MGMT_TEAM_TITLE_1}}</a:t>
            </a:r>
            <a:endParaRPr sz="1200" b="0" i="0" u="none" strike="noStrike" cap="none" dirty="0">
              <a:solidFill>
                <a:srgbClr val="000000"/>
              </a:solidFill>
              <a:latin typeface="Arial"/>
              <a:ea typeface="Arial"/>
              <a:cs typeface="Arial"/>
              <a:sym typeface="Arial"/>
            </a:endParaRPr>
          </a:p>
          <a:p>
            <a:pPr marL="0" marR="0" lvl="0" indent="0" algn="l" rtl="0">
              <a:lnSpc>
                <a:spcPct val="178699"/>
              </a:lnSpc>
              <a:spcBef>
                <a:spcPts val="0"/>
              </a:spcBef>
              <a:spcAft>
                <a:spcPts val="0"/>
              </a:spcAft>
              <a:buClr>
                <a:srgbClr val="000000"/>
              </a:buClr>
              <a:buSzPts val="1399"/>
              <a:buFont typeface="Arial"/>
              <a:buNone/>
            </a:pPr>
            <a:r>
              <a:rPr lang="en-US" sz="1200" b="0" i="0" u="none" strike="noStrike" cap="none" dirty="0">
                <a:solidFill>
                  <a:srgbClr val="000000"/>
                </a:solidFill>
                <a:latin typeface="Verdana"/>
                <a:ea typeface="Verdana"/>
                <a:cs typeface="Verdana"/>
                <a:sym typeface="Verdana"/>
              </a:rPr>
              <a:t> {{MGMT_TEAM_NAME_2}}, {{MGMT_TEAM_TITLE_2}}</a:t>
            </a:r>
            <a:endParaRPr sz="1200" b="0" i="0" u="none" strike="noStrike" cap="none" dirty="0">
              <a:solidFill>
                <a:srgbClr val="000000"/>
              </a:solidFill>
              <a:latin typeface="Arial"/>
              <a:ea typeface="Arial"/>
              <a:cs typeface="Arial"/>
              <a:sym typeface="Arial"/>
            </a:endParaRPr>
          </a:p>
          <a:p>
            <a:pPr marL="0" marR="0" lvl="0" indent="0" algn="l" rtl="0">
              <a:lnSpc>
                <a:spcPct val="178699"/>
              </a:lnSpc>
              <a:spcBef>
                <a:spcPts val="0"/>
              </a:spcBef>
              <a:spcAft>
                <a:spcPts val="0"/>
              </a:spcAft>
              <a:buClr>
                <a:srgbClr val="000000"/>
              </a:buClr>
              <a:buSzPts val="1399"/>
              <a:buFont typeface="Arial"/>
              <a:buNone/>
            </a:pPr>
            <a:r>
              <a:rPr lang="en-US" sz="1200" b="0" i="0" u="none" strike="noStrike" cap="none" dirty="0">
                <a:solidFill>
                  <a:srgbClr val="000000"/>
                </a:solidFill>
                <a:latin typeface="Verdana"/>
                <a:ea typeface="Verdana"/>
                <a:cs typeface="Verdana"/>
                <a:sym typeface="Verdana"/>
              </a:rPr>
              <a:t>{{MGMT_TEAM_NAME_2}}, {{MGMT_TEAM_TITLE_3}}</a:t>
            </a:r>
            <a:endParaRPr sz="1200" b="0" i="0" u="none" strike="noStrike" cap="none" dirty="0">
              <a:solidFill>
                <a:srgbClr val="000000"/>
              </a:solidFill>
              <a:latin typeface="Arial"/>
              <a:ea typeface="Arial"/>
              <a:cs typeface="Arial"/>
              <a:sym typeface="Arial"/>
            </a:endParaRPr>
          </a:p>
          <a:p>
            <a:pPr marL="0" marR="0" lvl="0" indent="0" algn="l" rtl="0">
              <a:lnSpc>
                <a:spcPct val="178699"/>
              </a:lnSpc>
              <a:spcBef>
                <a:spcPts val="0"/>
              </a:spcBef>
              <a:spcAft>
                <a:spcPts val="0"/>
              </a:spcAft>
              <a:buClr>
                <a:srgbClr val="000000"/>
              </a:buClr>
              <a:buSzPts val="1399"/>
              <a:buFont typeface="Arial"/>
              <a:buNone/>
            </a:pPr>
            <a:r>
              <a:rPr lang="en-US" sz="1200" b="0" i="0" u="none" strike="noStrike" cap="none" dirty="0">
                <a:solidFill>
                  <a:srgbClr val="000000"/>
                </a:solidFill>
                <a:latin typeface="Verdana"/>
                <a:ea typeface="Verdana"/>
                <a:cs typeface="Verdana"/>
                <a:sym typeface="Verdana"/>
              </a:rPr>
              <a:t>{{MGMT_TEAM_NAME_2}}, {{MGMT_TEAM_TITLE_4}}</a:t>
            </a:r>
            <a:endParaRPr sz="1200" b="0" i="0" u="none" strike="noStrike" cap="none" dirty="0">
              <a:solidFill>
                <a:srgbClr val="000000"/>
              </a:solidFill>
              <a:latin typeface="Arial"/>
              <a:ea typeface="Arial"/>
              <a:cs typeface="Arial"/>
              <a:sym typeface="Arial"/>
            </a:endParaRPr>
          </a:p>
        </p:txBody>
      </p:sp>
      <p:sp>
        <p:nvSpPr>
          <p:cNvPr id="387" name="Google Shape;387;p8"/>
          <p:cNvSpPr/>
          <p:nvPr/>
        </p:nvSpPr>
        <p:spPr>
          <a:xfrm>
            <a:off x="11982424" y="6967411"/>
            <a:ext cx="5339998" cy="1597087"/>
          </a:xfrm>
          <a:prstGeom prst="roundRect">
            <a:avLst>
              <a:gd name="adj" fmla="val 16667"/>
            </a:avLst>
          </a:prstGeom>
          <a:noFill/>
          <a:ln w="25400" cap="flat" cmpd="sng">
            <a:solidFill>
              <a:srgbClr val="A5A5A5"/>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78699"/>
              </a:lnSpc>
              <a:spcBef>
                <a:spcPts val="0"/>
              </a:spcBef>
              <a:spcAft>
                <a:spcPts val="0"/>
              </a:spcAft>
              <a:buClr>
                <a:srgbClr val="000000"/>
              </a:buClr>
              <a:buSzPts val="1399"/>
              <a:buFont typeface="Arial"/>
              <a:buNone/>
            </a:pPr>
            <a:r>
              <a:rPr lang="en-US" sz="1200" b="0" i="0" u="none" strike="noStrike" cap="none" dirty="0">
                <a:solidFill>
                  <a:srgbClr val="000000"/>
                </a:solidFill>
                <a:latin typeface="Verdana"/>
                <a:ea typeface="Verdana"/>
                <a:cs typeface="Verdana"/>
                <a:sym typeface="Verdana"/>
              </a:rPr>
              <a:t>{{INVESTOR_1}}</a:t>
            </a:r>
            <a:endParaRPr sz="1200" b="0" i="0" u="none" strike="noStrike" cap="none" dirty="0">
              <a:solidFill>
                <a:srgbClr val="000000"/>
              </a:solidFill>
              <a:latin typeface="Arial"/>
              <a:ea typeface="Arial"/>
              <a:cs typeface="Arial"/>
              <a:sym typeface="Arial"/>
            </a:endParaRPr>
          </a:p>
          <a:p>
            <a:pPr marL="0" marR="0" lvl="0" indent="0" algn="l" rtl="0">
              <a:lnSpc>
                <a:spcPct val="178699"/>
              </a:lnSpc>
              <a:spcBef>
                <a:spcPts val="0"/>
              </a:spcBef>
              <a:spcAft>
                <a:spcPts val="0"/>
              </a:spcAft>
              <a:buClr>
                <a:srgbClr val="000000"/>
              </a:buClr>
              <a:buSzPts val="1399"/>
              <a:buFont typeface="Arial"/>
              <a:buNone/>
            </a:pPr>
            <a:r>
              <a:rPr lang="en-US" sz="1200" b="0" i="0" u="none" strike="noStrike" cap="none" dirty="0">
                <a:solidFill>
                  <a:srgbClr val="000000"/>
                </a:solidFill>
                <a:latin typeface="Verdana"/>
                <a:ea typeface="Verdana"/>
                <a:cs typeface="Verdana"/>
                <a:sym typeface="Verdana"/>
              </a:rPr>
              <a:t>{{INVESTOR_2}}</a:t>
            </a:r>
            <a:endParaRPr sz="1200" b="0" i="0" u="none" strike="noStrike" cap="none" dirty="0">
              <a:solidFill>
                <a:srgbClr val="000000"/>
              </a:solidFill>
              <a:latin typeface="Arial"/>
              <a:ea typeface="Arial"/>
              <a:cs typeface="Arial"/>
              <a:sym typeface="Arial"/>
            </a:endParaRPr>
          </a:p>
          <a:p>
            <a:pPr marL="0" marR="0" lvl="0" indent="0" algn="l" rtl="0">
              <a:lnSpc>
                <a:spcPct val="178699"/>
              </a:lnSpc>
              <a:spcBef>
                <a:spcPts val="0"/>
              </a:spcBef>
              <a:spcAft>
                <a:spcPts val="0"/>
              </a:spcAft>
              <a:buClr>
                <a:srgbClr val="000000"/>
              </a:buClr>
              <a:buSzPts val="1399"/>
              <a:buFont typeface="Arial"/>
              <a:buNone/>
            </a:pPr>
            <a:r>
              <a:rPr lang="en-US" sz="1200" b="0" i="0" u="none" strike="noStrike" cap="none" dirty="0">
                <a:solidFill>
                  <a:srgbClr val="000000"/>
                </a:solidFill>
                <a:latin typeface="Verdana"/>
                <a:ea typeface="Verdana"/>
                <a:cs typeface="Verdana"/>
                <a:sym typeface="Verdana"/>
              </a:rPr>
              <a:t>{{INVESTOR_3}}</a:t>
            </a:r>
            <a:endParaRPr sz="1200" b="0" i="0" u="none" strike="noStrike" cap="none" dirty="0">
              <a:solidFill>
                <a:srgbClr val="000000"/>
              </a:solidFill>
              <a:latin typeface="Arial"/>
              <a:ea typeface="Arial"/>
              <a:cs typeface="Arial"/>
              <a:sym typeface="Arial"/>
            </a:endParaRPr>
          </a:p>
          <a:p>
            <a:pPr marL="0" marR="0" lvl="0" indent="0" algn="l" rtl="0">
              <a:lnSpc>
                <a:spcPct val="178699"/>
              </a:lnSpc>
              <a:spcBef>
                <a:spcPts val="0"/>
              </a:spcBef>
              <a:spcAft>
                <a:spcPts val="0"/>
              </a:spcAft>
              <a:buClr>
                <a:srgbClr val="000000"/>
              </a:buClr>
              <a:buSzPts val="1399"/>
              <a:buFont typeface="Arial"/>
              <a:buNone/>
            </a:pPr>
            <a:r>
              <a:rPr lang="en-US" sz="1200" b="0" i="0" u="none" strike="noStrike" cap="none" dirty="0">
                <a:solidFill>
                  <a:srgbClr val="000000"/>
                </a:solidFill>
                <a:latin typeface="Verdana"/>
                <a:ea typeface="Verdana"/>
                <a:cs typeface="Verdana"/>
                <a:sym typeface="Verdana"/>
              </a:rPr>
              <a:t>{{INVESTOR_4}}</a:t>
            </a:r>
            <a:endParaRPr sz="1399" b="0" i="0" u="none" strike="noStrike" cap="none" dirty="0">
              <a:solidFill>
                <a:schemeClr val="lt1"/>
              </a:solidFill>
              <a:latin typeface="Verdana"/>
              <a:ea typeface="Verdana"/>
              <a:cs typeface="Verdana"/>
              <a:sym typeface="Verdana"/>
            </a:endParaRPr>
          </a:p>
        </p:txBody>
      </p:sp>
      <p:sp>
        <p:nvSpPr>
          <p:cNvPr id="388" name="Google Shape;388;p8"/>
          <p:cNvSpPr/>
          <p:nvPr/>
        </p:nvSpPr>
        <p:spPr>
          <a:xfrm>
            <a:off x="1019635" y="6948438"/>
            <a:ext cx="5339998" cy="1597087"/>
          </a:xfrm>
          <a:prstGeom prst="roundRect">
            <a:avLst>
              <a:gd name="adj" fmla="val 16667"/>
            </a:avLst>
          </a:prstGeom>
          <a:noFill/>
          <a:ln w="25400" cap="flat" cmpd="sng">
            <a:solidFill>
              <a:srgbClr val="A5A5A5"/>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78699"/>
              </a:lnSpc>
              <a:spcBef>
                <a:spcPts val="0"/>
              </a:spcBef>
              <a:spcAft>
                <a:spcPts val="0"/>
              </a:spcAft>
              <a:buClr>
                <a:srgbClr val="000000"/>
              </a:buClr>
              <a:buSzPts val="1399"/>
              <a:buFont typeface="Arial"/>
              <a:buNone/>
            </a:pPr>
            <a:r>
              <a:rPr lang="en-US" sz="1200" b="0" i="0" u="none" strike="noStrike" cap="none" dirty="0">
                <a:solidFill>
                  <a:srgbClr val="000000"/>
                </a:solidFill>
                <a:latin typeface="Verdana"/>
                <a:ea typeface="Verdana"/>
                <a:cs typeface="Verdana"/>
                <a:sym typeface="Verdana"/>
              </a:rPr>
              <a:t>{{PRODUCTS}}</a:t>
            </a:r>
            <a:endParaRPr sz="1200" b="0" i="0" u="none" strike="noStrike" cap="none" dirty="0">
              <a:solidFill>
                <a:srgbClr val="000000"/>
              </a:solidFill>
              <a:latin typeface="Arial"/>
              <a:ea typeface="Arial"/>
              <a:cs typeface="Arial"/>
              <a:sym typeface="Arial"/>
            </a:endParaRPr>
          </a:p>
        </p:txBody>
      </p:sp>
      <p:sp>
        <p:nvSpPr>
          <p:cNvPr id="389" name="Google Shape;389;p8"/>
          <p:cNvSpPr/>
          <p:nvPr/>
        </p:nvSpPr>
        <p:spPr>
          <a:xfrm>
            <a:off x="6517162" y="2268945"/>
            <a:ext cx="5339998" cy="4209162"/>
          </a:xfrm>
          <a:prstGeom prst="roundRect">
            <a:avLst>
              <a:gd name="adj" fmla="val 16667"/>
            </a:avLst>
          </a:prstGeom>
          <a:noFill/>
          <a:ln w="25400" cap="flat" cmpd="sng">
            <a:solidFill>
              <a:srgbClr val="A5A5A5"/>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78699"/>
              </a:lnSpc>
              <a:spcBef>
                <a:spcPts val="0"/>
              </a:spcBef>
              <a:spcAft>
                <a:spcPts val="0"/>
              </a:spcAft>
              <a:buClr>
                <a:srgbClr val="000000"/>
              </a:buClr>
              <a:buSzPts val="1399"/>
              <a:buFont typeface="Arial"/>
              <a:buNone/>
            </a:pPr>
            <a:r>
              <a:rPr lang="en-US" sz="1200" b="0" i="0" u="none" strike="noStrike" cap="none" dirty="0">
                <a:solidFill>
                  <a:srgbClr val="000000"/>
                </a:solidFill>
                <a:latin typeface="Verdana"/>
                <a:ea typeface="Verdana"/>
                <a:cs typeface="Verdana"/>
                <a:sym typeface="Verdana"/>
              </a:rPr>
              <a:t>{{MARKET_DESCRIPTION}}</a:t>
            </a:r>
            <a:endParaRPr sz="1200" b="0" i="0" u="none" strike="noStrike" cap="none" dirty="0">
              <a:solidFill>
                <a:srgbClr val="000000"/>
              </a:solidFill>
              <a:latin typeface="Arial"/>
              <a:ea typeface="Arial"/>
              <a:cs typeface="Arial"/>
              <a:sym typeface="Arial"/>
            </a:endParaRPr>
          </a:p>
        </p:txBody>
      </p:sp>
      <p:sp>
        <p:nvSpPr>
          <p:cNvPr id="390" name="Google Shape;390;p8"/>
          <p:cNvSpPr/>
          <p:nvPr/>
        </p:nvSpPr>
        <p:spPr>
          <a:xfrm>
            <a:off x="12008205" y="2268945"/>
            <a:ext cx="5339998" cy="4209162"/>
          </a:xfrm>
          <a:prstGeom prst="roundRect">
            <a:avLst>
              <a:gd name="adj" fmla="val 16667"/>
            </a:avLst>
          </a:prstGeom>
          <a:noFill/>
          <a:ln w="25400" cap="flat" cmpd="sng">
            <a:solidFill>
              <a:srgbClr val="A5A5A5"/>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78699"/>
              </a:lnSpc>
              <a:spcBef>
                <a:spcPts val="0"/>
              </a:spcBef>
              <a:spcAft>
                <a:spcPts val="0"/>
              </a:spcAft>
              <a:buClr>
                <a:srgbClr val="000000"/>
              </a:buClr>
              <a:buSzPts val="1399"/>
              <a:buFont typeface="Arial"/>
              <a:buNone/>
            </a:pPr>
            <a:r>
              <a:rPr lang="en-US" sz="1200" b="0" i="0" u="none" strike="noStrike" cap="none" dirty="0">
                <a:solidFill>
                  <a:srgbClr val="000000"/>
                </a:solidFill>
                <a:latin typeface="Verdana"/>
                <a:ea typeface="Verdana"/>
                <a:cs typeface="Verdana"/>
                <a:sym typeface="Verdana"/>
              </a:rPr>
              <a:t>The American Institute of Certified Public Accountants (AICPA) defines six stages of enterprise development. In this hierarchy, Value8 categorizes the Company as a {{STAGE_OF_DEVELOPMENT}} company. {{STAGE_OF_DEVELOPMENT_DESCRIPTION}}</a:t>
            </a:r>
            <a:endParaRPr sz="1200" b="0" i="0" u="none" strike="noStrike" cap="none" dirty="0">
              <a:solidFill>
                <a:srgbClr val="000000"/>
              </a:solidFill>
              <a:latin typeface="Arial"/>
              <a:ea typeface="Arial"/>
              <a:cs typeface="Arial"/>
              <a:sym typeface="Arial"/>
            </a:endParaRPr>
          </a:p>
        </p:txBody>
      </p:sp>
      <p:pic>
        <p:nvPicPr>
          <p:cNvPr id="391" name="Google Shape;391;p8" descr="3d Glasses outline"/>
          <p:cNvPicPr preferRelativeResize="0"/>
          <p:nvPr/>
        </p:nvPicPr>
        <p:blipFill rotWithShape="1">
          <a:blip r:embed="rId4">
            <a:alphaModFix/>
          </a:blip>
          <a:srcRect/>
          <a:stretch/>
        </p:blipFill>
        <p:spPr>
          <a:xfrm>
            <a:off x="6645967" y="1871344"/>
            <a:ext cx="403658" cy="403658"/>
          </a:xfrm>
          <a:prstGeom prst="rect">
            <a:avLst/>
          </a:prstGeom>
          <a:noFill/>
          <a:ln>
            <a:noFill/>
          </a:ln>
        </p:spPr>
      </p:pic>
      <p:pic>
        <p:nvPicPr>
          <p:cNvPr id="392" name="Google Shape;392;p8" descr="Clipboard Mixed outline"/>
          <p:cNvPicPr preferRelativeResize="0"/>
          <p:nvPr/>
        </p:nvPicPr>
        <p:blipFill rotWithShape="1">
          <a:blip r:embed="rId5">
            <a:alphaModFix/>
          </a:blip>
          <a:srcRect/>
          <a:stretch/>
        </p:blipFill>
        <p:spPr>
          <a:xfrm>
            <a:off x="1100985" y="1856958"/>
            <a:ext cx="403658" cy="403658"/>
          </a:xfrm>
          <a:prstGeom prst="rect">
            <a:avLst/>
          </a:prstGeom>
          <a:noFill/>
          <a:ln>
            <a:noFill/>
          </a:ln>
        </p:spPr>
      </p:pic>
      <p:pic>
        <p:nvPicPr>
          <p:cNvPr id="393" name="Google Shape;393;p8" descr="Pyramid with levels outline"/>
          <p:cNvPicPr preferRelativeResize="0"/>
          <p:nvPr/>
        </p:nvPicPr>
        <p:blipFill rotWithShape="1">
          <a:blip r:embed="rId6">
            <a:alphaModFix/>
          </a:blip>
          <a:srcRect/>
          <a:stretch/>
        </p:blipFill>
        <p:spPr>
          <a:xfrm>
            <a:off x="12224603" y="1880757"/>
            <a:ext cx="403658" cy="403658"/>
          </a:xfrm>
          <a:prstGeom prst="rect">
            <a:avLst/>
          </a:prstGeom>
          <a:noFill/>
          <a:ln>
            <a:noFill/>
          </a:ln>
        </p:spPr>
      </p:pic>
      <p:pic>
        <p:nvPicPr>
          <p:cNvPr id="394" name="Google Shape;394;p8" descr="Group brainstorm outline"/>
          <p:cNvPicPr preferRelativeResize="0"/>
          <p:nvPr/>
        </p:nvPicPr>
        <p:blipFill rotWithShape="1">
          <a:blip r:embed="rId7">
            <a:alphaModFix/>
          </a:blip>
          <a:srcRect/>
          <a:stretch/>
        </p:blipFill>
        <p:spPr>
          <a:xfrm>
            <a:off x="12224603" y="6531749"/>
            <a:ext cx="403658" cy="403658"/>
          </a:xfrm>
          <a:prstGeom prst="rect">
            <a:avLst/>
          </a:prstGeom>
          <a:noFill/>
          <a:ln>
            <a:noFill/>
          </a:ln>
        </p:spPr>
      </p:pic>
      <p:pic>
        <p:nvPicPr>
          <p:cNvPr id="395" name="Google Shape;395;p8" descr="Continuous Improvement outline"/>
          <p:cNvPicPr preferRelativeResize="0"/>
          <p:nvPr/>
        </p:nvPicPr>
        <p:blipFill rotWithShape="1">
          <a:blip r:embed="rId8">
            <a:alphaModFix/>
          </a:blip>
          <a:srcRect/>
          <a:stretch/>
        </p:blipFill>
        <p:spPr>
          <a:xfrm>
            <a:off x="1100985" y="6501771"/>
            <a:ext cx="403658" cy="403658"/>
          </a:xfrm>
          <a:prstGeom prst="rect">
            <a:avLst/>
          </a:prstGeom>
          <a:noFill/>
          <a:ln>
            <a:noFill/>
          </a:ln>
        </p:spPr>
      </p:pic>
      <p:pic>
        <p:nvPicPr>
          <p:cNvPr id="396" name="Google Shape;396;p8" descr="Management outline"/>
          <p:cNvPicPr preferRelativeResize="0"/>
          <p:nvPr/>
        </p:nvPicPr>
        <p:blipFill rotWithShape="1">
          <a:blip r:embed="rId9">
            <a:alphaModFix/>
          </a:blip>
          <a:srcRect/>
          <a:stretch/>
        </p:blipFill>
        <p:spPr>
          <a:xfrm>
            <a:off x="6645967" y="6571131"/>
            <a:ext cx="403658" cy="403658"/>
          </a:xfrm>
          <a:prstGeom prst="rect">
            <a:avLst/>
          </a:prstGeom>
          <a:noFill/>
          <a:ln>
            <a:noFill/>
          </a:ln>
        </p:spPr>
      </p:pic>
      <p:grpSp>
        <p:nvGrpSpPr>
          <p:cNvPr id="397" name="Google Shape;397;p8"/>
          <p:cNvGrpSpPr/>
          <p:nvPr/>
        </p:nvGrpSpPr>
        <p:grpSpPr>
          <a:xfrm>
            <a:off x="940966" y="8587835"/>
            <a:ext cx="580663" cy="687304"/>
            <a:chOff x="940966" y="8587830"/>
            <a:chExt cx="580663" cy="687304"/>
          </a:xfrm>
        </p:grpSpPr>
        <p:grpSp>
          <p:nvGrpSpPr>
            <p:cNvPr id="398" name="Google Shape;398;p8"/>
            <p:cNvGrpSpPr/>
            <p:nvPr/>
          </p:nvGrpSpPr>
          <p:grpSpPr>
            <a:xfrm>
              <a:off x="997356" y="8791620"/>
              <a:ext cx="483124" cy="483122"/>
              <a:chOff x="0" y="0"/>
              <a:chExt cx="812800" cy="812800"/>
            </a:xfrm>
          </p:grpSpPr>
          <p:sp>
            <p:nvSpPr>
              <p:cNvPr id="399" name="Google Shape;399;p8"/>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400" name="Google Shape;400;p8"/>
              <p:cNvSpPr txBox="1"/>
              <p:nvPr/>
            </p:nvSpPr>
            <p:spPr>
              <a:xfrm>
                <a:off x="76200" y="66675"/>
                <a:ext cx="660400" cy="669925"/>
              </a:xfrm>
              <a:prstGeom prst="rect">
                <a:avLst/>
              </a:prstGeom>
              <a:noFill/>
              <a:ln>
                <a:noFill/>
              </a:ln>
            </p:spPr>
            <p:txBody>
              <a:bodyPr spcFirstLastPara="1" wrap="square" lIns="35850" tIns="35850" rIns="35850" bIns="35850" anchor="ctr" anchorCtr="0">
                <a:noAutofit/>
              </a:bodyPr>
              <a:lstStyle/>
              <a:p>
                <a:pPr marL="0" marR="0" lvl="0" indent="0" algn="ctr" rtl="0">
                  <a:lnSpc>
                    <a:spcPct val="201041"/>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sp>
          <p:nvSpPr>
            <p:cNvPr id="401" name="Google Shape;401;p8"/>
            <p:cNvSpPr txBox="1"/>
            <p:nvPr/>
          </p:nvSpPr>
          <p:spPr>
            <a:xfrm>
              <a:off x="940966" y="8587830"/>
              <a:ext cx="580663" cy="687304"/>
            </a:xfrm>
            <a:prstGeom prst="rect">
              <a:avLst/>
            </a:prstGeom>
            <a:noFill/>
            <a:ln>
              <a:noFill/>
            </a:ln>
          </p:spPr>
          <p:txBody>
            <a:bodyPr spcFirstLastPara="1" wrap="square" lIns="0" tIns="0" rIns="0" bIns="0" anchor="ctr" anchorCtr="0">
              <a:spAutoFit/>
            </a:bodyPr>
            <a:lstStyle/>
            <a:p>
              <a:pPr marL="0" marR="0" lvl="0" indent="0" algn="ctr" rtl="0">
                <a:lnSpc>
                  <a:spcPct val="278575"/>
                </a:lnSpc>
                <a:spcBef>
                  <a:spcPts val="0"/>
                </a:spcBef>
                <a:spcAft>
                  <a:spcPts val="0"/>
                </a:spcAft>
                <a:buClr>
                  <a:srgbClr val="000000"/>
                </a:buClr>
                <a:buSzPts val="1601"/>
                <a:buFont typeface="Arial"/>
                <a:buNone/>
              </a:pPr>
              <a:r>
                <a:rPr lang="en-US" sz="1601" b="0" i="0" u="none" strike="noStrike" cap="none" dirty="0">
                  <a:solidFill>
                    <a:srgbClr val="0070C0"/>
                  </a:solidFill>
                  <a:latin typeface="Verdana"/>
                  <a:ea typeface="Verdana"/>
                  <a:cs typeface="Verdana"/>
                  <a:sym typeface="Verdana"/>
                </a:rPr>
                <a:t>08</a:t>
              </a:r>
              <a:endParaRPr sz="1400" b="0" i="0" u="none" strike="noStrike" cap="none" dirty="0">
                <a:solidFill>
                  <a:srgbClr val="000000"/>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Shape 406"/>
        <p:cNvGrpSpPr/>
        <p:nvPr/>
      </p:nvGrpSpPr>
      <p:grpSpPr>
        <a:xfrm>
          <a:off x="0" y="0"/>
          <a:ext cx="0" cy="0"/>
          <a:chOff x="0" y="0"/>
          <a:chExt cx="0" cy="0"/>
        </a:xfrm>
      </p:grpSpPr>
      <p:sp>
        <p:nvSpPr>
          <p:cNvPr id="407" name="Google Shape;407;p9"/>
          <p:cNvSpPr txBox="1"/>
          <p:nvPr/>
        </p:nvSpPr>
        <p:spPr>
          <a:xfrm>
            <a:off x="2551073" y="962776"/>
            <a:ext cx="13223959" cy="671722"/>
          </a:xfrm>
          <a:prstGeom prst="rect">
            <a:avLst/>
          </a:prstGeom>
          <a:noFill/>
          <a:ln>
            <a:noFill/>
          </a:ln>
        </p:spPr>
        <p:txBody>
          <a:bodyPr spcFirstLastPara="1" wrap="square" lIns="0" tIns="0" rIns="0" bIns="0" anchor="t" anchorCtr="0">
            <a:spAutoFit/>
          </a:bodyPr>
          <a:lstStyle/>
          <a:p>
            <a:pPr marL="0" marR="0" lvl="0" indent="0" algn="ctr" rtl="0">
              <a:lnSpc>
                <a:spcPct val="190497"/>
              </a:lnSpc>
              <a:spcBef>
                <a:spcPts val="0"/>
              </a:spcBef>
              <a:spcAft>
                <a:spcPts val="0"/>
              </a:spcAft>
              <a:buClr>
                <a:srgbClr val="000000"/>
              </a:buClr>
              <a:buSzPts val="3199"/>
              <a:buFont typeface="Arial"/>
              <a:buNone/>
            </a:pPr>
            <a:r>
              <a:rPr lang="en-US" sz="3199" b="0" i="0" u="none" strike="noStrike" cap="none">
                <a:solidFill>
                  <a:srgbClr val="0070C0"/>
                </a:solidFill>
                <a:latin typeface="Verdana"/>
                <a:ea typeface="Verdana"/>
                <a:cs typeface="Verdana"/>
                <a:sym typeface="Verdana"/>
              </a:rPr>
              <a:t>CAPITAL STRUCTURE AND FINANCING HISTORY</a:t>
            </a:r>
            <a:endParaRPr sz="1400" b="0" i="0" u="none" strike="noStrike" cap="none">
              <a:solidFill>
                <a:srgbClr val="000000"/>
              </a:solidFill>
              <a:latin typeface="Arial"/>
              <a:ea typeface="Arial"/>
              <a:cs typeface="Arial"/>
              <a:sym typeface="Arial"/>
            </a:endParaRPr>
          </a:p>
        </p:txBody>
      </p:sp>
      <p:grpSp>
        <p:nvGrpSpPr>
          <p:cNvPr id="408" name="Google Shape;408;p9"/>
          <p:cNvGrpSpPr/>
          <p:nvPr/>
        </p:nvGrpSpPr>
        <p:grpSpPr>
          <a:xfrm>
            <a:off x="2033400" y="9530672"/>
            <a:ext cx="1224000" cy="496004"/>
            <a:chOff x="1355317" y="6095931"/>
            <a:chExt cx="1224000" cy="496004"/>
          </a:xfrm>
        </p:grpSpPr>
        <p:sp>
          <p:nvSpPr>
            <p:cNvPr id="409" name="Google Shape;409;p9"/>
            <p:cNvSpPr/>
            <p:nvPr/>
          </p:nvSpPr>
          <p:spPr>
            <a:xfrm>
              <a:off x="1355317"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0070C0"/>
                  </a:solidFill>
                  <a:latin typeface="Verdana"/>
                  <a:ea typeface="Verdana"/>
                  <a:cs typeface="Verdana"/>
                  <a:sym typeface="Verdana"/>
                </a:rPr>
                <a:t>Introduction</a:t>
              </a:r>
              <a:endParaRPr sz="1400" b="0" i="0" u="none" strike="noStrike" cap="none">
                <a:solidFill>
                  <a:srgbClr val="000000"/>
                </a:solidFill>
                <a:latin typeface="Arial"/>
                <a:ea typeface="Arial"/>
                <a:cs typeface="Arial"/>
                <a:sym typeface="Arial"/>
              </a:endParaRPr>
            </a:p>
          </p:txBody>
        </p:sp>
        <p:sp>
          <p:nvSpPr>
            <p:cNvPr id="410" name="Google Shape;410;p9"/>
            <p:cNvSpPr/>
            <p:nvPr/>
          </p:nvSpPr>
          <p:spPr>
            <a:xfrm>
              <a:off x="1841317" y="6095931"/>
              <a:ext cx="252000" cy="252000"/>
            </a:xfrm>
            <a:prstGeom prst="ellipse">
              <a:avLst/>
            </a:prstGeom>
            <a:solidFill>
              <a:srgbClr val="00B0F0"/>
            </a:solidFill>
            <a:ln w="1905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chemeClr val="lt1"/>
                  </a:solidFill>
                  <a:latin typeface="Verdana"/>
                  <a:ea typeface="Verdana"/>
                  <a:cs typeface="Verdana"/>
                  <a:sym typeface="Verdana"/>
                </a:rPr>
                <a:t>1</a:t>
              </a:r>
              <a:endParaRPr sz="1400" b="0" i="0" u="none" strike="noStrike" cap="none">
                <a:solidFill>
                  <a:srgbClr val="000000"/>
                </a:solidFill>
                <a:latin typeface="Arial"/>
                <a:ea typeface="Arial"/>
                <a:cs typeface="Arial"/>
                <a:sym typeface="Arial"/>
              </a:endParaRPr>
            </a:p>
          </p:txBody>
        </p:sp>
      </p:grpSp>
      <p:grpSp>
        <p:nvGrpSpPr>
          <p:cNvPr id="411" name="Google Shape;411;p9"/>
          <p:cNvGrpSpPr/>
          <p:nvPr/>
        </p:nvGrpSpPr>
        <p:grpSpPr>
          <a:xfrm>
            <a:off x="4630316" y="9530672"/>
            <a:ext cx="1224000" cy="496004"/>
            <a:chOff x="4098256" y="6095931"/>
            <a:chExt cx="1224000" cy="496004"/>
          </a:xfrm>
        </p:grpSpPr>
        <p:sp>
          <p:nvSpPr>
            <p:cNvPr id="412" name="Google Shape;412;p9"/>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Company Overview</a:t>
              </a:r>
              <a:endParaRPr sz="1400" b="0" i="0" u="none" strike="noStrike" cap="none">
                <a:solidFill>
                  <a:srgbClr val="000000"/>
                </a:solidFill>
                <a:latin typeface="Arial"/>
                <a:ea typeface="Arial"/>
                <a:cs typeface="Arial"/>
                <a:sym typeface="Arial"/>
              </a:endParaRPr>
            </a:p>
          </p:txBody>
        </p:sp>
        <p:sp>
          <p:nvSpPr>
            <p:cNvPr id="413" name="Google Shape;413;p9"/>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2</a:t>
              </a:r>
              <a:endParaRPr sz="1400" b="0" i="0" u="none" strike="noStrike" cap="none">
                <a:solidFill>
                  <a:srgbClr val="000000"/>
                </a:solidFill>
                <a:latin typeface="Arial"/>
                <a:ea typeface="Arial"/>
                <a:cs typeface="Arial"/>
                <a:sym typeface="Arial"/>
              </a:endParaRPr>
            </a:p>
          </p:txBody>
        </p:sp>
      </p:grpSp>
      <p:grpSp>
        <p:nvGrpSpPr>
          <p:cNvPr id="414" name="Google Shape;414;p9"/>
          <p:cNvGrpSpPr/>
          <p:nvPr/>
        </p:nvGrpSpPr>
        <p:grpSpPr>
          <a:xfrm>
            <a:off x="12421063" y="9534668"/>
            <a:ext cx="1224000" cy="496004"/>
            <a:chOff x="4098256" y="6095931"/>
            <a:chExt cx="1224000" cy="496004"/>
          </a:xfrm>
        </p:grpSpPr>
        <p:sp>
          <p:nvSpPr>
            <p:cNvPr id="415" name="Google Shape;415;p9"/>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Allocation of Value</a:t>
              </a:r>
              <a:endParaRPr sz="1400" b="0" i="0" u="none" strike="noStrike" cap="none">
                <a:solidFill>
                  <a:srgbClr val="000000"/>
                </a:solidFill>
                <a:latin typeface="Arial"/>
                <a:ea typeface="Arial"/>
                <a:cs typeface="Arial"/>
                <a:sym typeface="Arial"/>
              </a:endParaRPr>
            </a:p>
          </p:txBody>
        </p:sp>
        <p:sp>
          <p:nvSpPr>
            <p:cNvPr id="416" name="Google Shape;416;p9"/>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5</a:t>
              </a:r>
              <a:endParaRPr sz="1400" b="0" i="0" u="none" strike="noStrike" cap="none">
                <a:solidFill>
                  <a:srgbClr val="000000"/>
                </a:solidFill>
                <a:latin typeface="Arial"/>
                <a:ea typeface="Arial"/>
                <a:cs typeface="Arial"/>
                <a:sym typeface="Arial"/>
              </a:endParaRPr>
            </a:p>
          </p:txBody>
        </p:sp>
      </p:grpSp>
      <p:grpSp>
        <p:nvGrpSpPr>
          <p:cNvPr id="417" name="Google Shape;417;p9"/>
          <p:cNvGrpSpPr/>
          <p:nvPr/>
        </p:nvGrpSpPr>
        <p:grpSpPr>
          <a:xfrm>
            <a:off x="7227233" y="9530672"/>
            <a:ext cx="1224000" cy="496004"/>
            <a:chOff x="6824912" y="6095931"/>
            <a:chExt cx="1224000" cy="496004"/>
          </a:xfrm>
        </p:grpSpPr>
        <p:sp>
          <p:nvSpPr>
            <p:cNvPr id="418" name="Google Shape;418;p9"/>
            <p:cNvSpPr/>
            <p:nvPr/>
          </p:nvSpPr>
          <p:spPr>
            <a:xfrm>
              <a:off x="6824912"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Valuation Framework</a:t>
              </a:r>
              <a:endParaRPr sz="1400" b="0" i="0" u="none" strike="noStrike" cap="none">
                <a:solidFill>
                  <a:srgbClr val="000000"/>
                </a:solidFill>
                <a:latin typeface="Arial"/>
                <a:ea typeface="Arial"/>
                <a:cs typeface="Arial"/>
                <a:sym typeface="Arial"/>
              </a:endParaRPr>
            </a:p>
          </p:txBody>
        </p:sp>
        <p:sp>
          <p:nvSpPr>
            <p:cNvPr id="419" name="Google Shape;419;p9"/>
            <p:cNvSpPr/>
            <p:nvPr/>
          </p:nvSpPr>
          <p:spPr>
            <a:xfrm>
              <a:off x="7310912"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3</a:t>
              </a:r>
              <a:endParaRPr sz="1400" b="0" i="0" u="none" strike="noStrike" cap="none">
                <a:solidFill>
                  <a:srgbClr val="000000"/>
                </a:solidFill>
                <a:latin typeface="Arial"/>
                <a:ea typeface="Arial"/>
                <a:cs typeface="Arial"/>
                <a:sym typeface="Arial"/>
              </a:endParaRPr>
            </a:p>
          </p:txBody>
        </p:sp>
      </p:grpSp>
      <p:grpSp>
        <p:nvGrpSpPr>
          <p:cNvPr id="420" name="Google Shape;420;p9"/>
          <p:cNvGrpSpPr/>
          <p:nvPr/>
        </p:nvGrpSpPr>
        <p:grpSpPr>
          <a:xfrm>
            <a:off x="9824149" y="9534668"/>
            <a:ext cx="1224000" cy="496004"/>
            <a:chOff x="9576193" y="6095931"/>
            <a:chExt cx="1224000" cy="496004"/>
          </a:xfrm>
        </p:grpSpPr>
        <p:sp>
          <p:nvSpPr>
            <p:cNvPr id="421" name="Google Shape;421;p9"/>
            <p:cNvSpPr/>
            <p:nvPr/>
          </p:nvSpPr>
          <p:spPr>
            <a:xfrm>
              <a:off x="9576193"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Valuation Analysis</a:t>
              </a:r>
              <a:endParaRPr sz="1400" b="0" i="0" u="none" strike="noStrike" cap="none">
                <a:solidFill>
                  <a:srgbClr val="000000"/>
                </a:solidFill>
                <a:latin typeface="Arial"/>
                <a:ea typeface="Arial"/>
                <a:cs typeface="Arial"/>
                <a:sym typeface="Arial"/>
              </a:endParaRPr>
            </a:p>
          </p:txBody>
        </p:sp>
        <p:sp>
          <p:nvSpPr>
            <p:cNvPr id="422" name="Google Shape;422;p9"/>
            <p:cNvSpPr/>
            <p:nvPr/>
          </p:nvSpPr>
          <p:spPr>
            <a:xfrm>
              <a:off x="10062193"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4</a:t>
              </a:r>
              <a:endParaRPr sz="1400" b="0" i="0" u="none" strike="noStrike" cap="none">
                <a:solidFill>
                  <a:srgbClr val="000000"/>
                </a:solidFill>
                <a:latin typeface="Arial"/>
                <a:ea typeface="Arial"/>
                <a:cs typeface="Arial"/>
                <a:sym typeface="Arial"/>
              </a:endParaRPr>
            </a:p>
          </p:txBody>
        </p:sp>
      </p:grpSp>
      <p:grpSp>
        <p:nvGrpSpPr>
          <p:cNvPr id="423" name="Google Shape;423;p9"/>
          <p:cNvGrpSpPr/>
          <p:nvPr/>
        </p:nvGrpSpPr>
        <p:grpSpPr>
          <a:xfrm>
            <a:off x="15017980" y="9534668"/>
            <a:ext cx="1224000" cy="496004"/>
            <a:chOff x="4098256" y="6095931"/>
            <a:chExt cx="1224000" cy="496004"/>
          </a:xfrm>
        </p:grpSpPr>
        <p:sp>
          <p:nvSpPr>
            <p:cNvPr id="424" name="Google Shape;424;p9"/>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Exhibits</a:t>
              </a:r>
              <a:endParaRPr sz="1400" b="0" i="0" u="none" strike="noStrike" cap="none">
                <a:solidFill>
                  <a:srgbClr val="000000"/>
                </a:solidFill>
                <a:latin typeface="Arial"/>
                <a:ea typeface="Arial"/>
                <a:cs typeface="Arial"/>
                <a:sym typeface="Arial"/>
              </a:endParaRPr>
            </a:p>
          </p:txBody>
        </p:sp>
        <p:sp>
          <p:nvSpPr>
            <p:cNvPr id="425" name="Google Shape;425;p9"/>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6</a:t>
              </a:r>
              <a:endParaRPr sz="1400" b="0" i="0" u="none" strike="noStrike" cap="none">
                <a:solidFill>
                  <a:srgbClr val="000000"/>
                </a:solidFill>
                <a:latin typeface="Arial"/>
                <a:ea typeface="Arial"/>
                <a:cs typeface="Arial"/>
                <a:sym typeface="Arial"/>
              </a:endParaRPr>
            </a:p>
          </p:txBody>
        </p:sp>
      </p:grpSp>
      <p:grpSp>
        <p:nvGrpSpPr>
          <p:cNvPr id="426" name="Google Shape;426;p9"/>
          <p:cNvGrpSpPr/>
          <p:nvPr/>
        </p:nvGrpSpPr>
        <p:grpSpPr>
          <a:xfrm>
            <a:off x="15856696" y="8786364"/>
            <a:ext cx="1453671" cy="471940"/>
            <a:chOff x="0" y="-28575"/>
            <a:chExt cx="952367" cy="309190"/>
          </a:xfrm>
        </p:grpSpPr>
        <p:sp>
          <p:nvSpPr>
            <p:cNvPr id="427" name="Google Shape;427;p9"/>
            <p:cNvSpPr/>
            <p:nvPr/>
          </p:nvSpPr>
          <p:spPr>
            <a:xfrm>
              <a:off x="0" y="0"/>
              <a:ext cx="952367" cy="280615"/>
            </a:xfrm>
            <a:custGeom>
              <a:avLst/>
              <a:gdLst/>
              <a:ahLst/>
              <a:cxnLst/>
              <a:rect l="l" t="t" r="r" b="b"/>
              <a:pathLst>
                <a:path w="952367" h="280615" extrusionOk="0">
                  <a:moveTo>
                    <a:pt x="140308" y="0"/>
                  </a:moveTo>
                  <a:lnTo>
                    <a:pt x="812059" y="0"/>
                  </a:lnTo>
                  <a:cubicBezTo>
                    <a:pt x="889549" y="0"/>
                    <a:pt x="952367" y="62818"/>
                    <a:pt x="952367" y="140308"/>
                  </a:cubicBezTo>
                  <a:lnTo>
                    <a:pt x="952367" y="140308"/>
                  </a:lnTo>
                  <a:cubicBezTo>
                    <a:pt x="952367" y="177519"/>
                    <a:pt x="937585" y="213207"/>
                    <a:pt x="911272" y="239520"/>
                  </a:cubicBezTo>
                  <a:cubicBezTo>
                    <a:pt x="884959" y="265833"/>
                    <a:pt x="849271" y="280615"/>
                    <a:pt x="812059" y="280615"/>
                  </a:cubicBezTo>
                  <a:lnTo>
                    <a:pt x="140308" y="280615"/>
                  </a:lnTo>
                  <a:cubicBezTo>
                    <a:pt x="62818" y="280615"/>
                    <a:pt x="0" y="217797"/>
                    <a:pt x="0" y="140308"/>
                  </a:cubicBezTo>
                  <a:lnTo>
                    <a:pt x="0" y="140308"/>
                  </a:lnTo>
                  <a:cubicBezTo>
                    <a:pt x="0" y="62818"/>
                    <a:pt x="62818" y="0"/>
                    <a:pt x="140308" y="0"/>
                  </a:cubicBezTo>
                  <a:close/>
                </a:path>
              </a:pathLst>
            </a:custGeom>
            <a:solidFill>
              <a:srgbClr val="000000">
                <a:alpha val="0"/>
              </a:srgbClr>
            </a:solidFill>
            <a:ln w="9525" cap="rnd"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428" name="Google Shape;428;p9"/>
            <p:cNvSpPr txBox="1"/>
            <p:nvPr/>
          </p:nvSpPr>
          <p:spPr>
            <a:xfrm>
              <a:off x="0" y="-28575"/>
              <a:ext cx="952367" cy="309190"/>
            </a:xfrm>
            <a:prstGeom prst="rect">
              <a:avLst/>
            </a:prstGeom>
            <a:noFill/>
            <a:ln>
              <a:noFill/>
            </a:ln>
          </p:spPr>
          <p:txBody>
            <a:bodyPr spcFirstLastPara="1" wrap="square" lIns="40625" tIns="40625" rIns="40625" bIns="40625" anchor="ctr" anchorCtr="0">
              <a:noAutofit/>
            </a:bodyPr>
            <a:lstStyle/>
            <a:p>
              <a:pPr marL="0" marR="0" lvl="0" indent="0" algn="ctr" rtl="0">
                <a:lnSpc>
                  <a:spcPct val="20142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cxnSp>
        <p:nvCxnSpPr>
          <p:cNvPr id="429" name="Google Shape;429;p9">
            <a:hlinkClick r:id="rId3" action="ppaction://hlinksldjump"/>
          </p:cNvPr>
          <p:cNvCxnSpPr/>
          <p:nvPr/>
        </p:nvCxnSpPr>
        <p:spPr>
          <a:xfrm>
            <a:off x="16238667" y="9044139"/>
            <a:ext cx="714076" cy="0"/>
          </a:xfrm>
          <a:prstGeom prst="straightConnector1">
            <a:avLst/>
          </a:prstGeom>
          <a:noFill/>
          <a:ln w="19050" cap="flat" cmpd="sng">
            <a:solidFill>
              <a:srgbClr val="0070C0">
                <a:alpha val="70196"/>
              </a:srgbClr>
            </a:solidFill>
            <a:prstDash val="solid"/>
            <a:round/>
            <a:headEnd type="none" w="sm" len="sm"/>
            <a:tailEnd type="stealth" w="med" len="med"/>
          </a:ln>
        </p:spPr>
      </p:cxnSp>
      <p:cxnSp>
        <p:nvCxnSpPr>
          <p:cNvPr id="430" name="Google Shape;430;p9"/>
          <p:cNvCxnSpPr/>
          <p:nvPr/>
        </p:nvCxnSpPr>
        <p:spPr>
          <a:xfrm>
            <a:off x="1028704" y="9659318"/>
            <a:ext cx="16268701" cy="0"/>
          </a:xfrm>
          <a:prstGeom prst="straightConnector1">
            <a:avLst/>
          </a:prstGeom>
          <a:noFill/>
          <a:ln w="76200" cap="flat" cmpd="sng">
            <a:solidFill>
              <a:srgbClr val="E6E7E8"/>
            </a:solidFill>
            <a:prstDash val="solid"/>
            <a:round/>
            <a:headEnd type="none" w="sm" len="sm"/>
            <a:tailEnd type="triangle" w="med" len="med"/>
          </a:ln>
        </p:spPr>
      </p:cxnSp>
      <p:grpSp>
        <p:nvGrpSpPr>
          <p:cNvPr id="431" name="Google Shape;431;p9"/>
          <p:cNvGrpSpPr/>
          <p:nvPr/>
        </p:nvGrpSpPr>
        <p:grpSpPr>
          <a:xfrm>
            <a:off x="2033400" y="9530672"/>
            <a:ext cx="1224000" cy="496004"/>
            <a:chOff x="1355317" y="6095931"/>
            <a:chExt cx="1224000" cy="496004"/>
          </a:xfrm>
        </p:grpSpPr>
        <p:sp>
          <p:nvSpPr>
            <p:cNvPr id="432" name="Google Shape;432;p9"/>
            <p:cNvSpPr/>
            <p:nvPr/>
          </p:nvSpPr>
          <p:spPr>
            <a:xfrm>
              <a:off x="1355317"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Introduction</a:t>
              </a:r>
              <a:endParaRPr sz="1400" b="0" i="0" u="none" strike="noStrike" cap="none">
                <a:solidFill>
                  <a:srgbClr val="000000"/>
                </a:solidFill>
                <a:latin typeface="Arial"/>
                <a:ea typeface="Arial"/>
                <a:cs typeface="Arial"/>
                <a:sym typeface="Arial"/>
              </a:endParaRPr>
            </a:p>
          </p:txBody>
        </p:sp>
        <p:sp>
          <p:nvSpPr>
            <p:cNvPr id="433" name="Google Shape;433;p9"/>
            <p:cNvSpPr/>
            <p:nvPr/>
          </p:nvSpPr>
          <p:spPr>
            <a:xfrm>
              <a:off x="1841317"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1</a:t>
              </a:r>
              <a:endParaRPr sz="1400" b="0" i="0" u="none" strike="noStrike" cap="none">
                <a:solidFill>
                  <a:srgbClr val="000000"/>
                </a:solidFill>
                <a:latin typeface="Arial"/>
                <a:ea typeface="Arial"/>
                <a:cs typeface="Arial"/>
                <a:sym typeface="Arial"/>
              </a:endParaRPr>
            </a:p>
          </p:txBody>
        </p:sp>
      </p:grpSp>
      <p:grpSp>
        <p:nvGrpSpPr>
          <p:cNvPr id="434" name="Google Shape;434;p9"/>
          <p:cNvGrpSpPr/>
          <p:nvPr/>
        </p:nvGrpSpPr>
        <p:grpSpPr>
          <a:xfrm>
            <a:off x="4630316" y="9530672"/>
            <a:ext cx="1224000" cy="496004"/>
            <a:chOff x="4098256" y="6095931"/>
            <a:chExt cx="1224000" cy="496004"/>
          </a:xfrm>
        </p:grpSpPr>
        <p:sp>
          <p:nvSpPr>
            <p:cNvPr id="435" name="Google Shape;435;p9"/>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0070C0"/>
                  </a:solidFill>
                  <a:latin typeface="Verdana"/>
                  <a:ea typeface="Verdana"/>
                  <a:cs typeface="Verdana"/>
                  <a:sym typeface="Verdana"/>
                </a:rPr>
                <a:t>Company Overview</a:t>
              </a:r>
              <a:endParaRPr sz="1400" b="0" i="0" u="none" strike="noStrike" cap="none">
                <a:solidFill>
                  <a:srgbClr val="000000"/>
                </a:solidFill>
                <a:latin typeface="Arial"/>
                <a:ea typeface="Arial"/>
                <a:cs typeface="Arial"/>
                <a:sym typeface="Arial"/>
              </a:endParaRPr>
            </a:p>
          </p:txBody>
        </p:sp>
        <p:sp>
          <p:nvSpPr>
            <p:cNvPr id="436" name="Google Shape;436;p9"/>
            <p:cNvSpPr/>
            <p:nvPr/>
          </p:nvSpPr>
          <p:spPr>
            <a:xfrm>
              <a:off x="4584256" y="6095931"/>
              <a:ext cx="252000" cy="252000"/>
            </a:xfrm>
            <a:prstGeom prst="ellipse">
              <a:avLst/>
            </a:prstGeom>
            <a:solidFill>
              <a:srgbClr val="00B0F0"/>
            </a:solidFill>
            <a:ln w="19050" cap="flat" cmpd="sng">
              <a:solidFill>
                <a:srgbClr val="7F7F7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chemeClr val="lt1"/>
                  </a:solidFill>
                  <a:latin typeface="Verdana"/>
                  <a:ea typeface="Verdana"/>
                  <a:cs typeface="Verdana"/>
                  <a:sym typeface="Verdana"/>
                </a:rPr>
                <a:t>2</a:t>
              </a:r>
              <a:endParaRPr sz="1400" b="0" i="0" u="none" strike="noStrike" cap="none">
                <a:solidFill>
                  <a:srgbClr val="000000"/>
                </a:solidFill>
                <a:latin typeface="Arial"/>
                <a:ea typeface="Arial"/>
                <a:cs typeface="Arial"/>
                <a:sym typeface="Arial"/>
              </a:endParaRPr>
            </a:p>
          </p:txBody>
        </p:sp>
      </p:grpSp>
      <p:grpSp>
        <p:nvGrpSpPr>
          <p:cNvPr id="437" name="Google Shape;437;p9"/>
          <p:cNvGrpSpPr/>
          <p:nvPr/>
        </p:nvGrpSpPr>
        <p:grpSpPr>
          <a:xfrm>
            <a:off x="12421063" y="9534668"/>
            <a:ext cx="1224000" cy="496004"/>
            <a:chOff x="4098256" y="6095931"/>
            <a:chExt cx="1224000" cy="496004"/>
          </a:xfrm>
        </p:grpSpPr>
        <p:sp>
          <p:nvSpPr>
            <p:cNvPr id="438" name="Google Shape;438;p9"/>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Allocation of Value</a:t>
              </a:r>
              <a:endParaRPr sz="1400" b="0" i="0" u="none" strike="noStrike" cap="none">
                <a:solidFill>
                  <a:srgbClr val="000000"/>
                </a:solidFill>
                <a:latin typeface="Arial"/>
                <a:ea typeface="Arial"/>
                <a:cs typeface="Arial"/>
                <a:sym typeface="Arial"/>
              </a:endParaRPr>
            </a:p>
          </p:txBody>
        </p:sp>
        <p:sp>
          <p:nvSpPr>
            <p:cNvPr id="439" name="Google Shape;439;p9"/>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5</a:t>
              </a:r>
              <a:endParaRPr sz="1400" b="0" i="0" u="none" strike="noStrike" cap="none">
                <a:solidFill>
                  <a:srgbClr val="000000"/>
                </a:solidFill>
                <a:latin typeface="Arial"/>
                <a:ea typeface="Arial"/>
                <a:cs typeface="Arial"/>
                <a:sym typeface="Arial"/>
              </a:endParaRPr>
            </a:p>
          </p:txBody>
        </p:sp>
      </p:grpSp>
      <p:grpSp>
        <p:nvGrpSpPr>
          <p:cNvPr id="440" name="Google Shape;440;p9"/>
          <p:cNvGrpSpPr/>
          <p:nvPr/>
        </p:nvGrpSpPr>
        <p:grpSpPr>
          <a:xfrm>
            <a:off x="7227233" y="9530672"/>
            <a:ext cx="1224000" cy="496004"/>
            <a:chOff x="6824912" y="6095931"/>
            <a:chExt cx="1224000" cy="496004"/>
          </a:xfrm>
        </p:grpSpPr>
        <p:sp>
          <p:nvSpPr>
            <p:cNvPr id="441" name="Google Shape;441;p9"/>
            <p:cNvSpPr/>
            <p:nvPr/>
          </p:nvSpPr>
          <p:spPr>
            <a:xfrm>
              <a:off x="6824912"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Valuation Framework</a:t>
              </a:r>
              <a:endParaRPr sz="1400" b="0" i="0" u="none" strike="noStrike" cap="none">
                <a:solidFill>
                  <a:srgbClr val="000000"/>
                </a:solidFill>
                <a:latin typeface="Arial"/>
                <a:ea typeface="Arial"/>
                <a:cs typeface="Arial"/>
                <a:sym typeface="Arial"/>
              </a:endParaRPr>
            </a:p>
          </p:txBody>
        </p:sp>
        <p:sp>
          <p:nvSpPr>
            <p:cNvPr id="442" name="Google Shape;442;p9"/>
            <p:cNvSpPr/>
            <p:nvPr/>
          </p:nvSpPr>
          <p:spPr>
            <a:xfrm>
              <a:off x="7310912"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3</a:t>
              </a:r>
              <a:endParaRPr sz="1400" b="0" i="0" u="none" strike="noStrike" cap="none">
                <a:solidFill>
                  <a:srgbClr val="000000"/>
                </a:solidFill>
                <a:latin typeface="Arial"/>
                <a:ea typeface="Arial"/>
                <a:cs typeface="Arial"/>
                <a:sym typeface="Arial"/>
              </a:endParaRPr>
            </a:p>
          </p:txBody>
        </p:sp>
      </p:grpSp>
      <p:grpSp>
        <p:nvGrpSpPr>
          <p:cNvPr id="443" name="Google Shape;443;p9"/>
          <p:cNvGrpSpPr/>
          <p:nvPr/>
        </p:nvGrpSpPr>
        <p:grpSpPr>
          <a:xfrm>
            <a:off x="9824149" y="9534668"/>
            <a:ext cx="1224000" cy="496004"/>
            <a:chOff x="9576193" y="6095931"/>
            <a:chExt cx="1224000" cy="496004"/>
          </a:xfrm>
        </p:grpSpPr>
        <p:sp>
          <p:nvSpPr>
            <p:cNvPr id="444" name="Google Shape;444;p9"/>
            <p:cNvSpPr/>
            <p:nvPr/>
          </p:nvSpPr>
          <p:spPr>
            <a:xfrm>
              <a:off x="9576193"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Valuation Analysis</a:t>
              </a:r>
              <a:endParaRPr sz="1400" b="0" i="0" u="none" strike="noStrike" cap="none">
                <a:solidFill>
                  <a:srgbClr val="000000"/>
                </a:solidFill>
                <a:latin typeface="Arial"/>
                <a:ea typeface="Arial"/>
                <a:cs typeface="Arial"/>
                <a:sym typeface="Arial"/>
              </a:endParaRPr>
            </a:p>
          </p:txBody>
        </p:sp>
        <p:sp>
          <p:nvSpPr>
            <p:cNvPr id="445" name="Google Shape;445;p9"/>
            <p:cNvSpPr/>
            <p:nvPr/>
          </p:nvSpPr>
          <p:spPr>
            <a:xfrm>
              <a:off x="10062193"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4</a:t>
              </a:r>
              <a:endParaRPr sz="1400" b="0" i="0" u="none" strike="noStrike" cap="none">
                <a:solidFill>
                  <a:srgbClr val="000000"/>
                </a:solidFill>
                <a:latin typeface="Arial"/>
                <a:ea typeface="Arial"/>
                <a:cs typeface="Arial"/>
                <a:sym typeface="Arial"/>
              </a:endParaRPr>
            </a:p>
          </p:txBody>
        </p:sp>
      </p:grpSp>
      <p:grpSp>
        <p:nvGrpSpPr>
          <p:cNvPr id="446" name="Google Shape;446;p9"/>
          <p:cNvGrpSpPr/>
          <p:nvPr/>
        </p:nvGrpSpPr>
        <p:grpSpPr>
          <a:xfrm>
            <a:off x="15017980" y="9534668"/>
            <a:ext cx="1224000" cy="496004"/>
            <a:chOff x="4098256" y="6095931"/>
            <a:chExt cx="1224000" cy="496004"/>
          </a:xfrm>
        </p:grpSpPr>
        <p:sp>
          <p:nvSpPr>
            <p:cNvPr id="447" name="Google Shape;447;p9"/>
            <p:cNvSpPr/>
            <p:nvPr/>
          </p:nvSpPr>
          <p:spPr>
            <a:xfrm>
              <a:off x="4098256" y="6411935"/>
              <a:ext cx="1224000" cy="180000"/>
            </a:xfrm>
            <a:prstGeom prst="rect">
              <a:avLst/>
            </a:prstGeom>
            <a:no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99"/>
                <a:buFont typeface="Arial"/>
                <a:buNone/>
              </a:pPr>
              <a:r>
                <a:rPr lang="en-US" sz="799" b="1" i="0" u="none" strike="noStrike" cap="none">
                  <a:solidFill>
                    <a:srgbClr val="BFBFBF"/>
                  </a:solidFill>
                  <a:latin typeface="Verdana"/>
                  <a:ea typeface="Verdana"/>
                  <a:cs typeface="Verdana"/>
                  <a:sym typeface="Verdana"/>
                </a:rPr>
                <a:t>Exhibits</a:t>
              </a:r>
              <a:endParaRPr sz="1400" b="0" i="0" u="none" strike="noStrike" cap="none">
                <a:solidFill>
                  <a:srgbClr val="000000"/>
                </a:solidFill>
                <a:latin typeface="Arial"/>
                <a:ea typeface="Arial"/>
                <a:cs typeface="Arial"/>
                <a:sym typeface="Arial"/>
              </a:endParaRPr>
            </a:p>
          </p:txBody>
        </p:sp>
        <p:sp>
          <p:nvSpPr>
            <p:cNvPr id="448" name="Google Shape;448;p9"/>
            <p:cNvSpPr/>
            <p:nvPr/>
          </p:nvSpPr>
          <p:spPr>
            <a:xfrm>
              <a:off x="4584256" y="6095931"/>
              <a:ext cx="252000" cy="252000"/>
            </a:xfrm>
            <a:prstGeom prst="ellipse">
              <a:avLst/>
            </a:prstGeom>
            <a:solidFill>
              <a:srgbClr val="E6E7E8"/>
            </a:solidFill>
            <a:ln w="19050" cap="flat" cmpd="sng">
              <a:solidFill>
                <a:srgbClr val="E6E7E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99"/>
                <a:buFont typeface="Arial"/>
                <a:buNone/>
              </a:pPr>
              <a:r>
                <a:rPr lang="en-US" sz="1399" b="0" i="0" u="none" strike="noStrike" cap="none">
                  <a:solidFill>
                    <a:srgbClr val="BFBFBF"/>
                  </a:solidFill>
                  <a:latin typeface="Verdana"/>
                  <a:ea typeface="Verdana"/>
                  <a:cs typeface="Verdana"/>
                  <a:sym typeface="Verdana"/>
                </a:rPr>
                <a:t>6</a:t>
              </a:r>
              <a:endParaRPr sz="1400" b="0" i="0" u="none" strike="noStrike" cap="none">
                <a:solidFill>
                  <a:srgbClr val="000000"/>
                </a:solidFill>
                <a:latin typeface="Arial"/>
                <a:ea typeface="Arial"/>
                <a:cs typeface="Arial"/>
                <a:sym typeface="Arial"/>
              </a:endParaRPr>
            </a:p>
          </p:txBody>
        </p:sp>
      </p:grpSp>
      <p:graphicFrame>
        <p:nvGraphicFramePr>
          <p:cNvPr id="449" name="Google Shape;449;p9"/>
          <p:cNvGraphicFramePr/>
          <p:nvPr>
            <p:extLst>
              <p:ext uri="{D42A27DB-BD31-4B8C-83A1-F6EECF244321}">
                <p14:modId xmlns:p14="http://schemas.microsoft.com/office/powerpoint/2010/main" val="2846269050"/>
              </p:ext>
            </p:extLst>
          </p:nvPr>
        </p:nvGraphicFramePr>
        <p:xfrm>
          <a:off x="990605" y="1898092"/>
          <a:ext cx="16286400" cy="3142825"/>
        </p:xfrm>
        <a:graphic>
          <a:graphicData uri="http://schemas.openxmlformats.org/drawingml/2006/table">
            <a:tbl>
              <a:tblPr>
                <a:noFill/>
                <a:tableStyleId>{5545240B-A331-4381-9520-64E0033B2FCB}</a:tableStyleId>
              </a:tblPr>
              <a:tblGrid>
                <a:gridCol w="423385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1981200">
                  <a:extLst>
                    <a:ext uri="{9D8B030D-6E8A-4147-A177-3AD203B41FA5}">
                      <a16:colId xmlns:a16="http://schemas.microsoft.com/office/drawing/2014/main" val="20002"/>
                    </a:ext>
                  </a:extLst>
                </a:gridCol>
                <a:gridCol w="1981200">
                  <a:extLst>
                    <a:ext uri="{9D8B030D-6E8A-4147-A177-3AD203B41FA5}">
                      <a16:colId xmlns:a16="http://schemas.microsoft.com/office/drawing/2014/main" val="20003"/>
                    </a:ext>
                  </a:extLst>
                </a:gridCol>
                <a:gridCol w="2057400">
                  <a:extLst>
                    <a:ext uri="{9D8B030D-6E8A-4147-A177-3AD203B41FA5}">
                      <a16:colId xmlns:a16="http://schemas.microsoft.com/office/drawing/2014/main" val="20004"/>
                    </a:ext>
                  </a:extLst>
                </a:gridCol>
                <a:gridCol w="2133600">
                  <a:extLst>
                    <a:ext uri="{9D8B030D-6E8A-4147-A177-3AD203B41FA5}">
                      <a16:colId xmlns:a16="http://schemas.microsoft.com/office/drawing/2014/main" val="20005"/>
                    </a:ext>
                  </a:extLst>
                </a:gridCol>
                <a:gridCol w="1841750">
                  <a:extLst>
                    <a:ext uri="{9D8B030D-6E8A-4147-A177-3AD203B41FA5}">
                      <a16:colId xmlns:a16="http://schemas.microsoft.com/office/drawing/2014/main" val="20006"/>
                    </a:ext>
                  </a:extLst>
                </a:gridCol>
              </a:tblGrid>
              <a:tr h="507700">
                <a:tc>
                  <a:txBody>
                    <a:bodyPr/>
                    <a:lstStyle/>
                    <a:p>
                      <a:pPr marL="0" marR="0" lvl="0" indent="0" algn="l" rtl="0">
                        <a:lnSpc>
                          <a:spcPct val="90000"/>
                        </a:lnSpc>
                        <a:spcBef>
                          <a:spcPts val="0"/>
                        </a:spcBef>
                        <a:spcAft>
                          <a:spcPts val="0"/>
                        </a:spcAft>
                        <a:buClr>
                          <a:schemeClr val="lt1"/>
                        </a:buClr>
                        <a:buSzPts val="1500"/>
                        <a:buFont typeface="Arial"/>
                        <a:buNone/>
                      </a:pPr>
                      <a:r>
                        <a:rPr lang="en-US" sz="1500" b="1" u="none" strike="noStrike" cap="none">
                          <a:solidFill>
                            <a:schemeClr val="lt1"/>
                          </a:solidFill>
                          <a:latin typeface="Arial"/>
                          <a:ea typeface="Arial"/>
                          <a:cs typeface="Arial"/>
                          <a:sym typeface="Arial"/>
                        </a:rPr>
                        <a:t>SHARES AND ROUND INFOMRATION</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lgDashDot"/>
                      <a:round/>
                      <a:headEnd type="none" w="sm" len="sm"/>
                      <a:tailEnd type="none" w="sm" len="sm"/>
                    </a:lnB>
                    <a:solidFill>
                      <a:srgbClr val="0070C0"/>
                    </a:solidFill>
                  </a:tcPr>
                </a:tc>
                <a:tc>
                  <a:txBody>
                    <a:bodyPr/>
                    <a:lstStyle/>
                    <a:p>
                      <a:pPr marL="0" marR="0" lvl="0" indent="0" algn="l" rtl="0">
                        <a:lnSpc>
                          <a:spcPct val="90000"/>
                        </a:lnSpc>
                        <a:spcBef>
                          <a:spcPts val="0"/>
                        </a:spcBef>
                        <a:spcAft>
                          <a:spcPts val="0"/>
                        </a:spcAft>
                        <a:buClr>
                          <a:schemeClr val="lt1"/>
                        </a:buClr>
                        <a:buSzPts val="1500"/>
                        <a:buFont typeface="Arial"/>
                        <a:buNone/>
                      </a:pPr>
                      <a:r>
                        <a:rPr lang="en-US" sz="1500" b="1" u="none" strike="noStrike" cap="none">
                          <a:solidFill>
                            <a:schemeClr val="lt1"/>
                          </a:solidFill>
                          <a:latin typeface="Arial"/>
                          <a:ea typeface="Arial"/>
                          <a:cs typeface="Arial"/>
                          <a:sym typeface="Arial"/>
                        </a:rPr>
                        <a:t>SHARES </a:t>
                      </a:r>
                      <a:endParaRPr sz="1500" b="1" u="none" strike="noStrike" cap="none">
                        <a:solidFill>
                          <a:schemeClr val="lt1"/>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lgDashDot"/>
                      <a:round/>
                      <a:headEnd type="none" w="sm" len="sm"/>
                      <a:tailEnd type="none" w="sm" len="sm"/>
                    </a:lnB>
                    <a:solidFill>
                      <a:srgbClr val="0070C0"/>
                    </a:solidFill>
                  </a:tcPr>
                </a:tc>
                <a:tc>
                  <a:txBody>
                    <a:bodyPr/>
                    <a:lstStyle/>
                    <a:p>
                      <a:pPr marL="0" marR="0" lvl="0" indent="0" algn="l" rtl="0">
                        <a:lnSpc>
                          <a:spcPct val="90000"/>
                        </a:lnSpc>
                        <a:spcBef>
                          <a:spcPts val="0"/>
                        </a:spcBef>
                        <a:spcAft>
                          <a:spcPts val="0"/>
                        </a:spcAft>
                        <a:buClr>
                          <a:schemeClr val="lt1"/>
                        </a:buClr>
                        <a:buSzPts val="1500"/>
                        <a:buFont typeface="Arial"/>
                        <a:buNone/>
                      </a:pPr>
                      <a:r>
                        <a:rPr lang="en-US" sz="1500" b="1" u="none" strike="noStrike" cap="none">
                          <a:solidFill>
                            <a:schemeClr val="lt1"/>
                          </a:solidFill>
                          <a:latin typeface="Arial"/>
                          <a:ea typeface="Arial"/>
                          <a:cs typeface="Arial"/>
                          <a:sym typeface="Arial"/>
                        </a:rPr>
                        <a:t>OPTIONS</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lgDashDot"/>
                      <a:round/>
                      <a:headEnd type="none" w="sm" len="sm"/>
                      <a:tailEnd type="none" w="sm" len="sm"/>
                    </a:lnB>
                    <a:solidFill>
                      <a:srgbClr val="0070C0"/>
                    </a:solidFill>
                  </a:tcPr>
                </a:tc>
                <a:tc>
                  <a:txBody>
                    <a:bodyPr/>
                    <a:lstStyle/>
                    <a:p>
                      <a:pPr marL="0" marR="0" lvl="0" indent="0" algn="l" rtl="0">
                        <a:lnSpc>
                          <a:spcPct val="90000"/>
                        </a:lnSpc>
                        <a:spcBef>
                          <a:spcPts val="0"/>
                        </a:spcBef>
                        <a:spcAft>
                          <a:spcPts val="0"/>
                        </a:spcAft>
                        <a:buClr>
                          <a:schemeClr val="lt1"/>
                        </a:buClr>
                        <a:buSzPts val="1500"/>
                        <a:buFont typeface="Arial"/>
                        <a:buNone/>
                      </a:pPr>
                      <a:r>
                        <a:rPr lang="en-US" sz="1500" b="1" u="none" strike="noStrike" cap="none">
                          <a:solidFill>
                            <a:schemeClr val="lt1"/>
                          </a:solidFill>
                          <a:latin typeface="Arial"/>
                          <a:ea typeface="Arial"/>
                          <a:cs typeface="Arial"/>
                          <a:sym typeface="Arial"/>
                        </a:rPr>
                        <a:t>WARRANTS</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lgDashDot"/>
                      <a:round/>
                      <a:headEnd type="none" w="sm" len="sm"/>
                      <a:tailEnd type="none" w="sm" len="sm"/>
                    </a:lnB>
                    <a:solidFill>
                      <a:srgbClr val="0070C0"/>
                    </a:solidFill>
                  </a:tcPr>
                </a:tc>
                <a:tc>
                  <a:txBody>
                    <a:bodyPr/>
                    <a:lstStyle/>
                    <a:p>
                      <a:pPr marL="0" marR="0" lvl="0" indent="0" algn="l" rtl="0">
                        <a:lnSpc>
                          <a:spcPct val="90000"/>
                        </a:lnSpc>
                        <a:spcBef>
                          <a:spcPts val="0"/>
                        </a:spcBef>
                        <a:spcAft>
                          <a:spcPts val="0"/>
                        </a:spcAft>
                        <a:buClr>
                          <a:schemeClr val="lt1"/>
                        </a:buClr>
                        <a:buSzPts val="1500"/>
                        <a:buFont typeface="Arial"/>
                        <a:buNone/>
                      </a:pPr>
                      <a:r>
                        <a:rPr lang="en-US" sz="1500" b="1" u="none" strike="noStrike" cap="none">
                          <a:solidFill>
                            <a:schemeClr val="lt1"/>
                          </a:solidFill>
                          <a:latin typeface="Arial"/>
                          <a:ea typeface="Arial"/>
                          <a:cs typeface="Arial"/>
                          <a:sym typeface="Arial"/>
                        </a:rPr>
                        <a:t>TOTAL OUTSTANDING</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lgDashDot"/>
                      <a:round/>
                      <a:headEnd type="none" w="sm" len="sm"/>
                      <a:tailEnd type="none" w="sm" len="sm"/>
                    </a:lnB>
                    <a:solidFill>
                      <a:srgbClr val="0070C0"/>
                    </a:solidFill>
                  </a:tcPr>
                </a:tc>
                <a:tc>
                  <a:txBody>
                    <a:bodyPr/>
                    <a:lstStyle/>
                    <a:p>
                      <a:pPr marL="0" marR="0" lvl="0" indent="0" algn="l" rtl="0">
                        <a:lnSpc>
                          <a:spcPct val="90000"/>
                        </a:lnSpc>
                        <a:spcBef>
                          <a:spcPts val="0"/>
                        </a:spcBef>
                        <a:spcAft>
                          <a:spcPts val="0"/>
                        </a:spcAft>
                        <a:buClr>
                          <a:schemeClr val="lt1"/>
                        </a:buClr>
                        <a:buSzPts val="1500"/>
                        <a:buFont typeface="Arial"/>
                        <a:buNone/>
                      </a:pPr>
                      <a:r>
                        <a:rPr lang="en-US" sz="1500" b="1" u="none" strike="noStrike" cap="none">
                          <a:solidFill>
                            <a:schemeClr val="lt1"/>
                          </a:solidFill>
                          <a:latin typeface="Arial"/>
                          <a:ea typeface="Arial"/>
                          <a:cs typeface="Arial"/>
                          <a:sym typeface="Arial"/>
                        </a:rPr>
                        <a:t>TOTAL FULLY DILUTED</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lgDashDot"/>
                      <a:round/>
                      <a:headEnd type="none" w="sm" len="sm"/>
                      <a:tailEnd type="none" w="sm" len="sm"/>
                    </a:lnB>
                    <a:solidFill>
                      <a:srgbClr val="0070C0"/>
                    </a:solidFill>
                  </a:tcPr>
                </a:tc>
                <a:tc>
                  <a:txBody>
                    <a:bodyPr/>
                    <a:lstStyle/>
                    <a:p>
                      <a:pPr marL="0" marR="0" lvl="0" indent="0" algn="l" rtl="0">
                        <a:lnSpc>
                          <a:spcPct val="90000"/>
                        </a:lnSpc>
                        <a:spcBef>
                          <a:spcPts val="0"/>
                        </a:spcBef>
                        <a:spcAft>
                          <a:spcPts val="0"/>
                        </a:spcAft>
                        <a:buClr>
                          <a:schemeClr val="lt1"/>
                        </a:buClr>
                        <a:buSzPts val="1500"/>
                        <a:buFont typeface="Arial"/>
                        <a:buNone/>
                      </a:pPr>
                      <a:r>
                        <a:rPr lang="en-US" sz="1500" b="1" u="none" strike="noStrike" cap="none">
                          <a:solidFill>
                            <a:schemeClr val="lt1"/>
                          </a:solidFill>
                          <a:latin typeface="Arial"/>
                          <a:ea typeface="Arial"/>
                          <a:cs typeface="Arial"/>
                          <a:sym typeface="Arial"/>
                        </a:rPr>
                        <a:t>% FD</a:t>
                      </a:r>
                      <a:endParaRPr sz="14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12700" cap="flat" cmpd="sng">
                      <a:solidFill>
                        <a:schemeClr val="dk1"/>
                      </a:solidFill>
                      <a:prstDash val="lgDashDot"/>
                      <a:round/>
                      <a:headEnd type="none" w="sm" len="sm"/>
                      <a:tailEnd type="none" w="sm" len="sm"/>
                    </a:lnB>
                    <a:solidFill>
                      <a:srgbClr val="0070C0"/>
                    </a:solidFill>
                  </a:tcPr>
                </a:tc>
                <a:extLst>
                  <a:ext uri="{0D108BD9-81ED-4DB2-BD59-A6C34878D82A}">
                    <a16:rowId xmlns:a16="http://schemas.microsoft.com/office/drawing/2014/main" val="10000"/>
                  </a:ext>
                </a:extLst>
              </a:tr>
              <a:tr h="527025">
                <a:tc>
                  <a:txBody>
                    <a:bodyPr/>
                    <a:lstStyle/>
                    <a:p>
                      <a:pPr marL="0" marR="0" lvl="0" indent="0" algn="l" rtl="0">
                        <a:lnSpc>
                          <a:spcPct val="90000"/>
                        </a:lnSpc>
                        <a:spcBef>
                          <a:spcPts val="0"/>
                        </a:spcBef>
                        <a:spcAft>
                          <a:spcPts val="0"/>
                        </a:spcAft>
                        <a:buClr>
                          <a:srgbClr val="595959"/>
                        </a:buClr>
                        <a:buSzPts val="1500"/>
                        <a:buFont typeface="Arial"/>
                        <a:buNone/>
                      </a:pPr>
                      <a:r>
                        <a:rPr lang="en-US" sz="1200" b="0" u="none" strike="noStrike" cap="none" dirty="0">
                          <a:solidFill>
                            <a:srgbClr val="595959"/>
                          </a:solidFill>
                          <a:latin typeface="Arial"/>
                          <a:ea typeface="Arial"/>
                          <a:cs typeface="Arial"/>
                          <a:sym typeface="Arial"/>
                        </a:rPr>
                        <a:t>Series D Shares</a:t>
                      </a:r>
                      <a:endParaRPr sz="12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lgDashDot"/>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u="none" strike="noStrike" cap="none" dirty="0">
                          <a:solidFill>
                            <a:srgbClr val="595959"/>
                          </a:solidFill>
                          <a:latin typeface="Arial"/>
                          <a:ea typeface="Arial"/>
                          <a:cs typeface="Arial"/>
                          <a:sym typeface="Arial"/>
                        </a:rPr>
                        <a:t>1,000,000</a:t>
                      </a:r>
                      <a:endParaRPr sz="1200" b="0" u="none" strike="noStrike" cap="none" dirty="0">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lgDashDot"/>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chemeClr val="dk1"/>
                        </a:buClr>
                        <a:buSzPts val="1500"/>
                        <a:buFont typeface="Calibri"/>
                        <a:buNone/>
                      </a:pPr>
                      <a:endParaRPr sz="1200" b="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lgDashDot"/>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u="none" strike="noStrike" cap="none">
                          <a:solidFill>
                            <a:srgbClr val="595959"/>
                          </a:solidFill>
                          <a:latin typeface="Arial"/>
                          <a:ea typeface="Arial"/>
                          <a:cs typeface="Arial"/>
                          <a:sym typeface="Arial"/>
                        </a:rPr>
                        <a:t>5,000</a:t>
                      </a:r>
                      <a:endParaRPr sz="1200" b="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lgDashDot"/>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u="none" strike="noStrike" cap="none">
                          <a:solidFill>
                            <a:srgbClr val="595959"/>
                          </a:solidFill>
                          <a:latin typeface="Arial"/>
                          <a:ea typeface="Arial"/>
                          <a:cs typeface="Arial"/>
                          <a:sym typeface="Arial"/>
                        </a:rPr>
                        <a:t>1,000,000</a:t>
                      </a:r>
                      <a:endParaRPr sz="1200" b="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lgDashDot"/>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u="none" strike="noStrike" cap="none">
                          <a:solidFill>
                            <a:srgbClr val="595959"/>
                          </a:solidFill>
                          <a:latin typeface="Arial"/>
                          <a:ea typeface="Arial"/>
                          <a:cs typeface="Arial"/>
                          <a:sym typeface="Arial"/>
                        </a:rPr>
                        <a:t>1,050,000</a:t>
                      </a:r>
                      <a:endParaRPr sz="1200" b="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lgDashDot"/>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u="none" strike="noStrike" cap="none">
                          <a:solidFill>
                            <a:srgbClr val="595959"/>
                          </a:solidFill>
                          <a:latin typeface="Arial"/>
                          <a:ea typeface="Arial"/>
                          <a:cs typeface="Arial"/>
                          <a:sym typeface="Arial"/>
                        </a:rPr>
                        <a:t>33.25%</a:t>
                      </a:r>
                      <a:endParaRPr sz="1200" b="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12700" cap="flat" cmpd="sng">
                      <a:solidFill>
                        <a:schemeClr val="dk1"/>
                      </a:solidFill>
                      <a:prstDash val="lgDashDot"/>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27025">
                <a:tc>
                  <a:txBody>
                    <a:bodyPr/>
                    <a:lstStyle/>
                    <a:p>
                      <a:pPr marL="0" marR="0" lvl="0" indent="0" algn="l" rtl="0">
                        <a:lnSpc>
                          <a:spcPct val="90000"/>
                        </a:lnSpc>
                        <a:spcBef>
                          <a:spcPts val="0"/>
                        </a:spcBef>
                        <a:spcAft>
                          <a:spcPts val="0"/>
                        </a:spcAft>
                        <a:buClr>
                          <a:srgbClr val="595959"/>
                        </a:buClr>
                        <a:buSzPts val="1500"/>
                        <a:buFont typeface="Arial"/>
                        <a:buNone/>
                      </a:pPr>
                      <a:r>
                        <a:rPr lang="en-US" sz="1200" b="0" u="none" strike="noStrike" cap="none" dirty="0">
                          <a:solidFill>
                            <a:srgbClr val="595959"/>
                          </a:solidFill>
                          <a:latin typeface="Arial"/>
                          <a:ea typeface="Arial"/>
                          <a:cs typeface="Arial"/>
                          <a:sym typeface="Arial"/>
                        </a:rPr>
                        <a:t>Series C Shares</a:t>
                      </a:r>
                      <a:endParaRPr sz="1200" u="none" strike="noStrike" cap="none" dirty="0">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u="none" strike="noStrike" cap="none">
                          <a:solidFill>
                            <a:srgbClr val="595959"/>
                          </a:solidFill>
                          <a:latin typeface="Arial"/>
                          <a:ea typeface="Arial"/>
                          <a:cs typeface="Arial"/>
                          <a:sym typeface="Arial"/>
                        </a:rPr>
                        <a:t>1,000,000</a:t>
                      </a: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chemeClr val="dk1"/>
                        </a:buClr>
                        <a:buSzPts val="1500"/>
                        <a:buFont typeface="Calibri"/>
                        <a:buNone/>
                      </a:pPr>
                      <a:endParaRPr sz="1200" u="none" strike="noStrike" cap="none" dirty="0">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chemeClr val="dk1"/>
                        </a:buClr>
                        <a:buSzPts val="1500"/>
                        <a:buFont typeface="Calibri"/>
                        <a:buNone/>
                      </a:pP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1,000,000</a:t>
                      </a: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chemeClr val="dk1"/>
                        </a:buClr>
                        <a:buSzPts val="1500"/>
                        <a:buFont typeface="Calibri"/>
                        <a:buNone/>
                      </a:pPr>
                      <a:r>
                        <a:rPr lang="en-US" sz="1200">
                          <a:solidFill>
                            <a:srgbClr val="595959"/>
                          </a:solidFill>
                        </a:rPr>
                        <a:t>0</a:t>
                      </a: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33.25%</a:t>
                      </a:r>
                      <a:endParaRPr sz="1200" b="0" i="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27025">
                <a:tc>
                  <a:txBody>
                    <a:bodyPr/>
                    <a:lstStyle/>
                    <a:p>
                      <a:pPr marL="0" marR="0" lvl="0" indent="0" algn="l" rtl="0">
                        <a:lnSpc>
                          <a:spcPct val="90000"/>
                        </a:lnSpc>
                        <a:spcBef>
                          <a:spcPts val="0"/>
                        </a:spcBef>
                        <a:spcAft>
                          <a:spcPts val="0"/>
                        </a:spcAft>
                        <a:buClr>
                          <a:srgbClr val="595959"/>
                        </a:buClr>
                        <a:buSzPts val="1500"/>
                        <a:buFont typeface="Arial"/>
                        <a:buNone/>
                      </a:pPr>
                      <a:r>
                        <a:rPr lang="en-US" sz="1200" b="0" u="none" strike="noStrike" cap="none">
                          <a:solidFill>
                            <a:srgbClr val="595959"/>
                          </a:solidFill>
                          <a:latin typeface="Arial"/>
                          <a:ea typeface="Arial"/>
                          <a:cs typeface="Arial"/>
                          <a:sym typeface="Arial"/>
                        </a:rPr>
                        <a:t>Series B Shares</a:t>
                      </a: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u="none" strike="noStrike" cap="none">
                          <a:solidFill>
                            <a:srgbClr val="595959"/>
                          </a:solidFill>
                          <a:latin typeface="Arial"/>
                          <a:ea typeface="Arial"/>
                          <a:cs typeface="Arial"/>
                          <a:sym typeface="Arial"/>
                        </a:rPr>
                        <a:t>1,000,000</a:t>
                      </a: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chemeClr val="dk1"/>
                        </a:buClr>
                        <a:buSzPts val="1500"/>
                        <a:buFont typeface="Calibri"/>
                        <a:buNone/>
                      </a:pP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chemeClr val="dk1"/>
                        </a:buClr>
                        <a:buSzPts val="1500"/>
                        <a:buFont typeface="Calibri"/>
                        <a:buNone/>
                      </a:pPr>
                      <a:endParaRPr sz="1200" u="none" strike="noStrike" cap="none" dirty="0">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dirty="0">
                          <a:solidFill>
                            <a:srgbClr val="595959"/>
                          </a:solidFill>
                          <a:latin typeface="Arial"/>
                          <a:ea typeface="Arial"/>
                          <a:cs typeface="Arial"/>
                          <a:sym typeface="Arial"/>
                        </a:rPr>
                        <a:t>1,000,000</a:t>
                      </a:r>
                      <a:endParaRPr sz="1200" b="0" i="0" u="none" strike="noStrike" cap="none" dirty="0">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1,000,000</a:t>
                      </a:r>
                      <a:endParaRPr sz="1200" b="0" i="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33.25%</a:t>
                      </a:r>
                      <a:endParaRPr sz="1200" b="0" i="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27025">
                <a:tc>
                  <a:txBody>
                    <a:bodyPr/>
                    <a:lstStyle/>
                    <a:p>
                      <a:pPr marL="0" marR="0" lvl="0" indent="0" algn="l" rtl="0">
                        <a:lnSpc>
                          <a:spcPct val="90000"/>
                        </a:lnSpc>
                        <a:spcBef>
                          <a:spcPts val="0"/>
                        </a:spcBef>
                        <a:spcAft>
                          <a:spcPts val="0"/>
                        </a:spcAft>
                        <a:buClr>
                          <a:srgbClr val="595959"/>
                        </a:buClr>
                        <a:buSzPts val="1500"/>
                        <a:buFont typeface="Arial"/>
                        <a:buNone/>
                      </a:pPr>
                      <a:r>
                        <a:rPr lang="en-US" sz="1200" b="0" u="none" strike="noStrike" cap="none">
                          <a:solidFill>
                            <a:srgbClr val="595959"/>
                          </a:solidFill>
                          <a:latin typeface="Arial"/>
                          <a:ea typeface="Arial"/>
                          <a:cs typeface="Arial"/>
                          <a:sym typeface="Arial"/>
                        </a:rPr>
                        <a:t>Series A Shares</a:t>
                      </a: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u="none" strike="noStrike" cap="none">
                          <a:solidFill>
                            <a:srgbClr val="595959"/>
                          </a:solidFill>
                          <a:latin typeface="Arial"/>
                          <a:ea typeface="Arial"/>
                          <a:cs typeface="Arial"/>
                          <a:sym typeface="Arial"/>
                        </a:rPr>
                        <a:t>1,000,000</a:t>
                      </a: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chemeClr val="dk1"/>
                        </a:buClr>
                        <a:buSzPts val="1500"/>
                        <a:buFont typeface="Calibri"/>
                        <a:buNone/>
                      </a:pP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chemeClr val="dk1"/>
                        </a:buClr>
                        <a:buSzPts val="1500"/>
                        <a:buFont typeface="Calibri"/>
                        <a:buNone/>
                      </a:pP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1,000,000</a:t>
                      </a:r>
                      <a:endParaRPr sz="1200" b="0" i="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dirty="0">
                          <a:solidFill>
                            <a:srgbClr val="595959"/>
                          </a:solidFill>
                          <a:latin typeface="Arial"/>
                          <a:ea typeface="Arial"/>
                          <a:cs typeface="Arial"/>
                          <a:sym typeface="Arial"/>
                        </a:rPr>
                        <a:t>1,000,000</a:t>
                      </a:r>
                      <a:endParaRPr sz="1200" b="0" i="0" u="none" strike="noStrike" cap="none" dirty="0">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dirty="0">
                          <a:solidFill>
                            <a:srgbClr val="595959"/>
                          </a:solidFill>
                          <a:latin typeface="Arial"/>
                          <a:ea typeface="Arial"/>
                          <a:cs typeface="Arial"/>
                          <a:sym typeface="Arial"/>
                        </a:rPr>
                        <a:t>33.25%</a:t>
                      </a:r>
                      <a:endParaRPr sz="1200" b="0" i="0" u="none" strike="noStrike" cap="none" dirty="0">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27025">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Ordinary Shares</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u="none" strike="noStrike" cap="none">
                          <a:solidFill>
                            <a:srgbClr val="595959"/>
                          </a:solidFill>
                          <a:latin typeface="Arial"/>
                          <a:ea typeface="Arial"/>
                          <a:cs typeface="Arial"/>
                          <a:sym typeface="Arial"/>
                        </a:rPr>
                        <a:t>1,000,000</a:t>
                      </a: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u="none" strike="noStrike" cap="none">
                          <a:solidFill>
                            <a:srgbClr val="595959"/>
                          </a:solidFill>
                          <a:latin typeface="Arial"/>
                          <a:ea typeface="Arial"/>
                          <a:cs typeface="Arial"/>
                          <a:sym typeface="Arial"/>
                        </a:rPr>
                        <a:t>500,000</a:t>
                      </a: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chemeClr val="dk1"/>
                        </a:buClr>
                        <a:buSzPts val="1500"/>
                        <a:buFont typeface="Calibri"/>
                        <a:buNone/>
                      </a:pPr>
                      <a:endParaRPr sz="120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1,000,000</a:t>
                      </a:r>
                      <a:endParaRPr sz="1200" b="0" i="0" u="none" strike="noStrike" cap="none">
                        <a:solidFill>
                          <a:srgbClr val="595959"/>
                        </a:solidFill>
                        <a:latin typeface="Arial"/>
                        <a:ea typeface="Arial"/>
                        <a:cs typeface="Arial"/>
                        <a:sym typeface="Aria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a:solidFill>
                            <a:srgbClr val="595959"/>
                          </a:solidFill>
                          <a:latin typeface="Arial"/>
                          <a:ea typeface="Arial"/>
                          <a:cs typeface="Arial"/>
                          <a:sym typeface="Arial"/>
                        </a:rPr>
                        <a:t>1,500,000</a:t>
                      </a:r>
                      <a:endParaRPr sz="12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D8D8D8"/>
                      </a:solidFill>
                      <a:prstDash val="solid"/>
                      <a:round/>
                      <a:headEnd type="none" w="sm" len="sm"/>
                      <a:tailEnd type="none" w="sm" len="sm"/>
                    </a:lnB>
                  </a:tcPr>
                </a:tc>
                <a:tc>
                  <a:txBody>
                    <a:bodyPr/>
                    <a:lstStyle/>
                    <a:p>
                      <a:pPr marL="0" marR="0" lvl="0" indent="0" algn="l" rtl="0">
                        <a:lnSpc>
                          <a:spcPct val="90000"/>
                        </a:lnSpc>
                        <a:spcBef>
                          <a:spcPts val="0"/>
                        </a:spcBef>
                        <a:spcAft>
                          <a:spcPts val="0"/>
                        </a:spcAft>
                        <a:buClr>
                          <a:srgbClr val="595959"/>
                        </a:buClr>
                        <a:buSzPts val="1500"/>
                        <a:buFont typeface="Arial"/>
                        <a:buNone/>
                      </a:pPr>
                      <a:r>
                        <a:rPr lang="en-US" sz="1200" b="0" i="0" u="none" strike="noStrike" cap="none" dirty="0">
                          <a:solidFill>
                            <a:srgbClr val="595959"/>
                          </a:solidFill>
                          <a:latin typeface="Arial"/>
                          <a:ea typeface="Arial"/>
                          <a:cs typeface="Arial"/>
                          <a:sym typeface="Arial"/>
                        </a:rPr>
                        <a:t>33.25%</a:t>
                      </a:r>
                      <a:endParaRPr sz="12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D8D8D8"/>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grpSp>
        <p:nvGrpSpPr>
          <p:cNvPr id="2" name="Google Shape;327;p7">
            <a:extLst>
              <a:ext uri="{FF2B5EF4-FFF2-40B4-BE49-F238E27FC236}">
                <a16:creationId xmlns:a16="http://schemas.microsoft.com/office/drawing/2014/main" id="{CF896FBE-BACD-CD82-F71B-A8391132BF0A}"/>
              </a:ext>
            </a:extLst>
          </p:cNvPr>
          <p:cNvGrpSpPr/>
          <p:nvPr/>
        </p:nvGrpSpPr>
        <p:grpSpPr>
          <a:xfrm>
            <a:off x="940966" y="8587835"/>
            <a:ext cx="580663" cy="687304"/>
            <a:chOff x="940966" y="8587830"/>
            <a:chExt cx="580663" cy="687304"/>
          </a:xfrm>
        </p:grpSpPr>
        <p:grpSp>
          <p:nvGrpSpPr>
            <p:cNvPr id="3" name="Google Shape;328;p7">
              <a:extLst>
                <a:ext uri="{FF2B5EF4-FFF2-40B4-BE49-F238E27FC236}">
                  <a16:creationId xmlns:a16="http://schemas.microsoft.com/office/drawing/2014/main" id="{F6EE8986-66D0-5A78-8DE7-B69E3BB0AFFD}"/>
                </a:ext>
              </a:extLst>
            </p:cNvPr>
            <p:cNvGrpSpPr/>
            <p:nvPr/>
          </p:nvGrpSpPr>
          <p:grpSpPr>
            <a:xfrm>
              <a:off x="997356" y="8791620"/>
              <a:ext cx="483124" cy="483122"/>
              <a:chOff x="0" y="0"/>
              <a:chExt cx="812800" cy="812800"/>
            </a:xfrm>
          </p:grpSpPr>
          <p:sp>
            <p:nvSpPr>
              <p:cNvPr id="5" name="Google Shape;329;p7">
                <a:extLst>
                  <a:ext uri="{FF2B5EF4-FFF2-40B4-BE49-F238E27FC236}">
                    <a16:creationId xmlns:a16="http://schemas.microsoft.com/office/drawing/2014/main" id="{A93CABF0-7B6A-DDE8-6D91-0130A5DCC5E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 cap="sq" cmpd="sng">
                <a:solidFill>
                  <a:srgbClr val="000000"/>
                </a:solidFill>
                <a:prstDash val="solid"/>
                <a:miter lim="8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sp>
            <p:nvSpPr>
              <p:cNvPr id="6" name="Google Shape;330;p7">
                <a:extLst>
                  <a:ext uri="{FF2B5EF4-FFF2-40B4-BE49-F238E27FC236}">
                    <a16:creationId xmlns:a16="http://schemas.microsoft.com/office/drawing/2014/main" id="{A4D9155F-D508-96E8-44E1-7C159AA51A1C}"/>
                  </a:ext>
                </a:extLst>
              </p:cNvPr>
              <p:cNvSpPr txBox="1"/>
              <p:nvPr/>
            </p:nvSpPr>
            <p:spPr>
              <a:xfrm>
                <a:off x="76200" y="66675"/>
                <a:ext cx="660400" cy="669925"/>
              </a:xfrm>
              <a:prstGeom prst="rect">
                <a:avLst/>
              </a:prstGeom>
              <a:noFill/>
              <a:ln>
                <a:noFill/>
              </a:ln>
            </p:spPr>
            <p:txBody>
              <a:bodyPr spcFirstLastPara="1" wrap="square" lIns="35850" tIns="35850" rIns="35850" bIns="35850" anchor="ctr" anchorCtr="0">
                <a:noAutofit/>
              </a:bodyPr>
              <a:lstStyle/>
              <a:p>
                <a:pPr marL="0" marR="0" lvl="0" indent="0" algn="ctr" rtl="0">
                  <a:lnSpc>
                    <a:spcPct val="201041"/>
                  </a:lnSpc>
                  <a:spcBef>
                    <a:spcPts val="0"/>
                  </a:spcBef>
                  <a:spcAft>
                    <a:spcPts val="0"/>
                  </a:spcAft>
                  <a:buClr>
                    <a:srgbClr val="000000"/>
                  </a:buClr>
                  <a:buSzPts val="1056"/>
                  <a:buFont typeface="Arial"/>
                  <a:buNone/>
                </a:pPr>
                <a:endParaRPr sz="1056" b="0" i="0" u="none" strike="noStrike" cap="none">
                  <a:solidFill>
                    <a:schemeClr val="dk1"/>
                  </a:solidFill>
                  <a:latin typeface="Verdana"/>
                  <a:ea typeface="Verdana"/>
                  <a:cs typeface="Verdana"/>
                  <a:sym typeface="Verdana"/>
                </a:endParaRPr>
              </a:p>
            </p:txBody>
          </p:sp>
        </p:grpSp>
        <p:sp>
          <p:nvSpPr>
            <p:cNvPr id="4" name="Google Shape;331;p7">
              <a:extLst>
                <a:ext uri="{FF2B5EF4-FFF2-40B4-BE49-F238E27FC236}">
                  <a16:creationId xmlns:a16="http://schemas.microsoft.com/office/drawing/2014/main" id="{D6EE05D5-FE5C-161C-A7D4-513761E4A39E}"/>
                </a:ext>
              </a:extLst>
            </p:cNvPr>
            <p:cNvSpPr txBox="1"/>
            <p:nvPr/>
          </p:nvSpPr>
          <p:spPr>
            <a:xfrm>
              <a:off x="940966" y="8587830"/>
              <a:ext cx="580663" cy="687304"/>
            </a:xfrm>
            <a:prstGeom prst="rect">
              <a:avLst/>
            </a:prstGeom>
            <a:noFill/>
            <a:ln>
              <a:noFill/>
            </a:ln>
          </p:spPr>
          <p:txBody>
            <a:bodyPr spcFirstLastPara="1" wrap="square" lIns="0" tIns="0" rIns="0" bIns="0" anchor="ctr" anchorCtr="0">
              <a:spAutoFit/>
            </a:bodyPr>
            <a:lstStyle/>
            <a:p>
              <a:pPr marL="0" marR="0" lvl="0" indent="0" algn="ctr" rtl="0">
                <a:lnSpc>
                  <a:spcPct val="278575"/>
                </a:lnSpc>
                <a:spcBef>
                  <a:spcPts val="0"/>
                </a:spcBef>
                <a:spcAft>
                  <a:spcPts val="0"/>
                </a:spcAft>
                <a:buClr>
                  <a:srgbClr val="000000"/>
                </a:buClr>
                <a:buSzPts val="1601"/>
                <a:buFont typeface="Arial"/>
                <a:buNone/>
              </a:pPr>
              <a:r>
                <a:rPr lang="en-US" sz="1601" b="0" i="0" u="none" strike="noStrike" cap="none" dirty="0">
                  <a:solidFill>
                    <a:srgbClr val="0070C0"/>
                  </a:solidFill>
                  <a:latin typeface="Verdana"/>
                  <a:ea typeface="Verdana"/>
                  <a:cs typeface="Verdana"/>
                  <a:sym typeface="Verdana"/>
                </a:rPr>
                <a:t>09</a:t>
              </a:r>
              <a:endParaRPr sz="1400" b="0" i="0" u="none" strike="noStrike" cap="none" dirty="0">
                <a:solidFill>
                  <a:srgbClr val="000000"/>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785</TotalTime>
  <Words>5758</Words>
  <Application>Microsoft Office PowerPoint</Application>
  <PresentationFormat>Custom</PresentationFormat>
  <Paragraphs>946</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Courier New</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Eran Ben-Avi</dc:creator>
  <cp:lastModifiedBy>אלה בן אבי</cp:lastModifiedBy>
  <cp:revision>7</cp:revision>
  <dcterms:created xsi:type="dcterms:W3CDTF">2006-08-16T00:00:00Z</dcterms:created>
  <dcterms:modified xsi:type="dcterms:W3CDTF">2024-04-23T19:03:06Z</dcterms:modified>
</cp:coreProperties>
</file>