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70" r:id="rId7"/>
    <p:sldId id="265" r:id="rId8"/>
    <p:sldId id="263" r:id="rId9"/>
    <p:sldId id="271" r:id="rId10"/>
    <p:sldId id="275" r:id="rId11"/>
    <p:sldId id="264" r:id="rId12"/>
    <p:sldId id="269" r:id="rId13"/>
    <p:sldId id="274" r:id="rId14"/>
    <p:sldId id="266" r:id="rId15"/>
    <p:sldId id="268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110" d="100"/>
          <a:sy n="110" d="100"/>
        </p:scale>
        <p:origin x="-72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F73C-4121-4D91-84AA-5F19998A9CB4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CFC4-4EC5-49F9-9104-DC0CDF0617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4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889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318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493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4551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39755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987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2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6741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579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6813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6023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912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278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806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787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348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7D0D7B-7589-43CD-B428-D5E031E40F83}" type="datetimeFigureOut">
              <a:rPr lang="x-none" smtClean="0"/>
              <a:t>18/07/2022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022017-27DD-4D56-8AA9-B49966BE1C0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120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user\Desktop\&#1500;&#1497;&#1502;&#1493;&#1491;&#1497;&#1501;\&#1508;&#1512;&#1493;&#1493;&#1497;&#1511;&#1496;%20&#1490;&#1502;&#1512;\speed%20tesr.mp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esktop\&#1500;&#1497;&#1502;&#1493;&#1491;&#1497;&#1501;\&#1508;&#1512;&#1493;&#1493;&#1497;&#1511;&#1496;%20&#1490;&#1502;&#1512;\RacerReport.txt" TargetMode="External"/><Relationship Id="rId2" Type="http://schemas.openxmlformats.org/officeDocument/2006/relationships/hyperlink" Target="file:///C:\Users\user\Desktop\&#1500;&#1497;&#1502;&#1493;&#1491;&#1497;&#1501;\&#1508;&#1512;&#1493;&#1493;&#1497;&#1511;&#1496;%20&#1490;&#1502;&#1512;\Demo.mp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65E812-E1F1-55C3-76D2-BD88E6FD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835" y="2953155"/>
            <a:ext cx="5946579" cy="1514185"/>
          </a:xfrm>
        </p:spPr>
        <p:txBody>
          <a:bodyPr anchor="t">
            <a:normAutofit/>
          </a:bodyPr>
          <a:lstStyle/>
          <a:p>
            <a:r>
              <a:rPr lang="he-IL" sz="7200" b="1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Racer</a:t>
            </a:r>
            <a:endParaRPr lang="x-none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0B90BE6-9B10-DBCC-10EB-70649F868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7836" y="2308922"/>
            <a:ext cx="5946202" cy="838831"/>
          </a:xfrm>
        </p:spPr>
        <p:txBody>
          <a:bodyPr anchor="b">
            <a:normAutofit/>
          </a:bodyPr>
          <a:lstStyle/>
          <a:p>
            <a:pPr lvl="1" algn="r" rtl="1"/>
            <a:r>
              <a:rPr lang="en-US" b="1" kern="1100" cap="all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b="1" kern="1100" cap="all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מערכת זיהוי</a:t>
            </a:r>
            <a:r>
              <a:rPr lang="he-IL" kern="1100" cap="all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he-IL" b="1" kern="1100" cap="all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מתחרים כולל סטופר משדר , RFID, ואפליקציית מחשב</a:t>
            </a:r>
            <a:endParaRPr lang="x-none" kern="1100" cap="all" dirty="0">
              <a:solidFill>
                <a:schemeClr val="tx2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algn="l"/>
            <a:endParaRPr lang="x-none" sz="2000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1B22F078-DF15-19BE-496B-98F4A26C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898" y="3478102"/>
            <a:ext cx="2853484" cy="262520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="" xmlns:a16="http://schemas.microsoft.com/office/drawing/2014/main" id="{D3020508-56AA-BB01-DD82-551975004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8029" y="171841"/>
            <a:ext cx="9392353" cy="1428359"/>
          </a:xfrm>
          <a:prstGeom prst="rect">
            <a:avLst/>
          </a:prstGeom>
          <a:noFill/>
        </p:spPr>
      </p:pic>
      <p:sp>
        <p:nvSpPr>
          <p:cNvPr id="24" name="Subtitle 2">
            <a:extLst>
              <a:ext uri="{FF2B5EF4-FFF2-40B4-BE49-F238E27FC236}">
                <a16:creationId xmlns="" xmlns:a16="http://schemas.microsoft.com/office/drawing/2014/main" id="{9FDD39AD-6FCD-E3A0-3F6C-DDD8E4BF4589}"/>
              </a:ext>
            </a:extLst>
          </p:cNvPr>
          <p:cNvSpPr txBox="1">
            <a:spLocks/>
          </p:cNvSpPr>
          <p:nvPr/>
        </p:nvSpPr>
        <p:spPr>
          <a:xfrm>
            <a:off x="1956851" y="5377205"/>
            <a:ext cx="5946202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/>
            <a:r>
              <a:rPr lang="en-US" b="1" kern="1100" cap="all" dirty="0">
                <a:solidFill>
                  <a:schemeClr val="tx2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4800" b="1" kern="1100" cap="all" dirty="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קוד </a:t>
            </a:r>
            <a:r>
              <a:rPr lang="he-IL" sz="4800" b="1" kern="1100" cap="all" dirty="0" smtClean="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פרויקט </a:t>
            </a:r>
            <a:r>
              <a:rPr lang="he-IL" sz="4800" b="1" kern="1100" cap="all" dirty="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: 21220500</a:t>
            </a:r>
          </a:p>
          <a:p>
            <a:pPr lvl="1" algn="r" rtl="1"/>
            <a:r>
              <a:rPr lang="he-IL" sz="4800" b="1" kern="1100" cap="all" dirty="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מגישים : </a:t>
            </a:r>
          </a:p>
          <a:p>
            <a:pPr lvl="1" algn="r" rtl="1"/>
            <a:r>
              <a:rPr lang="he-IL" sz="4800" b="1" kern="1100" cap="all" dirty="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מיכאל מירו </a:t>
            </a:r>
          </a:p>
          <a:p>
            <a:pPr lvl="1" algn="r" rtl="1"/>
            <a:r>
              <a:rPr lang="he-IL" sz="4800" b="1" kern="1100" cap="all" dirty="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ערן טייב </a:t>
            </a:r>
          </a:p>
          <a:p>
            <a:pPr lvl="1" algn="r" rtl="1"/>
            <a:r>
              <a:rPr lang="he-IL" sz="4800" b="1" kern="1100" cap="all" dirty="0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מנחה אקדמי: מר אריה וינדמילר  </a:t>
            </a:r>
            <a:endParaRPr lang="x-none" sz="4800" b="1" kern="1100" cap="all" dirty="0">
              <a:solidFill>
                <a:schemeClr val="tx2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1" algn="r" rtl="1"/>
            <a:endParaRPr lang="he-IL" sz="4800" b="1" kern="1100" cap="all" dirty="0">
              <a:solidFill>
                <a:schemeClr val="tx2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lvl="1" algn="r" rtl="1"/>
            <a:endParaRPr lang="x-none" kern="1100" cap="all" dirty="0">
              <a:solidFill>
                <a:schemeClr val="tx2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algn="l"/>
            <a:endParaRPr lang="x-non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5" y="418869"/>
            <a:ext cx="10360155" cy="6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7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014A2-B41D-7FF2-DE00-8A980121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114300"/>
            <a:ext cx="10018713" cy="1752599"/>
          </a:xfrm>
        </p:spPr>
        <p:txBody>
          <a:bodyPr/>
          <a:lstStyle/>
          <a:p>
            <a:r>
              <a:rPr lang="he-IL" dirty="0"/>
              <a:t>בעיות בהן נתקלנו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3C1108-51BE-28EA-850A-9518C197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17" y="1926771"/>
            <a:ext cx="10018713" cy="4150180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he-IL" dirty="0" smtClean="0"/>
              <a:t>במהלך הפרויקט נתקלנו בלא מעט בעיות .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הבעיה הראשונה הייתה בהזמנות של הרכיבים , הרכיבים שהיינו צרכים להזמין חרגו מהתקציב שקיבלנו מרופין , אחרי מאמצים רבים הצלחנו לקבל אישור להזמנת ערכה אחת מתוך כמה שרצינו להזמין.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בעיה זו פגעה בפרויקט מכיוון שהתכנון הראשוני היה שהמערכת תתמוך בכמה נקודות קליטה במרוץ בשביל לקבל כמה שיותר מידע על המשתתפים ועל התנהלות המרוץ . </a:t>
            </a:r>
            <a:endParaRPr lang="he-IL" dirty="0"/>
          </a:p>
          <a:p>
            <a:pPr marL="0" indent="0" algn="r" rtl="1">
              <a:buNone/>
            </a:pPr>
            <a:r>
              <a:rPr lang="en-US" dirty="0" smtClean="0"/>
              <a:t>.</a:t>
            </a:r>
            <a:r>
              <a:rPr lang="he-IL" dirty="0" smtClean="0"/>
              <a:t> בעיה נוספת שנתקלנו בה הייתה הזיכרון בכרטיס הארדואינו, באב הטיפוס הראשון של המערכת עבדנו עם כרטיס ארדואינו</a:t>
            </a:r>
            <a:r>
              <a:rPr lang="en-US" dirty="0" smtClean="0"/>
              <a:t>Uno- </a:t>
            </a:r>
            <a:r>
              <a:rPr lang="he-IL" dirty="0" smtClean="0"/>
              <a:t>, בכרטיס זה כמות הזיכרון היא מינימלית מה שיצר בעיה של כמות משתתפים מוגבלת , גילינו בעיה זו כאשר ניסנו לקלוט יותר מ- 8 משתתפים והתכנית קרסה . את בעיה זו פתרנו בעזרת החלפת הארדואינו ל-</a:t>
            </a:r>
            <a:r>
              <a:rPr lang="en-US" dirty="0"/>
              <a:t> </a:t>
            </a:r>
            <a:r>
              <a:rPr lang="en-US" dirty="0" smtClean="0"/>
              <a:t> MEGA</a:t>
            </a:r>
            <a:r>
              <a:rPr lang="he-IL" dirty="0" smtClean="0"/>
              <a:t> והתאמת התכנית לחסכון בזיכרון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במהלך בדיקות אינטנסיביות שמנו לב שהכרטיס מתחמם בצורה בלתי סבירה , בעיה זו פתרנו</a:t>
            </a:r>
            <a:r>
              <a:rPr lang="en-US" dirty="0" smtClean="0"/>
              <a:t>  </a:t>
            </a:r>
            <a:r>
              <a:rPr lang="he-IL" dirty="0" smtClean="0"/>
              <a:t>בהוספת מאווררים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בעיה נוספת בה נתקלנו הייתה שהמערכת קוראת צ'יפ כמה עשרות פעמים בשנייה וכתוצאה מכך כל מעבר בנקודת המדידה הייתה מתועדת כמה פעמים . את בעיה זו פתרנו בצורה תוכנתית בעזרת תנאי שבודק האם הכרטיס נקלט ב5 שניות האחרונות . </a:t>
            </a:r>
          </a:p>
        </p:txBody>
      </p:sp>
    </p:spTree>
    <p:extLst>
      <p:ext uri="{BB962C8B-B14F-4D97-AF65-F5344CB8AC3E}">
        <p14:creationId xmlns:p14="http://schemas.microsoft.com/office/powerpoint/2010/main" val="8042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15731" y="144780"/>
            <a:ext cx="10018713" cy="1752599"/>
          </a:xfrm>
        </p:spPr>
        <p:txBody>
          <a:bodyPr/>
          <a:lstStyle/>
          <a:p>
            <a:r>
              <a:rPr lang="he-IL" dirty="0" smtClean="0"/>
              <a:t>שיפורים ושינויים – אופק עתידי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1539" y="1783080"/>
            <a:ext cx="10881361" cy="4602480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1800" dirty="0" smtClean="0"/>
              <a:t>במהלך חשיבת ובניית הפרויקט עלו לא מעט רעיונות לשדרוג המערכת אך היו כאלה שלא היה ניתן לממש אותם .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algn="r" rtl="1"/>
            <a:r>
              <a:rPr lang="he-IL" sz="1800" dirty="0" smtClean="0"/>
              <a:t>אחד מהרעיונות היה שימוש בכמה כרטיסי קריאה של צ'יפ </a:t>
            </a:r>
            <a:r>
              <a:rPr lang="en-US" sz="1800" dirty="0" smtClean="0"/>
              <a:t>RFID</a:t>
            </a:r>
            <a:r>
              <a:rPr lang="he-IL" sz="1800" dirty="0" smtClean="0"/>
              <a:t> וכמה אנטנות בשביל להעמיד כמה נקודות קליטה מסביב למסלול בשביל לקבל כמה שיותר מידע על משתתפי המרוץ , למנוע רמאיות ולשפר את סקירת המרוץ . </a:t>
            </a:r>
          </a:p>
          <a:p>
            <a:pPr algn="r" rtl="1"/>
            <a:r>
              <a:rPr lang="he-IL" sz="1800" dirty="0" smtClean="0"/>
              <a:t>במערכת הקיימת ,תחילת מדידת הזמנים מתבצעת בו זמנית עבור כלל המשתתפים , ברצוננו להוסיף את האופציה שהשעון יתחיל לרוץ עבור כל משתתף בנפרד כאשר הוא עובר בנקודת הזינוק . פתרון זה יפתור את הבעיה שנוצרת בגלל כמות משתתפים גדולה בתחרות ויוצרת שוויון מוחלט בין כל המתחרים .</a:t>
            </a:r>
          </a:p>
          <a:p>
            <a:pPr algn="r" rtl="1"/>
            <a:r>
              <a:rPr lang="he-IL" sz="1800" dirty="0" smtClean="0"/>
              <a:t>אפשרות נוספת לשדרוג המערכת היא שימוש בחיישני </a:t>
            </a:r>
            <a:r>
              <a:rPr lang="en-US" sz="1800" dirty="0" smtClean="0"/>
              <a:t> GPS</a:t>
            </a:r>
            <a:r>
              <a:rPr lang="he-IL" sz="1800" dirty="0" smtClean="0"/>
              <a:t> המוצמדים לצ'יפ הקיים שבעזרתם ניתן יהיה לראות בזמן אמת היכן נמצא כל משתתף בעזרת המערכת .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algn="r" rtl="1"/>
            <a:r>
              <a:rPr lang="he-IL" sz="1800" dirty="0" smtClean="0"/>
              <a:t>את המערכת נרצה לחבר ל</a:t>
            </a:r>
            <a:r>
              <a:rPr lang="en-US" sz="1800" dirty="0" smtClean="0"/>
              <a:t>Data base</a:t>
            </a:r>
            <a:r>
              <a:rPr lang="he-IL" sz="1800" dirty="0" smtClean="0"/>
              <a:t> עולמי בכדי לבדוק באיזה דירוג נמצאים המתחרים שלנו ( אם זה מאגרי מידע של </a:t>
            </a:r>
            <a:r>
              <a:rPr lang="en-US" sz="1800" dirty="0" smtClean="0"/>
              <a:t> Tour </a:t>
            </a:r>
            <a:r>
              <a:rPr lang="en-US" sz="1800" dirty="0"/>
              <a:t>de </a:t>
            </a:r>
            <a:r>
              <a:rPr lang="en-US" sz="1800" dirty="0" smtClean="0"/>
              <a:t>France</a:t>
            </a:r>
            <a:r>
              <a:rPr lang="he-IL" sz="1800" dirty="0" smtClean="0"/>
              <a:t> , מאגרי תוצאות של טריאטלונים עולמיים , תחרויות אולימפיות ועוד )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he-IL" sz="1800" dirty="0" smtClean="0"/>
              <a:t>למערכת נרצה להוסיף את האפשרות למדוד במקצים שונים ( מבוגרים , ילדים , נשים , גברים , קדטים ועוד .. ) </a:t>
            </a:r>
          </a:p>
          <a:p>
            <a:pPr marL="0" indent="0" algn="r" rtl="1">
              <a:buNone/>
            </a:pPr>
            <a:endParaRPr lang="he-IL" sz="1100" dirty="0" smtClean="0"/>
          </a:p>
          <a:p>
            <a:pPr marL="0" indent="0" algn="r" rtl="1">
              <a:buNone/>
            </a:pPr>
            <a:endParaRPr lang="he-IL" sz="1100" dirty="0" smtClean="0"/>
          </a:p>
          <a:p>
            <a:pPr marL="0" indent="0" algn="r" rtl="1">
              <a:buNone/>
            </a:pP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42661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1" y="243840"/>
            <a:ext cx="10018713" cy="1752599"/>
          </a:xfrm>
        </p:spPr>
        <p:txBody>
          <a:bodyPr/>
          <a:lstStyle/>
          <a:p>
            <a:r>
              <a:rPr lang="he-IL" dirty="0"/>
              <a:t>שיפורים ושינויים – אופק עתידי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39585" y="1847489"/>
            <a:ext cx="10018713" cy="3124201"/>
          </a:xfrm>
        </p:spPr>
        <p:txBody>
          <a:bodyPr/>
          <a:lstStyle/>
          <a:p>
            <a:pPr algn="r" rtl="1"/>
            <a:r>
              <a:rPr lang="he-IL" sz="1600" dirty="0"/>
              <a:t>עוד שדרוג שעלה הוא לייצר אפליקציה למכשיר נייד שמתעדכנת בזמן אמת עם תוצאות התחרות וכך כל משתתף \ צופה יוכל להיכנס לאפליקציה ולראות תוצאות שלו ושל שאר משתתפי המרוץ עדכונים של כל משתתפי המרוץ בזמן אמת .</a:t>
            </a:r>
          </a:p>
          <a:p>
            <a:pPr algn="r" rtl="1"/>
            <a:r>
              <a:rPr lang="he-IL" sz="1600" dirty="0"/>
              <a:t>שיפור ה</a:t>
            </a:r>
            <a:r>
              <a:rPr lang="en-US" sz="1600" dirty="0"/>
              <a:t> User interface - </a:t>
            </a:r>
            <a:r>
              <a:rPr lang="he-IL" sz="1600" dirty="0"/>
              <a:t> לכתב גדול וקריא יותר למשתמש .</a:t>
            </a:r>
          </a:p>
          <a:p>
            <a:pPr algn="r" rtl="1"/>
            <a:r>
              <a:rPr lang="he-IL" sz="1600" dirty="0" smtClean="0"/>
              <a:t>הוספת תמיכה לביצוע שאילתות בדוח המופק. 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0805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49BF83-0A45-BA1B-C705-49E94D63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220980"/>
            <a:ext cx="10018713" cy="1752599"/>
          </a:xfrm>
        </p:spPr>
        <p:txBody>
          <a:bodyPr/>
          <a:lstStyle/>
          <a:p>
            <a:r>
              <a:rPr lang="he-IL" dirty="0"/>
              <a:t>אופן תפעול ושימוש בפרויקט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CAEE4F-44DE-A52F-E040-E22E0C7C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541"/>
            <a:ext cx="10018713" cy="3756660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על מנת לתפעל את המערכת נצטרך חיבור למחשב , החיבור למחשב מתבצע בעזרת כבל ייעודי לחיבור ארדואינו , יש לצרוב את התכנית על הכרטיס , ולהפעיל טרמינל ב115200 </a:t>
            </a:r>
            <a:r>
              <a:rPr lang="en-US" dirty="0" smtClean="0"/>
              <a:t>BPS</a:t>
            </a:r>
            <a:r>
              <a:rPr lang="he-IL" dirty="0" smtClean="0"/>
              <a:t> בחיבור סדרתי על מנת לראות ממשק המשתמש . ממשק המשתמש ידפיס הודעות על מנת לקבל את הפרמטרים הדרושים בכדי להתחיל את המרוץ . כאשר מזינים את המידע המבוקש יש ללחוץ על כפתור פיזי שנמצא במערכת ע"פ הוראות המערכת . בכדי לקלוט צ'יפ ולשייך אותו למשתתף , יש לקרב את הצ'יפ אל המקום המסומן על הקופסא הפיזית או לחלופין אל האנטנה המחוברת ( לבחירת מנהל המרוץ ) . כאשר תסיים לבנות את מאגר המידע , יש ללחוץ על כפתור פיזי (</a:t>
            </a:r>
            <a:r>
              <a:rPr lang="en-US" dirty="0" smtClean="0"/>
              <a:t> (Start</a:t>
            </a:r>
            <a:r>
              <a:rPr lang="he-IL" dirty="0" smtClean="0"/>
              <a:t>בכדי להתחיל את המרוץ . </a:t>
            </a:r>
          </a:p>
          <a:p>
            <a:pPr marL="0" indent="0" algn="r" rtl="1">
              <a:buNone/>
            </a:pPr>
            <a:r>
              <a:rPr lang="he-IL" dirty="0" smtClean="0"/>
              <a:t>בכדי לסיים את המרוץ יש ללחוץ על כפתור הסיום (</a:t>
            </a:r>
            <a:r>
              <a:rPr lang="en-US" dirty="0" smtClean="0"/>
              <a:t>(Finish</a:t>
            </a:r>
            <a:r>
              <a:rPr lang="he-IL" dirty="0" smtClean="0"/>
              <a:t>. התכנית תדפיס את הדו"ח בטרמינל . בכדי לקבל קובץ טקסט עם תוצאות המרוץ , יש לגשת לתסריט הפיתון הייעודי (</a:t>
            </a:r>
            <a:r>
              <a:rPr lang="en-US" dirty="0" smtClean="0"/>
              <a:t>RacerReport</a:t>
            </a:r>
            <a:r>
              <a:rPr lang="he-IL" dirty="0" smtClean="0"/>
              <a:t>) . 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89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6D634F-0DCC-028D-FFCB-8F5C086B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51" y="91440"/>
            <a:ext cx="10018713" cy="1760219"/>
          </a:xfrm>
        </p:spPr>
        <p:txBody>
          <a:bodyPr/>
          <a:lstStyle/>
          <a:p>
            <a:r>
              <a:rPr lang="he-IL" dirty="0"/>
              <a:t>בדיקות שבוצעו </a:t>
            </a:r>
            <a:endParaRPr lang="x-none" dirty="0"/>
          </a:p>
        </p:txBody>
      </p:sp>
      <p:sp>
        <p:nvSpPr>
          <p:cNvPr id="4" name="מלבן 3"/>
          <p:cNvSpPr/>
          <p:nvPr/>
        </p:nvSpPr>
        <p:spPr>
          <a:xfrm>
            <a:off x="2110740" y="1356360"/>
            <a:ext cx="906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1600" b="1" u="sng" dirty="0" smtClean="0"/>
              <a:t>11/04/2022</a:t>
            </a:r>
          </a:p>
          <a:p>
            <a:pPr algn="r"/>
            <a:r>
              <a:rPr lang="he-IL" sz="1600" b="1" dirty="0" smtClean="0"/>
              <a:t>בדיקת מרחק הקליטה בתנאי מעבדה </a:t>
            </a:r>
          </a:p>
          <a:p>
            <a:pPr algn="r"/>
            <a:r>
              <a:rPr lang="he-IL" sz="1600" dirty="0" smtClean="0"/>
              <a:t>בבדיקה זו גילינו כי מרחק הקליטה של האנטנה הוא 4.9 מטרים.</a:t>
            </a:r>
          </a:p>
          <a:p>
            <a:pPr algn="r"/>
            <a:r>
              <a:rPr lang="he-IL" sz="1600" dirty="0" smtClean="0"/>
              <a:t>  </a:t>
            </a:r>
            <a:endParaRPr lang="en-US" sz="1600" dirty="0" smtClean="0"/>
          </a:p>
          <a:p>
            <a:pPr algn="r"/>
            <a:r>
              <a:rPr lang="he-IL" sz="1600" b="1" u="sng" dirty="0" smtClean="0"/>
              <a:t>30/04/2022</a:t>
            </a:r>
            <a:endParaRPr lang="en-US" sz="1600" b="1" dirty="0" smtClean="0"/>
          </a:p>
          <a:p>
            <a:pPr algn="r"/>
            <a:r>
              <a:rPr lang="he-IL" sz="1600" b="1" dirty="0" smtClean="0"/>
              <a:t>בדיקת קליטת האנטנה בתנאי שטח</a:t>
            </a:r>
          </a:p>
          <a:p>
            <a:pPr algn="r"/>
            <a:r>
              <a:rPr lang="he-IL" sz="1600" dirty="0" smtClean="0"/>
              <a:t>את ניסוי זה ביצענו ממרחק של 3 מטרים  </a:t>
            </a:r>
            <a:endParaRPr lang="en-US" sz="1600" dirty="0"/>
          </a:p>
          <a:p>
            <a:pPr algn="r"/>
            <a:r>
              <a:rPr lang="he-IL" sz="1600" dirty="0" smtClean="0"/>
              <a:t> לא </a:t>
            </a:r>
            <a:r>
              <a:rPr lang="he-IL" sz="1600" dirty="0"/>
              <a:t>נקלט כאשר מודבק ישירות לגוף המתחרה</a:t>
            </a:r>
            <a:r>
              <a:rPr lang="en-US" sz="1600" dirty="0" smtClean="0"/>
              <a:t>RFID  </a:t>
            </a:r>
            <a:r>
              <a:rPr lang="he-IL" sz="1600" dirty="0" smtClean="0"/>
              <a:t>התגלה </a:t>
            </a:r>
            <a:r>
              <a:rPr lang="he-IL" sz="1600" dirty="0"/>
              <a:t>כי הצ'יפ</a:t>
            </a:r>
            <a:endParaRPr lang="en-US" sz="1600" dirty="0"/>
          </a:p>
          <a:p>
            <a:pPr algn="r"/>
            <a:r>
              <a:rPr lang="he-IL" sz="1600" dirty="0"/>
              <a:t>לכן הדבקנו את הצ'יפ על </a:t>
            </a:r>
            <a:r>
              <a:rPr lang="he-IL" sz="1600" dirty="0" smtClean="0"/>
              <a:t>מבודד שמפריד בין הגוף לצ'יפ והצמדנו אותם לגוף </a:t>
            </a:r>
            <a:r>
              <a:rPr lang="he-IL" sz="1600" dirty="0"/>
              <a:t>. </a:t>
            </a:r>
            <a:endParaRPr lang="en-US" sz="1600" dirty="0"/>
          </a:p>
          <a:p>
            <a:pPr algn="r"/>
            <a:r>
              <a:rPr lang="en-US" sz="1600" dirty="0" smtClean="0"/>
              <a:t>.</a:t>
            </a:r>
            <a:r>
              <a:rPr lang="he-IL" sz="1600" dirty="0" smtClean="0"/>
              <a:t>האנטנה </a:t>
            </a:r>
            <a:r>
              <a:rPr lang="he-IL" sz="1600" dirty="0"/>
              <a:t>קולטת בזווית של 30 מעלות </a:t>
            </a:r>
          </a:p>
          <a:p>
            <a:pPr algn="r"/>
            <a:endParaRPr lang="en-US" sz="1600" dirty="0"/>
          </a:p>
          <a:p>
            <a:pPr algn="r"/>
            <a:r>
              <a:rPr lang="he-IL" sz="1600" b="1" dirty="0"/>
              <a:t>בדיקת מהירות מקסימלית של הקליטה </a:t>
            </a:r>
            <a:endParaRPr lang="en-US" sz="1600" dirty="0"/>
          </a:p>
          <a:p>
            <a:pPr algn="r" rtl="1"/>
            <a:r>
              <a:rPr lang="he-IL" sz="1600" dirty="0"/>
              <a:t>הבדיקה התבצעה על כביש אספלט בעזרת קורקינט חשמלי </a:t>
            </a:r>
            <a:r>
              <a:rPr lang="en-US" sz="1600" dirty="0"/>
              <a:t>Falcon – M10</a:t>
            </a:r>
            <a:r>
              <a:rPr lang="he-IL" sz="1600" dirty="0"/>
              <a:t> </a:t>
            </a:r>
            <a:r>
              <a:rPr lang="he-IL" sz="1600" dirty="0" smtClean="0"/>
              <a:t>שאתו </a:t>
            </a:r>
            <a:r>
              <a:rPr lang="he-IL" sz="1600" dirty="0"/>
              <a:t>ניתן לראות את קמ"ש המדויק ברגע קליטת הצ'יפ . </a:t>
            </a:r>
            <a:endParaRPr lang="en-US" sz="1600" dirty="0"/>
          </a:p>
          <a:p>
            <a:pPr algn="r" rtl="1"/>
            <a:r>
              <a:rPr lang="he-IL" sz="1600" dirty="0" smtClean="0"/>
              <a:t>התגלה </a:t>
            </a:r>
            <a:r>
              <a:rPr lang="he-IL" sz="1600" dirty="0"/>
              <a:t>כי המהירות המרבית בה האנטנה קולטת את המתחרה היא 35 קמ"ש </a:t>
            </a:r>
            <a:endParaRPr lang="en-US" sz="1600" dirty="0"/>
          </a:p>
          <a:p>
            <a:pPr algn="r" rtl="1"/>
            <a:r>
              <a:rPr lang="he-IL" sz="1600" dirty="0" smtClean="0"/>
              <a:t>בניסיון </a:t>
            </a:r>
            <a:r>
              <a:rPr lang="he-IL" sz="1600" dirty="0"/>
              <a:t>למדוד ב40 קמ"ש המערכת לא קלטה את הצ'יפ . </a:t>
            </a:r>
            <a:endParaRPr lang="en-US" sz="1600" dirty="0"/>
          </a:p>
          <a:p>
            <a:pPr algn="r"/>
            <a:endParaRPr lang="en-US" sz="1600" dirty="0" smtClean="0"/>
          </a:p>
          <a:p>
            <a:pPr algn="r"/>
            <a:r>
              <a:rPr lang="he-IL" sz="1600" dirty="0" smtClean="0"/>
              <a:t>סרטון הדגמה קצר : </a:t>
            </a:r>
            <a:r>
              <a:rPr lang="en-US" sz="1600" dirty="0"/>
              <a:t> </a:t>
            </a:r>
          </a:p>
          <a:p>
            <a:pPr algn="r" rtl="1"/>
            <a:r>
              <a:rPr lang="he-IL" sz="1600" dirty="0"/>
              <a:t> </a:t>
            </a:r>
            <a:r>
              <a:rPr lang="en-US" sz="1600" dirty="0"/>
              <a:t> </a:t>
            </a:r>
          </a:p>
          <a:p>
            <a:pPr algn="r" rtl="1"/>
            <a:r>
              <a:rPr lang="he-IL" sz="1600" dirty="0"/>
              <a:t> </a:t>
            </a:r>
            <a:endParaRPr lang="en-US" sz="1600" dirty="0"/>
          </a:p>
        </p:txBody>
      </p:sp>
      <p:sp>
        <p:nvSpPr>
          <p:cNvPr id="6" name="לחצן פעולה: קדימה או הבא 5">
            <a:hlinkClick r:id="rId2" action="ppaction://program" highlightClick="1"/>
          </p:cNvPr>
          <p:cNvSpPr/>
          <p:nvPr/>
        </p:nvSpPr>
        <p:spPr>
          <a:xfrm>
            <a:off x="8394632" y="5515032"/>
            <a:ext cx="922564" cy="39188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53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6D634F-0DCC-028D-FFCB-8F5C086B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71" y="175261"/>
            <a:ext cx="10018713" cy="1752599"/>
          </a:xfrm>
        </p:spPr>
        <p:txBody>
          <a:bodyPr/>
          <a:lstStyle/>
          <a:p>
            <a:r>
              <a:rPr lang="he-IL" dirty="0"/>
              <a:t>בדיקות שבוצעו </a:t>
            </a:r>
            <a:endParaRPr lang="x-none" dirty="0"/>
          </a:p>
        </p:txBody>
      </p:sp>
      <p:sp>
        <p:nvSpPr>
          <p:cNvPr id="4" name="מלבן 3"/>
          <p:cNvSpPr/>
          <p:nvPr/>
        </p:nvSpPr>
        <p:spPr>
          <a:xfrm>
            <a:off x="1874520" y="192786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u="sng" dirty="0" smtClean="0"/>
              <a:t>10/</a:t>
            </a:r>
            <a:r>
              <a:rPr lang="he-IL" sz="1600" b="1" u="sng" dirty="0" smtClean="0"/>
              <a:t>/07/2022</a:t>
            </a:r>
            <a:endParaRPr lang="en-US" sz="1600" dirty="0"/>
          </a:p>
          <a:p>
            <a:pPr algn="r"/>
            <a:endParaRPr lang="en-US" sz="1600" b="1" dirty="0" smtClean="0"/>
          </a:p>
          <a:p>
            <a:pPr algn="r"/>
            <a:r>
              <a:rPr lang="he-IL" sz="1600" b="1" dirty="0" smtClean="0"/>
              <a:t>בדיקת עומס </a:t>
            </a:r>
            <a:endParaRPr lang="en-US" sz="1600" dirty="0"/>
          </a:p>
          <a:p>
            <a:pPr algn="r"/>
            <a:r>
              <a:rPr lang="he-IL" sz="1600" dirty="0" smtClean="0"/>
              <a:t>בניסוי זה בדקנו את השפעת העבודה בזמן ממושך על תפקוד המערכת </a:t>
            </a:r>
          </a:p>
          <a:p>
            <a:pPr algn="r"/>
            <a:r>
              <a:rPr lang="he-IL" sz="1600" dirty="0" smtClean="0"/>
              <a:t>הזנו את הפרמטרים הדרושים והפעלנו את המערכת לזמן ממושך של כ- 30 דק' </a:t>
            </a:r>
          </a:p>
          <a:p>
            <a:pPr algn="r"/>
            <a:r>
              <a:rPr lang="he-IL" sz="1600" dirty="0" smtClean="0"/>
              <a:t>בבדיקה התגלה כי המערכת מתחממת לחום בלתי סביר וגורמת לתכנית לקרוס , הוחלט להוסיף למערכת מאוורים ופתחי אוורור למעטפת החיצונית . </a:t>
            </a:r>
            <a:endParaRPr lang="he-IL" sz="1600" dirty="0"/>
          </a:p>
          <a:p>
            <a:pPr algn="r" rtl="1"/>
            <a:r>
              <a:rPr lang="he-IL" sz="1600" dirty="0"/>
              <a:t> </a:t>
            </a:r>
            <a:r>
              <a:rPr lang="en-US" sz="1600" dirty="0"/>
              <a:t> </a:t>
            </a:r>
          </a:p>
          <a:p>
            <a:pPr algn="r" rtl="1"/>
            <a:r>
              <a:rPr lang="he-IL" sz="1600" dirty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70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6D634F-0DCC-028D-FFCB-8F5C086B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סרטון הדגמה למערכת ותצוגת דו"ח </a:t>
            </a:r>
            <a:endParaRPr lang="x-none" dirty="0"/>
          </a:p>
        </p:txBody>
      </p:sp>
      <p:sp>
        <p:nvSpPr>
          <p:cNvPr id="5" name="לחצן פעולה: קדימה או הבא 4">
            <a:hlinkClick r:id="rId2" action="ppaction://program" highlightClick="1"/>
          </p:cNvPr>
          <p:cNvSpPr/>
          <p:nvPr/>
        </p:nvSpPr>
        <p:spPr>
          <a:xfrm>
            <a:off x="4563835" y="2796268"/>
            <a:ext cx="3469822" cy="11511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לחצן פעולה: מסמך 2">
            <a:hlinkClick r:id="rId3" action="ppaction://program" highlightClick="1"/>
          </p:cNvPr>
          <p:cNvSpPr/>
          <p:nvPr/>
        </p:nvSpPr>
        <p:spPr>
          <a:xfrm>
            <a:off x="5494564" y="4416878"/>
            <a:ext cx="1608364" cy="1045029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6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לסיכום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58431" y="2580735"/>
            <a:ext cx="10018713" cy="312420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800" dirty="0"/>
              <a:t>בפרויקט זה הצגנו את בעיית מדידת הזמנים במרוצי ספורט אשר נבעה בעיקר מזמן תגובה של השופט האנושי.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he-IL" sz="1800" dirty="0"/>
              <a:t>לאחר עבודת מחקר , פגישות מרובות עם מנחה הפרויקט , חיפוש רכיבים אינטנסיבי , כתיבת קוד , הרכבת מערכת פיזית בדיקות מרובות ופתירת תקלות כגון : בעיות קליטה מרובה של תג יחיד , בעיות ניהול זיכרון , בעיות התחממות ועוד, הגענו לאב – טיפוס ראשוני שמבצע את המשימות אליו הוא מיועד , שהם למדוד זמנים במרוץ ולספק דוח עם נתונים כגון : מיקום המתחרה בתחרות , זמן כללי , מהירות ממוצעת ועוד נתונים לגבי כל הקפה של מתמודד.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he-IL" sz="1800" dirty="0"/>
              <a:t>שערוך זמן העבודה על פרויקט זה הוא כ – 850 שעות אדם . (250 שעות יותר מהגדרת הזמן הראשונית – 600 שעות ) . </a:t>
            </a:r>
          </a:p>
          <a:p>
            <a:pPr marL="0" indent="0" algn="r" rtl="1">
              <a:buNone/>
            </a:pPr>
            <a:endParaRPr lang="he-IL" sz="1800" dirty="0" smtClean="0"/>
          </a:p>
          <a:p>
            <a:pPr marL="0" indent="0" algn="r" rtl="1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5901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5B1E7-48D0-AAE3-E317-C76B9615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891" y="-83819"/>
            <a:ext cx="7362509" cy="1706880"/>
          </a:xfrm>
        </p:spPr>
        <p:txBody>
          <a:bodyPr/>
          <a:lstStyle/>
          <a:p>
            <a:r>
              <a:rPr lang="he-IL" dirty="0"/>
              <a:t>תוכן עניינים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172670-7187-51D3-D07F-55980B21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764" y="2057401"/>
            <a:ext cx="8972259" cy="3733800"/>
          </a:xfrm>
        </p:spPr>
        <p:txBody>
          <a:bodyPr>
            <a:normAutofit fontScale="62500" lnSpcReduction="20000"/>
          </a:bodyPr>
          <a:lstStyle/>
          <a:p>
            <a:pPr algn="r" rtl="1"/>
            <a:r>
              <a:rPr lang="he-IL" dirty="0" smtClean="0"/>
              <a:t>מבוא ותיאור הבעיה</a:t>
            </a:r>
          </a:p>
          <a:p>
            <a:pPr algn="r" rtl="1"/>
            <a:r>
              <a:rPr lang="he-IL" dirty="0" smtClean="0"/>
              <a:t>מילון מושגים </a:t>
            </a:r>
          </a:p>
          <a:p>
            <a:pPr algn="r" rtl="1"/>
            <a:r>
              <a:rPr lang="he-IL" dirty="0" smtClean="0"/>
              <a:t>האתגר הטכנולוגי </a:t>
            </a:r>
          </a:p>
          <a:p>
            <a:pPr algn="r" rtl="1"/>
            <a:r>
              <a:rPr lang="he-IL" dirty="0" smtClean="0"/>
              <a:t>מבנה הפרויקט </a:t>
            </a:r>
          </a:p>
          <a:p>
            <a:pPr algn="r" rtl="1"/>
            <a:r>
              <a:rPr lang="he-IL" dirty="0" smtClean="0"/>
              <a:t>ייעוד הפרויקט</a:t>
            </a:r>
          </a:p>
          <a:p>
            <a:pPr algn="r" rtl="1"/>
            <a:r>
              <a:rPr lang="he-IL" dirty="0" smtClean="0"/>
              <a:t>סכמת בלוקים של כלל המערכת </a:t>
            </a:r>
          </a:p>
          <a:p>
            <a:pPr algn="r" rtl="1"/>
            <a:r>
              <a:rPr lang="he-IL" dirty="0" smtClean="0"/>
              <a:t> סכמת בלוקים של התכנית </a:t>
            </a:r>
          </a:p>
          <a:p>
            <a:pPr algn="r" rtl="1"/>
            <a:r>
              <a:rPr lang="he-IL" dirty="0" smtClean="0"/>
              <a:t>בעיות ופתרונות </a:t>
            </a:r>
          </a:p>
          <a:p>
            <a:pPr algn="r" rtl="1"/>
            <a:r>
              <a:rPr lang="he-IL" dirty="0" smtClean="0"/>
              <a:t>שיפורים ושינויים </a:t>
            </a:r>
          </a:p>
          <a:p>
            <a:pPr algn="r" rtl="1"/>
            <a:r>
              <a:rPr lang="he-IL" dirty="0" smtClean="0"/>
              <a:t>אופן תפעול ושימוש בפרויקט</a:t>
            </a:r>
          </a:p>
          <a:p>
            <a:pPr algn="r" rtl="1"/>
            <a:r>
              <a:rPr lang="he-IL" dirty="0" smtClean="0"/>
              <a:t>בדיקות שבוצעו </a:t>
            </a:r>
          </a:p>
          <a:p>
            <a:pPr algn="r" rtl="1"/>
            <a:r>
              <a:rPr lang="he-IL" dirty="0" smtClean="0"/>
              <a:t>סרטון הדגמה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x-none" dirty="0"/>
          </a:p>
        </p:txBody>
      </p:sp>
      <p:pic>
        <p:nvPicPr>
          <p:cNvPr id="3076" name="Picture 4" descr="Race starting line Stock Photos - Page 1 : Master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53" y="2495867"/>
            <a:ext cx="42862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ABC652-9719-3BB7-D1AB-211CA34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061" y="669472"/>
            <a:ext cx="10018713" cy="1752599"/>
          </a:xfrm>
        </p:spPr>
        <p:txBody>
          <a:bodyPr/>
          <a:lstStyle/>
          <a:p>
            <a:r>
              <a:rPr lang="he-IL" dirty="0" smtClean="0"/>
              <a:t>מבוא ותיאור הבעיה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E44876-579F-A1C1-53DC-72060A6B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3600"/>
            <a:ext cx="10116562" cy="3620655"/>
          </a:xfrm>
        </p:spPr>
        <p:txBody>
          <a:bodyPr/>
          <a:lstStyle/>
          <a:p>
            <a:pPr marL="0" indent="0" algn="r">
              <a:buNone/>
            </a:pPr>
            <a:r>
              <a:rPr lang="he-IL" sz="18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מדידת זמן בתחומי </a:t>
            </a:r>
            <a:r>
              <a:rPr lang="he-IL" sz="1800" dirty="0" smtClean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הספורט התחרותי </a:t>
            </a:r>
            <a:r>
              <a:rPr lang="he-IL" sz="18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הייתה נחוצה בכדי </a:t>
            </a:r>
            <a:r>
              <a:rPr lang="he-IL" sz="1800" dirty="0" smtClean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למדוד תוצאות באופן </a:t>
            </a:r>
            <a:r>
              <a:rPr lang="he-IL" sz="18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אובייקטיבי </a:t>
            </a:r>
            <a:r>
              <a:rPr lang="he-IL" sz="1800" dirty="0" smtClean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תחרויות של </a:t>
            </a:r>
            <a:r>
              <a:rPr lang="he-IL" sz="18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קבוצות </a:t>
            </a:r>
            <a:r>
              <a:rPr lang="he-IL" sz="1800" dirty="0" smtClean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או בודדים </a:t>
            </a:r>
            <a:r>
              <a:rPr lang="he-IL" sz="18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, בנוסף מערכות למדידת זמנים נועדו על מנת למנוע רמאיות </a:t>
            </a:r>
            <a:r>
              <a:rPr lang="he-IL" sz="1800" dirty="0" smtClean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של </a:t>
            </a:r>
            <a:r>
              <a:rPr lang="he-IL" sz="1800" dirty="0">
                <a:effectLst/>
                <a:ea typeface="Times New Roman" panose="02020603050405020304" pitchFamily="18" charset="0"/>
                <a:cs typeface="Tahoma" panose="020B0604030504040204" pitchFamily="34" charset="0"/>
              </a:rPr>
              <a:t>משתתפי המרוץ. בעבר מדידת הזמנים בתחרויות מקצועיות התבצע בצורה ידנית כאשר אדם היה מודד בעזרת שעון עצר ומתוך כך נבעו שגיאות במדידות עקב זמן תגובה איטי יחסית של האדם המודד . בפרויקט זה אנו נייצר מערכת איתה נוכל למדוד זמני מרוץ באופן מדויק אשר תפיק פרמטרים שונים לכל משתתף במרוץ .  </a:t>
            </a:r>
            <a:endParaRPr lang="x-none" dirty="0"/>
          </a:p>
        </p:txBody>
      </p:sp>
      <p:pic>
        <p:nvPicPr>
          <p:cNvPr id="4" name="Picture 2" descr="1,389 Hand Holding Stopwatch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599304"/>
            <a:ext cx="2104707" cy="210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30F09-048C-C730-D7F5-72BEA4CA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239" y="-9235"/>
            <a:ext cx="10018713" cy="1752599"/>
          </a:xfrm>
        </p:spPr>
        <p:txBody>
          <a:bodyPr/>
          <a:lstStyle/>
          <a:p>
            <a:r>
              <a:rPr lang="he-IL" dirty="0"/>
              <a:t>מילון מושגים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9DF250-72AB-69C2-C69A-721C6D77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2001"/>
            <a:ext cx="10171981" cy="37592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100" kern="11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2100" b="1" kern="11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RFID</a:t>
            </a:r>
            <a:r>
              <a:rPr lang="he-IL" sz="2100" kern="11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0" indent="0" algn="r" rtl="1">
              <a:buNone/>
            </a:pPr>
            <a:r>
              <a:rPr lang="he-IL" sz="2100" kern="11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היא טכנולוגיה של תיוג אלקטרוני באמצאות גלי רדיו. הטכנולוגיה מבוססת על התקנים קטנים המוצמדים לעצם שאותו מעוניינים לזהות. </a:t>
            </a:r>
          </a:p>
          <a:p>
            <a:pPr algn="r" rtl="1"/>
            <a:r>
              <a:rPr lang="en-US" sz="2100" b="1" kern="1100" dirty="0" err="1" smtClean="0">
                <a:latin typeface="Tahoma" panose="020B0604030504040204" pitchFamily="34" charset="0"/>
                <a:ea typeface="Times New Roman" panose="02020603050405020304" pitchFamily="18" charset="0"/>
              </a:rPr>
              <a:t>Antena</a:t>
            </a:r>
            <a:endParaRPr lang="he-IL" sz="2100" b="1" kern="1100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he-IL" sz="2100" kern="11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היא מתמר , רכיב חשמלי המורכב ממוליכים המיועד לשדר או לקלוט גלי רדיו. בשידור המוליכים מתמירים את הזרם החשמלי הנכנס לאנטנה לקרינה  אלקטרומגנטית, ובקליטה זרם חשמלי נוצר במוליכים של האנטנה , כיון שהם נמצאים בשדה אלקטרומגנטי משתנה.</a:t>
            </a:r>
            <a:endParaRPr lang="x-none" sz="2100" kern="1100" dirty="0">
              <a:effectLst/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algn="r" rtl="1"/>
            <a:r>
              <a:rPr lang="en-US" sz="2100" b="1" kern="1100" dirty="0">
                <a:latin typeface="Tahoma" panose="020B0604030504040204" pitchFamily="34" charset="0"/>
              </a:rPr>
              <a:t>Arduino</a:t>
            </a:r>
            <a:r>
              <a:rPr lang="he-IL" sz="2100" kern="1100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0" indent="0" algn="r" rtl="1">
              <a:buNone/>
            </a:pPr>
            <a:r>
              <a:rPr lang="he-IL" sz="2100" kern="1100" dirty="0">
                <a:latin typeface="Tahoma" panose="020B0604030504040204" pitchFamily="34" charset="0"/>
              </a:rPr>
              <a:t>הוא מיקרו בקר בעל מעגל מודפס יחיד , עם סביבת פיתוח משולב ברישיון קוד פתוח , אשר מטרתה ליצור סביבה נוחה וזולה </a:t>
            </a:r>
            <a:r>
              <a:rPr lang="he-IL" sz="2100" kern="1100" dirty="0" smtClean="0">
                <a:latin typeface="Tahoma" panose="020B0604030504040204" pitchFamily="34" charset="0"/>
              </a:rPr>
              <a:t>לפיתוח</a:t>
            </a:r>
            <a:r>
              <a:rPr lang="he-IL" sz="2100" kern="1100" dirty="0">
                <a:latin typeface="Tahoma" panose="020B0604030504040204" pitchFamily="34" charset="0"/>
              </a:rPr>
              <a:t> </a:t>
            </a:r>
            <a:r>
              <a:rPr lang="he-IL" sz="2100" kern="1100" dirty="0" smtClean="0">
                <a:latin typeface="Tahoma" panose="020B0604030504040204" pitchFamily="34" charset="0"/>
              </a:rPr>
              <a:t>פרויקטים </a:t>
            </a:r>
            <a:r>
              <a:rPr lang="he-IL" sz="2100" kern="1100" dirty="0">
                <a:latin typeface="Tahoma" panose="020B0604030504040204" pitchFamily="34" charset="0"/>
              </a:rPr>
              <a:t>המשלבים תוכנה עם רכיבי אלקטרוניקה.</a:t>
            </a:r>
          </a:p>
          <a:p>
            <a:pPr marL="0" indent="0" algn="r" rtl="1">
              <a:buNone/>
            </a:pPr>
            <a:endParaRPr lang="x-none" sz="1800" kern="1100" dirty="0">
              <a:latin typeface="Tahoma" panose="020B0604030504040204" pitchFamily="34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316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016C79-E523-41D6-7F69-789EE3C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111" y="198120"/>
            <a:ext cx="10018713" cy="1752599"/>
          </a:xfrm>
        </p:spPr>
        <p:txBody>
          <a:bodyPr/>
          <a:lstStyle/>
          <a:p>
            <a:r>
              <a:rPr lang="he-IL" dirty="0"/>
              <a:t>מבנה </a:t>
            </a:r>
            <a:r>
              <a:rPr lang="he-IL" dirty="0" smtClean="0"/>
              <a:t>הפרויקט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940DB0-DEF1-E49A-D3D0-81374BA1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7380"/>
            <a:ext cx="10018713" cy="3893821"/>
          </a:xfrm>
        </p:spPr>
        <p:txBody>
          <a:bodyPr>
            <a:normAutofit fontScale="77500" lnSpcReduction="20000"/>
          </a:bodyPr>
          <a:lstStyle/>
          <a:p>
            <a:pPr marL="0" indent="0" algn="r" rtl="1">
              <a:buNone/>
            </a:pPr>
            <a:r>
              <a:rPr lang="he-IL" sz="2600" dirty="0" smtClean="0"/>
              <a:t>הפרויקט שלנו בנוי מכרטיס ארדואינו מגה , קורא </a:t>
            </a:r>
            <a:r>
              <a:rPr lang="en-US" sz="2600" dirty="0" smtClean="0"/>
              <a:t> M6E-nano RFID </a:t>
            </a:r>
            <a:r>
              <a:rPr lang="he-IL" sz="2600" dirty="0" smtClean="0"/>
              <a:t> ,אנטנת </a:t>
            </a:r>
            <a:r>
              <a:rPr lang="en-US" sz="2600" dirty="0" smtClean="0"/>
              <a:t>UHF</a:t>
            </a:r>
            <a:r>
              <a:rPr lang="he-IL" sz="2600" dirty="0" smtClean="0"/>
              <a:t> ועוד מספר רכיבים אלקטרוניים כגון : </a:t>
            </a:r>
            <a:r>
              <a:rPr lang="en-US" sz="2600" dirty="0" smtClean="0"/>
              <a:t>LED’s  </a:t>
            </a:r>
            <a:r>
              <a:rPr lang="he-IL" sz="2600" dirty="0" smtClean="0"/>
              <a:t> , זמזם , מאוורר, כפתורים פיזיים ונגדים .</a:t>
            </a:r>
          </a:p>
          <a:p>
            <a:pPr marL="0" indent="0" algn="r" rtl="1">
              <a:buNone/>
            </a:pPr>
            <a:r>
              <a:rPr lang="he-IL" sz="2600" dirty="0" smtClean="0"/>
              <a:t>התכנית נכתבה בשפת </a:t>
            </a:r>
            <a:r>
              <a:rPr lang="en-US" sz="2600" dirty="0" smtClean="0"/>
              <a:t>C++  </a:t>
            </a:r>
            <a:r>
              <a:rPr lang="he-IL" sz="2600" dirty="0" smtClean="0"/>
              <a:t> בסביבת פיתוח של ה- </a:t>
            </a:r>
            <a:r>
              <a:rPr lang="en-US" sz="2600" dirty="0" smtClean="0"/>
              <a:t>Arduino </a:t>
            </a:r>
            <a:r>
              <a:rPr lang="he-IL" sz="2600" dirty="0" smtClean="0"/>
              <a:t> - </a:t>
            </a:r>
            <a:r>
              <a:rPr lang="en-US" sz="2600" dirty="0" smtClean="0"/>
              <a:t>Arduino IDE</a:t>
            </a:r>
            <a:r>
              <a:rPr lang="he-IL" sz="2600" dirty="0" smtClean="0"/>
              <a:t> .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he-IL" sz="2600" dirty="0" smtClean="0"/>
              <a:t>על כרטיס הארדואינו הלבשנו את כרטיס קורא ה</a:t>
            </a:r>
            <a:r>
              <a:rPr lang="en-US" sz="2600" dirty="0" smtClean="0"/>
              <a:t>RFID </a:t>
            </a:r>
            <a:r>
              <a:rPr lang="he-IL" sz="2600" dirty="0" smtClean="0"/>
              <a:t> -</a:t>
            </a:r>
            <a:r>
              <a:rPr lang="en-US" sz="2600" dirty="0" smtClean="0"/>
              <a:t> , m6e-nano </a:t>
            </a:r>
            <a:r>
              <a:rPr lang="he-IL" sz="2600" dirty="0" smtClean="0"/>
              <a:t>בכדי לחבר את הכרטיס לארדואינו הלחמנו קונקטורים על הכרטיס בכדי שיוכל לשבת על הארדואינו כ-</a:t>
            </a:r>
            <a:r>
              <a:rPr lang="en-US" sz="2600" dirty="0" smtClean="0"/>
              <a:t> shield</a:t>
            </a:r>
            <a:r>
              <a:rPr lang="he-IL" sz="2600" dirty="0" smtClean="0"/>
              <a:t> </a:t>
            </a:r>
            <a:r>
              <a:rPr lang="en-US" sz="2600" dirty="0"/>
              <a:t>.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he-IL" sz="2600" dirty="0" smtClean="0"/>
              <a:t>אל מערכת זו חובר מאורר ואנטנת </a:t>
            </a:r>
            <a:r>
              <a:rPr lang="en-US" sz="2600" dirty="0" smtClean="0"/>
              <a:t>UHF</a:t>
            </a:r>
            <a:r>
              <a:rPr lang="he-IL" sz="2600" dirty="0" smtClean="0"/>
              <a:t> באמצעות קונקטורים ייעודיים  .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he-IL" sz="2600" dirty="0" smtClean="0"/>
              <a:t>אל הארדואינו חוברו בעזרת מטריצה זוג כפתורים , לדים ונגדים.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he-IL" sz="2600" dirty="0" smtClean="0"/>
              <a:t>המערכת פועלת בעזרת 2 סוללות 3.7 [</a:t>
            </a:r>
            <a:r>
              <a:rPr lang="en-US" sz="2600" dirty="0" smtClean="0"/>
              <a:t>V</a:t>
            </a:r>
            <a:r>
              <a:rPr lang="he-IL" sz="2600" dirty="0" smtClean="0"/>
              <a:t>] . </a:t>
            </a:r>
            <a:endParaRPr lang="he-IL" sz="2600" b="1" dirty="0" smtClean="0"/>
          </a:p>
          <a:p>
            <a:pPr marL="0" indent="0" algn="r" rtl="1">
              <a:buNone/>
            </a:pPr>
            <a:r>
              <a:rPr lang="he-IL" sz="2600" dirty="0" smtClean="0"/>
              <a:t>כל הרכיבים הולבשו בתוך קופסא עם פתחים לכניסות ויציאות של המערכת.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he-IL" sz="2600" dirty="0" smtClean="0"/>
              <a:t>הקופסא תוכננה היטב על מנת שתתאים לפרויקט ותוכל לספק מעטפת מתאימה לכלל רכיבי הפרויקט תוך כדי התחשבות בעובי העץ , גודל הקופסא ומאווררים שיתאימו לגודל הקופסא בשביל לקרר את המערכות שמתחממות בפנים.</a:t>
            </a:r>
            <a:endParaRPr lang="en-US" sz="2600" dirty="0" smtClean="0"/>
          </a:p>
          <a:p>
            <a:pPr marL="0" indent="0" algn="r" rtl="1">
              <a:buNone/>
            </a:pP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4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ייעוד הפרויקט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8174" y="2275113"/>
            <a:ext cx="10018713" cy="3124201"/>
          </a:xfr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he-IL" dirty="0" smtClean="0"/>
              <a:t>ייעודו של הפרויקט הוא לספק למתחרים ולמארגני התחרות דו"ח מפורט עם זמנים ופרמטרים שונים לכל מתמודד בתחרות 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תחרויות לדוגמא בהן ניתן להשתמש במערכת זו : ריצה , </a:t>
            </a:r>
            <a:r>
              <a:rPr lang="he-IL" smtClean="0"/>
              <a:t>אופניים </a:t>
            </a:r>
            <a:r>
              <a:rPr lang="he-IL" smtClean="0"/>
              <a:t>, </a:t>
            </a:r>
            <a:r>
              <a:rPr lang="he-IL" dirty="0" smtClean="0"/>
              <a:t>מרוץ שליחים ועוד.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פרויקט זה מפיק מידע במהלך המרוץ לגבי כל משתתף, ומפיק דו"ח של כלל המשתתפים לפי סדר הגעתם לקו הסיום.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לכל משתתף יוצג זמן סיום המרוץ , מהירות ממוצעת , זמן לכל הקפה, מהירות ממוצעת לכל הקפה ועוד.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מידע זה נותן לכל משתתף את היכולת לראות את הביצועים שלו לאורך כל המסלול ומכך להסיק מסקנות כיצד להשתפר למרוץ הבא.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17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9DAF06-880F-CD97-0A61-C0EE67F1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חומרה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41D8E3-1922-344A-1A72-D5BCEBA6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830" y="2171699"/>
            <a:ext cx="10018713" cy="31242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Arduino Mega 2560 </a:t>
            </a:r>
          </a:p>
          <a:p>
            <a:r>
              <a:rPr lang="en-US" dirty="0" smtClean="0"/>
              <a:t>SparkFun Simultaneous RFID Reader </a:t>
            </a:r>
          </a:p>
          <a:p>
            <a:r>
              <a:rPr lang="en-US" dirty="0" smtClean="0"/>
              <a:t>WRL – 1413 UHF RFID ANTENNA (TNC) </a:t>
            </a:r>
          </a:p>
          <a:p>
            <a:r>
              <a:rPr lang="en-US" dirty="0" smtClean="0"/>
              <a:t>3.7 [V] Battery *2</a:t>
            </a:r>
          </a:p>
          <a:p>
            <a:r>
              <a:rPr lang="en-US" dirty="0" smtClean="0"/>
              <a:t>Red LED, Green LED </a:t>
            </a:r>
          </a:p>
          <a:p>
            <a:r>
              <a:rPr lang="en-US" dirty="0" smtClean="0"/>
              <a:t>Physical buttons *2</a:t>
            </a:r>
          </a:p>
          <a:p>
            <a:r>
              <a:rPr lang="en-US" dirty="0" smtClean="0"/>
              <a:t>Resistor 110 [ohm] *4</a:t>
            </a:r>
            <a:endParaRPr lang="en-US" dirty="0"/>
          </a:p>
          <a:p>
            <a:r>
              <a:rPr lang="en-US" dirty="0"/>
              <a:t>Resistor </a:t>
            </a:r>
            <a:r>
              <a:rPr lang="en-US" dirty="0" smtClean="0"/>
              <a:t>10 [K ohm</a:t>
            </a:r>
            <a:r>
              <a:rPr lang="en-US" dirty="0"/>
              <a:t>] *2</a:t>
            </a:r>
            <a:endParaRPr lang="en-US" dirty="0" smtClean="0"/>
          </a:p>
          <a:p>
            <a:r>
              <a:rPr lang="en-US" dirty="0" smtClean="0"/>
              <a:t>Fan 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388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סתם\WhatsApp Image 2022-07-17 at 12.43.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19" y="845820"/>
            <a:ext cx="10351602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F64FE6-C850-8BE5-9E22-7EFDAB8D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71" y="-240195"/>
            <a:ext cx="10018713" cy="1752599"/>
          </a:xfrm>
        </p:spPr>
        <p:txBody>
          <a:bodyPr/>
          <a:lstStyle/>
          <a:p>
            <a:r>
              <a:rPr lang="he-IL" dirty="0"/>
              <a:t>סכמת בלוקים </a:t>
            </a:r>
            <a:endParaRPr lang="x-none" dirty="0"/>
          </a:p>
        </p:txBody>
      </p:sp>
      <p:sp>
        <p:nvSpPr>
          <p:cNvPr id="6" name="מלבן 5"/>
          <p:cNvSpPr/>
          <p:nvPr/>
        </p:nvSpPr>
        <p:spPr>
          <a:xfrm>
            <a:off x="8315864" y="940279"/>
            <a:ext cx="1587261" cy="646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00" name="Picture 4" descr="Wifi connection Vectors &amp; Illustrations for Free Download | Freepi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15" b="69554"/>
          <a:stretch/>
        </p:blipFill>
        <p:spPr bwMode="auto">
          <a:xfrm>
            <a:off x="8611751" y="908854"/>
            <a:ext cx="980824" cy="8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לימודים\פרוויקט גמר\Blank diagram2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1" y="-1"/>
            <a:ext cx="1226058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5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11136</TotalTime>
  <Words>808</Words>
  <Application>Microsoft Office PowerPoint</Application>
  <PresentationFormat>מותאם אישית</PresentationFormat>
  <Paragraphs>98</Paragraphs>
  <Slides>18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19" baseType="lpstr">
      <vt:lpstr>Parallax</vt:lpstr>
      <vt:lpstr>Racer</vt:lpstr>
      <vt:lpstr>תוכן עניינים </vt:lpstr>
      <vt:lpstr>מבוא ותיאור הבעיה </vt:lpstr>
      <vt:lpstr>מילון מושגים </vt:lpstr>
      <vt:lpstr>מבנה הפרויקט </vt:lpstr>
      <vt:lpstr>ייעוד הפרויקט </vt:lpstr>
      <vt:lpstr>חומרה </vt:lpstr>
      <vt:lpstr>סכמת בלוקים </vt:lpstr>
      <vt:lpstr>מצגת של PowerPoint</vt:lpstr>
      <vt:lpstr>מצגת של PowerPoint</vt:lpstr>
      <vt:lpstr>בעיות בהן נתקלנו </vt:lpstr>
      <vt:lpstr>שיפורים ושינויים – אופק עתידי</vt:lpstr>
      <vt:lpstr>שיפורים ושינויים – אופק עתידי</vt:lpstr>
      <vt:lpstr>אופן תפעול ושימוש בפרויקט </vt:lpstr>
      <vt:lpstr>בדיקות שבוצעו </vt:lpstr>
      <vt:lpstr>בדיקות שבוצעו </vt:lpstr>
      <vt:lpstr>סרטון הדגמה למערכת ותצוגת דו"ח </vt:lpstr>
      <vt:lpstr>לסיכום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Racer</dc:title>
  <dc:creator>michael miro</dc:creator>
  <cp:lastModifiedBy>user</cp:lastModifiedBy>
  <cp:revision>58</cp:revision>
  <dcterms:created xsi:type="dcterms:W3CDTF">2022-07-11T08:36:44Z</dcterms:created>
  <dcterms:modified xsi:type="dcterms:W3CDTF">2022-07-19T06:05:53Z</dcterms:modified>
</cp:coreProperties>
</file>