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85" r:id="rId5"/>
    <p:sldId id="258" r:id="rId6"/>
    <p:sldId id="271" r:id="rId7"/>
    <p:sldId id="274" r:id="rId8"/>
    <p:sldId id="272" r:id="rId9"/>
    <p:sldId id="275" r:id="rId10"/>
    <p:sldId id="278" r:id="rId11"/>
    <p:sldId id="277" r:id="rId12"/>
    <p:sldId id="279" r:id="rId13"/>
    <p:sldId id="280" r:id="rId14"/>
    <p:sldId id="281" r:id="rId15"/>
    <p:sldId id="282" r:id="rId16"/>
    <p:sldId id="287" r:id="rId17"/>
    <p:sldId id="270" r:id="rId18"/>
  </p:sldIdLst>
  <p:sldSz cx="18288000" cy="10287000"/>
  <p:notesSz cx="6858000" cy="9144000"/>
  <p:embeddedFontLst>
    <p:embeddedFont>
      <p:font typeface="Poppins Bold" panose="02000000000000000000"/>
      <p:bold r:id="rId22"/>
    </p:embeddedFont>
    <p:embeddedFont>
      <p:font typeface="Poppins Medium" panose="02000000000000000000"/>
      <p:regular r:id="rId23"/>
    </p:embeddedFont>
    <p:embeddedFont>
      <p:font typeface="Poppins Light" panose="02000000000000000000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0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7666388"/>
            <a:ext cx="18288000" cy="2685904"/>
            <a:chOff x="0" y="0"/>
            <a:chExt cx="6186311" cy="9085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908565"/>
            </a:xfrm>
            <a:custGeom>
              <a:avLst/>
              <a:gdLst/>
              <a:ahLst/>
              <a:cxnLst/>
              <a:rect l="l" t="t" r="r" b="b"/>
              <a:pathLst>
                <a:path w="6186311" h="908565">
                  <a:moveTo>
                    <a:pt x="0" y="0"/>
                  </a:moveTo>
                  <a:lnTo>
                    <a:pt x="6186311" y="0"/>
                  </a:lnTo>
                  <a:lnTo>
                    <a:pt x="6186311" y="908565"/>
                  </a:lnTo>
                  <a:lnTo>
                    <a:pt x="0" y="908565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73087" y="-834732"/>
            <a:ext cx="7672269" cy="5978232"/>
          </a:xfrm>
          <a:custGeom>
            <a:avLst/>
            <a:gdLst/>
            <a:ahLst/>
            <a:cxnLst/>
            <a:rect l="l" t="t" r="r" b="b"/>
            <a:pathLst>
              <a:path w="7672269" h="5978232">
                <a:moveTo>
                  <a:pt x="0" y="0"/>
                </a:moveTo>
                <a:lnTo>
                  <a:pt x="7672270" y="0"/>
                </a:lnTo>
                <a:lnTo>
                  <a:pt x="7672270" y="5978232"/>
                </a:lnTo>
                <a:lnTo>
                  <a:pt x="0" y="5978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1173087" y="4144470"/>
            <a:ext cx="8048388" cy="6142530"/>
          </a:xfrm>
          <a:custGeom>
            <a:avLst/>
            <a:gdLst/>
            <a:ahLst/>
            <a:cxnLst/>
            <a:rect l="l" t="t" r="r" b="b"/>
            <a:pathLst>
              <a:path w="8048388" h="6142530">
                <a:moveTo>
                  <a:pt x="8048388" y="0"/>
                </a:moveTo>
                <a:lnTo>
                  <a:pt x="0" y="0"/>
                </a:lnTo>
                <a:lnTo>
                  <a:pt x="0" y="6142530"/>
                </a:lnTo>
                <a:lnTo>
                  <a:pt x="8048388" y="6142530"/>
                </a:lnTo>
                <a:lnTo>
                  <a:pt x="804838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7200" y="3238500"/>
            <a:ext cx="10592755" cy="415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QUIC Attacks: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Implementation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and Analysis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3950" y="8127092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STUDENT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3950" y="8793845"/>
            <a:ext cx="2903533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191919"/>
                </a:solidFill>
                <a:latin typeface="Poppins Light" panose="02000000000000000000"/>
              </a:rPr>
              <a:t>YUCHEN WANG </a:t>
            </a:r>
            <a:endParaRPr lang="en-US" sz="2400">
              <a:solidFill>
                <a:srgbClr val="191919"/>
              </a:solidFill>
              <a:latin typeface="Poppins Light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45289" y="8127092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ADVISOR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45289" y="8793845"/>
            <a:ext cx="2903533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191919"/>
                </a:solidFill>
                <a:latin typeface="Poppins Light" panose="02000000000000000000"/>
              </a:rPr>
              <a:t>SHAN CHEN</a:t>
            </a:r>
            <a:endParaRPr lang="en-US" sz="2400">
              <a:solidFill>
                <a:srgbClr val="191919"/>
              </a:solidFill>
              <a:latin typeface="Poppins Light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Version Negotiation Request Forgery (VNRF)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3" name="图片 12" descr="QUIC_v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019300"/>
            <a:ext cx="9723120" cy="46640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00200" y="3924300"/>
            <a:ext cx="9015095" cy="17081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Version Negotiation Request Forgery (VNRF)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6" name="图片 5" descr="vnrf-payloa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781300"/>
            <a:ext cx="16553815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4" name="图片 13" descr="vnrf-a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952500"/>
            <a:ext cx="14631035" cy="6920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14" name="图片 13" descr="vnrf-a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952500"/>
            <a:ext cx="14631035" cy="6920230"/>
          </a:xfrm>
          <a:prstGeom prst="rect">
            <a:avLst/>
          </a:prstGeom>
        </p:spPr>
      </p:pic>
      <p:pic>
        <p:nvPicPr>
          <p:cNvPr id="6" name="图片 5" descr="vnrf-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43300"/>
            <a:ext cx="15029180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Experiment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III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pic>
        <p:nvPicPr>
          <p:cNvPr id="9" name="图片 8" descr="vnrf-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1866900"/>
            <a:ext cx="15556865" cy="6968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Future Work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6175" y="2448560"/>
            <a:ext cx="12701905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  <a:sym typeface="+mn-ea"/>
              </a:rPr>
              <a:t>Implement Connection Migration Request Forgery (CMRF)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  <a:p>
            <a:pPr>
              <a:lnSpc>
                <a:spcPts val="4800"/>
              </a:lnSpc>
            </a:pP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6303" y="3733293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  <a:sym typeface="+mn-ea"/>
              </a:rPr>
              <a:t>Mitigation Approaches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3950" y="24487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3950" y="37332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7666388"/>
            <a:chOff x="0" y="0"/>
            <a:chExt cx="6186311" cy="25933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593322"/>
            </a:xfrm>
            <a:custGeom>
              <a:avLst/>
              <a:gdLst/>
              <a:ahLst/>
              <a:cxnLst/>
              <a:rect l="l" t="t" r="r" b="b"/>
              <a:pathLst>
                <a:path w="6186311" h="2593322">
                  <a:moveTo>
                    <a:pt x="0" y="0"/>
                  </a:moveTo>
                  <a:lnTo>
                    <a:pt x="6186311" y="0"/>
                  </a:lnTo>
                  <a:lnTo>
                    <a:pt x="6186311" y="2593322"/>
                  </a:lnTo>
                  <a:lnTo>
                    <a:pt x="0" y="259332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23950" y="3771900"/>
            <a:ext cx="10592755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Thank you 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  <a:p>
            <a:pPr>
              <a:lnSpc>
                <a:spcPts val="10800"/>
              </a:lnSpc>
            </a:pPr>
            <a:r>
              <a:rPr lang="en-US" sz="9000" spc="279">
                <a:solidFill>
                  <a:srgbClr val="2D4263"/>
                </a:solidFill>
                <a:latin typeface="Poppins Bold" panose="02000000000000000000"/>
              </a:rPr>
              <a:t>for listening</a:t>
            </a:r>
            <a:endParaRPr lang="en-US" sz="9000" spc="279">
              <a:solidFill>
                <a:srgbClr val="2D4263"/>
              </a:solidFill>
              <a:latin typeface="Poppins Bold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3950" y="622935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D4263"/>
                </a:solidFill>
                <a:latin typeface="Poppins Medium" panose="02000000000000000000"/>
              </a:rPr>
              <a:t>The End</a:t>
            </a:r>
            <a:endParaRPr lang="en-US" sz="2400">
              <a:solidFill>
                <a:srgbClr val="2D4263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b="1" spc="74">
                <a:solidFill>
                  <a:srgbClr val="2D4263"/>
                </a:solidFill>
                <a:latin typeface="Poppins Medium" panose="02000000000000000000"/>
              </a:rPr>
              <a:t>G</a:t>
            </a: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oal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6175" y="2448560"/>
            <a:ext cx="10944225" cy="615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Implement Version Negotiation Request Forgery (VNRF)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6175" y="3733165"/>
            <a:ext cx="12303760" cy="615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Implement Connection Migration Request Forgery (CMRF)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6303" y="5017794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Mitigation Approaches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3950" y="24487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3950" y="37332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3950" y="5017794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23950" y="24291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Table of Contents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6303" y="2448793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QUIC Basis &amp; Threat Model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6303" y="3733293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Version Negotiation Request Forgery (VNRF)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6303" y="5017794"/>
            <a:ext cx="8481782" cy="61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E</a:t>
            </a:r>
            <a:r>
              <a:rPr lang="en-US" sz="3000">
                <a:solidFill>
                  <a:srgbClr val="2D4263"/>
                </a:solidFill>
                <a:latin typeface="Poppins Light" panose="02000000000000000000"/>
              </a:rPr>
              <a:t>xperiment</a:t>
            </a:r>
            <a:endParaRPr lang="en-US" sz="3000">
              <a:solidFill>
                <a:srgbClr val="2D4263"/>
              </a:solidFill>
              <a:latin typeface="Poppins Light" panose="020000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3950" y="24487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23950" y="3733293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3950" y="5017794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C84B31"/>
                </a:solidFill>
                <a:latin typeface="Poppins Medium" panose="02000000000000000000"/>
              </a:rPr>
              <a:t>III</a:t>
            </a:r>
            <a:endParaRPr lang="en-US" sz="3000">
              <a:solidFill>
                <a:srgbClr val="C84B31"/>
              </a:solidFill>
              <a:latin typeface="Poppins Medium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0178" y="14860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UDP-based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Connection Oriented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TLS Handshake Parameter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4" name="图片 13" descr="http3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3924300"/>
            <a:ext cx="10068560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version_negotiation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99080"/>
            <a:ext cx="6814820" cy="620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  <a:sym typeface="+mn-ea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0000"/>
                </a:solidFill>
                <a:latin typeface="Poppins Medium" panose="02000000000000000000"/>
              </a:rPr>
              <a:t>With IP Spoofing?</a:t>
            </a: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version_negotiation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99080"/>
            <a:ext cx="6814820" cy="620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863" y="1181211"/>
            <a:ext cx="8481782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Version Negotiation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Triggered by unknown version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0000"/>
                </a:solidFill>
                <a:latin typeface="Poppins Medium" panose="02000000000000000000"/>
              </a:rPr>
              <a:t>With IP Spoofing?</a:t>
            </a: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2" name="图片 11" descr="QUIC_handsh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4610100"/>
            <a:ext cx="11375390" cy="44278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5372100"/>
            <a:ext cx="39624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vn_attack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619500"/>
            <a:ext cx="9453245" cy="5877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847771"/>
            <a:chOff x="0" y="0"/>
            <a:chExt cx="6186311" cy="28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847771" cy="8477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3950" y="242910"/>
            <a:ext cx="10592755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74">
                <a:solidFill>
                  <a:srgbClr val="2D4263"/>
                </a:solidFill>
                <a:latin typeface="Poppins Medium" panose="02000000000000000000"/>
              </a:rPr>
              <a:t>QUIC Basis &amp; Threat Model</a:t>
            </a:r>
            <a:endParaRPr lang="en-US" sz="2400" spc="74">
              <a:solidFill>
                <a:srgbClr val="2D4263"/>
              </a:solidFill>
              <a:latin typeface="Poppins Medium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4759" y="24291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74">
                <a:solidFill>
                  <a:srgbClr val="EEEEEE"/>
                </a:solidFill>
                <a:latin typeface="Poppins Medium" panose="02000000000000000000"/>
              </a:rPr>
              <a:t>I</a:t>
            </a:r>
            <a:endParaRPr lang="en-US" sz="2400" spc="74">
              <a:solidFill>
                <a:srgbClr val="EEEEEE"/>
              </a:solidFill>
              <a:latin typeface="Poppins Medium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3950" y="1181100"/>
            <a:ext cx="10281285" cy="2461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Request Forgery 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Server send “unintended” request to other host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Attacker gain high </a:t>
            </a:r>
            <a:r>
              <a:rPr lang="en-US" sz="3000">
                <a:solidFill>
                  <a:srgbClr val="2D4263"/>
                </a:solidFill>
                <a:latin typeface="Poppins Medium" panose="02000000000000000000"/>
              </a:rPr>
              <a:t>privilege and bandwith</a:t>
            </a:r>
            <a:endParaRPr lang="en-US" sz="3000">
              <a:solidFill>
                <a:srgbClr val="2D4263"/>
              </a:solidFill>
              <a:latin typeface="Poppins Medium" panose="02000000000000000000"/>
            </a:endParaRPr>
          </a:p>
          <a:p>
            <a:pPr marL="647700" lvl="1" indent="-323850">
              <a:lnSpc>
                <a:spcPts val="4800"/>
              </a:lnSpc>
              <a:buFont typeface="Arial" panose="020B0604020202020204"/>
              <a:buChar char="•"/>
            </a:pPr>
            <a:endParaRPr lang="en-US" sz="3000">
              <a:solidFill>
                <a:srgbClr val="FF0000"/>
              </a:solidFill>
              <a:latin typeface="Poppins Medium" panose="02000000000000000000"/>
            </a:endParaRPr>
          </a:p>
        </p:txBody>
      </p:sp>
      <p:pic>
        <p:nvPicPr>
          <p:cNvPr id="13" name="图片 12" descr="threat_model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3467100"/>
            <a:ext cx="13040995" cy="5226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2MDM4ZDQwZDMzOTVmM2EyZjM0OTRmN2ZhODNhN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Poppins Bold</vt:lpstr>
      <vt:lpstr>Poppins Medium</vt:lpstr>
      <vt:lpstr>Poppins Light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Blue Soft Grey Illustration Thesis Project Final Defense Presentation Template</dc:title>
  <dc:creator/>
  <cp:lastModifiedBy>Era</cp:lastModifiedBy>
  <cp:revision>6</cp:revision>
  <dcterms:created xsi:type="dcterms:W3CDTF">2006-08-16T00:00:00Z</dcterms:created>
  <dcterms:modified xsi:type="dcterms:W3CDTF">2024-04-11T01:58:48Z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C8775571F61F47B18E709B6E20C5A102_12</vt:lpwstr>
  </property>
  <property fmtid="{D5CDD505-2E9C-101B-9397-08002B2CF9AE}" pid="3" name="KSOProductBuildVer">
    <vt:lpwstr>2052-12.1.0.16412</vt:lpwstr>
  </property>
</Properties>
</file>