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3" r:id="rId7"/>
    <p:sldId id="264" r:id="rId8"/>
    <p:sldId id="265" r:id="rId9"/>
    <p:sldId id="266" r:id="rId10"/>
    <p:sldId id="267" r:id="rId11"/>
    <p:sldId id="268"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BB5E8-D73B-49A0-BF1E-3AE6A8431E9E}" type="datetimeFigureOut">
              <a:rPr lang="en-US" smtClean="0"/>
              <a:t>9/30/2024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967832-5D45-4614-9593-DE26C58CBB28}" type="slidenum">
              <a:rPr lang="en-US" smtClean="0"/>
              <a:t>‹#›</a:t>
            </a:fld>
            <a:endParaRPr lang="en-US"/>
          </a:p>
        </p:txBody>
      </p:sp>
    </p:spTree>
    <p:extLst>
      <p:ext uri="{BB962C8B-B14F-4D97-AF65-F5344CB8AC3E}">
        <p14:creationId xmlns:p14="http://schemas.microsoft.com/office/powerpoint/2010/main" val="342268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5556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88899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39997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28099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89230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31868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19282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33234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8765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09200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65523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58297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63007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42A452-E6D4-4AB5-9BFB-9E91EE3BA79D}"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3D77C-333C-4125-9CCC-774E68050AC0}" type="slidenum">
              <a:rPr lang="en-US" smtClean="0"/>
              <a:t>‹#›</a:t>
            </a:fld>
            <a:endParaRPr lang="en-US"/>
          </a:p>
        </p:txBody>
      </p:sp>
    </p:spTree>
    <p:extLst>
      <p:ext uri="{BB962C8B-B14F-4D97-AF65-F5344CB8AC3E}">
        <p14:creationId xmlns:p14="http://schemas.microsoft.com/office/powerpoint/2010/main" val="2487519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42A452-E6D4-4AB5-9BFB-9E91EE3BA79D}"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3D77C-333C-4125-9CCC-774E68050AC0}" type="slidenum">
              <a:rPr lang="en-US" smtClean="0"/>
              <a:t>‹#›</a:t>
            </a:fld>
            <a:endParaRPr lang="en-US"/>
          </a:p>
        </p:txBody>
      </p:sp>
    </p:spTree>
    <p:extLst>
      <p:ext uri="{BB962C8B-B14F-4D97-AF65-F5344CB8AC3E}">
        <p14:creationId xmlns:p14="http://schemas.microsoft.com/office/powerpoint/2010/main" val="102255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42A452-E6D4-4AB5-9BFB-9E91EE3BA79D}"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3D77C-333C-4125-9CCC-774E68050AC0}" type="slidenum">
              <a:rPr lang="en-US" smtClean="0"/>
              <a:t>‹#›</a:t>
            </a:fld>
            <a:endParaRPr lang="en-US"/>
          </a:p>
        </p:txBody>
      </p:sp>
    </p:spTree>
    <p:extLst>
      <p:ext uri="{BB962C8B-B14F-4D97-AF65-F5344CB8AC3E}">
        <p14:creationId xmlns:p14="http://schemas.microsoft.com/office/powerpoint/2010/main" val="2614632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19"/>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9"/>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16" name="Google Shape;16;p1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95893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42A452-E6D4-4AB5-9BFB-9E91EE3BA79D}"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3D77C-333C-4125-9CCC-774E68050AC0}" type="slidenum">
              <a:rPr lang="en-US" smtClean="0"/>
              <a:t>‹#›</a:t>
            </a:fld>
            <a:endParaRPr lang="en-US"/>
          </a:p>
        </p:txBody>
      </p:sp>
    </p:spTree>
    <p:extLst>
      <p:ext uri="{BB962C8B-B14F-4D97-AF65-F5344CB8AC3E}">
        <p14:creationId xmlns:p14="http://schemas.microsoft.com/office/powerpoint/2010/main" val="2465221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42A452-E6D4-4AB5-9BFB-9E91EE3BA79D}"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3D77C-333C-4125-9CCC-774E68050AC0}" type="slidenum">
              <a:rPr lang="en-US" smtClean="0"/>
              <a:t>‹#›</a:t>
            </a:fld>
            <a:endParaRPr lang="en-US"/>
          </a:p>
        </p:txBody>
      </p:sp>
    </p:spTree>
    <p:extLst>
      <p:ext uri="{BB962C8B-B14F-4D97-AF65-F5344CB8AC3E}">
        <p14:creationId xmlns:p14="http://schemas.microsoft.com/office/powerpoint/2010/main" val="2880029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42A452-E6D4-4AB5-9BFB-9E91EE3BA79D}"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3D77C-333C-4125-9CCC-774E68050AC0}" type="slidenum">
              <a:rPr lang="en-US" smtClean="0"/>
              <a:t>‹#›</a:t>
            </a:fld>
            <a:endParaRPr lang="en-US"/>
          </a:p>
        </p:txBody>
      </p:sp>
    </p:spTree>
    <p:extLst>
      <p:ext uri="{BB962C8B-B14F-4D97-AF65-F5344CB8AC3E}">
        <p14:creationId xmlns:p14="http://schemas.microsoft.com/office/powerpoint/2010/main" val="301472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42A452-E6D4-4AB5-9BFB-9E91EE3BA79D}" type="datetimeFigureOut">
              <a:rPr lang="en-US" smtClean="0"/>
              <a:t>9/30/2024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D3D77C-333C-4125-9CCC-774E68050AC0}" type="slidenum">
              <a:rPr lang="en-US" smtClean="0"/>
              <a:t>‹#›</a:t>
            </a:fld>
            <a:endParaRPr lang="en-US"/>
          </a:p>
        </p:txBody>
      </p:sp>
    </p:spTree>
    <p:extLst>
      <p:ext uri="{BB962C8B-B14F-4D97-AF65-F5344CB8AC3E}">
        <p14:creationId xmlns:p14="http://schemas.microsoft.com/office/powerpoint/2010/main" val="2737922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42A452-E6D4-4AB5-9BFB-9E91EE3BA79D}" type="datetimeFigureOut">
              <a:rPr lang="en-US" smtClean="0"/>
              <a:t>9/30/2024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D3D77C-333C-4125-9CCC-774E68050AC0}" type="slidenum">
              <a:rPr lang="en-US" smtClean="0"/>
              <a:t>‹#›</a:t>
            </a:fld>
            <a:endParaRPr lang="en-US"/>
          </a:p>
        </p:txBody>
      </p:sp>
    </p:spTree>
    <p:extLst>
      <p:ext uri="{BB962C8B-B14F-4D97-AF65-F5344CB8AC3E}">
        <p14:creationId xmlns:p14="http://schemas.microsoft.com/office/powerpoint/2010/main" val="761654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2A452-E6D4-4AB5-9BFB-9E91EE3BA79D}" type="datetimeFigureOut">
              <a:rPr lang="en-US" smtClean="0"/>
              <a:t>9/30/2024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D3D77C-333C-4125-9CCC-774E68050AC0}" type="slidenum">
              <a:rPr lang="en-US" smtClean="0"/>
              <a:t>‹#›</a:t>
            </a:fld>
            <a:endParaRPr lang="en-US"/>
          </a:p>
        </p:txBody>
      </p:sp>
    </p:spTree>
    <p:extLst>
      <p:ext uri="{BB962C8B-B14F-4D97-AF65-F5344CB8AC3E}">
        <p14:creationId xmlns:p14="http://schemas.microsoft.com/office/powerpoint/2010/main" val="1523781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42A452-E6D4-4AB5-9BFB-9E91EE3BA79D}"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3D77C-333C-4125-9CCC-774E68050AC0}" type="slidenum">
              <a:rPr lang="en-US" smtClean="0"/>
              <a:t>‹#›</a:t>
            </a:fld>
            <a:endParaRPr lang="en-US"/>
          </a:p>
        </p:txBody>
      </p:sp>
    </p:spTree>
    <p:extLst>
      <p:ext uri="{BB962C8B-B14F-4D97-AF65-F5344CB8AC3E}">
        <p14:creationId xmlns:p14="http://schemas.microsoft.com/office/powerpoint/2010/main" val="2626501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42A452-E6D4-4AB5-9BFB-9E91EE3BA79D}"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3D77C-333C-4125-9CCC-774E68050AC0}" type="slidenum">
              <a:rPr lang="en-US" smtClean="0"/>
              <a:t>‹#›</a:t>
            </a:fld>
            <a:endParaRPr lang="en-US"/>
          </a:p>
        </p:txBody>
      </p:sp>
    </p:spTree>
    <p:extLst>
      <p:ext uri="{BB962C8B-B14F-4D97-AF65-F5344CB8AC3E}">
        <p14:creationId xmlns:p14="http://schemas.microsoft.com/office/powerpoint/2010/main" val="2718454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2A452-E6D4-4AB5-9BFB-9E91EE3BA79D}" type="datetimeFigureOut">
              <a:rPr lang="en-US" smtClean="0"/>
              <a:t>9/30/2024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D3D77C-333C-4125-9CCC-774E68050AC0}" type="slidenum">
              <a:rPr lang="en-US" smtClean="0"/>
              <a:t>‹#›</a:t>
            </a:fld>
            <a:endParaRPr lang="en-US"/>
          </a:p>
        </p:txBody>
      </p:sp>
    </p:spTree>
    <p:extLst>
      <p:ext uri="{BB962C8B-B14F-4D97-AF65-F5344CB8AC3E}">
        <p14:creationId xmlns:p14="http://schemas.microsoft.com/office/powerpoint/2010/main" val="3191054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2884367" y="317833"/>
            <a:ext cx="18631600" cy="1691600"/>
          </a:xfrm>
          <a:prstGeom prst="rect">
            <a:avLst/>
          </a:prstGeom>
          <a:noFill/>
          <a:ln>
            <a:noFill/>
          </a:ln>
        </p:spPr>
        <p:txBody>
          <a:bodyPr spcFirstLastPara="1" vert="horz" wrap="square" lIns="121900" tIns="121900" rIns="121900" bIns="121900" rtlCol="0" anchor="b" anchorCtr="0">
            <a:noAutofit/>
          </a:bodyPr>
          <a:lstStyle/>
          <a:p>
            <a:pPr>
              <a:lnSpc>
                <a:spcPct val="100000"/>
              </a:lnSpc>
              <a:spcBef>
                <a:spcPts val="0"/>
              </a:spcBef>
              <a:buClr>
                <a:schemeClr val="dk1"/>
              </a:buClr>
              <a:buSzPts val="1100"/>
            </a:pPr>
            <a:r>
              <a:rPr lang="en-US" sz="1867" b="1" dirty="0">
                <a:latin typeface="Times New Roman"/>
                <a:ea typeface="Times New Roman"/>
                <a:cs typeface="Times New Roman"/>
                <a:sym typeface="Times New Roman"/>
              </a:rPr>
              <a:t>Mid-West University</a:t>
            </a:r>
            <a:endParaRPr sz="1867" b="1" dirty="0">
              <a:latin typeface="Times New Roman"/>
              <a:ea typeface="Times New Roman"/>
              <a:cs typeface="Times New Roman"/>
              <a:sym typeface="Times New Roman"/>
            </a:endParaRPr>
          </a:p>
          <a:p>
            <a:pPr>
              <a:lnSpc>
                <a:spcPct val="100000"/>
              </a:lnSpc>
              <a:spcBef>
                <a:spcPts val="0"/>
              </a:spcBef>
              <a:buClr>
                <a:schemeClr val="dk1"/>
              </a:buClr>
              <a:buSzPts val="1100"/>
            </a:pPr>
            <a:r>
              <a:rPr lang="en-US" sz="1867" b="1" dirty="0">
                <a:latin typeface="Times New Roman"/>
                <a:ea typeface="Times New Roman"/>
                <a:cs typeface="Times New Roman"/>
                <a:sym typeface="Times New Roman"/>
              </a:rPr>
              <a:t>Graduate School of Engineering</a:t>
            </a:r>
            <a:endParaRPr sz="1867" b="1" dirty="0">
              <a:latin typeface="Times New Roman"/>
              <a:ea typeface="Times New Roman"/>
              <a:cs typeface="Times New Roman"/>
              <a:sym typeface="Times New Roman"/>
            </a:endParaRPr>
          </a:p>
          <a:p>
            <a:pPr>
              <a:lnSpc>
                <a:spcPct val="100000"/>
              </a:lnSpc>
              <a:spcBef>
                <a:spcPts val="0"/>
              </a:spcBef>
              <a:buClr>
                <a:schemeClr val="dk1"/>
              </a:buClr>
              <a:buSzPts val="1100"/>
            </a:pPr>
            <a:r>
              <a:rPr lang="en-US" sz="1867" b="1" dirty="0">
                <a:latin typeface="Times New Roman"/>
                <a:ea typeface="Times New Roman"/>
                <a:cs typeface="Times New Roman"/>
                <a:sym typeface="Times New Roman"/>
              </a:rPr>
              <a:t>Central Department of Civil Engineering</a:t>
            </a:r>
            <a:endParaRPr sz="1867" b="1" dirty="0">
              <a:latin typeface="Times New Roman"/>
              <a:ea typeface="Times New Roman"/>
              <a:cs typeface="Times New Roman"/>
              <a:sym typeface="Times New Roman"/>
            </a:endParaRPr>
          </a:p>
          <a:p>
            <a:pPr>
              <a:lnSpc>
                <a:spcPct val="100000"/>
              </a:lnSpc>
              <a:spcBef>
                <a:spcPts val="0"/>
              </a:spcBef>
              <a:buSzPts val="5200"/>
            </a:pPr>
            <a:r>
              <a:rPr lang="en-US" sz="1867" b="1" dirty="0">
                <a:latin typeface="Times New Roman"/>
                <a:ea typeface="Times New Roman"/>
                <a:cs typeface="Times New Roman"/>
                <a:sym typeface="Times New Roman"/>
              </a:rPr>
              <a:t>Birendranagar-10, Surkhet</a:t>
            </a:r>
            <a:endParaRPr sz="1867" b="1" dirty="0">
              <a:latin typeface="Times New Roman"/>
              <a:ea typeface="Times New Roman"/>
              <a:cs typeface="Times New Roman"/>
              <a:sym typeface="Times New Roman"/>
            </a:endParaRPr>
          </a:p>
        </p:txBody>
      </p:sp>
      <p:sp>
        <p:nvSpPr>
          <p:cNvPr id="55" name="Google Shape;55;p1"/>
          <p:cNvSpPr txBox="1">
            <a:spLocks noGrp="1"/>
          </p:cNvSpPr>
          <p:nvPr>
            <p:ph type="subTitle" idx="1"/>
          </p:nvPr>
        </p:nvSpPr>
        <p:spPr>
          <a:xfrm>
            <a:off x="751033" y="2234435"/>
            <a:ext cx="11360800" cy="524800"/>
          </a:xfrm>
          <a:prstGeom prst="rect">
            <a:avLst/>
          </a:prstGeom>
          <a:noFill/>
          <a:ln>
            <a:noFill/>
          </a:ln>
        </p:spPr>
        <p:txBody>
          <a:bodyPr spcFirstLastPara="1" vert="horz" wrap="square" lIns="121900" tIns="121900" rIns="121900" bIns="121900" rtlCol="0" anchor="t" anchorCtr="0">
            <a:noAutofit/>
          </a:bodyPr>
          <a:lstStyle/>
          <a:p>
            <a:pPr>
              <a:lnSpc>
                <a:spcPct val="95000"/>
              </a:lnSpc>
              <a:spcBef>
                <a:spcPts val="667"/>
              </a:spcBef>
              <a:buClr>
                <a:schemeClr val="dk1"/>
              </a:buClr>
              <a:buSzPts val="275"/>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Presentation on</a:t>
            </a:r>
            <a:endParaRPr sz="2000" dirty="0">
              <a:latin typeface="Times New Roman" panose="02020603050405020304" pitchFamily="18" charset="0"/>
              <a:cs typeface="Times New Roman" panose="02020603050405020304" pitchFamily="18" charset="0"/>
            </a:endParaRPr>
          </a:p>
          <a:p>
            <a:r>
              <a:rPr lang="en-US" sz="1800" b="1" u="sng"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Internship Work as an Engineer in Department of Water Supply and Sewerage Management, Surkhet</a:t>
            </a: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endParaRPr lang="en-US" sz="1600" b="1" u="sng"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endParaRPr lang="en-US" sz="1600" b="1" u="sng"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a:p>
            <a:pPr algn="l">
              <a:lnSpc>
                <a:spcPct val="95000"/>
              </a:lnSpc>
              <a:spcBef>
                <a:spcPts val="667"/>
              </a:spcBef>
              <a:buClr>
                <a:schemeClr val="dk1"/>
              </a:buClr>
              <a:buSzPts val="275"/>
            </a:pPr>
            <a:endParaRPr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lnSpc>
                <a:spcPct val="80000"/>
              </a:lnSpc>
              <a:spcBef>
                <a:spcPts val="0"/>
              </a:spcBef>
              <a:buSzPts val="275"/>
            </a:pPr>
            <a:endParaRPr sz="2000" dirty="0">
              <a:latin typeface="Times New Roman"/>
              <a:ea typeface="Times New Roman"/>
              <a:cs typeface="Times New Roman"/>
              <a:sym typeface="Times New Roman"/>
            </a:endParaRPr>
          </a:p>
          <a:p>
            <a:pPr>
              <a:lnSpc>
                <a:spcPct val="80000"/>
              </a:lnSpc>
              <a:spcBef>
                <a:spcPts val="0"/>
              </a:spcBef>
              <a:buSzPts val="275"/>
            </a:pPr>
            <a:endParaRPr dirty="0"/>
          </a:p>
          <a:p>
            <a:pPr>
              <a:lnSpc>
                <a:spcPct val="80000"/>
              </a:lnSpc>
              <a:spcBef>
                <a:spcPts val="0"/>
              </a:spcBef>
              <a:buSzPts val="275"/>
            </a:pPr>
            <a:endParaRPr dirty="0"/>
          </a:p>
          <a:p>
            <a:pPr>
              <a:lnSpc>
                <a:spcPct val="80000"/>
              </a:lnSpc>
              <a:spcBef>
                <a:spcPts val="0"/>
              </a:spcBef>
              <a:buSzPts val="275"/>
            </a:pPr>
            <a:endParaRPr dirty="0"/>
          </a:p>
          <a:p>
            <a:pPr>
              <a:lnSpc>
                <a:spcPct val="80000"/>
              </a:lnSpc>
              <a:spcBef>
                <a:spcPts val="0"/>
              </a:spcBef>
              <a:buSzPts val="275"/>
            </a:pPr>
            <a:endParaRPr dirty="0"/>
          </a:p>
          <a:p>
            <a:pPr algn="l">
              <a:lnSpc>
                <a:spcPct val="80000"/>
              </a:lnSpc>
              <a:spcBef>
                <a:spcPts val="0"/>
              </a:spcBef>
              <a:buSzPts val="275"/>
            </a:pPr>
            <a:endParaRPr dirty="0"/>
          </a:p>
          <a:p>
            <a:pPr algn="l">
              <a:lnSpc>
                <a:spcPct val="80000"/>
              </a:lnSpc>
              <a:spcBef>
                <a:spcPts val="0"/>
              </a:spcBef>
              <a:buSzPts val="275"/>
            </a:pPr>
            <a:r>
              <a:rPr lang="en-US" sz="1800" dirty="0">
                <a:latin typeface="Times New Roman"/>
                <a:ea typeface="Times New Roman"/>
                <a:cs typeface="Times New Roman"/>
                <a:sym typeface="Times New Roman"/>
              </a:rPr>
              <a:t>                                                                     DATE: </a:t>
            </a:r>
            <a:r>
              <a:rPr lang="en-US" sz="1800" dirty="0" smtClean="0">
                <a:latin typeface="Times New Roman"/>
                <a:ea typeface="Times New Roman"/>
                <a:cs typeface="Times New Roman"/>
                <a:sym typeface="Times New Roman"/>
              </a:rPr>
              <a:t>2081/06/15</a:t>
            </a:r>
            <a:endParaRPr sz="1800" dirty="0">
              <a:latin typeface="Times New Roman"/>
              <a:ea typeface="Times New Roman"/>
              <a:cs typeface="Times New Roman"/>
              <a:sym typeface="Times New Roman"/>
            </a:endParaRPr>
          </a:p>
        </p:txBody>
      </p:sp>
      <p:pic>
        <p:nvPicPr>
          <p:cNvPr id="56" name="Google Shape;56;p1"/>
          <p:cNvPicPr preferRelativeResize="0"/>
          <p:nvPr/>
        </p:nvPicPr>
        <p:blipFill rotWithShape="1">
          <a:blip r:embed="rId3">
            <a:alphaModFix/>
          </a:blip>
          <a:srcRect/>
          <a:stretch/>
        </p:blipFill>
        <p:spPr>
          <a:xfrm>
            <a:off x="0" y="0"/>
            <a:ext cx="12192000" cy="458533"/>
          </a:xfrm>
          <a:prstGeom prst="rect">
            <a:avLst/>
          </a:prstGeom>
          <a:noFill/>
          <a:ln>
            <a:noFill/>
          </a:ln>
        </p:spPr>
      </p:pic>
      <p:pic>
        <p:nvPicPr>
          <p:cNvPr id="57" name="Google Shape;57;p1"/>
          <p:cNvPicPr preferRelativeResize="0"/>
          <p:nvPr/>
        </p:nvPicPr>
        <p:blipFill rotWithShape="1">
          <a:blip r:embed="rId4">
            <a:alphaModFix/>
          </a:blip>
          <a:srcRect/>
          <a:stretch/>
        </p:blipFill>
        <p:spPr>
          <a:xfrm>
            <a:off x="505501" y="458534"/>
            <a:ext cx="1556604" cy="1347689"/>
          </a:xfrm>
          <a:prstGeom prst="rect">
            <a:avLst/>
          </a:prstGeom>
          <a:noFill/>
          <a:ln>
            <a:noFill/>
          </a:ln>
        </p:spPr>
      </p:pic>
      <p:sp>
        <p:nvSpPr>
          <p:cNvPr id="58" name="Google Shape;58;p1"/>
          <p:cNvSpPr txBox="1"/>
          <p:nvPr/>
        </p:nvSpPr>
        <p:spPr>
          <a:xfrm>
            <a:off x="147692" y="4704520"/>
            <a:ext cx="5599288" cy="3410003"/>
          </a:xfrm>
          <a:prstGeom prst="rect">
            <a:avLst/>
          </a:prstGeom>
          <a:noFill/>
          <a:ln>
            <a:noFill/>
          </a:ln>
        </p:spPr>
        <p:txBody>
          <a:bodyPr spcFirstLastPara="1" wrap="square" lIns="121900" tIns="121900" rIns="121900" bIns="121900" anchor="t" anchorCtr="0">
            <a:noAutofit/>
          </a:bodyPr>
          <a:lstStyle/>
          <a:p>
            <a:pPr algn="just"/>
            <a:r>
              <a:rPr lang="en-US" b="1" u="sng" dirty="0">
                <a:solidFill>
                  <a:schemeClr val="dk1"/>
                </a:solidFill>
                <a:latin typeface="Times New Roman"/>
                <a:ea typeface="Times New Roman"/>
                <a:cs typeface="Times New Roman"/>
                <a:sym typeface="Times New Roman"/>
              </a:rPr>
              <a:t>Presented By:</a:t>
            </a:r>
            <a:endParaRPr lang="en-GB" dirty="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Santosh Gauta</a:t>
            </a:r>
            <a:r>
              <a:rPr lang="en-GB" dirty="0">
                <a:latin typeface="Times New Roman" panose="02020603050405020304" pitchFamily="18" charset="0"/>
                <a:cs typeface="Times New Roman" panose="02020603050405020304" pitchFamily="18" charset="0"/>
              </a:rPr>
              <a:t>m</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t>
            </a:r>
            <a:r>
              <a:rPr lang="en-GB" dirty="0" smtClean="0">
                <a:latin typeface="Times New Roman" panose="02020603050405020304" pitchFamily="18" charset="0"/>
                <a:cs typeface="Times New Roman" panose="02020603050405020304" pitchFamily="18" charset="0"/>
              </a:rPr>
              <a:t>2019-71-2-1005-0042)</a:t>
            </a:r>
            <a:endParaRPr lang="en-GB" dirty="0">
              <a:latin typeface="Times New Roman" panose="02020603050405020304" pitchFamily="18" charset="0"/>
              <a:cs typeface="Times New Roman" panose="02020603050405020304" pitchFamily="18" charset="0"/>
            </a:endParaRPr>
          </a:p>
        </p:txBody>
      </p:sp>
      <p:sp>
        <p:nvSpPr>
          <p:cNvPr id="59" name="Google Shape;59;p1"/>
          <p:cNvSpPr txBox="1"/>
          <p:nvPr/>
        </p:nvSpPr>
        <p:spPr>
          <a:xfrm>
            <a:off x="9130533" y="5844333"/>
            <a:ext cx="3061600" cy="722800"/>
          </a:xfrm>
          <a:prstGeom prst="rect">
            <a:avLst/>
          </a:prstGeom>
          <a:noFill/>
          <a:ln>
            <a:noFill/>
          </a:ln>
        </p:spPr>
        <p:txBody>
          <a:bodyPr spcFirstLastPara="1" wrap="square" lIns="121900" tIns="121900" rIns="121900" bIns="121900" anchor="t" anchorCtr="0">
            <a:noAutofit/>
          </a:bodyPr>
          <a:lstStyle/>
          <a:p>
            <a:pPr>
              <a:buClr>
                <a:srgbClr val="000000"/>
              </a:buClr>
              <a:buSzPts val="1000"/>
            </a:pPr>
            <a:endParaRPr sz="1333">
              <a:solidFill>
                <a:srgbClr val="000000"/>
              </a:solidFill>
              <a:latin typeface="Times New Roman"/>
              <a:ea typeface="Times New Roman"/>
              <a:cs typeface="Times New Roman"/>
              <a:sym typeface="Times New Roman"/>
            </a:endParaRPr>
          </a:p>
        </p:txBody>
      </p:sp>
      <p:sp>
        <p:nvSpPr>
          <p:cNvPr id="60" name="Google Shape;60;p1"/>
          <p:cNvSpPr txBox="1"/>
          <p:nvPr/>
        </p:nvSpPr>
        <p:spPr>
          <a:xfrm>
            <a:off x="7103604" y="4535133"/>
            <a:ext cx="5664400" cy="2618400"/>
          </a:xfrm>
          <a:prstGeom prst="rect">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rgbClr val="000000"/>
              </a:buClr>
              <a:buSzPts val="1600"/>
            </a:pPr>
            <a:r>
              <a:rPr lang="en-US" b="1" u="sng" dirty="0">
                <a:solidFill>
                  <a:schemeClr val="dk1"/>
                </a:solidFill>
                <a:latin typeface="Times New Roman"/>
                <a:ea typeface="Times New Roman"/>
                <a:cs typeface="Times New Roman"/>
                <a:sym typeface="Times New Roman"/>
              </a:rPr>
              <a:t>Presented To:</a:t>
            </a:r>
            <a:endParaRPr dirty="0">
              <a:solidFill>
                <a:schemeClr val="dk1"/>
              </a:solidFill>
              <a:latin typeface="Times New Roman"/>
              <a:ea typeface="Times New Roman"/>
              <a:cs typeface="Times New Roman"/>
              <a:sym typeface="Times New Roman"/>
            </a:endParaRPr>
          </a:p>
          <a:p>
            <a:pPr>
              <a:lnSpc>
                <a:spcPct val="115000"/>
              </a:lnSpc>
              <a:buClr>
                <a:srgbClr val="000000"/>
              </a:buClr>
              <a:buSzPts val="1400"/>
            </a:pPr>
            <a:r>
              <a:rPr lang="en-US" dirty="0">
                <a:solidFill>
                  <a:schemeClr val="dk1"/>
                </a:solidFill>
                <a:latin typeface="Times New Roman"/>
                <a:ea typeface="Times New Roman"/>
                <a:cs typeface="Times New Roman"/>
                <a:sym typeface="Times New Roman"/>
              </a:rPr>
              <a:t>Central Department of Civil Engineering</a:t>
            </a:r>
            <a:endParaRPr dirty="0">
              <a:solidFill>
                <a:schemeClr val="dk1"/>
              </a:solidFill>
              <a:latin typeface="Times New Roman"/>
              <a:ea typeface="Times New Roman"/>
              <a:cs typeface="Times New Roman"/>
              <a:sym typeface="Times New Roman"/>
            </a:endParaRPr>
          </a:p>
          <a:p>
            <a:pPr>
              <a:lnSpc>
                <a:spcPct val="115000"/>
              </a:lnSpc>
              <a:buClr>
                <a:srgbClr val="000000"/>
              </a:buClr>
              <a:buSzPts val="1400"/>
            </a:pPr>
            <a:r>
              <a:rPr lang="en-US" dirty="0">
                <a:solidFill>
                  <a:schemeClr val="dk1"/>
                </a:solidFill>
                <a:latin typeface="Times New Roman"/>
                <a:ea typeface="Times New Roman"/>
                <a:cs typeface="Times New Roman"/>
                <a:sym typeface="Times New Roman"/>
              </a:rPr>
              <a:t>Graduate School of Engineering</a:t>
            </a:r>
            <a:endParaRPr dirty="0">
              <a:solidFill>
                <a:schemeClr val="dk1"/>
              </a:solidFill>
              <a:latin typeface="Times New Roman"/>
              <a:ea typeface="Times New Roman"/>
              <a:cs typeface="Times New Roman"/>
              <a:sym typeface="Times New Roman"/>
            </a:endParaRPr>
          </a:p>
          <a:p>
            <a:pPr>
              <a:lnSpc>
                <a:spcPct val="115000"/>
              </a:lnSpc>
              <a:buClr>
                <a:srgbClr val="000000"/>
              </a:buClr>
              <a:buSzPts val="1400"/>
            </a:pPr>
            <a:r>
              <a:rPr lang="en-US" dirty="0">
                <a:solidFill>
                  <a:schemeClr val="dk1"/>
                </a:solidFill>
                <a:latin typeface="Times New Roman"/>
                <a:ea typeface="Times New Roman"/>
                <a:cs typeface="Times New Roman"/>
                <a:sym typeface="Times New Roman"/>
              </a:rPr>
              <a:t>Mid-West University</a:t>
            </a:r>
            <a:endParaRPr dirty="0">
              <a:solidFill>
                <a:schemeClr val="dk1"/>
              </a:solidFill>
              <a:latin typeface="Times New Roman"/>
              <a:ea typeface="Times New Roman"/>
              <a:cs typeface="Times New Roman"/>
              <a:sym typeface="Times New Roman"/>
            </a:endParaRPr>
          </a:p>
          <a:p>
            <a:pPr algn="ctr">
              <a:lnSpc>
                <a:spcPct val="115000"/>
              </a:lnSpc>
              <a:buClr>
                <a:schemeClr val="dk1"/>
              </a:buClr>
              <a:buSzPts val="1100"/>
            </a:pPr>
            <a:endParaRPr sz="2533" dirty="0">
              <a:solidFill>
                <a:schemeClr val="dk1"/>
              </a:solidFill>
              <a:latin typeface="Times New Roman"/>
              <a:ea typeface="Times New Roman"/>
              <a:cs typeface="Times New Roman"/>
              <a:sym typeface="Times New Roman"/>
            </a:endParaRPr>
          </a:p>
        </p:txBody>
      </p:sp>
      <p:pic>
        <p:nvPicPr>
          <p:cNvPr id="61" name="Google Shape;61;p1"/>
          <p:cNvPicPr preferRelativeResize="0"/>
          <p:nvPr/>
        </p:nvPicPr>
        <p:blipFill rotWithShape="1">
          <a:blip r:embed="rId3">
            <a:alphaModFix/>
          </a:blip>
          <a:srcRect/>
          <a:stretch/>
        </p:blipFill>
        <p:spPr>
          <a:xfrm>
            <a:off x="0" y="6656600"/>
            <a:ext cx="12192000" cy="458533"/>
          </a:xfrm>
          <a:prstGeom prst="rect">
            <a:avLst/>
          </a:prstGeom>
          <a:noFill/>
          <a:ln>
            <a:noFill/>
          </a:ln>
        </p:spPr>
      </p:pic>
    </p:spTree>
    <p:extLst>
      <p:ext uri="{BB962C8B-B14F-4D97-AF65-F5344CB8AC3E}">
        <p14:creationId xmlns:p14="http://schemas.microsoft.com/office/powerpoint/2010/main" val="2079185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a:xfrm>
            <a:off x="149786" y="511697"/>
            <a:ext cx="11360800" cy="763600"/>
          </a:xfrm>
        </p:spPr>
        <p:txBody>
          <a:bodyPr>
            <a:normAutofit fontScale="90000"/>
          </a:bodyPr>
          <a:lstStyle/>
          <a:p>
            <a:r>
              <a:rPr lang="en-US" sz="2400" b="1" dirty="0">
                <a:latin typeface="Times New Roman" panose="02020603050405020304" pitchFamily="18" charset="0"/>
                <a:cs typeface="Times New Roman" panose="02020603050405020304" pitchFamily="18" charset="0"/>
              </a:rPr>
              <a:t>Supervise the construction of a slump well </a:t>
            </a:r>
            <a:r>
              <a:rPr lang="en-US" sz="2400" b="1" dirty="0" err="1">
                <a:latin typeface="Times New Roman" panose="02020603050405020304" pitchFamily="18" charset="0"/>
                <a:cs typeface="Times New Roman" panose="02020603050405020304" pitchFamily="18" charset="0"/>
              </a:rPr>
              <a:t>Lekhbesi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Khanipani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Ayojana</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Lekhbesi</a:t>
            </a:r>
            <a:r>
              <a:rPr lang="en-US" sz="1733" b="1" u="sng" dirty="0" smtClean="0">
                <a:latin typeface="Times New Roman" panose="02020603050405020304" pitchFamily="18" charset="0"/>
                <a:cs typeface="Times New Roman" panose="02020603050405020304" pitchFamily="18" charset="0"/>
              </a:rPr>
              <a:t/>
            </a:r>
            <a:br>
              <a:rPr lang="en-US" sz="1733" b="1" u="sng" dirty="0" smtClean="0">
                <a:latin typeface="Times New Roman" panose="02020603050405020304" pitchFamily="18" charset="0"/>
                <a:cs typeface="Times New Roman" panose="02020603050405020304" pitchFamily="18" charset="0"/>
              </a:rPr>
            </a:br>
            <a:r>
              <a:rPr lang="en-US" dirty="0" smtClean="0"/>
              <a:t/>
            </a:r>
            <a:br>
              <a:rPr lang="en-US" dirty="0" smtClean="0"/>
            </a:br>
            <a:endParaRPr lang="en-US" dirty="0"/>
          </a:p>
        </p:txBody>
      </p:sp>
      <p:sp>
        <p:nvSpPr>
          <p:cNvPr id="3" name="Text Placeholder 2"/>
          <p:cNvSpPr>
            <a:spLocks noGrp="1"/>
          </p:cNvSpPr>
          <p:nvPr>
            <p:ph type="body" idx="1"/>
          </p:nvPr>
        </p:nvSpPr>
        <p:spPr>
          <a:xfrm>
            <a:off x="233916" y="956929"/>
            <a:ext cx="11542484" cy="5050465"/>
          </a:xfrm>
        </p:spPr>
        <p:txBody>
          <a:bodyPr>
            <a:normAutofit lnSpcReduction="10000"/>
          </a:bodyPr>
          <a:lstStyle/>
          <a:p>
            <a:pPr marL="152396" indent="0">
              <a:lnSpc>
                <a:spcPct val="150000"/>
              </a:lnSpc>
              <a:buNone/>
            </a:pPr>
            <a:r>
              <a:rPr lang="en-US" sz="2000" b="1" dirty="0">
                <a:latin typeface="Times New Roman" panose="02020603050405020304" pitchFamily="18" charset="0"/>
                <a:ea typeface="Tahoma" panose="020B0604030504040204" pitchFamily="34" charset="0"/>
                <a:cs typeface="Times New Roman" panose="02020603050405020304" pitchFamily="18" charset="0"/>
              </a:rPr>
              <a:t>Slump Well Specifications</a:t>
            </a:r>
            <a:r>
              <a:rPr lang="en-US" sz="2000" b="1" dirty="0" smtClean="0">
                <a:latin typeface="Times New Roman" panose="02020603050405020304" pitchFamily="18" charset="0"/>
                <a:ea typeface="Tahoma" panose="020B0604030504040204" pitchFamily="34" charset="0"/>
                <a:cs typeface="Times New Roman" panose="02020603050405020304" pitchFamily="18" charset="0"/>
              </a:rPr>
              <a:t>:</a:t>
            </a:r>
            <a:endParaRPr lang="en-US" sz="2000" b="1" dirty="0">
              <a:latin typeface="Times New Roman" panose="02020603050405020304" pitchFamily="18" charset="0"/>
              <a:ea typeface="Tahoma" panose="020B0604030504040204" pitchFamily="34" charset="0"/>
              <a:cs typeface="Times New Roman" panose="02020603050405020304" pitchFamily="18" charset="0"/>
            </a:endParaRP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Well Diameter:</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Inside Diameter: 1.5 to 2.5 meters</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Depth: 6 to 10 meters</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Materials:</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Well-Lining: Reinforced concrete rings or masonry (150-200mm thick)</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Concrete Grade: M20 or M25</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Reinforcement: 12mm steel bars, spaced 150-200mm center to center</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Filter Media:</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Gravel Filter Layer: 100-150mm thick</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Geo-textile Fabric: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Optional</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68" name="Google Shape;68;p2"/>
          <p:cNvPicPr preferRelativeResize="0"/>
          <p:nvPr/>
        </p:nvPicPr>
        <p:blipFill rotWithShape="1">
          <a:blip r:embed="rId3">
            <a:alphaModFix/>
          </a:blip>
          <a:srcRect/>
          <a:stretch/>
        </p:blipFill>
        <p:spPr>
          <a:xfrm>
            <a:off x="0" y="0"/>
            <a:ext cx="12192000" cy="458533"/>
          </a:xfrm>
          <a:prstGeom prst="rect">
            <a:avLst/>
          </a:prstGeom>
          <a:noFill/>
          <a:ln>
            <a:noFill/>
          </a:ln>
        </p:spPr>
      </p:pic>
      <p:pic>
        <p:nvPicPr>
          <p:cNvPr id="69" name="Google Shape;69;p2"/>
          <p:cNvPicPr preferRelativeResize="0"/>
          <p:nvPr/>
        </p:nvPicPr>
        <p:blipFill rotWithShape="1">
          <a:blip r:embed="rId3">
            <a:alphaModFix/>
          </a:blip>
          <a:srcRect/>
          <a:stretch/>
        </p:blipFill>
        <p:spPr>
          <a:xfrm>
            <a:off x="0" y="6399467"/>
            <a:ext cx="12192000" cy="458533"/>
          </a:xfrm>
          <a:prstGeom prst="rect">
            <a:avLst/>
          </a:prstGeom>
          <a:noFill/>
          <a:ln>
            <a:noFill/>
          </a:ln>
        </p:spPr>
      </p:pic>
      <p:sp>
        <p:nvSpPr>
          <p:cNvPr id="4" name="TextBox 3"/>
          <p:cNvSpPr txBox="1"/>
          <p:nvPr/>
        </p:nvSpPr>
        <p:spPr>
          <a:xfrm>
            <a:off x="8282763" y="5518298"/>
            <a:ext cx="3062177"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Continued……..</a:t>
            </a:r>
            <a:endParaRPr lang="en-US" sz="16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8282763" y="963217"/>
            <a:ext cx="3227823" cy="3738317"/>
          </a:xfrm>
          <a:prstGeom prst="rect">
            <a:avLst/>
          </a:prstGeom>
        </p:spPr>
      </p:pic>
      <p:sp>
        <p:nvSpPr>
          <p:cNvPr id="2" name="TextBox 1"/>
          <p:cNvSpPr txBox="1"/>
          <p:nvPr/>
        </p:nvSpPr>
        <p:spPr>
          <a:xfrm>
            <a:off x="8282763" y="5022761"/>
            <a:ext cx="3311953"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4: Slump </a:t>
            </a:r>
            <a:r>
              <a:rPr lang="en-US" i="1" dirty="0" smtClean="0">
                <a:latin typeface="Times New Roman" panose="02020603050405020304" pitchFamily="18" charset="0"/>
                <a:cs typeface="Times New Roman" panose="02020603050405020304" pitchFamily="18" charset="0"/>
              </a:rPr>
              <a:t>Well starting phase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4507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3" name="Text Placeholder 2"/>
          <p:cNvSpPr>
            <a:spLocks noGrp="1"/>
          </p:cNvSpPr>
          <p:nvPr>
            <p:ph type="body" idx="1"/>
          </p:nvPr>
        </p:nvSpPr>
        <p:spPr>
          <a:xfrm>
            <a:off x="0" y="570564"/>
            <a:ext cx="11542484" cy="4749670"/>
          </a:xfrm>
        </p:spPr>
        <p:txBody>
          <a:bodyPr>
            <a:noAutofit/>
          </a:bodyPr>
          <a:lstStyle/>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Pumping Equipment:</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Submersible Pump: 5 HP to 10 HP</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Pump Discharge Pipe: 100mm diameter PVC or GI pipe</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Well Cover:</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Heavy-duty, cast iron or RCC cover</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Drainage System:</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Connection to </a:t>
            </a:r>
            <a:r>
              <a:rPr lang="en-US" sz="2000" dirty="0" err="1">
                <a:latin typeface="Times New Roman" panose="02020603050405020304" pitchFamily="18" charset="0"/>
                <a:ea typeface="Tahoma" panose="020B0604030504040204" pitchFamily="34" charset="0"/>
                <a:cs typeface="Times New Roman" panose="02020603050405020304" pitchFamily="18" charset="0"/>
              </a:rPr>
              <a:t>stormwater</a:t>
            </a:r>
            <a:r>
              <a:rPr lang="en-US" sz="2000" dirty="0">
                <a:latin typeface="Times New Roman" panose="02020603050405020304" pitchFamily="18" charset="0"/>
                <a:ea typeface="Tahoma" panose="020B0604030504040204" pitchFamily="34" charset="0"/>
                <a:cs typeface="Times New Roman" panose="02020603050405020304" pitchFamily="18" charset="0"/>
              </a:rPr>
              <a:t> drains or water treatment systems</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Safety Features:</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Guardrails, warning signs, and proper fencing</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Maintenance Access:</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Access points for maintenance and inspection</a:t>
            </a:r>
          </a:p>
        </p:txBody>
      </p:sp>
      <p:pic>
        <p:nvPicPr>
          <p:cNvPr id="68" name="Google Shape;68;p2"/>
          <p:cNvPicPr preferRelativeResize="0"/>
          <p:nvPr/>
        </p:nvPicPr>
        <p:blipFill rotWithShape="1">
          <a:blip r:embed="rId3">
            <a:alphaModFix/>
          </a:blip>
          <a:srcRect/>
          <a:stretch/>
        </p:blipFill>
        <p:spPr>
          <a:xfrm>
            <a:off x="0" y="0"/>
            <a:ext cx="12192000" cy="458533"/>
          </a:xfrm>
          <a:prstGeom prst="rect">
            <a:avLst/>
          </a:prstGeom>
          <a:noFill/>
          <a:ln>
            <a:noFill/>
          </a:ln>
        </p:spPr>
      </p:pic>
      <p:pic>
        <p:nvPicPr>
          <p:cNvPr id="69" name="Google Shape;69;p2"/>
          <p:cNvPicPr preferRelativeResize="0"/>
          <p:nvPr/>
        </p:nvPicPr>
        <p:blipFill rotWithShape="1">
          <a:blip r:embed="rId3">
            <a:alphaModFix/>
          </a:blip>
          <a:srcRect/>
          <a:stretch/>
        </p:blipFill>
        <p:spPr>
          <a:xfrm>
            <a:off x="0" y="6399467"/>
            <a:ext cx="12192000" cy="458533"/>
          </a:xfrm>
          <a:prstGeom prst="rect">
            <a:avLst/>
          </a:prstGeom>
          <a:noFill/>
          <a:ln>
            <a:noFill/>
          </a:ln>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7070501" y="570563"/>
            <a:ext cx="3644722" cy="4130226"/>
          </a:xfrm>
          <a:prstGeom prst="rect">
            <a:avLst/>
          </a:prstGeom>
        </p:spPr>
      </p:pic>
      <p:sp>
        <p:nvSpPr>
          <p:cNvPr id="8" name="TextBox 7"/>
          <p:cNvSpPr txBox="1"/>
          <p:nvPr/>
        </p:nvSpPr>
        <p:spPr>
          <a:xfrm>
            <a:off x="7561546" y="4812820"/>
            <a:ext cx="3311953"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a:t>
            </a:r>
            <a:r>
              <a:rPr lang="en-US" i="1" dirty="0" smtClean="0">
                <a:latin typeface="Times New Roman" panose="02020603050405020304" pitchFamily="18" charset="0"/>
                <a:cs typeface="Times New Roman" panose="02020603050405020304" pitchFamily="18" charset="0"/>
              </a:rPr>
              <a:t>5: </a:t>
            </a:r>
            <a:r>
              <a:rPr lang="en-US" i="1" dirty="0">
                <a:latin typeface="Times New Roman" panose="02020603050405020304" pitchFamily="18" charset="0"/>
                <a:cs typeface="Times New Roman" panose="02020603050405020304" pitchFamily="18" charset="0"/>
              </a:rPr>
              <a:t>Slump </a:t>
            </a:r>
            <a:r>
              <a:rPr lang="en-US" i="1" dirty="0" smtClean="0">
                <a:latin typeface="Times New Roman" panose="02020603050405020304" pitchFamily="18" charset="0"/>
                <a:cs typeface="Times New Roman" panose="02020603050405020304" pitchFamily="18" charset="0"/>
              </a:rPr>
              <a:t>Well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3007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a:xfrm>
            <a:off x="415600" y="468806"/>
            <a:ext cx="11360800" cy="763600"/>
          </a:xfrm>
        </p:spPr>
        <p:txBody>
          <a:bodyPr>
            <a:normAutofit fontScale="90000"/>
          </a:bodyPr>
          <a:lstStyle/>
          <a:p>
            <a:r>
              <a:rPr lang="en-US" sz="2400" b="1" u="sng" dirty="0" smtClean="0">
                <a:latin typeface="Times New Roman" panose="02020603050405020304" pitchFamily="18" charset="0"/>
                <a:cs typeface="Times New Roman" panose="02020603050405020304" pitchFamily="18" charset="0"/>
              </a:rPr>
              <a:t>CHALLENGES FACED AND OVERCOME DURING MY INTERNSHIP</a:t>
            </a:r>
            <a:r>
              <a:rPr lang="en-US" dirty="0" smtClean="0"/>
              <a:t/>
            </a:r>
            <a:br>
              <a:rPr lang="en-US" dirty="0" smtClean="0"/>
            </a:br>
            <a:endParaRPr lang="en-US" dirty="0"/>
          </a:p>
        </p:txBody>
      </p:sp>
      <p:sp>
        <p:nvSpPr>
          <p:cNvPr id="3" name="Text Placeholder 2"/>
          <p:cNvSpPr>
            <a:spLocks noGrp="1"/>
          </p:cNvSpPr>
          <p:nvPr>
            <p:ph type="body" idx="1"/>
          </p:nvPr>
        </p:nvSpPr>
        <p:spPr>
          <a:xfrm>
            <a:off x="233916" y="956929"/>
            <a:ext cx="11542484" cy="5050465"/>
          </a:xfrm>
        </p:spPr>
        <p:txBody>
          <a:bodyPr>
            <a:noAutofit/>
          </a:bodyPr>
          <a:lstStyle/>
          <a:p>
            <a:pPr marL="1104881" lvl="1" indent="-342900">
              <a:lnSpc>
                <a:spcPct val="130000"/>
              </a:lnSpc>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Site Accessibility: Difficult terrain hinders material transport.</a:t>
            </a:r>
          </a:p>
          <a:p>
            <a:pPr marL="1104881" lvl="1" indent="-342900">
              <a:lnSpc>
                <a:spcPct val="130000"/>
              </a:lnSpc>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Weather Delays: Extreme conditions affect work quality.</a:t>
            </a:r>
          </a:p>
          <a:p>
            <a:pPr marL="1104881" lvl="1" indent="-342900">
              <a:lnSpc>
                <a:spcPct val="130000"/>
              </a:lnSpc>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Groundwater Issues: High water tables complicate excavation.</a:t>
            </a:r>
          </a:p>
          <a:p>
            <a:pPr marL="1104881" lvl="1" indent="-342900">
              <a:lnSpc>
                <a:spcPct val="130000"/>
              </a:lnSpc>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Utility Conflicts: Existing underground lines obstruct work.</a:t>
            </a:r>
          </a:p>
          <a:p>
            <a:pPr marL="1104881" lvl="1" indent="-342900">
              <a:lnSpc>
                <a:spcPct val="130000"/>
              </a:lnSpc>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Material Delays: Shortages slow project progress.</a:t>
            </a:r>
          </a:p>
          <a:p>
            <a:pPr marL="1104881" lvl="1" indent="-342900">
              <a:lnSpc>
                <a:spcPct val="130000"/>
              </a:lnSpc>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Safety Risks: Inadequate measures endanger workers.</a:t>
            </a:r>
          </a:p>
          <a:p>
            <a:pPr marL="1104881" lvl="1" indent="-342900">
              <a:lnSpc>
                <a:spcPct val="130000"/>
              </a:lnSpc>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Permit Delays: Slow approvals from authorities stall projects.</a:t>
            </a:r>
          </a:p>
          <a:p>
            <a:pPr marL="1104881" lvl="1" indent="-342900">
              <a:lnSpc>
                <a:spcPct val="130000"/>
              </a:lnSpc>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Community Impact: Disruptions to local traffic and life.</a:t>
            </a:r>
          </a:p>
          <a:p>
            <a:pPr marL="1104881" lvl="1" indent="-342900">
              <a:lnSpc>
                <a:spcPct val="130000"/>
              </a:lnSpc>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Equipment Failures: Breakdowns hinder operations.</a:t>
            </a:r>
          </a:p>
          <a:p>
            <a:pPr marL="1104881" lvl="1" indent="-342900">
              <a:lnSpc>
                <a:spcPct val="130000"/>
              </a:lnSpc>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Labor Shortages: Lack of skilled workers delays progress.</a:t>
            </a:r>
          </a:p>
          <a:p>
            <a:pPr marL="1104881" lvl="1" indent="-342900">
              <a:lnSpc>
                <a:spcPct val="130000"/>
              </a:lnSpc>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Design Changes: Unforeseen conditions require modifications.</a:t>
            </a:r>
          </a:p>
          <a:p>
            <a:pPr marL="1104881" lvl="1" indent="-342900">
              <a:lnSpc>
                <a:spcPct val="130000"/>
              </a:lnSpc>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Environmental Compliance: Adhering to regulations is crucial.</a:t>
            </a:r>
          </a:p>
        </p:txBody>
      </p:sp>
      <p:pic>
        <p:nvPicPr>
          <p:cNvPr id="68" name="Google Shape;68;p2"/>
          <p:cNvPicPr preferRelativeResize="0"/>
          <p:nvPr/>
        </p:nvPicPr>
        <p:blipFill rotWithShape="1">
          <a:blip r:embed="rId3">
            <a:alphaModFix/>
          </a:blip>
          <a:srcRect/>
          <a:stretch/>
        </p:blipFill>
        <p:spPr>
          <a:xfrm>
            <a:off x="0" y="0"/>
            <a:ext cx="12192000" cy="458533"/>
          </a:xfrm>
          <a:prstGeom prst="rect">
            <a:avLst/>
          </a:prstGeom>
          <a:noFill/>
          <a:ln>
            <a:noFill/>
          </a:ln>
        </p:spPr>
      </p:pic>
      <p:pic>
        <p:nvPicPr>
          <p:cNvPr id="69" name="Google Shape;69;p2"/>
          <p:cNvPicPr preferRelativeResize="0"/>
          <p:nvPr/>
        </p:nvPicPr>
        <p:blipFill rotWithShape="1">
          <a:blip r:embed="rId3">
            <a:alphaModFix/>
          </a:blip>
          <a:srcRect/>
          <a:stretch/>
        </p:blipFill>
        <p:spPr>
          <a:xfrm>
            <a:off x="0" y="6399467"/>
            <a:ext cx="12192000" cy="458533"/>
          </a:xfrm>
          <a:prstGeom prst="rect">
            <a:avLst/>
          </a:prstGeom>
          <a:noFill/>
          <a:ln>
            <a:noFill/>
          </a:ln>
        </p:spPr>
      </p:pic>
    </p:spTree>
    <p:extLst>
      <p:ext uri="{BB962C8B-B14F-4D97-AF65-F5344CB8AC3E}">
        <p14:creationId xmlns:p14="http://schemas.microsoft.com/office/powerpoint/2010/main" val="1384338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p:txBody>
          <a:bodyPr>
            <a:normAutofit fontScale="90000"/>
          </a:bodyPr>
          <a:lstStyle/>
          <a:p>
            <a:r>
              <a:rPr lang="en-US" sz="2400" b="1" u="sng" dirty="0" smtClean="0">
                <a:latin typeface="Times New Roman" panose="02020603050405020304" pitchFamily="18" charset="0"/>
                <a:cs typeface="Times New Roman" panose="02020603050405020304" pitchFamily="18" charset="0"/>
              </a:rPr>
              <a:t>CONCLUSION</a:t>
            </a:r>
            <a:r>
              <a:rPr lang="en-US" dirty="0" smtClean="0"/>
              <a:t/>
            </a:r>
            <a:br>
              <a:rPr lang="en-US" dirty="0" smtClean="0"/>
            </a:br>
            <a:endParaRPr lang="en-US" dirty="0"/>
          </a:p>
        </p:txBody>
      </p:sp>
      <p:sp>
        <p:nvSpPr>
          <p:cNvPr id="3" name="Text Placeholder 2"/>
          <p:cNvSpPr>
            <a:spLocks noGrp="1"/>
          </p:cNvSpPr>
          <p:nvPr>
            <p:ph type="body" idx="1"/>
          </p:nvPr>
        </p:nvSpPr>
        <p:spPr>
          <a:xfrm>
            <a:off x="233916" y="956929"/>
            <a:ext cx="11542484" cy="5442537"/>
          </a:xfrm>
        </p:spPr>
        <p:txBody>
          <a:bodyPr>
            <a:normAutofit/>
          </a:bodyPr>
          <a:lstStyle/>
          <a:p>
            <a:pPr marL="152396" indent="0" algn="just">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My internship on the water supply system project in Surkhet was a pivotal experience that enriched my understanding of civil engineering. I gained hands-on knowledge in planning, design, and execution while navigating challenges such as site accessibility and weather conditions. This opportunity honed my skills in water distribution networks, site management, and teamwork, ultimately preparing me for future professional challenges in infrastructure development. The lessons learned will serve as a strong foundation as I advance in my career.</a:t>
            </a:r>
          </a:p>
        </p:txBody>
      </p:sp>
      <p:pic>
        <p:nvPicPr>
          <p:cNvPr id="68" name="Google Shape;68;p2"/>
          <p:cNvPicPr preferRelativeResize="0"/>
          <p:nvPr/>
        </p:nvPicPr>
        <p:blipFill rotWithShape="1">
          <a:blip r:embed="rId3">
            <a:alphaModFix/>
          </a:blip>
          <a:srcRect/>
          <a:stretch/>
        </p:blipFill>
        <p:spPr>
          <a:xfrm>
            <a:off x="0" y="0"/>
            <a:ext cx="12192000" cy="458533"/>
          </a:xfrm>
          <a:prstGeom prst="rect">
            <a:avLst/>
          </a:prstGeom>
          <a:noFill/>
          <a:ln>
            <a:noFill/>
          </a:ln>
        </p:spPr>
      </p:pic>
      <p:pic>
        <p:nvPicPr>
          <p:cNvPr id="69" name="Google Shape;69;p2"/>
          <p:cNvPicPr preferRelativeResize="0"/>
          <p:nvPr/>
        </p:nvPicPr>
        <p:blipFill rotWithShape="1">
          <a:blip r:embed="rId3">
            <a:alphaModFix/>
          </a:blip>
          <a:srcRect/>
          <a:stretch/>
        </p:blipFill>
        <p:spPr>
          <a:xfrm>
            <a:off x="0" y="6399467"/>
            <a:ext cx="12192000" cy="458533"/>
          </a:xfrm>
          <a:prstGeom prst="rect">
            <a:avLst/>
          </a:prstGeom>
          <a:noFill/>
          <a:ln>
            <a:noFill/>
          </a:ln>
        </p:spPr>
      </p:pic>
    </p:spTree>
    <p:extLst>
      <p:ext uri="{BB962C8B-B14F-4D97-AF65-F5344CB8AC3E}">
        <p14:creationId xmlns:p14="http://schemas.microsoft.com/office/powerpoint/2010/main" val="2845550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a:xfrm>
            <a:off x="276100" y="458533"/>
            <a:ext cx="11360800" cy="763600"/>
          </a:xfrm>
          <a:prstGeom prst="rect">
            <a:avLst/>
          </a:prstGeom>
          <a:noFill/>
          <a:ln>
            <a:noFill/>
          </a:ln>
        </p:spPr>
        <p:txBody>
          <a:bodyPr spcFirstLastPara="1" vert="horz" wrap="square" lIns="121900" tIns="121900" rIns="121900" bIns="121900" rtlCol="0" anchor="t" anchorCtr="0">
            <a:normAutofit fontScale="90000"/>
          </a:bodyPr>
          <a:lstStyle/>
          <a:p>
            <a:r>
              <a:rPr lang="en-US" sz="2133" b="1" dirty="0"/>
              <a:t/>
            </a:r>
            <a:br>
              <a:rPr lang="en-US" sz="2133" b="1" dirty="0"/>
            </a:br>
            <a:r>
              <a:rPr lang="en-US" sz="2400" b="1" u="sng" dirty="0">
                <a:latin typeface="Times New Roman" panose="02020603050405020304" pitchFamily="18" charset="0"/>
                <a:cs typeface="Times New Roman" panose="02020603050405020304" pitchFamily="18" charset="0"/>
              </a:rPr>
              <a:t>PRESENTATION OUTLINES</a:t>
            </a:r>
          </a:p>
        </p:txBody>
      </p:sp>
      <p:sp>
        <p:nvSpPr>
          <p:cNvPr id="67" name="Google Shape;67;p2"/>
          <p:cNvSpPr txBox="1">
            <a:spLocks noGrp="1"/>
          </p:cNvSpPr>
          <p:nvPr>
            <p:ph type="body" idx="1"/>
          </p:nvPr>
        </p:nvSpPr>
        <p:spPr>
          <a:xfrm>
            <a:off x="415600" y="1166865"/>
            <a:ext cx="11360800" cy="5050800"/>
          </a:xfrm>
          <a:prstGeom prst="rect">
            <a:avLst/>
          </a:prstGeom>
          <a:noFill/>
          <a:ln>
            <a:noFill/>
          </a:ln>
        </p:spPr>
        <p:txBody>
          <a:bodyPr spcFirstLastPara="1" vert="horz" wrap="square" lIns="121900" tIns="121900" rIns="121900" bIns="121900" rtlCol="0" anchor="t" anchorCtr="0">
            <a:noAutofit/>
          </a:bodyPr>
          <a:lstStyle/>
          <a:p>
            <a:pPr marL="914377" indent="-304792">
              <a:lnSpc>
                <a:spcPct val="150000"/>
              </a:lnSpc>
              <a:buSzPct val="125000"/>
              <a:buFont typeface="+mj-lt"/>
              <a:buAutoNum type="arabicPeriod"/>
            </a:pPr>
            <a:r>
              <a:rPr lang="en-US" sz="2000" dirty="0">
                <a:solidFill>
                  <a:schemeClr val="dk1"/>
                </a:solidFill>
                <a:latin typeface="Times New Roman"/>
                <a:ea typeface="Times New Roman"/>
                <a:cs typeface="Times New Roman"/>
                <a:sym typeface="Times New Roman"/>
              </a:rPr>
              <a:t>INTRODUCTION </a:t>
            </a:r>
          </a:p>
          <a:p>
            <a:pPr marL="914377" indent="-304792">
              <a:lnSpc>
                <a:spcPct val="150000"/>
              </a:lnSpc>
              <a:buSzPct val="125000"/>
              <a:buFont typeface="+mj-lt"/>
              <a:buAutoNum type="arabicPeriod"/>
            </a:pPr>
            <a:r>
              <a:rPr lang="en-US" sz="2000" dirty="0" smtClean="0">
                <a:solidFill>
                  <a:schemeClr val="dk1"/>
                </a:solidFill>
                <a:latin typeface="Times New Roman"/>
                <a:ea typeface="Times New Roman"/>
                <a:cs typeface="Times New Roman"/>
                <a:sym typeface="Times New Roman"/>
              </a:rPr>
              <a:t>OBJECTIVES AND SCOPE</a:t>
            </a:r>
          </a:p>
          <a:p>
            <a:pPr marL="914377" indent="-304792">
              <a:lnSpc>
                <a:spcPct val="150000"/>
              </a:lnSpc>
              <a:buSzPct val="125000"/>
              <a:buFont typeface="+mj-lt"/>
              <a:buAutoNum type="arabicPeriod"/>
            </a:pPr>
            <a:r>
              <a:rPr lang="en-US" sz="2000" dirty="0">
                <a:latin typeface="Times New Roman" panose="02020603050405020304" pitchFamily="18" charset="0"/>
                <a:cs typeface="Times New Roman" panose="02020603050405020304" pitchFamily="18" charset="0"/>
              </a:rPr>
              <a:t>KEY ACTIVITIES PERFORM </a:t>
            </a:r>
            <a:endParaRPr lang="en-US" sz="2000" dirty="0" smtClean="0">
              <a:latin typeface="Times New Roman" panose="02020603050405020304" pitchFamily="18" charset="0"/>
              <a:cs typeface="Times New Roman" panose="02020603050405020304" pitchFamily="18" charset="0"/>
            </a:endParaRPr>
          </a:p>
          <a:p>
            <a:pPr marL="914377" indent="-304792">
              <a:lnSpc>
                <a:spcPct val="150000"/>
              </a:lnSpc>
              <a:buSzPct val="125000"/>
              <a:buFont typeface="+mj-lt"/>
              <a:buAutoNum type="arabicPeriod"/>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CHALLENGES FACED DURING MY INTERNSHIP</a:t>
            </a:r>
          </a:p>
          <a:p>
            <a:pPr marL="914377" indent="-304792">
              <a:lnSpc>
                <a:spcPct val="150000"/>
              </a:lnSpc>
              <a:buSzPct val="125000"/>
              <a:buFont typeface="+mj-lt"/>
              <a:buAutoNum type="arabicPeriod"/>
            </a:pPr>
            <a:r>
              <a:rPr lang="en-US" sz="2000" dirty="0" smtClean="0">
                <a:solidFill>
                  <a:schemeClr val="dk1"/>
                </a:solidFill>
                <a:latin typeface="Times New Roman"/>
                <a:cs typeface="Times New Roman"/>
                <a:sym typeface="Times New Roman"/>
              </a:rPr>
              <a:t>CONCLUSION</a:t>
            </a:r>
            <a:endParaRPr lang="en-US" sz="2000" dirty="0" smtClean="0">
              <a:solidFill>
                <a:schemeClr val="dk1"/>
              </a:solidFill>
              <a:latin typeface="Times New Roman"/>
              <a:ea typeface="Times New Roman"/>
              <a:cs typeface="Times New Roman"/>
              <a:sym typeface="Times New Roman"/>
            </a:endParaRPr>
          </a:p>
          <a:p>
            <a:pPr indent="0">
              <a:lnSpc>
                <a:spcPct val="95000"/>
              </a:lnSpc>
              <a:buSzPct val="125000"/>
              <a:buNone/>
            </a:pPr>
            <a:endParaRPr lang="en-US" sz="2000" dirty="0">
              <a:solidFill>
                <a:schemeClr val="dk1"/>
              </a:solidFill>
              <a:latin typeface="Times New Roman"/>
              <a:ea typeface="Times New Roman"/>
              <a:cs typeface="Times New Roman"/>
              <a:sym typeface="Times New Roman"/>
            </a:endParaRPr>
          </a:p>
          <a:p>
            <a:pPr indent="0">
              <a:lnSpc>
                <a:spcPct val="95000"/>
              </a:lnSpc>
              <a:buNone/>
            </a:pPr>
            <a:endParaRPr sz="2000" dirty="0">
              <a:solidFill>
                <a:schemeClr val="dk1"/>
              </a:solidFill>
              <a:latin typeface="Times New Roman"/>
              <a:ea typeface="Times New Roman"/>
              <a:cs typeface="Times New Roman"/>
              <a:sym typeface="Times New Roman"/>
            </a:endParaRPr>
          </a:p>
        </p:txBody>
      </p:sp>
      <p:pic>
        <p:nvPicPr>
          <p:cNvPr id="68" name="Google Shape;68;p2"/>
          <p:cNvPicPr preferRelativeResize="0"/>
          <p:nvPr/>
        </p:nvPicPr>
        <p:blipFill rotWithShape="1">
          <a:blip r:embed="rId3">
            <a:alphaModFix/>
          </a:blip>
          <a:srcRect/>
          <a:stretch/>
        </p:blipFill>
        <p:spPr>
          <a:xfrm>
            <a:off x="0" y="0"/>
            <a:ext cx="12192000" cy="458533"/>
          </a:xfrm>
          <a:prstGeom prst="rect">
            <a:avLst/>
          </a:prstGeom>
          <a:noFill/>
          <a:ln>
            <a:noFill/>
          </a:ln>
        </p:spPr>
      </p:pic>
      <p:pic>
        <p:nvPicPr>
          <p:cNvPr id="69" name="Google Shape;69;p2"/>
          <p:cNvPicPr preferRelativeResize="0"/>
          <p:nvPr/>
        </p:nvPicPr>
        <p:blipFill rotWithShape="1">
          <a:blip r:embed="rId3">
            <a:alphaModFix/>
          </a:blip>
          <a:srcRect/>
          <a:stretch/>
        </p:blipFill>
        <p:spPr>
          <a:xfrm>
            <a:off x="0" y="6399467"/>
            <a:ext cx="12192000" cy="458533"/>
          </a:xfrm>
          <a:prstGeom prst="rect">
            <a:avLst/>
          </a:prstGeom>
          <a:noFill/>
          <a:ln>
            <a:noFill/>
          </a:ln>
        </p:spPr>
      </p:pic>
    </p:spTree>
    <p:extLst>
      <p:ext uri="{BB962C8B-B14F-4D97-AF65-F5344CB8AC3E}">
        <p14:creationId xmlns:p14="http://schemas.microsoft.com/office/powerpoint/2010/main" val="810068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p:txBody>
          <a:bodyPr>
            <a:normAutofit fontScale="90000"/>
          </a:bodyPr>
          <a:lstStyle/>
          <a:p>
            <a:r>
              <a:rPr lang="en-US" sz="2400" b="1" u="sng" dirty="0">
                <a:latin typeface="Times New Roman" panose="02020603050405020304" pitchFamily="18" charset="0"/>
                <a:cs typeface="Times New Roman" panose="02020603050405020304" pitchFamily="18" charset="0"/>
              </a:rPr>
              <a:t>INTRODUCTION :</a:t>
            </a:r>
            <a:br>
              <a:rPr lang="en-US" sz="2400" b="1" u="sng" dirty="0">
                <a:latin typeface="Times New Roman" panose="02020603050405020304" pitchFamily="18" charset="0"/>
                <a:cs typeface="Times New Roman" panose="02020603050405020304" pitchFamily="18" charset="0"/>
              </a:rPr>
            </a:br>
            <a:r>
              <a:rPr lang="en-US" dirty="0" smtClean="0"/>
              <a:t/>
            </a:r>
            <a:br>
              <a:rPr lang="en-US" dirty="0" smtClean="0"/>
            </a:br>
            <a:endParaRPr lang="en-US" dirty="0"/>
          </a:p>
        </p:txBody>
      </p:sp>
      <p:sp>
        <p:nvSpPr>
          <p:cNvPr id="3" name="Text Placeholder 2"/>
          <p:cNvSpPr>
            <a:spLocks noGrp="1"/>
          </p:cNvSpPr>
          <p:nvPr>
            <p:ph type="body" idx="1"/>
          </p:nvPr>
        </p:nvSpPr>
        <p:spPr>
          <a:xfrm>
            <a:off x="415600" y="1151399"/>
            <a:ext cx="11360800" cy="5919101"/>
          </a:xfrm>
        </p:spPr>
        <p:txBody>
          <a:bodyPr/>
          <a:lstStyle/>
          <a:p>
            <a:pPr marL="152396" indent="0">
              <a:buNone/>
            </a:pPr>
            <a:r>
              <a:rPr lang="en-US" sz="2000" b="1" dirty="0">
                <a:latin typeface="Times New Roman" panose="02020603050405020304" pitchFamily="18" charset="0"/>
                <a:cs typeface="Times New Roman" panose="02020603050405020304" pitchFamily="18" charset="0"/>
              </a:rPr>
              <a:t>Federal Water Supply and Sewerage Management Project (FWSSMP)</a:t>
            </a:r>
          </a:p>
          <a:p>
            <a:pPr marL="152396" indent="0">
              <a:buNone/>
            </a:pPr>
            <a:r>
              <a:rPr lang="en-US" sz="1800" b="1" dirty="0">
                <a:latin typeface="Times New Roman" panose="02020603050405020304" pitchFamily="18" charset="0"/>
                <a:cs typeface="Times New Roman" panose="02020603050405020304" pitchFamily="18" charset="0"/>
              </a:rPr>
              <a:t>Overview:</a:t>
            </a:r>
          </a:p>
          <a:p>
            <a:pPr marL="761981" lvl="1" indent="0">
              <a:buNone/>
            </a:pPr>
            <a:r>
              <a:rPr lang="en-US" sz="1700" b="1" dirty="0" smtClean="0">
                <a:latin typeface="Times New Roman" panose="02020603050405020304" pitchFamily="18" charset="0"/>
                <a:cs typeface="Times New Roman" panose="02020603050405020304" pitchFamily="18" charset="0"/>
              </a:rPr>
              <a:t>Managed </a:t>
            </a:r>
            <a:r>
              <a:rPr lang="en-US" sz="1700" b="1" dirty="0">
                <a:latin typeface="Times New Roman" panose="02020603050405020304" pitchFamily="18" charset="0"/>
                <a:cs typeface="Times New Roman" panose="02020603050405020304" pitchFamily="18" charset="0"/>
              </a:rPr>
              <a:t>by: </a:t>
            </a:r>
            <a:r>
              <a:rPr lang="en-US" sz="1700" dirty="0">
                <a:latin typeface="Times New Roman" panose="02020603050405020304" pitchFamily="18" charset="0"/>
                <a:cs typeface="Times New Roman" panose="02020603050405020304" pitchFamily="18" charset="0"/>
              </a:rPr>
              <a:t>Department of Water Supply and Sewerage Management (DWSSM)</a:t>
            </a:r>
          </a:p>
          <a:p>
            <a:pPr marL="761981" lvl="1" indent="0">
              <a:buNone/>
            </a:pPr>
            <a:r>
              <a:rPr lang="en-US" sz="1700" b="1" dirty="0">
                <a:latin typeface="Times New Roman" panose="02020603050405020304" pitchFamily="18" charset="0"/>
                <a:cs typeface="Times New Roman" panose="02020603050405020304" pitchFamily="18" charset="0"/>
              </a:rPr>
              <a:t>Focus Areas:</a:t>
            </a:r>
            <a:r>
              <a:rPr lang="en-US" sz="1700" dirty="0">
                <a:latin typeface="Times New Roman" panose="02020603050405020304" pitchFamily="18" charset="0"/>
                <a:cs typeface="Times New Roman" panose="02020603050405020304" pitchFamily="18" charset="0"/>
              </a:rPr>
              <a:t> Water supply, sanitation services, infrastructure improvement, service delivery, community engagement</a:t>
            </a:r>
          </a:p>
          <a:p>
            <a:pPr marL="761981" lvl="1" indent="0">
              <a:buNone/>
            </a:pPr>
            <a:r>
              <a:rPr lang="en-US" sz="1700" b="1" dirty="0">
                <a:latin typeface="Times New Roman" panose="02020603050405020304" pitchFamily="18" charset="0"/>
                <a:cs typeface="Times New Roman" panose="02020603050405020304" pitchFamily="18" charset="0"/>
              </a:rPr>
              <a:t>Goals:</a:t>
            </a:r>
            <a:r>
              <a:rPr lang="en-US" sz="1700" dirty="0">
                <a:latin typeface="Times New Roman" panose="02020603050405020304" pitchFamily="18" charset="0"/>
                <a:cs typeface="Times New Roman" panose="02020603050405020304" pitchFamily="18" charset="0"/>
              </a:rPr>
              <a:t> Align with Sustainable Development Goals (SDGs), particularly water and </a:t>
            </a:r>
            <a:r>
              <a:rPr lang="en-US" sz="1700" dirty="0" smtClean="0">
                <a:latin typeface="Times New Roman" panose="02020603050405020304" pitchFamily="18" charset="0"/>
                <a:cs typeface="Times New Roman" panose="02020603050405020304" pitchFamily="18" charset="0"/>
              </a:rPr>
              <a:t>sanitation</a:t>
            </a:r>
          </a:p>
          <a:p>
            <a:pPr marL="152396" indent="0">
              <a:buNone/>
            </a:pPr>
            <a:endParaRPr lang="en-US" sz="1700" b="1" dirty="0" smtClean="0">
              <a:latin typeface="Times New Roman" panose="02020603050405020304" pitchFamily="18" charset="0"/>
              <a:cs typeface="Times New Roman" panose="02020603050405020304" pitchFamily="18" charset="0"/>
            </a:endParaRPr>
          </a:p>
          <a:p>
            <a:pPr marL="152396" indent="0">
              <a:buNone/>
            </a:pPr>
            <a:r>
              <a:rPr lang="en-US" sz="2000" b="1" dirty="0" smtClean="0">
                <a:latin typeface="Times New Roman" panose="02020603050405020304" pitchFamily="18" charset="0"/>
                <a:cs typeface="Times New Roman" panose="02020603050405020304" pitchFamily="18" charset="0"/>
              </a:rPr>
              <a:t>Historical </a:t>
            </a:r>
            <a:r>
              <a:rPr lang="en-US" sz="2000" b="1" dirty="0">
                <a:latin typeface="Times New Roman" panose="02020603050405020304" pitchFamily="18" charset="0"/>
                <a:cs typeface="Times New Roman" panose="02020603050405020304" pitchFamily="18" charset="0"/>
              </a:rPr>
              <a:t>Background:</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Began in 1895 with </a:t>
            </a:r>
            <a:r>
              <a:rPr lang="en-US" sz="1800" dirty="0" err="1">
                <a:latin typeface="Times New Roman" panose="02020603050405020304" pitchFamily="18" charset="0"/>
                <a:cs typeface="Times New Roman" panose="02020603050405020304" pitchFamily="18" charset="0"/>
              </a:rPr>
              <a:t>BirDhara</a:t>
            </a:r>
            <a:r>
              <a:rPr lang="en-US" sz="1800" dirty="0">
                <a:latin typeface="Times New Roman" panose="02020603050405020304" pitchFamily="18" charset="0"/>
                <a:cs typeface="Times New Roman" panose="02020603050405020304" pitchFamily="18" charset="0"/>
              </a:rPr>
              <a:t> system in Kathmandu</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DWSS established in 1972</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Transitioned to Ministry of Housing and Physical Planning in mid-1980s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Dedicated Ministry of Water Supply established in 2018</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Coverage (as of July 2018):</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Water supply: 87.88%</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Sanitation: 99%</a:t>
            </a:r>
            <a:endParaRPr lang="en-US" sz="1800" dirty="0" smtClean="0">
              <a:latin typeface="Times New Roman" panose="02020603050405020304" pitchFamily="18" charset="0"/>
              <a:cs typeface="Times New Roman" panose="02020603050405020304" pitchFamily="18" charset="0"/>
            </a:endParaRPr>
          </a:p>
        </p:txBody>
      </p:sp>
      <p:pic>
        <p:nvPicPr>
          <p:cNvPr id="68" name="Google Shape;68;p2"/>
          <p:cNvPicPr preferRelativeResize="0"/>
          <p:nvPr/>
        </p:nvPicPr>
        <p:blipFill rotWithShape="1">
          <a:blip r:embed="rId3">
            <a:alphaModFix/>
          </a:blip>
          <a:srcRect/>
          <a:stretch/>
        </p:blipFill>
        <p:spPr>
          <a:xfrm>
            <a:off x="0" y="0"/>
            <a:ext cx="12192000" cy="458533"/>
          </a:xfrm>
          <a:prstGeom prst="rect">
            <a:avLst/>
          </a:prstGeom>
          <a:noFill/>
          <a:ln>
            <a:noFill/>
          </a:ln>
        </p:spPr>
      </p:pic>
      <p:pic>
        <p:nvPicPr>
          <p:cNvPr id="69" name="Google Shape;69;p2"/>
          <p:cNvPicPr preferRelativeResize="0"/>
          <p:nvPr/>
        </p:nvPicPr>
        <p:blipFill rotWithShape="1">
          <a:blip r:embed="rId3">
            <a:alphaModFix/>
          </a:blip>
          <a:srcRect/>
          <a:stretch/>
        </p:blipFill>
        <p:spPr>
          <a:xfrm>
            <a:off x="0" y="6399467"/>
            <a:ext cx="12192000" cy="458533"/>
          </a:xfrm>
          <a:prstGeom prst="rect">
            <a:avLst/>
          </a:prstGeom>
          <a:noFill/>
          <a:ln>
            <a:noFill/>
          </a:ln>
        </p:spPr>
      </p:pic>
    </p:spTree>
    <p:extLst>
      <p:ext uri="{BB962C8B-B14F-4D97-AF65-F5344CB8AC3E}">
        <p14:creationId xmlns:p14="http://schemas.microsoft.com/office/powerpoint/2010/main" val="2762267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p:txBody>
          <a:bodyPr>
            <a:normAutofit fontScale="90000"/>
          </a:bodyPr>
          <a:lstStyle/>
          <a:p>
            <a:r>
              <a:rPr lang="en-US" sz="2400" b="1" u="sng" dirty="0" smtClean="0">
                <a:latin typeface="Times New Roman" panose="02020603050405020304" pitchFamily="18" charset="0"/>
                <a:cs typeface="Times New Roman" panose="02020603050405020304" pitchFamily="18" charset="0"/>
              </a:rPr>
              <a:t>OBJECTIVES AND SCOPE</a:t>
            </a:r>
            <a:r>
              <a:rPr lang="en-US" sz="1733" b="1" u="sng" dirty="0" smtClean="0">
                <a:latin typeface="Times New Roman" panose="02020603050405020304" pitchFamily="18" charset="0"/>
                <a:cs typeface="Times New Roman" panose="02020603050405020304" pitchFamily="18" charset="0"/>
              </a:rPr>
              <a:t/>
            </a:r>
            <a:br>
              <a:rPr lang="en-US" sz="1733" b="1" u="sng" dirty="0" smtClean="0">
                <a:latin typeface="Times New Roman" panose="02020603050405020304" pitchFamily="18" charset="0"/>
                <a:cs typeface="Times New Roman" panose="02020603050405020304" pitchFamily="18" charset="0"/>
              </a:rPr>
            </a:br>
            <a:r>
              <a:rPr lang="en-US" dirty="0" smtClean="0"/>
              <a:t/>
            </a:r>
            <a:br>
              <a:rPr lang="en-US" dirty="0" smtClean="0"/>
            </a:br>
            <a:endParaRPr lang="en-US" dirty="0"/>
          </a:p>
        </p:txBody>
      </p:sp>
      <p:sp>
        <p:nvSpPr>
          <p:cNvPr id="3" name="Text Placeholder 2"/>
          <p:cNvSpPr>
            <a:spLocks noGrp="1"/>
          </p:cNvSpPr>
          <p:nvPr>
            <p:ph type="body" idx="1"/>
          </p:nvPr>
        </p:nvSpPr>
        <p:spPr>
          <a:xfrm>
            <a:off x="415600" y="1151400"/>
            <a:ext cx="11360800" cy="4555200"/>
          </a:xfrm>
        </p:spPr>
        <p:txBody>
          <a:bodyPr>
            <a:normAutofit/>
          </a:bodyPr>
          <a:lstStyle/>
          <a:p>
            <a:pPr>
              <a:lnSpc>
                <a:spcPct val="150000"/>
              </a:lnSpc>
              <a:buFont typeface="Arial" panose="020B0604020202020204" pitchFamily="34" charset="0"/>
              <a:buChar char="•"/>
            </a:pPr>
            <a:r>
              <a:rPr lang="en-US" sz="2000" b="1" dirty="0" smtClean="0">
                <a:latin typeface="Times" panose="02020603050405020304" pitchFamily="18" charset="0"/>
              </a:rPr>
              <a:t>Fundamental Concepts:</a:t>
            </a:r>
            <a:r>
              <a:rPr lang="en-US" sz="2000" dirty="0" smtClean="0">
                <a:latin typeface="Times" panose="02020603050405020304" pitchFamily="18" charset="0"/>
              </a:rPr>
              <a:t> Understand </a:t>
            </a:r>
            <a:r>
              <a:rPr lang="en-US" sz="2000" dirty="0">
                <a:latin typeface="Times" panose="02020603050405020304" pitchFamily="18" charset="0"/>
              </a:rPr>
              <a:t>basic principles of water supply and sewerage systems</a:t>
            </a:r>
          </a:p>
          <a:p>
            <a:pPr>
              <a:lnSpc>
                <a:spcPct val="150000"/>
              </a:lnSpc>
              <a:buFont typeface="Arial" panose="020B0604020202020204" pitchFamily="34" charset="0"/>
              <a:buChar char="•"/>
            </a:pPr>
            <a:r>
              <a:rPr lang="en-US" sz="2000" b="1" dirty="0">
                <a:latin typeface="Times" panose="02020603050405020304" pitchFamily="18" charset="0"/>
              </a:rPr>
              <a:t>Practical Experience: </a:t>
            </a:r>
            <a:r>
              <a:rPr lang="en-US" sz="2000" dirty="0">
                <a:latin typeface="Times" panose="02020603050405020304" pitchFamily="18" charset="0"/>
              </a:rPr>
              <a:t>Gain hands-on experience with equipment and procedures</a:t>
            </a:r>
          </a:p>
          <a:p>
            <a:pPr>
              <a:lnSpc>
                <a:spcPct val="150000"/>
              </a:lnSpc>
              <a:buFont typeface="Arial" panose="020B0604020202020204" pitchFamily="34" charset="0"/>
              <a:buChar char="•"/>
            </a:pPr>
            <a:r>
              <a:rPr lang="en-US" sz="2000" b="1" dirty="0" smtClean="0">
                <a:latin typeface="Times" panose="02020603050405020304" pitchFamily="18" charset="0"/>
              </a:rPr>
              <a:t>Data </a:t>
            </a:r>
            <a:r>
              <a:rPr lang="en-US" sz="2000" b="1" dirty="0">
                <a:latin typeface="Times" panose="02020603050405020304" pitchFamily="18" charset="0"/>
              </a:rPr>
              <a:t>Gathering:</a:t>
            </a:r>
            <a:r>
              <a:rPr lang="en-US" sz="2000" dirty="0">
                <a:latin typeface="Times" panose="02020603050405020304" pitchFamily="18" charset="0"/>
              </a:rPr>
              <a:t> Learn to collect and analyze data on water quality and flow rates</a:t>
            </a:r>
          </a:p>
          <a:p>
            <a:pPr>
              <a:lnSpc>
                <a:spcPct val="150000"/>
              </a:lnSpc>
              <a:buFont typeface="Arial" panose="020B0604020202020204" pitchFamily="34" charset="0"/>
              <a:buChar char="•"/>
            </a:pPr>
            <a:r>
              <a:rPr lang="en-US" sz="2000" b="1" dirty="0" smtClean="0">
                <a:latin typeface="Times" panose="02020603050405020304" pitchFamily="18" charset="0"/>
              </a:rPr>
              <a:t>Public </a:t>
            </a:r>
            <a:r>
              <a:rPr lang="en-US" sz="2000" b="1" dirty="0">
                <a:latin typeface="Times" panose="02020603050405020304" pitchFamily="18" charset="0"/>
              </a:rPr>
              <a:t>Health &amp; Environment: </a:t>
            </a:r>
            <a:r>
              <a:rPr lang="en-US" sz="2000" dirty="0">
                <a:latin typeface="Times" panose="02020603050405020304" pitchFamily="18" charset="0"/>
              </a:rPr>
              <a:t>Recognize the importance of water management</a:t>
            </a:r>
          </a:p>
          <a:p>
            <a:pPr>
              <a:lnSpc>
                <a:spcPct val="150000"/>
              </a:lnSpc>
              <a:buFont typeface="Arial" panose="020B0604020202020204" pitchFamily="34" charset="0"/>
              <a:buChar char="•"/>
            </a:pPr>
            <a:r>
              <a:rPr lang="en-US" sz="2000" b="1" dirty="0" smtClean="0">
                <a:latin typeface="Times" panose="02020603050405020304" pitchFamily="18" charset="0"/>
              </a:rPr>
              <a:t>Site </a:t>
            </a:r>
            <a:r>
              <a:rPr lang="en-US" sz="2000" b="1" dirty="0">
                <a:latin typeface="Times" panose="02020603050405020304" pitchFamily="18" charset="0"/>
              </a:rPr>
              <a:t>Visits: </a:t>
            </a:r>
            <a:r>
              <a:rPr lang="en-US" sz="2000" dirty="0">
                <a:latin typeface="Times" panose="02020603050405020304" pitchFamily="18" charset="0"/>
              </a:rPr>
              <a:t>Observe daily operations at water treatment plants and sewerage facilities</a:t>
            </a:r>
          </a:p>
          <a:p>
            <a:pPr>
              <a:lnSpc>
                <a:spcPct val="150000"/>
              </a:lnSpc>
              <a:buFont typeface="Arial" panose="020B0604020202020204" pitchFamily="34" charset="0"/>
              <a:buChar char="•"/>
            </a:pPr>
            <a:r>
              <a:rPr lang="en-US" sz="2000" b="1" dirty="0">
                <a:latin typeface="Times" panose="02020603050405020304" pitchFamily="18" charset="0"/>
              </a:rPr>
              <a:t>Assisting Projects: </a:t>
            </a:r>
            <a:r>
              <a:rPr lang="en-US" sz="2000" dirty="0">
                <a:latin typeface="Times" panose="02020603050405020304" pitchFamily="18" charset="0"/>
              </a:rPr>
              <a:t>Support ongoing water supply and sewage management projects</a:t>
            </a:r>
          </a:p>
          <a:p>
            <a:pPr>
              <a:lnSpc>
                <a:spcPct val="150000"/>
              </a:lnSpc>
              <a:buFont typeface="Arial" panose="020B0604020202020204" pitchFamily="34" charset="0"/>
              <a:buChar char="•"/>
            </a:pPr>
            <a:r>
              <a:rPr lang="en-US" sz="2000" b="1" dirty="0">
                <a:latin typeface="Times" panose="02020603050405020304" pitchFamily="18" charset="0"/>
              </a:rPr>
              <a:t>Learning Regulations:</a:t>
            </a:r>
            <a:r>
              <a:rPr lang="en-US" sz="2000" dirty="0">
                <a:latin typeface="Times" panose="02020603050405020304" pitchFamily="18" charset="0"/>
              </a:rPr>
              <a:t> Familiarize with laws and regulations in water management</a:t>
            </a:r>
          </a:p>
          <a:p>
            <a:pPr>
              <a:lnSpc>
                <a:spcPct val="150000"/>
              </a:lnSpc>
              <a:buFont typeface="Arial" panose="020B0604020202020204" pitchFamily="34" charset="0"/>
              <a:buChar char="•"/>
            </a:pPr>
            <a:r>
              <a:rPr lang="en-US" sz="2000" b="1" dirty="0">
                <a:latin typeface="Times" panose="02020603050405020304" pitchFamily="18" charset="0"/>
              </a:rPr>
              <a:t>Reporting &amp; Documentation:</a:t>
            </a:r>
            <a:r>
              <a:rPr lang="en-US" sz="2000" dirty="0">
                <a:latin typeface="Times" panose="02020603050405020304" pitchFamily="18" charset="0"/>
              </a:rPr>
              <a:t> Assist in preparing reports on water quality and system </a:t>
            </a:r>
            <a:r>
              <a:rPr lang="en-US" sz="2000" dirty="0" smtClean="0">
                <a:latin typeface="Times" panose="02020603050405020304" pitchFamily="18" charset="0"/>
              </a:rPr>
              <a:t>performance</a:t>
            </a:r>
            <a:endParaRPr lang="en-US" sz="2000" dirty="0">
              <a:latin typeface="Times" panose="02020603050405020304" pitchFamily="18" charset="0"/>
            </a:endParaRPr>
          </a:p>
        </p:txBody>
      </p:sp>
      <p:pic>
        <p:nvPicPr>
          <p:cNvPr id="68" name="Google Shape;68;p2"/>
          <p:cNvPicPr preferRelativeResize="0"/>
          <p:nvPr/>
        </p:nvPicPr>
        <p:blipFill rotWithShape="1">
          <a:blip r:embed="rId3">
            <a:alphaModFix/>
          </a:blip>
          <a:srcRect/>
          <a:stretch/>
        </p:blipFill>
        <p:spPr>
          <a:xfrm>
            <a:off x="0" y="0"/>
            <a:ext cx="12192000" cy="458533"/>
          </a:xfrm>
          <a:prstGeom prst="rect">
            <a:avLst/>
          </a:prstGeom>
          <a:noFill/>
          <a:ln>
            <a:noFill/>
          </a:ln>
        </p:spPr>
      </p:pic>
      <p:pic>
        <p:nvPicPr>
          <p:cNvPr id="69" name="Google Shape;69;p2"/>
          <p:cNvPicPr preferRelativeResize="0"/>
          <p:nvPr/>
        </p:nvPicPr>
        <p:blipFill rotWithShape="1">
          <a:blip r:embed="rId3">
            <a:alphaModFix/>
          </a:blip>
          <a:srcRect/>
          <a:stretch/>
        </p:blipFill>
        <p:spPr>
          <a:xfrm>
            <a:off x="0" y="6399467"/>
            <a:ext cx="12192000" cy="458533"/>
          </a:xfrm>
          <a:prstGeom prst="rect">
            <a:avLst/>
          </a:prstGeom>
          <a:noFill/>
          <a:ln>
            <a:noFill/>
          </a:ln>
        </p:spPr>
      </p:pic>
    </p:spTree>
    <p:extLst>
      <p:ext uri="{BB962C8B-B14F-4D97-AF65-F5344CB8AC3E}">
        <p14:creationId xmlns:p14="http://schemas.microsoft.com/office/powerpoint/2010/main" val="2751761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p:txBody>
          <a:bodyPr>
            <a:normAutofit fontScale="90000"/>
          </a:bodyPr>
          <a:lstStyle/>
          <a:p>
            <a:r>
              <a:rPr lang="en-US" sz="2400" b="1" u="sng" dirty="0" smtClean="0">
                <a:latin typeface="Times New Roman" panose="02020603050405020304" pitchFamily="18" charset="0"/>
                <a:cs typeface="Times New Roman" panose="02020603050405020304" pitchFamily="18" charset="0"/>
              </a:rPr>
              <a:t>KEY ACTIVITIES PERFORM </a:t>
            </a:r>
            <a:r>
              <a:rPr lang="en-US" sz="1733" b="1" u="sng" dirty="0" smtClean="0">
                <a:latin typeface="Times New Roman" panose="02020603050405020304" pitchFamily="18" charset="0"/>
                <a:cs typeface="Times New Roman" panose="02020603050405020304" pitchFamily="18" charset="0"/>
              </a:rPr>
              <a:t/>
            </a:r>
            <a:br>
              <a:rPr lang="en-US" sz="1733" b="1" u="sng" dirty="0" smtClean="0">
                <a:latin typeface="Times New Roman" panose="02020603050405020304" pitchFamily="18" charset="0"/>
                <a:cs typeface="Times New Roman" panose="02020603050405020304" pitchFamily="18" charset="0"/>
              </a:rPr>
            </a:br>
            <a:r>
              <a:rPr lang="en-US" dirty="0" smtClean="0"/>
              <a:t/>
            </a:r>
            <a:br>
              <a:rPr lang="en-US" dirty="0" smtClean="0"/>
            </a:br>
            <a:endParaRPr lang="en-US" dirty="0"/>
          </a:p>
        </p:txBody>
      </p:sp>
      <p:sp>
        <p:nvSpPr>
          <p:cNvPr id="3" name="Text Placeholder 2"/>
          <p:cNvSpPr>
            <a:spLocks noGrp="1"/>
          </p:cNvSpPr>
          <p:nvPr>
            <p:ph type="body" idx="1"/>
          </p:nvPr>
        </p:nvSpPr>
        <p:spPr>
          <a:xfrm>
            <a:off x="415600" y="1151400"/>
            <a:ext cx="11360800" cy="4555200"/>
          </a:xfrm>
        </p:spPr>
        <p:txBody>
          <a:bodyPr>
            <a:normAutofit/>
          </a:bodyPr>
          <a:lstStyle/>
          <a:p>
            <a:pPr>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Supervise the construction </a:t>
            </a:r>
            <a:r>
              <a:rPr lang="en-US" sz="2000" dirty="0">
                <a:latin typeface="Times New Roman" panose="02020603050405020304" pitchFamily="18" charset="0"/>
                <a:cs typeface="Times New Roman" panose="02020603050405020304" pitchFamily="18" charset="0"/>
              </a:rPr>
              <a:t>of a reservoir tank on </a:t>
            </a:r>
            <a:r>
              <a:rPr lang="en-US" sz="2000" dirty="0" err="1">
                <a:latin typeface="Times New Roman" panose="02020603050405020304" pitchFamily="18" charset="0"/>
                <a:cs typeface="Times New Roman" panose="02020603050405020304" pitchFamily="18" charset="0"/>
              </a:rPr>
              <a:t>Bheri</a:t>
            </a:r>
            <a:r>
              <a:rPr lang="en-US" sz="2000" dirty="0">
                <a:latin typeface="Times New Roman" panose="02020603050405020304" pitchFamily="18" charset="0"/>
                <a:cs typeface="Times New Roman" panose="02020603050405020304" pitchFamily="18" charset="0"/>
              </a:rPr>
              <a:t> Ganga </a:t>
            </a:r>
            <a:r>
              <a:rPr lang="en-US" sz="2000" dirty="0" err="1">
                <a:latin typeface="Times New Roman" panose="02020603050405020304" pitchFamily="18" charset="0"/>
                <a:cs typeface="Times New Roman" panose="02020603050405020304" pitchFamily="18" charset="0"/>
              </a:rPr>
              <a:t>Brihad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Khanipani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Ayojana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Chhinchu</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Surkhet</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Supervise the </a:t>
            </a:r>
            <a:r>
              <a:rPr lang="en-US" sz="2000" dirty="0" smtClean="0">
                <a:latin typeface="Times New Roman" panose="02020603050405020304" pitchFamily="18" charset="0"/>
                <a:cs typeface="Times New Roman" panose="02020603050405020304" pitchFamily="18" charset="0"/>
              </a:rPr>
              <a:t> construction </a:t>
            </a:r>
            <a:r>
              <a:rPr lang="en-US" sz="2000" dirty="0">
                <a:latin typeface="Times New Roman" panose="02020603050405020304" pitchFamily="18" charset="0"/>
                <a:cs typeface="Times New Roman" panose="02020603050405020304" pitchFamily="18" charset="0"/>
              </a:rPr>
              <a:t>of a </a:t>
            </a:r>
            <a:r>
              <a:rPr lang="en-US" sz="2000" dirty="0" err="1">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sedimentation tank and a slow sand filter Taranga </a:t>
            </a:r>
            <a:r>
              <a:rPr lang="en-US" sz="2000" dirty="0" err="1">
                <a:latin typeface="Times New Roman" panose="02020603050405020304" pitchFamily="18" charset="0"/>
                <a:cs typeface="Times New Roman" panose="02020603050405020304" pitchFamily="18" charset="0"/>
              </a:rPr>
              <a:t>Lekhbesi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Khanipani</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Aayojana</a:t>
            </a:r>
            <a:endParaRPr lang="en-US" sz="2000" dirty="0" smtClean="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Supervise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construction of a slump well </a:t>
            </a:r>
            <a:r>
              <a:rPr lang="en-US" sz="2000" dirty="0" err="1">
                <a:latin typeface="Times New Roman" panose="02020603050405020304" pitchFamily="18" charset="0"/>
                <a:cs typeface="Times New Roman" panose="02020603050405020304" pitchFamily="18" charset="0"/>
              </a:rPr>
              <a:t>Lekhbesi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Khanipani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Ayojana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Lekhbesi</a:t>
            </a:r>
            <a:r>
              <a:rPr lang="en-US" sz="2000" dirty="0">
                <a:latin typeface="Times New Roman" panose="02020603050405020304" pitchFamily="18" charset="0"/>
                <a:cs typeface="Times New Roman" panose="02020603050405020304" pitchFamily="18" charset="0"/>
              </a:rPr>
              <a:t>, Surkhet</a:t>
            </a:r>
            <a:endParaRPr lang="en-US" sz="2000" dirty="0" smtClean="0">
              <a:latin typeface="Times New Roman" panose="02020603050405020304" pitchFamily="18" charset="0"/>
              <a:cs typeface="Times New Roman" panose="02020603050405020304" pitchFamily="18" charset="0"/>
            </a:endParaRPr>
          </a:p>
        </p:txBody>
      </p:sp>
      <p:pic>
        <p:nvPicPr>
          <p:cNvPr id="68" name="Google Shape;68;p2"/>
          <p:cNvPicPr preferRelativeResize="0"/>
          <p:nvPr/>
        </p:nvPicPr>
        <p:blipFill rotWithShape="1">
          <a:blip r:embed="rId3">
            <a:alphaModFix/>
          </a:blip>
          <a:srcRect/>
          <a:stretch/>
        </p:blipFill>
        <p:spPr>
          <a:xfrm>
            <a:off x="0" y="0"/>
            <a:ext cx="12192000" cy="458533"/>
          </a:xfrm>
          <a:prstGeom prst="rect">
            <a:avLst/>
          </a:prstGeom>
          <a:noFill/>
          <a:ln>
            <a:noFill/>
          </a:ln>
        </p:spPr>
      </p:pic>
      <p:pic>
        <p:nvPicPr>
          <p:cNvPr id="69" name="Google Shape;69;p2"/>
          <p:cNvPicPr preferRelativeResize="0"/>
          <p:nvPr/>
        </p:nvPicPr>
        <p:blipFill rotWithShape="1">
          <a:blip r:embed="rId3">
            <a:alphaModFix/>
          </a:blip>
          <a:srcRect/>
          <a:stretch/>
        </p:blipFill>
        <p:spPr>
          <a:xfrm>
            <a:off x="0" y="6399467"/>
            <a:ext cx="12192000" cy="458533"/>
          </a:xfrm>
          <a:prstGeom prst="rect">
            <a:avLst/>
          </a:prstGeom>
          <a:noFill/>
          <a:ln>
            <a:noFill/>
          </a:ln>
        </p:spPr>
      </p:pic>
    </p:spTree>
    <p:extLst>
      <p:ext uri="{BB962C8B-B14F-4D97-AF65-F5344CB8AC3E}">
        <p14:creationId xmlns:p14="http://schemas.microsoft.com/office/powerpoint/2010/main" val="4117819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a:xfrm>
            <a:off x="-2981" y="468806"/>
            <a:ext cx="11360800" cy="763600"/>
          </a:xfrm>
        </p:spPr>
        <p:txBody>
          <a:bodyPr>
            <a:noAutofit/>
          </a:bodyPr>
          <a:lstStyle/>
          <a:p>
            <a:pPr>
              <a:lnSpc>
                <a:spcPct val="150000"/>
              </a:lnSpc>
            </a:pPr>
            <a:r>
              <a:rPr lang="en-US" sz="2200" b="1" dirty="0">
                <a:latin typeface="Times New Roman" panose="02020603050405020304" pitchFamily="18" charset="0"/>
                <a:cs typeface="Times New Roman" panose="02020603050405020304" pitchFamily="18" charset="0"/>
              </a:rPr>
              <a:t>Supervise the construction of a reservoir tank on </a:t>
            </a:r>
            <a:r>
              <a:rPr lang="en-US" sz="2200" b="1" dirty="0" err="1">
                <a:latin typeface="Times New Roman" panose="02020603050405020304" pitchFamily="18" charset="0"/>
                <a:cs typeface="Times New Roman" panose="02020603050405020304" pitchFamily="18" charset="0"/>
              </a:rPr>
              <a:t>Bheri</a:t>
            </a:r>
            <a:r>
              <a:rPr lang="en-US" sz="2200" b="1" dirty="0">
                <a:latin typeface="Times New Roman" panose="02020603050405020304" pitchFamily="18" charset="0"/>
                <a:cs typeface="Times New Roman" panose="02020603050405020304" pitchFamily="18" charset="0"/>
              </a:rPr>
              <a:t> Ganga </a:t>
            </a:r>
            <a:r>
              <a:rPr lang="en-US" sz="2200" b="1" dirty="0" err="1">
                <a:latin typeface="Times New Roman" panose="02020603050405020304" pitchFamily="18" charset="0"/>
                <a:cs typeface="Times New Roman" panose="02020603050405020304" pitchFamily="18" charset="0"/>
              </a:rPr>
              <a:t>Brihad</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Khanipani</a:t>
            </a:r>
            <a:r>
              <a:rPr lang="en-US" sz="2200" b="1" dirty="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Ayojana</a:t>
            </a:r>
            <a:endParaRPr lang="en-US" sz="22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33916" y="956929"/>
            <a:ext cx="11542484" cy="5050465"/>
          </a:xfrm>
        </p:spPr>
        <p:txBody>
          <a:bodyPr>
            <a:normAutofit/>
          </a:bodyPr>
          <a:lstStyle/>
          <a:p>
            <a:pPr marL="152396" indent="0">
              <a:lnSpc>
                <a:spcPct val="150000"/>
              </a:lnSpc>
              <a:buNone/>
            </a:pPr>
            <a:r>
              <a:rPr lang="en-US" sz="2000" b="1" dirty="0" smtClean="0">
                <a:latin typeface="Times New Roman" panose="02020603050405020304" pitchFamily="18" charset="0"/>
                <a:ea typeface="Tahoma" panose="020B0604030504040204" pitchFamily="34" charset="0"/>
                <a:cs typeface="Times New Roman" panose="02020603050405020304" pitchFamily="18" charset="0"/>
              </a:rPr>
              <a:t>Tasks</a:t>
            </a:r>
            <a:r>
              <a:rPr lang="en-US" sz="2000" b="1" dirty="0">
                <a:latin typeface="Times New Roman" panose="02020603050405020304" pitchFamily="18" charset="0"/>
                <a:ea typeface="Tahoma" panose="020B0604030504040204" pitchFamily="34" charset="0"/>
                <a:cs typeface="Times New Roman" panose="02020603050405020304" pitchFamily="18" charset="0"/>
              </a:rPr>
              <a:t>:</a:t>
            </a:r>
          </a:p>
          <a:p>
            <a:pPr>
              <a:lnSpc>
                <a:spcPct val="150000"/>
              </a:lnSpc>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Reviewed engineering designs</a:t>
            </a:r>
          </a:p>
          <a:p>
            <a:pPr>
              <a:lnSpc>
                <a:spcPct val="150000"/>
              </a:lnSpc>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Monitored site preparation and construction</a:t>
            </a:r>
          </a:p>
          <a:p>
            <a:pPr>
              <a:lnSpc>
                <a:spcPct val="150000"/>
              </a:lnSpc>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Ensured materials met safety standards</a:t>
            </a:r>
          </a:p>
          <a:p>
            <a:pPr>
              <a:lnSpc>
                <a:spcPct val="150000"/>
              </a:lnSpc>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Collaborated with engineers and contractors</a:t>
            </a:r>
          </a:p>
          <a:p>
            <a:pPr>
              <a:lnSpc>
                <a:spcPct val="150000"/>
              </a:lnSpc>
              <a:buFont typeface="Arial" panose="020B0604020202020204" pitchFamily="34" charset="0"/>
              <a:buChar char="•"/>
            </a:pPr>
            <a:r>
              <a:rPr lang="en-US" sz="2000" dirty="0">
                <a:latin typeface="Times New Roman" panose="02020603050405020304" pitchFamily="18" charset="0"/>
                <a:ea typeface="Tahoma" panose="020B0604030504040204" pitchFamily="34" charset="0"/>
                <a:cs typeface="Times New Roman" panose="02020603050405020304" pitchFamily="18" charset="0"/>
              </a:rPr>
              <a:t>Enhanced technical knowledge and problem-solving skills</a:t>
            </a:r>
            <a:endParaRPr lang="en-US" sz="2000" dirty="0" smtClean="0">
              <a:latin typeface="Times New Roman" panose="02020603050405020304" pitchFamily="18" charset="0"/>
              <a:ea typeface="Tahoma" panose="020B0604030504040204" pitchFamily="34" charset="0"/>
              <a:cs typeface="Times New Roman" panose="02020603050405020304" pitchFamily="18" charset="0"/>
            </a:endParaRPr>
          </a:p>
          <a:p>
            <a:pPr>
              <a:lnSpc>
                <a:spcPct val="150000"/>
              </a:lnSpc>
              <a:buFont typeface="Arial" panose="020B0604020202020204" pitchFamily="34" charset="0"/>
              <a:buChar char="•"/>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152396" indent="0">
              <a:lnSpc>
                <a:spcPct val="150000"/>
              </a:lnSpc>
              <a:buNone/>
            </a:pPr>
            <a:r>
              <a:rPr lang="en-US" sz="2000" b="1" dirty="0">
                <a:latin typeface="Times New Roman" panose="02020603050405020304" pitchFamily="18" charset="0"/>
                <a:ea typeface="Tahoma" panose="020B0604030504040204" pitchFamily="34" charset="0"/>
                <a:cs typeface="Times New Roman" panose="02020603050405020304" pitchFamily="18" charset="0"/>
              </a:rPr>
              <a:t>Specifications and Details</a:t>
            </a:r>
            <a:r>
              <a:rPr lang="en-US" sz="2000" b="1" dirty="0" smtClean="0">
                <a:latin typeface="Times New Roman" panose="02020603050405020304" pitchFamily="18" charset="0"/>
                <a:ea typeface="Tahoma" panose="020B0604030504040204" pitchFamily="34" charset="0"/>
                <a:cs typeface="Times New Roman" panose="02020603050405020304" pitchFamily="18" charset="0"/>
              </a:rPr>
              <a:t>:</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Tank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Type: Circular </a:t>
            </a:r>
            <a:r>
              <a:rPr lang="en-US" sz="2000" dirty="0">
                <a:latin typeface="Times New Roman" panose="02020603050405020304" pitchFamily="18" charset="0"/>
                <a:ea typeface="Tahoma" panose="020B0604030504040204" pitchFamily="34" charset="0"/>
                <a:cs typeface="Times New Roman" panose="02020603050405020304" pitchFamily="18" charset="0"/>
              </a:rPr>
              <a:t>reinforced concrete ground-level reservoir</a:t>
            </a:r>
          </a:p>
          <a:p>
            <a:pPr marL="152396" indent="0">
              <a:lnSpc>
                <a:spcPct val="150000"/>
              </a:lnSpc>
              <a:buNone/>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Capacity: 150 </a:t>
            </a:r>
            <a:r>
              <a:rPr lang="en-US" sz="2000" dirty="0">
                <a:latin typeface="Times New Roman" panose="02020603050405020304" pitchFamily="18" charset="0"/>
                <a:ea typeface="Tahoma" panose="020B0604030504040204" pitchFamily="34" charset="0"/>
                <a:cs typeface="Times New Roman" panose="02020603050405020304" pitchFamily="18" charset="0"/>
              </a:rPr>
              <a:t>cubic meters (150,000 liters)</a:t>
            </a:r>
          </a:p>
        </p:txBody>
      </p:sp>
      <p:pic>
        <p:nvPicPr>
          <p:cNvPr id="68" name="Google Shape;68;p2"/>
          <p:cNvPicPr preferRelativeResize="0"/>
          <p:nvPr/>
        </p:nvPicPr>
        <p:blipFill rotWithShape="1">
          <a:blip r:embed="rId3">
            <a:alphaModFix/>
          </a:blip>
          <a:srcRect/>
          <a:stretch/>
        </p:blipFill>
        <p:spPr>
          <a:xfrm>
            <a:off x="0" y="0"/>
            <a:ext cx="12192000" cy="458533"/>
          </a:xfrm>
          <a:prstGeom prst="rect">
            <a:avLst/>
          </a:prstGeom>
          <a:noFill/>
          <a:ln>
            <a:noFill/>
          </a:ln>
        </p:spPr>
      </p:pic>
      <p:pic>
        <p:nvPicPr>
          <p:cNvPr id="69" name="Google Shape;69;p2"/>
          <p:cNvPicPr preferRelativeResize="0"/>
          <p:nvPr/>
        </p:nvPicPr>
        <p:blipFill rotWithShape="1">
          <a:blip r:embed="rId3">
            <a:alphaModFix/>
          </a:blip>
          <a:srcRect/>
          <a:stretch/>
        </p:blipFill>
        <p:spPr>
          <a:xfrm>
            <a:off x="0" y="6399467"/>
            <a:ext cx="12192000" cy="458533"/>
          </a:xfrm>
          <a:prstGeom prst="rect">
            <a:avLst/>
          </a:prstGeom>
          <a:noFill/>
          <a:ln>
            <a:noFill/>
          </a:ln>
        </p:spPr>
      </p:pic>
      <p:sp>
        <p:nvSpPr>
          <p:cNvPr id="4" name="TextBox 3"/>
          <p:cNvSpPr txBox="1"/>
          <p:nvPr/>
        </p:nvSpPr>
        <p:spPr>
          <a:xfrm>
            <a:off x="8282763" y="5518298"/>
            <a:ext cx="3062177"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Continued……..</a:t>
            </a:r>
            <a:endParaRPr lang="en-US" sz="16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6933126" y="1013671"/>
            <a:ext cx="4219977" cy="3730754"/>
          </a:xfrm>
          <a:prstGeom prst="rect">
            <a:avLst/>
          </a:prstGeom>
        </p:spPr>
      </p:pic>
      <p:sp>
        <p:nvSpPr>
          <p:cNvPr id="2" name="TextBox 1"/>
          <p:cNvSpPr txBox="1"/>
          <p:nvPr/>
        </p:nvSpPr>
        <p:spPr>
          <a:xfrm>
            <a:off x="6933126" y="4860597"/>
            <a:ext cx="5316283"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1: Construction of Reservoir Tank at </a:t>
            </a:r>
            <a:r>
              <a:rPr lang="en-US" dirty="0" err="1">
                <a:latin typeface="Times New Roman" panose="02020603050405020304" pitchFamily="18" charset="0"/>
                <a:cs typeface="Times New Roman" panose="02020603050405020304" pitchFamily="18" charset="0"/>
              </a:rPr>
              <a:t>Bheri</a:t>
            </a:r>
            <a:r>
              <a:rPr lang="en-US" dirty="0">
                <a:latin typeface="Times New Roman" panose="02020603050405020304" pitchFamily="18" charset="0"/>
                <a:cs typeface="Times New Roman" panose="02020603050405020304" pitchFamily="18" charset="0"/>
              </a:rPr>
              <a:t> Ganga, </a:t>
            </a:r>
            <a:r>
              <a:rPr lang="en-US" dirty="0" err="1">
                <a:latin typeface="Times New Roman" panose="02020603050405020304" pitchFamily="18" charset="0"/>
                <a:cs typeface="Times New Roman" panose="02020603050405020304" pitchFamily="18" charset="0"/>
              </a:rPr>
              <a:t>Chhinchu</a:t>
            </a:r>
            <a:r>
              <a:rPr lang="en-US" dirty="0">
                <a:latin typeface="Times New Roman" panose="02020603050405020304" pitchFamily="18" charset="0"/>
                <a:cs typeface="Times New Roman" panose="02020603050405020304" pitchFamily="18" charset="0"/>
              </a:rPr>
              <a:t> Surkhet</a:t>
            </a:r>
          </a:p>
          <a:p>
            <a:endParaRPr lang="en-US" b="1" dirty="0"/>
          </a:p>
        </p:txBody>
      </p:sp>
    </p:spTree>
    <p:extLst>
      <p:ext uri="{BB962C8B-B14F-4D97-AF65-F5344CB8AC3E}">
        <p14:creationId xmlns:p14="http://schemas.microsoft.com/office/powerpoint/2010/main" val="3372891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3" name="Text Placeholder 2"/>
          <p:cNvSpPr>
            <a:spLocks noGrp="1"/>
          </p:cNvSpPr>
          <p:nvPr>
            <p:ph type="body" idx="1"/>
          </p:nvPr>
        </p:nvSpPr>
        <p:spPr>
          <a:xfrm>
            <a:off x="324758" y="686473"/>
            <a:ext cx="11867242" cy="5456750"/>
          </a:xfrm>
        </p:spPr>
        <p:txBody>
          <a:bodyPr>
            <a:normAutofit fontScale="85000" lnSpcReduction="20000"/>
          </a:bodyPr>
          <a:lstStyle/>
          <a:p>
            <a:pPr marL="152396" indent="0">
              <a:lnSpc>
                <a:spcPct val="150000"/>
              </a:lnSpc>
              <a:buNone/>
            </a:pPr>
            <a:r>
              <a:rPr lang="en-US" sz="2400" b="1" dirty="0">
                <a:latin typeface="Times New Roman" panose="02020603050405020304" pitchFamily="18" charset="0"/>
                <a:ea typeface="Tahoma" panose="020B0604030504040204" pitchFamily="34" charset="0"/>
                <a:cs typeface="Times New Roman" panose="02020603050405020304" pitchFamily="18" charset="0"/>
              </a:rPr>
              <a:t>Dimensions:</a:t>
            </a:r>
          </a:p>
          <a:p>
            <a:pPr marL="152396" indent="0">
              <a:lnSpc>
                <a:spcPct val="150000"/>
              </a:lnSpc>
              <a:buNone/>
            </a:pPr>
            <a:r>
              <a:rPr lang="en-US" sz="2300" dirty="0" smtClean="0">
                <a:latin typeface="Times New Roman" panose="02020603050405020304" pitchFamily="18" charset="0"/>
                <a:ea typeface="Tahoma" panose="020B0604030504040204" pitchFamily="34" charset="0"/>
                <a:cs typeface="Times New Roman" panose="02020603050405020304" pitchFamily="18" charset="0"/>
              </a:rPr>
              <a:t>Diameter: 4 meters</a:t>
            </a:r>
          </a:p>
          <a:p>
            <a:pPr marL="152396" indent="0">
              <a:lnSpc>
                <a:spcPct val="150000"/>
              </a:lnSpc>
              <a:buNone/>
            </a:pPr>
            <a:r>
              <a:rPr lang="en-US" sz="2300" dirty="0" smtClean="0">
                <a:latin typeface="Times New Roman" panose="02020603050405020304" pitchFamily="18" charset="0"/>
                <a:ea typeface="Tahoma" panose="020B0604030504040204" pitchFamily="34" charset="0"/>
                <a:cs typeface="Times New Roman" panose="02020603050405020304" pitchFamily="18" charset="0"/>
              </a:rPr>
              <a:t>Height: 12 meters</a:t>
            </a:r>
          </a:p>
          <a:p>
            <a:pPr marL="152396" indent="0">
              <a:lnSpc>
                <a:spcPct val="150000"/>
              </a:lnSpc>
              <a:buNone/>
            </a:pPr>
            <a:r>
              <a:rPr lang="en-US" sz="2400" b="1" dirty="0" smtClean="0">
                <a:latin typeface="Times New Roman" panose="02020603050405020304" pitchFamily="18" charset="0"/>
                <a:ea typeface="Tahoma" panose="020B0604030504040204" pitchFamily="34" charset="0"/>
                <a:cs typeface="Times New Roman" panose="02020603050405020304" pitchFamily="18" charset="0"/>
              </a:rPr>
              <a:t>Construction Materials:</a:t>
            </a:r>
          </a:p>
          <a:p>
            <a:pPr marL="152396" indent="0">
              <a:lnSpc>
                <a:spcPct val="150000"/>
              </a:lnSpc>
              <a:buNone/>
            </a:pPr>
            <a:r>
              <a:rPr lang="en-US" sz="2300" dirty="0" smtClean="0">
                <a:latin typeface="Times New Roman" panose="02020603050405020304" pitchFamily="18" charset="0"/>
                <a:ea typeface="Tahoma" panose="020B0604030504040204" pitchFamily="34" charset="0"/>
                <a:cs typeface="Times New Roman" panose="02020603050405020304" pitchFamily="18" charset="0"/>
              </a:rPr>
              <a:t>Concrete</a:t>
            </a:r>
            <a:r>
              <a:rPr lang="en-US" sz="2300" dirty="0">
                <a:latin typeface="Times New Roman" panose="02020603050405020304" pitchFamily="18" charset="0"/>
                <a:ea typeface="Tahoma" panose="020B0604030504040204" pitchFamily="34" charset="0"/>
                <a:cs typeface="Times New Roman" panose="02020603050405020304" pitchFamily="18" charset="0"/>
              </a:rPr>
              <a:t>: Grade 25 for structural elements</a:t>
            </a:r>
          </a:p>
          <a:p>
            <a:pPr marL="152396" indent="0">
              <a:lnSpc>
                <a:spcPct val="150000"/>
              </a:lnSpc>
              <a:buNone/>
            </a:pPr>
            <a:r>
              <a:rPr lang="en-US" sz="2300" dirty="0">
                <a:latin typeface="Times New Roman" panose="02020603050405020304" pitchFamily="18" charset="0"/>
                <a:ea typeface="Tahoma" panose="020B0604030504040204" pitchFamily="34" charset="0"/>
                <a:cs typeface="Times New Roman" panose="02020603050405020304" pitchFamily="18" charset="0"/>
              </a:rPr>
              <a:t>Reinforcement: High-tensile steel bars, minimum yield strength 500 MPa</a:t>
            </a:r>
          </a:p>
          <a:p>
            <a:pPr marL="152396" indent="0">
              <a:lnSpc>
                <a:spcPct val="150000"/>
              </a:lnSpc>
              <a:buNone/>
            </a:pPr>
            <a:r>
              <a:rPr lang="en-US" sz="2300" dirty="0">
                <a:latin typeface="Times New Roman" panose="02020603050405020304" pitchFamily="18" charset="0"/>
                <a:ea typeface="Tahoma" panose="020B0604030504040204" pitchFamily="34" charset="0"/>
                <a:cs typeface="Times New Roman" panose="02020603050405020304" pitchFamily="18" charset="0"/>
              </a:rPr>
              <a:t>Water-proofing: Internal walls</a:t>
            </a:r>
          </a:p>
          <a:p>
            <a:pPr marL="152396" indent="0">
              <a:lnSpc>
                <a:spcPct val="150000"/>
              </a:lnSpc>
              <a:buNone/>
            </a:pPr>
            <a:r>
              <a:rPr lang="en-US" sz="2400" b="1" dirty="0" smtClean="0">
                <a:latin typeface="Times New Roman" panose="02020603050405020304" pitchFamily="18" charset="0"/>
                <a:ea typeface="Tahoma" panose="020B0604030504040204" pitchFamily="34" charset="0"/>
                <a:cs typeface="Times New Roman" panose="02020603050405020304" pitchFamily="18" charset="0"/>
              </a:rPr>
              <a:t>Inlet/Outlet </a:t>
            </a:r>
            <a:r>
              <a:rPr lang="en-US" sz="2400" b="1" dirty="0">
                <a:latin typeface="Times New Roman" panose="02020603050405020304" pitchFamily="18" charset="0"/>
                <a:ea typeface="Tahoma" panose="020B0604030504040204" pitchFamily="34" charset="0"/>
                <a:cs typeface="Times New Roman" panose="02020603050405020304" pitchFamily="18" charset="0"/>
              </a:rPr>
              <a:t>Pipes:</a:t>
            </a:r>
          </a:p>
          <a:p>
            <a:pPr marL="152396" indent="0">
              <a:lnSpc>
                <a:spcPct val="150000"/>
              </a:lnSpc>
              <a:buNone/>
            </a:pPr>
            <a:r>
              <a:rPr lang="en-US" sz="2300" dirty="0">
                <a:latin typeface="Times New Roman" panose="02020603050405020304" pitchFamily="18" charset="0"/>
                <a:ea typeface="Tahoma" panose="020B0604030504040204" pitchFamily="34" charset="0"/>
                <a:cs typeface="Times New Roman" panose="02020603050405020304" pitchFamily="18" charset="0"/>
              </a:rPr>
              <a:t>Inlet: 300mm diameter steel pipe</a:t>
            </a:r>
          </a:p>
          <a:p>
            <a:pPr marL="152396" indent="0">
              <a:lnSpc>
                <a:spcPct val="150000"/>
              </a:lnSpc>
              <a:buNone/>
            </a:pPr>
            <a:r>
              <a:rPr lang="en-US" sz="2300" dirty="0">
                <a:latin typeface="Times New Roman" panose="02020603050405020304" pitchFamily="18" charset="0"/>
                <a:ea typeface="Tahoma" panose="020B0604030504040204" pitchFamily="34" charset="0"/>
                <a:cs typeface="Times New Roman" panose="02020603050405020304" pitchFamily="18" charset="0"/>
              </a:rPr>
              <a:t>Outlet: 400mm diameter steel pipe</a:t>
            </a:r>
          </a:p>
          <a:p>
            <a:pPr marL="152396" indent="0">
              <a:lnSpc>
                <a:spcPct val="150000"/>
              </a:lnSpc>
              <a:buNone/>
            </a:pPr>
            <a:r>
              <a:rPr lang="en-US" sz="2300" dirty="0">
                <a:latin typeface="Times New Roman" panose="02020603050405020304" pitchFamily="18" charset="0"/>
                <a:ea typeface="Tahoma" panose="020B0604030504040204" pitchFamily="34" charset="0"/>
                <a:cs typeface="Times New Roman" panose="02020603050405020304" pitchFamily="18" charset="0"/>
              </a:rPr>
              <a:t>Overflow: 200mm diameter with corrosion-resistant coating</a:t>
            </a:r>
          </a:p>
          <a:p>
            <a:pPr marL="152396" indent="0">
              <a:lnSpc>
                <a:spcPct val="150000"/>
              </a:lnSpc>
              <a:buNone/>
            </a:pPr>
            <a:r>
              <a:rPr lang="en-US" sz="2400" b="1" dirty="0">
                <a:latin typeface="Times New Roman" panose="02020603050405020304" pitchFamily="18" charset="0"/>
                <a:ea typeface="Tahoma" panose="020B0604030504040204" pitchFamily="34" charset="0"/>
                <a:cs typeface="Times New Roman" panose="02020603050405020304" pitchFamily="18" charset="0"/>
              </a:rPr>
              <a:t>Appurtenances:</a:t>
            </a:r>
          </a:p>
          <a:p>
            <a:pPr marL="152396" indent="0">
              <a:lnSpc>
                <a:spcPct val="150000"/>
              </a:lnSpc>
              <a:buNone/>
            </a:pPr>
            <a:r>
              <a:rPr lang="en-US" sz="2100" dirty="0">
                <a:latin typeface="Times New Roman" panose="02020603050405020304" pitchFamily="18" charset="0"/>
                <a:ea typeface="Tahoma" panose="020B0604030504040204" pitchFamily="34" charset="0"/>
                <a:cs typeface="Times New Roman" panose="02020603050405020304" pitchFamily="18" charset="0"/>
              </a:rPr>
              <a:t>Access manholes, 600mm diameter with lockable </a:t>
            </a:r>
            <a:r>
              <a:rPr lang="en-US" sz="2100" dirty="0" smtClean="0">
                <a:latin typeface="Times New Roman" panose="02020603050405020304" pitchFamily="18" charset="0"/>
                <a:ea typeface="Tahoma" panose="020B0604030504040204" pitchFamily="34" charset="0"/>
                <a:cs typeface="Times New Roman" panose="02020603050405020304" pitchFamily="18" charset="0"/>
              </a:rPr>
              <a:t>covers</a:t>
            </a:r>
            <a:endParaRPr lang="en-US" sz="21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68" name="Google Shape;68;p2"/>
          <p:cNvPicPr preferRelativeResize="0"/>
          <p:nvPr/>
        </p:nvPicPr>
        <p:blipFill rotWithShape="1">
          <a:blip r:embed="rId3">
            <a:alphaModFix/>
          </a:blip>
          <a:srcRect/>
          <a:stretch/>
        </p:blipFill>
        <p:spPr>
          <a:xfrm>
            <a:off x="0" y="0"/>
            <a:ext cx="12192000" cy="458533"/>
          </a:xfrm>
          <a:prstGeom prst="rect">
            <a:avLst/>
          </a:prstGeom>
          <a:noFill/>
          <a:ln>
            <a:noFill/>
          </a:ln>
        </p:spPr>
      </p:pic>
      <p:pic>
        <p:nvPicPr>
          <p:cNvPr id="69" name="Google Shape;69;p2"/>
          <p:cNvPicPr preferRelativeResize="0"/>
          <p:nvPr/>
        </p:nvPicPr>
        <p:blipFill rotWithShape="1">
          <a:blip r:embed="rId3">
            <a:alphaModFix/>
          </a:blip>
          <a:srcRect/>
          <a:stretch/>
        </p:blipFill>
        <p:spPr>
          <a:xfrm>
            <a:off x="0" y="6399467"/>
            <a:ext cx="12192000" cy="458533"/>
          </a:xfrm>
          <a:prstGeom prst="rect">
            <a:avLst/>
          </a:prstGeom>
          <a:noFill/>
          <a:ln>
            <a:noFill/>
          </a:ln>
        </p:spPr>
      </p:pic>
    </p:spTree>
    <p:extLst>
      <p:ext uri="{BB962C8B-B14F-4D97-AF65-F5344CB8AC3E}">
        <p14:creationId xmlns:p14="http://schemas.microsoft.com/office/powerpoint/2010/main" val="3702527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p:txBody>
          <a:bodyPr>
            <a:normAutofit fontScale="90000"/>
          </a:bodyPr>
          <a:lstStyle/>
          <a:p>
            <a:r>
              <a:rPr lang="en-US" sz="2400" b="1" dirty="0">
                <a:latin typeface="Times New Roman" panose="02020603050405020304" pitchFamily="18" charset="0"/>
                <a:cs typeface="Times New Roman" panose="02020603050405020304" pitchFamily="18" charset="0"/>
              </a:rPr>
              <a:t>Supervise the  construction of a </a:t>
            </a:r>
            <a:r>
              <a:rPr lang="en-US" sz="2400" b="1" dirty="0" err="1">
                <a:latin typeface="Times New Roman" panose="02020603050405020304" pitchFamily="18" charset="0"/>
                <a:cs typeface="Times New Roman" panose="02020603050405020304" pitchFamily="18" charset="0"/>
              </a:rPr>
              <a:t>a</a:t>
            </a:r>
            <a:r>
              <a:rPr lang="en-US" sz="2400" b="1" dirty="0">
                <a:latin typeface="Times New Roman" panose="02020603050405020304" pitchFamily="18" charset="0"/>
                <a:cs typeface="Times New Roman" panose="02020603050405020304" pitchFamily="18" charset="0"/>
              </a:rPr>
              <a:t> sedimentation tank and a slow sand filter Taranga </a:t>
            </a:r>
            <a:r>
              <a:rPr lang="en-US" sz="2400" b="1" dirty="0" err="1">
                <a:latin typeface="Times New Roman" panose="02020603050405020304" pitchFamily="18" charset="0"/>
                <a:cs typeface="Times New Roman" panose="02020603050405020304" pitchFamily="18" charset="0"/>
              </a:rPr>
              <a:t>Lekhbesi</a:t>
            </a:r>
            <a:r>
              <a:rPr lang="en-US" sz="24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t/>
            </a:r>
            <a:br>
              <a:rPr lang="en-US" dirty="0" smtClean="0"/>
            </a:br>
            <a:endParaRPr lang="en-US" dirty="0"/>
          </a:p>
        </p:txBody>
      </p:sp>
      <p:sp>
        <p:nvSpPr>
          <p:cNvPr id="3" name="Text Placeholder 2"/>
          <p:cNvSpPr>
            <a:spLocks noGrp="1"/>
          </p:cNvSpPr>
          <p:nvPr>
            <p:ph type="body" idx="1"/>
          </p:nvPr>
        </p:nvSpPr>
        <p:spPr>
          <a:xfrm>
            <a:off x="233916" y="956929"/>
            <a:ext cx="11542484" cy="5050465"/>
          </a:xfrm>
        </p:spPr>
        <p:txBody>
          <a:bodyPr>
            <a:normAutofit/>
          </a:bodyPr>
          <a:lstStyle/>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Sedimentation Tank Specifications</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Type: Horizontal flow rectangular tank</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Capacity: 500 cubic meters/day</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Dimensions: 9m (L) x 3.5m (W) x 2.7m (D)</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Retention Time: 2 to 4 hours</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Inlet/Outlet: Baffled inlet, weir-type overflow</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Sludge Collection: Sloping floor to central hopper, manual/automated removal</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Materials: Reinforced concrete (Grade 25), corrosion-resistant steel/PVC</a:t>
            </a:r>
          </a:p>
          <a:p>
            <a:pPr marL="152396" indent="0">
              <a:lnSpc>
                <a:spcPct val="150000"/>
              </a:lnSpc>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Coating: Epoxy-based waterproof coating</a:t>
            </a:r>
          </a:p>
        </p:txBody>
      </p:sp>
      <p:pic>
        <p:nvPicPr>
          <p:cNvPr id="68" name="Google Shape;68;p2"/>
          <p:cNvPicPr preferRelativeResize="0"/>
          <p:nvPr/>
        </p:nvPicPr>
        <p:blipFill rotWithShape="1">
          <a:blip r:embed="rId3">
            <a:alphaModFix/>
          </a:blip>
          <a:srcRect/>
          <a:stretch/>
        </p:blipFill>
        <p:spPr>
          <a:xfrm>
            <a:off x="0" y="0"/>
            <a:ext cx="12192000" cy="458533"/>
          </a:xfrm>
          <a:prstGeom prst="rect">
            <a:avLst/>
          </a:prstGeom>
          <a:noFill/>
          <a:ln>
            <a:noFill/>
          </a:ln>
        </p:spPr>
      </p:pic>
      <p:pic>
        <p:nvPicPr>
          <p:cNvPr id="69" name="Google Shape;69;p2"/>
          <p:cNvPicPr preferRelativeResize="0"/>
          <p:nvPr/>
        </p:nvPicPr>
        <p:blipFill rotWithShape="1">
          <a:blip r:embed="rId3">
            <a:alphaModFix/>
          </a:blip>
          <a:srcRect/>
          <a:stretch/>
        </p:blipFill>
        <p:spPr>
          <a:xfrm>
            <a:off x="0" y="6399467"/>
            <a:ext cx="12192000" cy="458533"/>
          </a:xfrm>
          <a:prstGeom prst="rect">
            <a:avLst/>
          </a:prstGeom>
          <a:noFill/>
          <a:ln>
            <a:noFill/>
          </a:ln>
        </p:spPr>
      </p:pic>
      <p:sp>
        <p:nvSpPr>
          <p:cNvPr id="4" name="TextBox 3"/>
          <p:cNvSpPr txBox="1"/>
          <p:nvPr/>
        </p:nvSpPr>
        <p:spPr>
          <a:xfrm>
            <a:off x="8282763" y="5518298"/>
            <a:ext cx="3062177"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Continued……..</a:t>
            </a:r>
            <a:endParaRPr lang="en-US" sz="16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7881871" y="956928"/>
            <a:ext cx="3463070" cy="2700671"/>
          </a:xfrm>
          <a:prstGeom prst="rect">
            <a:avLst/>
          </a:prstGeom>
        </p:spPr>
      </p:pic>
      <p:sp>
        <p:nvSpPr>
          <p:cNvPr id="2" name="TextBox 1"/>
          <p:cNvSpPr txBox="1"/>
          <p:nvPr/>
        </p:nvSpPr>
        <p:spPr>
          <a:xfrm>
            <a:off x="8628845" y="3850783"/>
            <a:ext cx="3147555"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2: Sedimentation Tank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7800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3" name="Text Placeholder 2"/>
          <p:cNvSpPr>
            <a:spLocks noGrp="1"/>
          </p:cNvSpPr>
          <p:nvPr>
            <p:ph type="body" idx="1"/>
          </p:nvPr>
        </p:nvSpPr>
        <p:spPr>
          <a:xfrm>
            <a:off x="0" y="458533"/>
            <a:ext cx="11776400" cy="5749084"/>
          </a:xfrm>
        </p:spPr>
        <p:txBody>
          <a:bodyPr>
            <a:noAutofit/>
          </a:bodyPr>
          <a:lstStyle/>
          <a:p>
            <a:pPr marL="152396" indent="0">
              <a:lnSpc>
                <a:spcPct val="150000"/>
              </a:lnSpc>
              <a:buNone/>
            </a:pPr>
            <a:r>
              <a:rPr lang="en-US" sz="2000" b="1" dirty="0">
                <a:latin typeface="Times New Roman" panose="02020603050405020304" pitchFamily="18" charset="0"/>
                <a:cs typeface="Times New Roman" panose="02020603050405020304" pitchFamily="18" charset="0"/>
              </a:rPr>
              <a:t>Slow Sand Filter Specifications:</a:t>
            </a:r>
          </a:p>
          <a:p>
            <a:pPr marL="152396" indent="0">
              <a:lnSpc>
                <a:spcPct val="130000"/>
              </a:lnSpc>
              <a:buNone/>
            </a:pPr>
            <a:r>
              <a:rPr lang="en-US" sz="2000" dirty="0" smtClean="0">
                <a:latin typeface="Times New Roman" panose="02020603050405020304" pitchFamily="18" charset="0"/>
                <a:cs typeface="Times New Roman" panose="02020603050405020304" pitchFamily="18" charset="0"/>
              </a:rPr>
              <a:t>Type</a:t>
            </a:r>
            <a:r>
              <a:rPr lang="en-US" sz="2000" dirty="0">
                <a:latin typeface="Times New Roman" panose="02020603050405020304" pitchFamily="18" charset="0"/>
                <a:cs typeface="Times New Roman" panose="02020603050405020304" pitchFamily="18" charset="0"/>
              </a:rPr>
              <a:t>: Open gravity flow system</a:t>
            </a:r>
          </a:p>
          <a:p>
            <a:pPr marL="152396" indent="0">
              <a:lnSpc>
                <a:spcPct val="130000"/>
              </a:lnSpc>
              <a:buNone/>
            </a:pPr>
            <a:r>
              <a:rPr lang="en-US" sz="2000" dirty="0">
                <a:latin typeface="Times New Roman" panose="02020603050405020304" pitchFamily="18" charset="0"/>
                <a:cs typeface="Times New Roman" panose="02020603050405020304" pitchFamily="18" charset="0"/>
              </a:rPr>
              <a:t>Filter Bed Area: 36 sq. meters (9m x 4m)</a:t>
            </a:r>
          </a:p>
          <a:p>
            <a:pPr marL="152396" indent="0">
              <a:lnSpc>
                <a:spcPct val="130000"/>
              </a:lnSpc>
              <a:buNone/>
            </a:pPr>
            <a:r>
              <a:rPr lang="en-US" sz="2000" dirty="0">
                <a:latin typeface="Times New Roman" panose="02020603050405020304" pitchFamily="18" charset="0"/>
                <a:cs typeface="Times New Roman" panose="02020603050405020304" pitchFamily="18" charset="0"/>
              </a:rPr>
              <a:t>Filter Layers:</a:t>
            </a:r>
          </a:p>
          <a:p>
            <a:pPr marL="152396" indent="0">
              <a:lnSpc>
                <a:spcPct val="130000"/>
              </a:lnSpc>
              <a:buNone/>
            </a:pPr>
            <a:r>
              <a:rPr lang="en-US" sz="2000" dirty="0">
                <a:latin typeface="Times New Roman" panose="02020603050405020304" pitchFamily="18" charset="0"/>
                <a:cs typeface="Times New Roman" panose="02020603050405020304" pitchFamily="18" charset="0"/>
              </a:rPr>
              <a:t>Top Sand Layer: Fine sand (0.15-0.35 mm), 0.8-1.2m thick</a:t>
            </a:r>
          </a:p>
          <a:p>
            <a:pPr marL="152396" indent="0">
              <a:lnSpc>
                <a:spcPct val="130000"/>
              </a:lnSpc>
              <a:buNone/>
            </a:pPr>
            <a:r>
              <a:rPr lang="en-US" sz="2000" dirty="0">
                <a:latin typeface="Times New Roman" panose="02020603050405020304" pitchFamily="18" charset="0"/>
                <a:cs typeface="Times New Roman" panose="02020603050405020304" pitchFamily="18" charset="0"/>
              </a:rPr>
              <a:t>Intermediate Layer: Coarse sand (0.5-1.0 mm), 0.15m thick</a:t>
            </a:r>
          </a:p>
          <a:p>
            <a:pPr marL="152396" indent="0">
              <a:lnSpc>
                <a:spcPct val="130000"/>
              </a:lnSpc>
              <a:buNone/>
            </a:pPr>
            <a:r>
              <a:rPr lang="en-US" sz="2000" dirty="0">
                <a:latin typeface="Times New Roman" panose="02020603050405020304" pitchFamily="18" charset="0"/>
                <a:cs typeface="Times New Roman" panose="02020603050405020304" pitchFamily="18" charset="0"/>
              </a:rPr>
              <a:t>Gravel Support Layer: Rounded gravel (2-6 mm), 0.3m thick</a:t>
            </a:r>
          </a:p>
          <a:p>
            <a:pPr marL="152396" indent="0">
              <a:lnSpc>
                <a:spcPct val="130000"/>
              </a:lnSpc>
              <a:buNone/>
            </a:pPr>
            <a:r>
              <a:rPr lang="en-US" sz="2000" dirty="0">
                <a:latin typeface="Times New Roman" panose="02020603050405020304" pitchFamily="18" charset="0"/>
                <a:cs typeface="Times New Roman" panose="02020603050405020304" pitchFamily="18" charset="0"/>
              </a:rPr>
              <a:t>Inlet/Outlet: Baffled inlet, piped outlet with flow control</a:t>
            </a:r>
          </a:p>
          <a:p>
            <a:pPr marL="152396" indent="0">
              <a:lnSpc>
                <a:spcPct val="130000"/>
              </a:lnSpc>
              <a:buNone/>
            </a:pPr>
            <a:r>
              <a:rPr lang="en-US" sz="2000" dirty="0">
                <a:latin typeface="Times New Roman" panose="02020603050405020304" pitchFamily="18" charset="0"/>
                <a:cs typeface="Times New Roman" panose="02020603050405020304" pitchFamily="18" charset="0"/>
              </a:rPr>
              <a:t>Filtration Depth: ~1.5 meters</a:t>
            </a:r>
          </a:p>
          <a:p>
            <a:pPr marL="152396" indent="0">
              <a:lnSpc>
                <a:spcPct val="130000"/>
              </a:lnSpc>
              <a:buNone/>
            </a:pPr>
            <a:r>
              <a:rPr lang="en-US" sz="2000" dirty="0">
                <a:latin typeface="Times New Roman" panose="02020603050405020304" pitchFamily="18" charset="0"/>
                <a:cs typeface="Times New Roman" panose="02020603050405020304" pitchFamily="18" charset="0"/>
              </a:rPr>
              <a:t>Drainage System: Perforated pipes under gravel layer</a:t>
            </a:r>
          </a:p>
          <a:p>
            <a:pPr marL="152396" indent="0">
              <a:lnSpc>
                <a:spcPct val="130000"/>
              </a:lnSpc>
              <a:buNone/>
            </a:pPr>
            <a:r>
              <a:rPr lang="en-US" sz="2000" dirty="0">
                <a:latin typeface="Times New Roman" panose="02020603050405020304" pitchFamily="18" charset="0"/>
                <a:cs typeface="Times New Roman" panose="02020603050405020304" pitchFamily="18" charset="0"/>
              </a:rPr>
              <a:t>Cleaning Method: Periodic scraping of top sand layer</a:t>
            </a:r>
          </a:p>
          <a:p>
            <a:pPr marL="152396" indent="0">
              <a:lnSpc>
                <a:spcPct val="130000"/>
              </a:lnSpc>
              <a:buNone/>
            </a:pPr>
            <a:r>
              <a:rPr lang="en-US" sz="2000" dirty="0">
                <a:latin typeface="Times New Roman" panose="02020603050405020304" pitchFamily="18" charset="0"/>
                <a:cs typeface="Times New Roman" panose="02020603050405020304" pitchFamily="18" charset="0"/>
              </a:rPr>
              <a:t>Materials: Reinforced concrete, corrosion-resistant piping/valves</a:t>
            </a:r>
          </a:p>
          <a:p>
            <a:pPr marL="152396" indent="0">
              <a:lnSpc>
                <a:spcPct val="130000"/>
              </a:lnSpc>
              <a:buNone/>
            </a:pPr>
            <a:r>
              <a:rPr lang="en-US" sz="2000" dirty="0">
                <a:latin typeface="Times New Roman" panose="02020603050405020304" pitchFamily="18" charset="0"/>
                <a:cs typeface="Times New Roman" panose="02020603050405020304" pitchFamily="18" charset="0"/>
              </a:rPr>
              <a:t>Standards: WHO guidelines for drinking water quality</a:t>
            </a:r>
          </a:p>
        </p:txBody>
      </p:sp>
      <p:pic>
        <p:nvPicPr>
          <p:cNvPr id="68" name="Google Shape;68;p2"/>
          <p:cNvPicPr preferRelativeResize="0"/>
          <p:nvPr/>
        </p:nvPicPr>
        <p:blipFill rotWithShape="1">
          <a:blip r:embed="rId3">
            <a:alphaModFix/>
          </a:blip>
          <a:srcRect/>
          <a:stretch/>
        </p:blipFill>
        <p:spPr>
          <a:xfrm>
            <a:off x="0" y="0"/>
            <a:ext cx="12192000" cy="458533"/>
          </a:xfrm>
          <a:prstGeom prst="rect">
            <a:avLst/>
          </a:prstGeom>
          <a:noFill/>
          <a:ln>
            <a:noFill/>
          </a:ln>
        </p:spPr>
      </p:pic>
      <p:pic>
        <p:nvPicPr>
          <p:cNvPr id="69" name="Google Shape;69;p2"/>
          <p:cNvPicPr preferRelativeResize="0"/>
          <p:nvPr/>
        </p:nvPicPr>
        <p:blipFill rotWithShape="1">
          <a:blip r:embed="rId3">
            <a:alphaModFix/>
          </a:blip>
          <a:srcRect/>
          <a:stretch/>
        </p:blipFill>
        <p:spPr>
          <a:xfrm>
            <a:off x="0" y="6399467"/>
            <a:ext cx="12192000" cy="458533"/>
          </a:xfrm>
          <a:prstGeom prst="rect">
            <a:avLst/>
          </a:prstGeom>
          <a:noFill/>
          <a:ln>
            <a:noFill/>
          </a:ln>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7585656" y="650382"/>
            <a:ext cx="4190744" cy="3445099"/>
          </a:xfrm>
          <a:prstGeom prst="rect">
            <a:avLst/>
          </a:prstGeom>
        </p:spPr>
      </p:pic>
      <p:sp>
        <p:nvSpPr>
          <p:cNvPr id="4" name="TextBox 3"/>
          <p:cNvSpPr txBox="1"/>
          <p:nvPr/>
        </p:nvSpPr>
        <p:spPr>
          <a:xfrm>
            <a:off x="7482625" y="4288665"/>
            <a:ext cx="4293775"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3 : Slow Sand Filter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8059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TotalTime>
  <Words>1030</Words>
  <Application>Microsoft Office PowerPoint</Application>
  <PresentationFormat>Widescreen</PresentationFormat>
  <Paragraphs>149</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Tahoma</vt:lpstr>
      <vt:lpstr>Times</vt:lpstr>
      <vt:lpstr>Times New Roman</vt:lpstr>
      <vt:lpstr>Office Theme</vt:lpstr>
      <vt:lpstr>Mid-West University Graduate School of Engineering Central Department of Civil Engineering Birendranagar-10, Surkhet</vt:lpstr>
      <vt:lpstr> PRESENTATION OUTLINES</vt:lpstr>
      <vt:lpstr>INTRODUCTION :  </vt:lpstr>
      <vt:lpstr>OBJECTIVES AND SCOPE  </vt:lpstr>
      <vt:lpstr>KEY ACTIVITIES PERFORM   </vt:lpstr>
      <vt:lpstr>Supervise the construction of a reservoir tank on Bheri Ganga Brihad Khanipani Ayojana</vt:lpstr>
      <vt:lpstr>PowerPoint Presentation</vt:lpstr>
      <vt:lpstr>Supervise the  construction of a a sedimentation tank and a slow sand filter Taranga Lekhbesi   </vt:lpstr>
      <vt:lpstr>PowerPoint Presentation</vt:lpstr>
      <vt:lpstr>Supervise the construction of a slump well Lekhbesi Khanipani Ayojana, Lekhbesi  </vt:lpstr>
      <vt:lpstr>PowerPoint Presentation</vt:lpstr>
      <vt:lpstr>CHALLENGES FACED AND OVERCOME DURING MY INTERNSHIP </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Mid-West University Graduate School of Engineering Central Department of Civil Engineering Birendranagar-10, Surkhet</dc:title>
  <dc:creator>Er.Arun panthi</dc:creator>
  <cp:lastModifiedBy>Er.Arun panthi</cp:lastModifiedBy>
  <cp:revision>61</cp:revision>
  <dcterms:created xsi:type="dcterms:W3CDTF">2024-09-28T12:30:05Z</dcterms:created>
  <dcterms:modified xsi:type="dcterms:W3CDTF">2024-09-30T17:36:10Z</dcterms:modified>
</cp:coreProperties>
</file>