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4cc19215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4cc19215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Zoomeye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64db9ae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64db9ae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4cc19215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4cc19215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such a critical vulnerability </a:t>
            </a:r>
            <a:endParaRPr/>
          </a:p>
          <a:p>
            <a:pPr indent="-298450" lvl="0" marL="457200" rtl="0" algn="l">
              <a:spcBef>
                <a:spcPts val="0"/>
              </a:spcBef>
              <a:spcAft>
                <a:spcPts val="0"/>
              </a:spcAft>
              <a:buSzPts val="1100"/>
              <a:buChar char="-"/>
            </a:pPr>
            <a:r>
              <a:rPr lang="en"/>
              <a:t>MS still created a patch for Windows XP despite it being out of support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64db9ae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64db9ae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4cc19215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4cc19215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4cc19215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4cc19215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4cc1921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4cc1921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4cc19215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4cc19215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4db9ae5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4db9ae5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Figure)</a:t>
            </a:r>
            <a:br>
              <a:rPr lang="en"/>
            </a:br>
            <a:r>
              <a:rPr lang="en"/>
              <a:t>Basic Function of RDP is </a:t>
            </a:r>
            <a:r>
              <a:rPr lang="en"/>
              <a:t>transmitting</a:t>
            </a:r>
            <a:r>
              <a:rPr lang="en"/>
              <a:t> monitor (output device) from remote server to client, and keyboard and mouse (input devices) from client to remote server.</a:t>
            </a:r>
            <a:endParaRPr/>
          </a:p>
          <a:p>
            <a:pPr indent="0" lvl="0" marL="0" rtl="0" algn="l">
              <a:spcBef>
                <a:spcPts val="0"/>
              </a:spcBef>
              <a:spcAft>
                <a:spcPts val="0"/>
              </a:spcAft>
              <a:buNone/>
            </a:pPr>
            <a:r>
              <a:rPr lang="en"/>
              <a:t>The communication during RDP connection is very asymmetric, while most data go from server to client.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64db9ae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64db9ae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4db9ae5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4db9ae5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40000"/>
              </a:lnSpc>
              <a:spcBef>
                <a:spcPts val="2600"/>
              </a:spcBef>
              <a:spcAft>
                <a:spcPts val="0"/>
              </a:spcAft>
              <a:buClr>
                <a:srgbClr val="414042"/>
              </a:buClr>
              <a:buSzPts val="1200"/>
              <a:buChar char="●"/>
            </a:pPr>
            <a:r>
              <a:rPr lang="en" sz="1200">
                <a:solidFill>
                  <a:srgbClr val="414042"/>
                </a:solidFill>
                <a:highlight>
                  <a:srgbClr val="FFFFFF"/>
                </a:highlight>
              </a:rPr>
              <a:t>Core Data – RDP Version, Desktop resolution, color depth, keyboard information, hostname, client software information (product ID, build number), etc.</a:t>
            </a:r>
            <a:endParaRPr sz="1200">
              <a:solidFill>
                <a:srgbClr val="414042"/>
              </a:solidFill>
              <a:highlight>
                <a:srgbClr val="FFFFFF"/>
              </a:highlight>
            </a:endParaRPr>
          </a:p>
          <a:p>
            <a:pPr indent="-304800" lvl="0" marL="457200" rtl="0" algn="l">
              <a:lnSpc>
                <a:spcPct val="140000"/>
              </a:lnSpc>
              <a:spcBef>
                <a:spcPts val="0"/>
              </a:spcBef>
              <a:spcAft>
                <a:spcPts val="0"/>
              </a:spcAft>
              <a:buClr>
                <a:srgbClr val="414042"/>
              </a:buClr>
              <a:buSzPts val="1200"/>
              <a:buChar char="●"/>
            </a:pPr>
            <a:r>
              <a:rPr lang="en" sz="1200">
                <a:solidFill>
                  <a:srgbClr val="414042"/>
                </a:solidFill>
                <a:highlight>
                  <a:srgbClr val="FFFFFF"/>
                </a:highlight>
              </a:rPr>
              <a:t>Security Data – Encryption methods, size of session keys, server random (used later to create session keys) and server’s certificate (some of this is only relevant when using Standard RDP Security).</a:t>
            </a:r>
            <a:endParaRPr sz="1200">
              <a:solidFill>
                <a:srgbClr val="414042"/>
              </a:solidFill>
              <a:highlight>
                <a:srgbClr val="FFFFFF"/>
              </a:highlight>
            </a:endParaRPr>
          </a:p>
          <a:p>
            <a:pPr indent="-304800" lvl="0" marL="457200" rtl="0" algn="l">
              <a:lnSpc>
                <a:spcPct val="140000"/>
              </a:lnSpc>
              <a:spcBef>
                <a:spcPts val="0"/>
              </a:spcBef>
              <a:spcAft>
                <a:spcPts val="0"/>
              </a:spcAft>
              <a:buClr>
                <a:srgbClr val="414042"/>
              </a:buClr>
              <a:buSzPts val="1200"/>
              <a:buChar char="●"/>
            </a:pPr>
            <a:r>
              <a:rPr lang="en" sz="1200">
                <a:solidFill>
                  <a:srgbClr val="414042"/>
                </a:solidFill>
                <a:highlight>
                  <a:srgbClr val="FFFFFF"/>
                </a:highlight>
              </a:rPr>
              <a:t>Network Data – Information about the requested and allocated virtual channels. This contains the number of channels and an array of specific virtual channels. The client requests the exact type of channels in the request, and the server supplies the actual channel IDs in the response. For more information about those channels see the </a:t>
            </a:r>
            <a:r>
              <a:rPr i="1" lang="en" sz="1200">
                <a:solidFill>
                  <a:srgbClr val="414042"/>
                </a:solidFill>
                <a:highlight>
                  <a:srgbClr val="FFFFFF"/>
                </a:highlight>
              </a:rPr>
              <a:t>Channels in RDP</a:t>
            </a:r>
            <a:r>
              <a:rPr lang="en" sz="1200">
                <a:solidFill>
                  <a:srgbClr val="414042"/>
                </a:solidFill>
                <a:highlight>
                  <a:srgbClr val="FFFFFF"/>
                </a:highlight>
              </a:rPr>
              <a:t> section below.</a:t>
            </a:r>
            <a:endParaRPr sz="1200">
              <a:solidFill>
                <a:srgbClr val="414042"/>
              </a:solidFill>
              <a:highlight>
                <a:srgbClr val="FFFFFF"/>
              </a:highlight>
            </a:endParaRPr>
          </a:p>
          <a:p>
            <a:pPr indent="0" lvl="0" marL="0" rtl="0" algn="l">
              <a:spcBef>
                <a:spcPts val="2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64db9ae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64db9ae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64db9ae5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64db9ae5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64db9ae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64db9ae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GlobalStats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5" name="Shape 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BlueKeep CVE-2019-0708</a:t>
            </a:r>
            <a:endParaRPr/>
          </a:p>
        </p:txBody>
      </p:sp>
      <p:sp>
        <p:nvSpPr>
          <p:cNvPr id="61" name="Google Shape;61;p14"/>
          <p:cNvSpPr txBox="1"/>
          <p:nvPr>
            <p:ph idx="1" type="subTitle"/>
          </p:nvPr>
        </p:nvSpPr>
        <p:spPr>
          <a:xfrm>
            <a:off x="512700" y="3840654"/>
            <a:ext cx="8449800" cy="10491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en" sz="1800"/>
              <a:t>Hannah Mahalia Manalac Susanty (33329151)</a:t>
            </a:r>
            <a:endParaRPr sz="1800"/>
          </a:p>
          <a:p>
            <a:pPr indent="0" lvl="0" marL="0" rtl="0" algn="l">
              <a:lnSpc>
                <a:spcPct val="150000"/>
              </a:lnSpc>
              <a:spcBef>
                <a:spcPts val="0"/>
              </a:spcBef>
              <a:spcAft>
                <a:spcPts val="0"/>
              </a:spcAft>
              <a:buNone/>
            </a:pPr>
            <a:r>
              <a:rPr lang="en" sz="1800"/>
              <a:t>Lee Jihu (34061648)</a:t>
            </a:r>
            <a:endParaRPr sz="1800"/>
          </a:p>
          <a:p>
            <a:pPr indent="0" lvl="0" marL="0" rtl="0" algn="l">
              <a:lnSpc>
                <a:spcPct val="150000"/>
              </a:lnSpc>
              <a:spcBef>
                <a:spcPts val="0"/>
              </a:spcBef>
              <a:spcAft>
                <a:spcPts val="0"/>
              </a:spcAft>
              <a:buNone/>
            </a:pPr>
            <a:r>
              <a:rPr lang="en" sz="1800"/>
              <a:t>Siti Hajar Binte Abdul Malek (33249812)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2314800" y="828013"/>
            <a:ext cx="4514376" cy="3004026"/>
          </a:xfrm>
          <a:prstGeom prst="rect">
            <a:avLst/>
          </a:prstGeom>
          <a:noFill/>
          <a:ln>
            <a:noFill/>
          </a:ln>
        </p:spPr>
      </p:pic>
      <p:sp>
        <p:nvSpPr>
          <p:cNvPr id="120" name="Google Shape;120;p23"/>
          <p:cNvSpPr txBox="1"/>
          <p:nvPr/>
        </p:nvSpPr>
        <p:spPr>
          <a:xfrm>
            <a:off x="349150" y="167850"/>
            <a:ext cx="5862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Old Standard TT"/>
                <a:ea typeface="Old Standard TT"/>
                <a:cs typeface="Old Standard TT"/>
                <a:sym typeface="Old Standard TT"/>
              </a:rPr>
              <a:t>Vulnerability Scanner of Port 3389</a:t>
            </a:r>
            <a:endParaRPr sz="2600">
              <a:latin typeface="Old Standard TT"/>
              <a:ea typeface="Old Standard TT"/>
              <a:cs typeface="Old Standard TT"/>
              <a:sym typeface="Old Standard TT"/>
            </a:endParaRPr>
          </a:p>
        </p:txBody>
      </p:sp>
      <p:sp>
        <p:nvSpPr>
          <p:cNvPr id="121" name="Google Shape;121;p23"/>
          <p:cNvSpPr txBox="1"/>
          <p:nvPr/>
        </p:nvSpPr>
        <p:spPr>
          <a:xfrm>
            <a:off x="2356875" y="4082550"/>
            <a:ext cx="45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Out of all the ports, port 3389 is the most frequently used ports compared to the rest of the ports.</a:t>
            </a:r>
            <a:endParaRPr>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727550" y="783600"/>
            <a:ext cx="5441000" cy="2975875"/>
          </a:xfrm>
          <a:prstGeom prst="rect">
            <a:avLst/>
          </a:prstGeom>
          <a:noFill/>
          <a:ln>
            <a:noFill/>
          </a:ln>
        </p:spPr>
      </p:pic>
      <p:pic>
        <p:nvPicPr>
          <p:cNvPr id="127" name="Google Shape;127;p24"/>
          <p:cNvPicPr preferRelativeResize="0"/>
          <p:nvPr/>
        </p:nvPicPr>
        <p:blipFill>
          <a:blip r:embed="rId4">
            <a:alphaModFix/>
          </a:blip>
          <a:stretch>
            <a:fillRect/>
          </a:stretch>
        </p:blipFill>
        <p:spPr>
          <a:xfrm>
            <a:off x="6300825" y="783600"/>
            <a:ext cx="2115625" cy="2975875"/>
          </a:xfrm>
          <a:prstGeom prst="rect">
            <a:avLst/>
          </a:prstGeom>
          <a:noFill/>
          <a:ln>
            <a:noFill/>
          </a:ln>
        </p:spPr>
      </p:pic>
      <p:sp>
        <p:nvSpPr>
          <p:cNvPr id="128" name="Google Shape;128;p24"/>
          <p:cNvSpPr txBox="1"/>
          <p:nvPr/>
        </p:nvSpPr>
        <p:spPr>
          <a:xfrm>
            <a:off x="876325" y="4096000"/>
            <a:ext cx="665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Approximately</a:t>
            </a:r>
            <a:r>
              <a:rPr lang="en">
                <a:latin typeface="Old Standard TT"/>
                <a:ea typeface="Old Standard TT"/>
                <a:cs typeface="Old Standard TT"/>
                <a:sym typeface="Old Standard TT"/>
              </a:rPr>
              <a:t> </a:t>
            </a:r>
            <a:r>
              <a:rPr lang="en">
                <a:latin typeface="Old Standard TT"/>
                <a:ea typeface="Old Standard TT"/>
                <a:cs typeface="Old Standard TT"/>
                <a:sym typeface="Old Standard TT"/>
              </a:rPr>
              <a:t>100 million</a:t>
            </a:r>
            <a:r>
              <a:rPr lang="en">
                <a:latin typeface="Old Standard TT"/>
                <a:ea typeface="Old Standard TT"/>
                <a:cs typeface="Old Standard TT"/>
                <a:sym typeface="Old Standard TT"/>
              </a:rPr>
              <a:t> port 3389 that are open across the world.</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United States has the most number of open ports 3389 - 41 million</a:t>
            </a:r>
            <a:endParaRPr>
              <a:latin typeface="Old Standard TT"/>
              <a:ea typeface="Old Standard TT"/>
              <a:cs typeface="Old Standard TT"/>
              <a:sym typeface="Old Standard TT"/>
            </a:endParaRPr>
          </a:p>
        </p:txBody>
      </p:sp>
      <p:sp>
        <p:nvSpPr>
          <p:cNvPr id="129" name="Google Shape;129;p24"/>
          <p:cNvSpPr txBox="1"/>
          <p:nvPr/>
        </p:nvSpPr>
        <p:spPr>
          <a:xfrm>
            <a:off x="355850" y="67125"/>
            <a:ext cx="5862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Old Standard TT"/>
                <a:ea typeface="Old Standard TT"/>
                <a:cs typeface="Old Standard TT"/>
                <a:sym typeface="Old Standard TT"/>
              </a:rPr>
              <a:t>Port 3389 - Open Ports</a:t>
            </a:r>
            <a:endParaRPr sz="26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731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BlueKeep &amp; Privilege Escalation</a:t>
            </a:r>
            <a:endParaRPr/>
          </a:p>
        </p:txBody>
      </p:sp>
      <p:sp>
        <p:nvSpPr>
          <p:cNvPr id="135" name="Google Shape;135;p25"/>
          <p:cNvSpPr txBox="1"/>
          <p:nvPr>
            <p:ph idx="1" type="body"/>
          </p:nvPr>
        </p:nvSpPr>
        <p:spPr>
          <a:xfrm>
            <a:off x="311700" y="786325"/>
            <a:ext cx="8520600" cy="426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Approximately 100 million devices are potentially vulnerable to Bluekeep</a:t>
            </a:r>
            <a:br>
              <a:rPr lang="en" sz="1400"/>
            </a:br>
            <a:endParaRPr sz="1400"/>
          </a:p>
          <a:p>
            <a:pPr indent="-317500" lvl="0" marL="457200" rtl="0" algn="l">
              <a:spcBef>
                <a:spcPts val="0"/>
              </a:spcBef>
              <a:spcAft>
                <a:spcPts val="0"/>
              </a:spcAft>
              <a:buSzPts val="1400"/>
              <a:buChar char="●"/>
            </a:pPr>
            <a:r>
              <a:rPr lang="en" sz="1400"/>
              <a:t>Bluekeep is wormable - ability to self </a:t>
            </a:r>
            <a:r>
              <a:rPr lang="en" sz="1400"/>
              <a:t>propagate</a:t>
            </a:r>
            <a:r>
              <a:rPr lang="en" sz="1400"/>
              <a:t> and affect other computers in the network</a:t>
            </a:r>
            <a:endParaRPr sz="1400"/>
          </a:p>
          <a:p>
            <a:pPr indent="-317500" lvl="1" marL="914400" rtl="0" algn="l">
              <a:spcBef>
                <a:spcPts val="0"/>
              </a:spcBef>
              <a:spcAft>
                <a:spcPts val="0"/>
              </a:spcAft>
              <a:buSzPts val="1400"/>
              <a:buChar char="○"/>
            </a:pPr>
            <a:r>
              <a:rPr lang="en"/>
              <a:t>Similar to EternalBlue exploit which was used in attacks of ransomware such as WannaCry.</a:t>
            </a:r>
            <a:br>
              <a:rPr lang="en"/>
            </a:br>
            <a:endParaRPr/>
          </a:p>
          <a:p>
            <a:pPr indent="-317500" lvl="0" marL="457200" rtl="0" algn="l">
              <a:spcBef>
                <a:spcPts val="0"/>
              </a:spcBef>
              <a:spcAft>
                <a:spcPts val="0"/>
              </a:spcAft>
              <a:buSzPts val="1400"/>
              <a:buChar char="●"/>
            </a:pPr>
            <a:r>
              <a:rPr lang="en" sz="1400"/>
              <a:t>Affects older systems that are more vulnerable</a:t>
            </a:r>
            <a:endParaRPr sz="1400"/>
          </a:p>
          <a:p>
            <a:pPr indent="-317500" lvl="1" marL="914400" rtl="0" algn="l">
              <a:spcBef>
                <a:spcPts val="0"/>
              </a:spcBef>
              <a:spcAft>
                <a:spcPts val="0"/>
              </a:spcAft>
              <a:buSzPts val="1400"/>
              <a:buChar char="○"/>
            </a:pPr>
            <a:r>
              <a:rPr lang="en"/>
              <a:t>Systems with old OS are usually not maintained well by vendors (Microsoft for this case) or by the users. Windows XP is one of the affected OS which is out of support (Sen, 2020)</a:t>
            </a:r>
            <a:br>
              <a:rPr lang="en"/>
            </a:br>
            <a:endParaRPr/>
          </a:p>
          <a:p>
            <a:pPr indent="-317500" lvl="0" marL="457200" rtl="0" algn="l">
              <a:lnSpc>
                <a:spcPct val="150000"/>
              </a:lnSpc>
              <a:spcBef>
                <a:spcPts val="0"/>
              </a:spcBef>
              <a:spcAft>
                <a:spcPts val="0"/>
              </a:spcAft>
              <a:buSzPts val="1400"/>
              <a:buChar char="●"/>
            </a:pPr>
            <a:r>
              <a:rPr lang="en" sz="1400"/>
              <a:t>Affects remote desktop services that are used by millions of machines worldwide, which is especially present in critical industries such as the healthcare industry. (McAfee, 2019)</a:t>
            </a:r>
            <a:br>
              <a:rPr lang="en" sz="1400"/>
            </a:br>
            <a:endParaRPr sz="1400"/>
          </a:p>
          <a:p>
            <a:pPr indent="-317500" lvl="0" marL="457200" rtl="0" algn="l">
              <a:lnSpc>
                <a:spcPct val="150000"/>
              </a:lnSpc>
              <a:spcBef>
                <a:spcPts val="0"/>
              </a:spcBef>
              <a:spcAft>
                <a:spcPts val="0"/>
              </a:spcAft>
              <a:buSzPts val="1400"/>
              <a:buChar char="●"/>
            </a:pPr>
            <a:r>
              <a:rPr lang="en" sz="1400"/>
              <a:t>Possibility of big impact just like WannaCry</a:t>
            </a:r>
            <a:endParaRPr sz="1400"/>
          </a:p>
          <a:p>
            <a:pPr indent="-317500" lvl="1" marL="914400" rtl="0" algn="l">
              <a:lnSpc>
                <a:spcPct val="150000"/>
              </a:lnSpc>
              <a:spcBef>
                <a:spcPts val="0"/>
              </a:spcBef>
              <a:spcAft>
                <a:spcPts val="0"/>
              </a:spcAft>
              <a:buSzPts val="1400"/>
              <a:buChar char="○"/>
            </a:pPr>
            <a:r>
              <a:rPr lang="en"/>
              <a:t>WannaCry affected 200,000 systems across the globe with a total economic impact of estimated $4 Billion. (Cooper, 2018)</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1635600" y="2265150"/>
            <a:ext cx="58728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Demonstration of exploitation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1764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 Strategies </a:t>
            </a:r>
            <a:endParaRPr/>
          </a:p>
        </p:txBody>
      </p:sp>
      <p:sp>
        <p:nvSpPr>
          <p:cNvPr id="146" name="Google Shape;146;p27"/>
          <p:cNvSpPr txBox="1"/>
          <p:nvPr>
            <p:ph idx="1" type="body"/>
          </p:nvPr>
        </p:nvSpPr>
        <p:spPr>
          <a:xfrm>
            <a:off x="311700" y="903025"/>
            <a:ext cx="8520600" cy="3397200"/>
          </a:xfrm>
          <a:prstGeom prst="rect">
            <a:avLst/>
          </a:prstGeom>
        </p:spPr>
        <p:txBody>
          <a:bodyPr anchorCtr="0" anchor="t" bIns="91425" lIns="91425" spcFirstLastPara="1" rIns="91425" wrap="square" tIns="91425">
            <a:normAutofit fontScale="85000" lnSpcReduction="10000"/>
          </a:bodyPr>
          <a:lstStyle/>
          <a:p>
            <a:pPr indent="-320357" lvl="0" marL="457200" rtl="0" algn="l">
              <a:lnSpc>
                <a:spcPct val="115000"/>
              </a:lnSpc>
              <a:spcBef>
                <a:spcPts val="0"/>
              </a:spcBef>
              <a:spcAft>
                <a:spcPts val="0"/>
              </a:spcAft>
              <a:buSzPct val="100000"/>
              <a:buChar char="●"/>
            </a:pPr>
            <a:r>
              <a:rPr lang="en" sz="1700"/>
              <a:t>Move the RDP listener behind a second factor authentication, such as VPN, SSL Tunnel, or RDP gateway</a:t>
            </a:r>
            <a:br>
              <a:rPr lang="en" sz="1700"/>
            </a:br>
            <a:endParaRPr sz="1700"/>
          </a:p>
          <a:p>
            <a:pPr indent="-320357" lvl="0" marL="457200" rtl="0" algn="l">
              <a:lnSpc>
                <a:spcPct val="150000"/>
              </a:lnSpc>
              <a:spcBef>
                <a:spcPts val="0"/>
              </a:spcBef>
              <a:spcAft>
                <a:spcPts val="0"/>
              </a:spcAft>
              <a:buSzPct val="100000"/>
              <a:buChar char="●"/>
            </a:pPr>
            <a:r>
              <a:rPr lang="en" sz="1700"/>
              <a:t>Enable Network Level Authentication (NLA), which is a mitigation to prevent unauthenticated access to the RDP tunnel as it  forces users to authenticate before connecting to remote systems, which decreases the chance of success for RDP-based worms</a:t>
            </a:r>
            <a:br>
              <a:rPr lang="en" sz="1700"/>
            </a:br>
            <a:endParaRPr sz="1700"/>
          </a:p>
          <a:p>
            <a:pPr indent="-320357" lvl="0" marL="457200" rtl="0" algn="l">
              <a:lnSpc>
                <a:spcPct val="150000"/>
              </a:lnSpc>
              <a:spcBef>
                <a:spcPts val="0"/>
              </a:spcBef>
              <a:spcAft>
                <a:spcPts val="0"/>
              </a:spcAft>
              <a:buSzPct val="100000"/>
              <a:buChar char="●"/>
            </a:pPr>
            <a:r>
              <a:rPr lang="en" sz="1700"/>
              <a:t>Apply patch which forces the "MS_T120" channel to always be bound to 31 even if requested otherwise by an RDP server</a:t>
            </a:r>
            <a:br>
              <a:rPr lang="en" sz="1700"/>
            </a:br>
            <a:endParaRPr sz="1700"/>
          </a:p>
          <a:p>
            <a:pPr indent="-320357" lvl="0" marL="457200" rtl="0" algn="l">
              <a:lnSpc>
                <a:spcPct val="150000"/>
              </a:lnSpc>
              <a:spcBef>
                <a:spcPts val="0"/>
              </a:spcBef>
              <a:spcAft>
                <a:spcPts val="0"/>
              </a:spcAft>
              <a:buSzPct val="100000"/>
              <a:buChar char="●"/>
            </a:pPr>
            <a:r>
              <a:rPr lang="en" sz="1700"/>
              <a:t>Disable Remote Desktop Services and its associated port (TCP 3389) if it is not being used</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2" name="Google Shape;152;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355600" rtl="0" algn="l">
              <a:spcBef>
                <a:spcPts val="1200"/>
              </a:spcBef>
              <a:spcAft>
                <a:spcPts val="0"/>
              </a:spcAft>
              <a:buNone/>
            </a:pPr>
            <a:r>
              <a:rPr lang="en" sz="1100">
                <a:latin typeface="Arial"/>
                <a:ea typeface="Arial"/>
                <a:cs typeface="Arial"/>
                <a:sym typeface="Arial"/>
              </a:rPr>
              <a:t>Cooper, C. (2018, May 16). WannaCry: Lessons Learned 1 Year Later [web log]. https://symantec-enterprise-blogs.security.com/blogs/feature-stories/wannacry-lessons-learned-1-year-later. </a:t>
            </a:r>
            <a:endParaRPr sz="1100">
              <a:latin typeface="Arial"/>
              <a:ea typeface="Arial"/>
              <a:cs typeface="Arial"/>
              <a:sym typeface="Arial"/>
            </a:endParaRPr>
          </a:p>
          <a:p>
            <a:pPr indent="0" lvl="0" marL="355600" rtl="0" algn="l">
              <a:spcBef>
                <a:spcPts val="1200"/>
              </a:spcBef>
              <a:spcAft>
                <a:spcPts val="0"/>
              </a:spcAft>
              <a:buNone/>
            </a:pPr>
            <a:r>
              <a:rPr lang="en" sz="1100">
                <a:latin typeface="Arial"/>
                <a:ea typeface="Arial"/>
                <a:cs typeface="Arial"/>
                <a:sym typeface="Arial"/>
              </a:rPr>
              <a:t>McAfee (2019, Jul). </a:t>
            </a:r>
            <a:r>
              <a:rPr i="1" lang="en" sz="1100">
                <a:latin typeface="Arial"/>
                <a:ea typeface="Arial"/>
                <a:cs typeface="Arial"/>
                <a:sym typeface="Arial"/>
              </a:rPr>
              <a:t>Bluekeep: A critical RDP vulnerability</a:t>
            </a:r>
            <a:r>
              <a:rPr lang="en" sz="1100">
                <a:latin typeface="Arial"/>
                <a:ea typeface="Arial"/>
                <a:cs typeface="Arial"/>
                <a:sym typeface="Arial"/>
              </a:rPr>
              <a:t>. https://www.youtube.com/watch?v=AkXM2wywMN0&amp;t=196s. </a:t>
            </a:r>
            <a:endParaRPr sz="1100">
              <a:latin typeface="Arial"/>
              <a:ea typeface="Arial"/>
              <a:cs typeface="Arial"/>
              <a:sym typeface="Arial"/>
            </a:endParaRPr>
          </a:p>
          <a:p>
            <a:pPr indent="0" lvl="0" marL="355600" rtl="0" algn="l">
              <a:spcBef>
                <a:spcPts val="1200"/>
              </a:spcBef>
              <a:spcAft>
                <a:spcPts val="0"/>
              </a:spcAft>
              <a:buNone/>
            </a:pPr>
            <a:r>
              <a:rPr lang="en" sz="1100">
                <a:latin typeface="Arial"/>
                <a:ea typeface="Arial"/>
                <a:cs typeface="Arial"/>
                <a:sym typeface="Arial"/>
              </a:rPr>
              <a:t>Sen, K. (2020, Dec 30). Why Should I Be Worried About BlueKeep (CVE-2019-0708). Retrieved from UpGuard: https://www.upguard.com/blog/bluekeep-rdp-cve-2019-five-reasons-to-be-worried</a:t>
            </a:r>
            <a:endParaRPr sz="1100">
              <a:latin typeface="Arial"/>
              <a:ea typeface="Arial"/>
              <a:cs typeface="Arial"/>
              <a:sym typeface="Arial"/>
            </a:endParaRPr>
          </a:p>
          <a:p>
            <a:pPr indent="0" lvl="0" marL="355600" rtl="0" algn="l">
              <a:spcBef>
                <a:spcPts val="1200"/>
              </a:spcBef>
              <a:spcAft>
                <a:spcPts val="0"/>
              </a:spcAft>
              <a:buNone/>
            </a:pPr>
            <a:r>
              <a:t/>
            </a:r>
            <a:endParaRPr sz="1100">
              <a:latin typeface="Arial"/>
              <a:ea typeface="Arial"/>
              <a:cs typeface="Arial"/>
              <a:sym typeface="Arial"/>
            </a:endParaRPr>
          </a:p>
          <a:p>
            <a:pPr indent="0" lvl="0" marL="355600" rtl="0" algn="l">
              <a:spcBef>
                <a:spcPts val="1200"/>
              </a:spcBef>
              <a:spcAft>
                <a:spcPts val="0"/>
              </a:spcAft>
              <a:buNone/>
            </a:pPr>
            <a:r>
              <a:t/>
            </a:r>
            <a:endParaRPr sz="1100">
              <a:latin typeface="Arial"/>
              <a:ea typeface="Arial"/>
              <a:cs typeface="Arial"/>
              <a:sym typeface="Arial"/>
            </a:endParaRPr>
          </a:p>
          <a:p>
            <a:pPr indent="0" lvl="0" marL="355600" rtl="0" algn="l">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7" name="Google Shape;67;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What is BlueKeep</a:t>
            </a:r>
            <a:endParaRPr/>
          </a:p>
          <a:p>
            <a:pPr indent="-342900" lvl="0" marL="457200" rtl="0" algn="l">
              <a:spcBef>
                <a:spcPts val="0"/>
              </a:spcBef>
              <a:spcAft>
                <a:spcPts val="0"/>
              </a:spcAft>
              <a:buSzPts val="1800"/>
              <a:buAutoNum type="arabicPeriod"/>
            </a:pPr>
            <a:r>
              <a:rPr lang="en"/>
              <a:t>RDP in a nutshell</a:t>
            </a:r>
            <a:endParaRPr/>
          </a:p>
          <a:p>
            <a:pPr indent="-342900" lvl="0" marL="457200" rtl="0" algn="l">
              <a:spcBef>
                <a:spcPts val="0"/>
              </a:spcBef>
              <a:spcAft>
                <a:spcPts val="0"/>
              </a:spcAft>
              <a:buSzPts val="1800"/>
              <a:buAutoNum type="arabicPeriod"/>
            </a:pPr>
            <a:r>
              <a:rPr lang="en"/>
              <a:t>Impact of BlueKeep &amp; Privilege Escalation</a:t>
            </a:r>
            <a:endParaRPr/>
          </a:p>
          <a:p>
            <a:pPr indent="-342900" lvl="0" marL="457200" rtl="0" algn="l">
              <a:spcBef>
                <a:spcPts val="0"/>
              </a:spcBef>
              <a:spcAft>
                <a:spcPts val="0"/>
              </a:spcAft>
              <a:buSzPts val="1800"/>
              <a:buAutoNum type="arabicPeriod"/>
            </a:pPr>
            <a:r>
              <a:rPr lang="en"/>
              <a:t>Demonstration</a:t>
            </a:r>
            <a:endParaRPr/>
          </a:p>
          <a:p>
            <a:pPr indent="-342900" lvl="0" marL="457200" rtl="0" algn="l">
              <a:spcBef>
                <a:spcPts val="0"/>
              </a:spcBef>
              <a:spcAft>
                <a:spcPts val="0"/>
              </a:spcAft>
              <a:buSzPts val="1800"/>
              <a:buAutoNum type="arabicPeriod"/>
            </a:pPr>
            <a:r>
              <a:rPr lang="en"/>
              <a:t>Mitigation Strategies</a:t>
            </a:r>
            <a:endParaRPr/>
          </a:p>
          <a:p>
            <a:pPr indent="-342900" lvl="0" marL="457200" rtl="0" algn="l">
              <a:spcBef>
                <a:spcPts val="0"/>
              </a:spcBef>
              <a:spcAft>
                <a:spcPts val="0"/>
              </a:spcAft>
              <a:buSzPts val="1800"/>
              <a:buAutoNum type="arabicPeriod"/>
            </a:pPr>
            <a:r>
              <a:rPr lang="en"/>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3925" y="1025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BlueKeep?</a:t>
            </a:r>
            <a:endParaRPr/>
          </a:p>
        </p:txBody>
      </p:sp>
      <p:sp>
        <p:nvSpPr>
          <p:cNvPr id="73" name="Google Shape;73;p16"/>
          <p:cNvSpPr txBox="1"/>
          <p:nvPr>
            <p:ph idx="1" type="body"/>
          </p:nvPr>
        </p:nvSpPr>
        <p:spPr>
          <a:xfrm>
            <a:off x="228900" y="862725"/>
            <a:ext cx="8686200" cy="3844200"/>
          </a:xfrm>
          <a:prstGeom prst="rect">
            <a:avLst/>
          </a:prstGeom>
        </p:spPr>
        <p:txBody>
          <a:bodyPr anchorCtr="0" anchor="t" bIns="91425" lIns="91425" spcFirstLastPara="1" rIns="91425" wrap="square" tIns="91425">
            <a:noAutofit/>
          </a:bodyPr>
          <a:lstStyle/>
          <a:p>
            <a:pPr indent="-315118" lvl="0" marL="457200" rtl="0" algn="l">
              <a:lnSpc>
                <a:spcPct val="150000"/>
              </a:lnSpc>
              <a:spcBef>
                <a:spcPts val="0"/>
              </a:spcBef>
              <a:spcAft>
                <a:spcPts val="0"/>
              </a:spcAft>
              <a:buSzPts val="1363"/>
              <a:buChar char="●"/>
            </a:pPr>
            <a:r>
              <a:rPr lang="en" sz="1362"/>
              <a:t>A remote code </a:t>
            </a:r>
            <a:r>
              <a:rPr lang="en" sz="1362"/>
              <a:t>execution</a:t>
            </a:r>
            <a:r>
              <a:rPr lang="en" sz="1362"/>
              <a:t> vulnerability that affects all the remote desktop services</a:t>
            </a:r>
            <a:br>
              <a:rPr lang="en" sz="1362"/>
            </a:br>
            <a:endParaRPr sz="1362"/>
          </a:p>
          <a:p>
            <a:pPr indent="-315118" lvl="0" marL="457200" rtl="0" algn="l">
              <a:lnSpc>
                <a:spcPct val="150000"/>
              </a:lnSpc>
              <a:spcBef>
                <a:spcPts val="0"/>
              </a:spcBef>
              <a:spcAft>
                <a:spcPts val="0"/>
              </a:spcAft>
              <a:buSzPts val="1363"/>
              <a:buChar char="●"/>
            </a:pPr>
            <a:r>
              <a:rPr lang="en" sz="1362"/>
              <a:t>It is a very critical and wormable vulnerability</a:t>
            </a:r>
            <a:br>
              <a:rPr lang="en" sz="1362"/>
            </a:br>
            <a:endParaRPr sz="1362"/>
          </a:p>
          <a:p>
            <a:pPr indent="-315118" lvl="0" marL="457200" rtl="0" algn="l">
              <a:lnSpc>
                <a:spcPct val="150000"/>
              </a:lnSpc>
              <a:spcBef>
                <a:spcPts val="0"/>
              </a:spcBef>
              <a:spcAft>
                <a:spcPts val="0"/>
              </a:spcAft>
              <a:buSzPts val="1363"/>
              <a:buChar char="●"/>
            </a:pPr>
            <a:r>
              <a:rPr lang="en" sz="1362"/>
              <a:t>This is a vulnerability that could allow attacker to remotely execute code on the server</a:t>
            </a:r>
            <a:r>
              <a:rPr lang="en" sz="1362"/>
              <a:t>.</a:t>
            </a:r>
            <a:br>
              <a:rPr lang="en" sz="1362"/>
            </a:br>
            <a:endParaRPr sz="1362"/>
          </a:p>
          <a:p>
            <a:pPr indent="-315118" lvl="0" marL="457200" rtl="0" algn="l">
              <a:lnSpc>
                <a:spcPct val="150000"/>
              </a:lnSpc>
              <a:spcBef>
                <a:spcPts val="0"/>
              </a:spcBef>
              <a:spcAft>
                <a:spcPts val="0"/>
              </a:spcAft>
              <a:buSzPts val="1363"/>
              <a:buChar char="●"/>
            </a:pPr>
            <a:r>
              <a:rPr lang="en" sz="1362"/>
              <a:t>Mostly unpatched Windows systems with RDP 3389 ports that are exposed are targeted.</a:t>
            </a:r>
            <a:br>
              <a:rPr lang="en" sz="1362"/>
            </a:br>
            <a:endParaRPr sz="1362"/>
          </a:p>
          <a:p>
            <a:pPr indent="-315118" lvl="0" marL="457200" rtl="0" algn="l">
              <a:lnSpc>
                <a:spcPct val="150000"/>
              </a:lnSpc>
              <a:spcBef>
                <a:spcPts val="0"/>
              </a:spcBef>
              <a:spcAft>
                <a:spcPts val="0"/>
              </a:spcAft>
              <a:buSzPts val="1363"/>
              <a:buChar char="●"/>
            </a:pPr>
            <a:r>
              <a:rPr lang="en" sz="1362"/>
              <a:t>It was first discovered by the United Kingdom National Cyber Security Centre in May 2019</a:t>
            </a:r>
            <a:br>
              <a:rPr lang="en" sz="1362"/>
            </a:br>
            <a:endParaRPr sz="1362"/>
          </a:p>
          <a:p>
            <a:pPr indent="-315118" lvl="0" marL="457200" rtl="0" algn="l">
              <a:lnSpc>
                <a:spcPct val="150000"/>
              </a:lnSpc>
              <a:spcBef>
                <a:spcPts val="0"/>
              </a:spcBef>
              <a:spcAft>
                <a:spcPts val="0"/>
              </a:spcAft>
              <a:buSzPts val="1363"/>
              <a:buChar char="●"/>
            </a:pPr>
            <a:r>
              <a:rPr lang="en" sz="1362"/>
              <a:t>Successful exploitation can allow attackers to have full control of affected systems and perform malicious activities</a:t>
            </a:r>
            <a:endParaRPr sz="1362"/>
          </a:p>
          <a:p>
            <a:pPr indent="0" lvl="0" marL="457200" rtl="0" algn="l">
              <a:lnSpc>
                <a:spcPct val="150000"/>
              </a:lnSpc>
              <a:spcBef>
                <a:spcPts val="1200"/>
              </a:spcBef>
              <a:spcAft>
                <a:spcPts val="1200"/>
              </a:spcAft>
              <a:buSzPts val="852"/>
              <a:buNone/>
            </a:pPr>
            <a:r>
              <a:t/>
            </a:r>
            <a:endParaRPr sz="136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RDP in a nutshell</a:t>
            </a:r>
            <a:endParaRPr/>
          </a:p>
        </p:txBody>
      </p:sp>
      <p:sp>
        <p:nvSpPr>
          <p:cNvPr id="79" name="Google Shape;79;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Remote Desktop Protocol is a widely </a:t>
            </a:r>
            <a:r>
              <a:rPr lang="en" sz="1500"/>
              <a:t>used</a:t>
            </a:r>
            <a:r>
              <a:rPr lang="en" sz="1500"/>
              <a:t> protocol for remote connection to Windows machines. - more than 4.5 million RDP servers exposed to internet</a:t>
            </a:r>
            <a:br>
              <a:rPr lang="en" sz="1500"/>
            </a:br>
            <a:endParaRPr sz="1500"/>
          </a:p>
          <a:p>
            <a:pPr indent="-323850" lvl="0" marL="457200" rtl="0" algn="l">
              <a:spcBef>
                <a:spcPts val="0"/>
              </a:spcBef>
              <a:spcAft>
                <a:spcPts val="0"/>
              </a:spcAft>
              <a:buSzPts val="1500"/>
              <a:buChar char="●"/>
            </a:pPr>
            <a:r>
              <a:rPr lang="en" sz="1500"/>
              <a:t>RDP allows user to remotely control their Windows Machine as if they are locally using it.</a:t>
            </a:r>
            <a:endParaRPr sz="1500"/>
          </a:p>
        </p:txBody>
      </p:sp>
      <p:pic>
        <p:nvPicPr>
          <p:cNvPr id="80" name="Google Shape;80;p17"/>
          <p:cNvPicPr preferRelativeResize="0"/>
          <p:nvPr/>
        </p:nvPicPr>
        <p:blipFill>
          <a:blip r:embed="rId3">
            <a:alphaModFix/>
          </a:blip>
          <a:stretch>
            <a:fillRect/>
          </a:stretch>
        </p:blipFill>
        <p:spPr>
          <a:xfrm>
            <a:off x="2483024" y="2505150"/>
            <a:ext cx="3922875" cy="193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268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RDP Connection Sequence</a:t>
            </a:r>
            <a:endParaRPr/>
          </a:p>
        </p:txBody>
      </p:sp>
      <p:pic>
        <p:nvPicPr>
          <p:cNvPr id="86" name="Google Shape;86;p18"/>
          <p:cNvPicPr preferRelativeResize="0"/>
          <p:nvPr/>
        </p:nvPicPr>
        <p:blipFill>
          <a:blip r:embed="rId3">
            <a:alphaModFix/>
          </a:blip>
          <a:stretch>
            <a:fillRect/>
          </a:stretch>
        </p:blipFill>
        <p:spPr>
          <a:xfrm>
            <a:off x="1950349" y="1530575"/>
            <a:ext cx="5145625" cy="3274850"/>
          </a:xfrm>
          <a:prstGeom prst="rect">
            <a:avLst/>
          </a:prstGeom>
          <a:noFill/>
          <a:ln>
            <a:noFill/>
          </a:ln>
        </p:spPr>
      </p:pic>
      <p:sp>
        <p:nvSpPr>
          <p:cNvPr id="87" name="Google Shape;87;p18"/>
          <p:cNvSpPr txBox="1"/>
          <p:nvPr/>
        </p:nvSpPr>
        <p:spPr>
          <a:xfrm>
            <a:off x="507450" y="946125"/>
            <a:ext cx="4937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ld Standard TT"/>
                <a:ea typeface="Old Standard TT"/>
                <a:cs typeface="Old Standard TT"/>
                <a:sym typeface="Old Standard TT"/>
              </a:rPr>
              <a:t>RDP Connection are broken down to a few stages</a:t>
            </a:r>
            <a:endParaRPr sz="17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526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Settings Exchange</a:t>
            </a:r>
            <a:endParaRPr/>
          </a:p>
        </p:txBody>
      </p:sp>
      <p:sp>
        <p:nvSpPr>
          <p:cNvPr id="93" name="Google Shape;93;p19"/>
          <p:cNvSpPr txBox="1"/>
          <p:nvPr>
            <p:ph idx="1" type="body"/>
          </p:nvPr>
        </p:nvSpPr>
        <p:spPr>
          <a:xfrm>
            <a:off x="311700" y="2231975"/>
            <a:ext cx="8520600" cy="27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 sz="1420"/>
              <a:t>Basic Settings exchange between client and server via MCS Connect Initial PDU as well as MCS Connect Response PDU.</a:t>
            </a:r>
            <a:endParaRPr sz="1420"/>
          </a:p>
          <a:p>
            <a:pPr indent="0" lvl="0" marL="0" rtl="0" algn="l">
              <a:spcBef>
                <a:spcPts val="1200"/>
              </a:spcBef>
              <a:spcAft>
                <a:spcPts val="0"/>
              </a:spcAft>
              <a:buSzPts val="770"/>
              <a:buNone/>
            </a:pPr>
            <a:r>
              <a:rPr lang="en" sz="1420"/>
              <a:t>Settings (from both client and server):</a:t>
            </a:r>
            <a:endParaRPr sz="1420"/>
          </a:p>
          <a:p>
            <a:pPr indent="-318770" lvl="0" marL="457200" rtl="0" algn="l">
              <a:spcBef>
                <a:spcPts val="1200"/>
              </a:spcBef>
              <a:spcAft>
                <a:spcPts val="0"/>
              </a:spcAft>
              <a:buSzPts val="1420"/>
              <a:buChar char="●"/>
            </a:pPr>
            <a:r>
              <a:rPr lang="en" sz="1420"/>
              <a:t>Core Data</a:t>
            </a:r>
            <a:endParaRPr sz="1420"/>
          </a:p>
          <a:p>
            <a:pPr indent="-318770" lvl="0" marL="457200" rtl="0" algn="l">
              <a:spcBef>
                <a:spcPts val="0"/>
              </a:spcBef>
              <a:spcAft>
                <a:spcPts val="0"/>
              </a:spcAft>
              <a:buSzPts val="1420"/>
              <a:buChar char="●"/>
            </a:pPr>
            <a:r>
              <a:rPr lang="en" sz="1420"/>
              <a:t>Security Data</a:t>
            </a:r>
            <a:endParaRPr sz="1420"/>
          </a:p>
          <a:p>
            <a:pPr indent="-318770" lvl="0" marL="457200" rtl="0" algn="l">
              <a:spcBef>
                <a:spcPts val="0"/>
              </a:spcBef>
              <a:spcAft>
                <a:spcPts val="0"/>
              </a:spcAft>
              <a:buSzPts val="1420"/>
              <a:buChar char="●"/>
            </a:pPr>
            <a:r>
              <a:rPr lang="en" sz="1420"/>
              <a:t>Network Data</a:t>
            </a:r>
            <a:endParaRPr sz="1420"/>
          </a:p>
          <a:p>
            <a:pPr indent="0" lvl="0" marL="0" rtl="0" algn="l">
              <a:spcBef>
                <a:spcPts val="1200"/>
              </a:spcBef>
              <a:spcAft>
                <a:spcPts val="0"/>
              </a:spcAft>
              <a:buNone/>
            </a:pPr>
            <a:r>
              <a:rPr lang="en" sz="1420"/>
              <a:t>Client and server negotiate which static virtual channels to initialize for connection.</a:t>
            </a:r>
            <a:endParaRPr sz="1420"/>
          </a:p>
          <a:p>
            <a:pPr indent="-318769" lvl="0" marL="914400" rtl="0" algn="l">
              <a:spcBef>
                <a:spcPts val="1200"/>
              </a:spcBef>
              <a:spcAft>
                <a:spcPts val="0"/>
              </a:spcAft>
              <a:buSzPts val="1420"/>
              <a:buChar char="➔"/>
            </a:pPr>
            <a:r>
              <a:rPr lang="en" sz="1420"/>
              <a:t>Channels will be allocated to the connection, including MS_T120 Channel</a:t>
            </a:r>
            <a:endParaRPr sz="1420"/>
          </a:p>
          <a:p>
            <a:pPr indent="0" lvl="0" marL="0" rtl="0" algn="l">
              <a:spcBef>
                <a:spcPts val="1200"/>
              </a:spcBef>
              <a:spcAft>
                <a:spcPts val="0"/>
              </a:spcAft>
              <a:buNone/>
            </a:pPr>
            <a:r>
              <a:t/>
            </a:r>
            <a:endParaRPr sz="1420"/>
          </a:p>
          <a:p>
            <a:pPr indent="0" lvl="0" marL="0" rtl="0" algn="l">
              <a:spcBef>
                <a:spcPts val="1200"/>
              </a:spcBef>
              <a:spcAft>
                <a:spcPts val="0"/>
              </a:spcAft>
              <a:buSzPts val="770"/>
              <a:buNone/>
            </a:pPr>
            <a:r>
              <a:t/>
            </a:r>
            <a:endParaRPr sz="1420"/>
          </a:p>
          <a:p>
            <a:pPr indent="0" lvl="0" marL="0" rtl="0" algn="l">
              <a:spcBef>
                <a:spcPts val="1200"/>
              </a:spcBef>
              <a:spcAft>
                <a:spcPts val="1200"/>
              </a:spcAft>
              <a:buSzPts val="770"/>
              <a:buNone/>
            </a:pPr>
            <a:r>
              <a:t/>
            </a:r>
            <a:endParaRPr sz="1420"/>
          </a:p>
        </p:txBody>
      </p:sp>
      <p:pic>
        <p:nvPicPr>
          <p:cNvPr id="94" name="Google Shape;94;p19"/>
          <p:cNvPicPr preferRelativeResize="0"/>
          <p:nvPr/>
        </p:nvPicPr>
        <p:blipFill>
          <a:blip r:embed="rId3">
            <a:alphaModFix/>
          </a:blip>
          <a:stretch>
            <a:fillRect/>
          </a:stretch>
        </p:blipFill>
        <p:spPr>
          <a:xfrm>
            <a:off x="1779013" y="898300"/>
            <a:ext cx="5585975" cy="133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BlueKeep Exploit</a:t>
            </a:r>
            <a:endParaRPr/>
          </a:p>
        </p:txBody>
      </p:sp>
      <p:sp>
        <p:nvSpPr>
          <p:cNvPr id="100" name="Google Shape;100;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possibility of exploiting this vulnerability can begin during the 1st stage of RDP connection, the connection initialization phase.</a:t>
            </a:r>
            <a:br>
              <a:rPr lang="en"/>
            </a:br>
            <a:endParaRPr/>
          </a:p>
          <a:p>
            <a:pPr indent="-342900" lvl="0" marL="457200" rtl="0" algn="l">
              <a:spcBef>
                <a:spcPts val="0"/>
              </a:spcBef>
              <a:spcAft>
                <a:spcPts val="0"/>
              </a:spcAft>
              <a:buSzPts val="1800"/>
              <a:buChar char="●"/>
            </a:pPr>
            <a:r>
              <a:rPr lang="en"/>
              <a:t>To trigger vulnerability</a:t>
            </a:r>
            <a:endParaRPr/>
          </a:p>
          <a:p>
            <a:pPr indent="-317500" lvl="1" marL="914400" rtl="0" algn="l">
              <a:spcBef>
                <a:spcPts val="0"/>
              </a:spcBef>
              <a:spcAft>
                <a:spcPts val="0"/>
              </a:spcAft>
              <a:buSzPts val="1400"/>
              <a:buChar char="○"/>
            </a:pPr>
            <a:r>
              <a:rPr lang="en"/>
              <a:t>Custom RDP client needs to created which will request for a static virtual channel named MS_T120 in the Basic Settings Exchange phase.</a:t>
            </a:r>
            <a:endParaRPr/>
          </a:p>
          <a:p>
            <a:pPr indent="-317500" lvl="1" marL="914400" rtl="0" algn="l">
              <a:spcBef>
                <a:spcPts val="0"/>
              </a:spcBef>
              <a:spcAft>
                <a:spcPts val="0"/>
              </a:spcAft>
              <a:buSzPts val="1400"/>
              <a:buChar char="○"/>
            </a:pPr>
            <a:r>
              <a:rPr lang="en"/>
              <a:t>RDP server will try to find out if the channel has already been created for connection</a:t>
            </a:r>
            <a:endParaRPr/>
          </a:p>
          <a:p>
            <a:pPr indent="-317500" lvl="1" marL="914400" rtl="0" algn="l">
              <a:spcBef>
                <a:spcPts val="0"/>
              </a:spcBef>
              <a:spcAft>
                <a:spcPts val="0"/>
              </a:spcAft>
              <a:buSzPts val="1400"/>
              <a:buChar char="○"/>
            </a:pPr>
            <a:r>
              <a:rPr lang="en"/>
              <a:t>If yes, it will return pointer to existing channel control structure instead of creating new.</a:t>
            </a:r>
            <a:endParaRPr/>
          </a:p>
          <a:p>
            <a:pPr indent="-317500" lvl="1" marL="914400" rtl="0" algn="l">
              <a:spcBef>
                <a:spcPts val="0"/>
              </a:spcBef>
              <a:spcAft>
                <a:spcPts val="0"/>
              </a:spcAft>
              <a:buSzPts val="1400"/>
              <a:buChar char="○"/>
            </a:pPr>
            <a:r>
              <a:rPr lang="en"/>
              <a:t>Two pointers pointing to one data structure.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010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BlueKeep Exploit</a:t>
            </a:r>
            <a:endParaRPr/>
          </a:p>
        </p:txBody>
      </p:sp>
      <p:sp>
        <p:nvSpPr>
          <p:cNvPr id="106" name="Google Shape;106;p21"/>
          <p:cNvSpPr txBox="1"/>
          <p:nvPr>
            <p:ph idx="1" type="body"/>
          </p:nvPr>
        </p:nvSpPr>
        <p:spPr>
          <a:xfrm>
            <a:off x="311700" y="3836125"/>
            <a:ext cx="8520600" cy="130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trigger bug</a:t>
            </a:r>
            <a:endParaRPr/>
          </a:p>
          <a:p>
            <a:pPr indent="-317500" lvl="1" marL="914400" rtl="0" algn="l">
              <a:spcBef>
                <a:spcPts val="0"/>
              </a:spcBef>
              <a:spcAft>
                <a:spcPts val="0"/>
              </a:spcAft>
              <a:buSzPts val="1400"/>
              <a:buChar char="○"/>
            </a:pPr>
            <a:r>
              <a:rPr lang="en"/>
              <a:t>RDP client must send packet to cause server to close the legitimate MS_T120 channel.</a:t>
            </a:r>
            <a:endParaRPr/>
          </a:p>
          <a:p>
            <a:pPr indent="-317500" lvl="1" marL="914400" rtl="0" algn="l">
              <a:spcBef>
                <a:spcPts val="0"/>
              </a:spcBef>
              <a:spcAft>
                <a:spcPts val="0"/>
              </a:spcAft>
              <a:buSzPts val="1400"/>
              <a:buChar char="○"/>
            </a:pPr>
            <a:r>
              <a:rPr lang="en"/>
              <a:t>After closing, server will free channel control structure of the channel.</a:t>
            </a:r>
            <a:endParaRPr/>
          </a:p>
        </p:txBody>
      </p:sp>
      <p:pic>
        <p:nvPicPr>
          <p:cNvPr id="107" name="Google Shape;107;p21"/>
          <p:cNvPicPr preferRelativeResize="0"/>
          <p:nvPr/>
        </p:nvPicPr>
        <p:blipFill>
          <a:blip r:embed="rId3">
            <a:alphaModFix/>
          </a:blip>
          <a:stretch>
            <a:fillRect/>
          </a:stretch>
        </p:blipFill>
        <p:spPr>
          <a:xfrm>
            <a:off x="2689750" y="714200"/>
            <a:ext cx="3590650" cy="2992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278125"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Windows Operating Systems Statistics</a:t>
            </a:r>
            <a:endParaRPr/>
          </a:p>
        </p:txBody>
      </p:sp>
      <p:sp>
        <p:nvSpPr>
          <p:cNvPr id="113" name="Google Shape;113;p22"/>
          <p:cNvSpPr txBox="1"/>
          <p:nvPr>
            <p:ph idx="1" type="body"/>
          </p:nvPr>
        </p:nvSpPr>
        <p:spPr>
          <a:xfrm>
            <a:off x="311700" y="4217650"/>
            <a:ext cx="8520600" cy="613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 sz="1255"/>
              <a:t>21% of Windows Devices in the world still uses Operating Systems that are Windows 8 or older</a:t>
            </a:r>
            <a:endParaRPr sz="1255"/>
          </a:p>
          <a:p>
            <a:pPr indent="-308292" lvl="0" marL="457200" rtl="0" algn="l">
              <a:lnSpc>
                <a:spcPct val="105000"/>
              </a:lnSpc>
              <a:spcBef>
                <a:spcPts val="1200"/>
              </a:spcBef>
              <a:spcAft>
                <a:spcPts val="0"/>
              </a:spcAft>
              <a:buSzPts val="1255"/>
              <a:buChar char="-"/>
            </a:pPr>
            <a:r>
              <a:rPr lang="en" sz="1255"/>
              <a:t>Which are affected by Bluekeep vulnerability</a:t>
            </a:r>
            <a:endParaRPr sz="1255"/>
          </a:p>
        </p:txBody>
      </p:sp>
      <p:pic>
        <p:nvPicPr>
          <p:cNvPr id="114" name="Google Shape;114;p22"/>
          <p:cNvPicPr preferRelativeResize="0"/>
          <p:nvPr/>
        </p:nvPicPr>
        <p:blipFill>
          <a:blip r:embed="rId3">
            <a:alphaModFix/>
          </a:blip>
          <a:stretch>
            <a:fillRect/>
          </a:stretch>
        </p:blipFill>
        <p:spPr>
          <a:xfrm>
            <a:off x="1972363" y="646625"/>
            <a:ext cx="5132125" cy="333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