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D946C-8793-B337-02A0-168515BD1E34}" v="245" dt="2025-05-19T08:17:58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Root Cause Analysis – Kubernetes CrashLoopBackOff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Issue: Pod stuck in `</a:t>
            </a:r>
            <a:r>
              <a:rPr dirty="0" err="1"/>
              <a:t>CrashLoopBackOff</a:t>
            </a:r>
            <a:r>
              <a:rPr dirty="0"/>
              <a:t>`</a:t>
            </a:r>
          </a:p>
          <a:p>
            <a:r>
              <a:rPr lang="en-US" dirty="0" err="1">
                <a:ea typeface="Calibri"/>
                <a:cs typeface="Calibri"/>
              </a:rPr>
              <a:t>CrashLoopBackOff</a:t>
            </a:r>
            <a:r>
              <a:rPr lang="en-US" dirty="0">
                <a:ea typeface="Calibri"/>
                <a:cs typeface="Calibri"/>
              </a:rPr>
              <a:t> is a symptom</a:t>
            </a:r>
            <a:r>
              <a:rPr lang="en-GB" dirty="0">
                <a:ea typeface="Calibri"/>
                <a:cs typeface="Calibri"/>
              </a:rPr>
              <a:t> of the issue and</a:t>
            </a:r>
            <a:r>
              <a:rPr lang="en-US" dirty="0">
                <a:ea typeface="Calibri"/>
                <a:cs typeface="Calibri"/>
              </a:rPr>
              <a:t> not the root cause</a:t>
            </a:r>
            <a:r>
              <a:rPr lang="en-GB" dirty="0">
                <a:ea typeface="Calibri"/>
                <a:cs typeface="Calibri"/>
              </a:rPr>
              <a:t>.</a:t>
            </a:r>
          </a:p>
          <a:p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dirty="0"/>
              <a:t>Impact: Application pod fails to start</a:t>
            </a:r>
            <a:endParaRPr dirty="0">
              <a:ea typeface="Calibri"/>
              <a:cs typeface="Calibri"/>
            </a:endParaRPr>
          </a:p>
          <a:p>
            <a:endParaRPr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283130-4B63-A506-682C-6A98C3B24BC0}"/>
              </a:ext>
            </a:extLst>
          </p:cNvPr>
          <p:cNvSpPr txBox="1"/>
          <p:nvPr/>
        </p:nvSpPr>
        <p:spPr>
          <a:xfrm>
            <a:off x="1418961" y="3126270"/>
            <a:ext cx="58780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Warning </a:t>
            </a:r>
            <a:r>
              <a:rPr lang="en-GB" dirty="0" err="1">
                <a:ea typeface="+mn-lt"/>
                <a:cs typeface="+mn-lt"/>
              </a:rPr>
              <a:t>FailedMount</a:t>
            </a:r>
            <a:r>
              <a:rPr lang="en-GB" dirty="0">
                <a:ea typeface="+mn-lt"/>
                <a:cs typeface="+mn-lt"/>
              </a:rPr>
              <a:t> 3m </a:t>
            </a:r>
            <a:r>
              <a:rPr lang="en-GB" dirty="0" err="1">
                <a:ea typeface="+mn-lt"/>
                <a:cs typeface="+mn-lt"/>
              </a:rPr>
              <a:t>kubelet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MountVolume.SetUp</a:t>
            </a:r>
            <a:r>
              <a:rPr lang="en-GB" dirty="0">
                <a:ea typeface="+mn-lt"/>
                <a:cs typeface="+mn-lt"/>
              </a:rPr>
              <a:t> failed for volume "config-volume" : </a:t>
            </a:r>
            <a:r>
              <a:rPr lang="en-GB" dirty="0" err="1">
                <a:ea typeface="+mn-lt"/>
                <a:cs typeface="+mn-lt"/>
              </a:rPr>
              <a:t>configmap</a:t>
            </a:r>
            <a:r>
              <a:rPr lang="en-GB" dirty="0">
                <a:ea typeface="+mn-lt"/>
                <a:cs typeface="+mn-lt"/>
              </a:rPr>
              <a:t> "</a:t>
            </a:r>
            <a:r>
              <a:rPr lang="en-GB" dirty="0" err="1">
                <a:ea typeface="+mn-lt"/>
                <a:cs typeface="+mn-lt"/>
              </a:rPr>
              <a:t>myapp</a:t>
            </a:r>
            <a:r>
              <a:rPr lang="en-GB" dirty="0">
                <a:ea typeface="+mn-lt"/>
                <a:cs typeface="+mn-lt"/>
              </a:rPr>
              <a:t>-config" not found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Warning </a:t>
            </a:r>
            <a:r>
              <a:rPr lang="en-GB" dirty="0" err="1">
                <a:ea typeface="+mn-lt"/>
                <a:cs typeface="+mn-lt"/>
              </a:rPr>
              <a:t>FailedMount</a:t>
            </a:r>
            <a:r>
              <a:rPr lang="en-GB" dirty="0">
                <a:ea typeface="+mn-lt"/>
                <a:cs typeface="+mn-lt"/>
              </a:rPr>
              <a:t> 2m </a:t>
            </a:r>
            <a:r>
              <a:rPr lang="en-GB" dirty="0" err="1">
                <a:ea typeface="+mn-lt"/>
                <a:cs typeface="+mn-lt"/>
              </a:rPr>
              <a:t>kubelet</a:t>
            </a:r>
            <a:r>
              <a:rPr lang="en-GB" dirty="0">
                <a:ea typeface="+mn-lt"/>
                <a:cs typeface="+mn-lt"/>
              </a:rPr>
              <a:t> Unable to attach or mount volumes: unmounted volumes=[config-volume], unattached volumes=[config-volume etc...]: timed out waiting for the condition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Cause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Missing </a:t>
            </a:r>
            <a:r>
              <a:rPr dirty="0" err="1"/>
              <a:t>ConfigMap</a:t>
            </a:r>
            <a:r>
              <a:rPr dirty="0"/>
              <a:t>: `</a:t>
            </a:r>
            <a:r>
              <a:rPr dirty="0" err="1"/>
              <a:t>myapp</a:t>
            </a:r>
            <a:r>
              <a:rPr dirty="0"/>
              <a:t>-config` </a:t>
            </a:r>
            <a:r>
              <a:rPr lang="en-GB" dirty="0"/>
              <a:t>is </a:t>
            </a:r>
            <a:r>
              <a:rPr dirty="0"/>
              <a:t>not found in the namespace</a:t>
            </a:r>
            <a:r>
              <a:rPr lang="en-GB" dirty="0"/>
              <a:t>.</a:t>
            </a:r>
            <a:endParaRPr dirty="0"/>
          </a:p>
          <a:p>
            <a:r>
              <a:rPr dirty="0"/>
              <a:t>Likely Causes:</a:t>
            </a:r>
            <a:endParaRPr lang="en-GB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 err="1"/>
              <a:t>ConfigMap</a:t>
            </a:r>
            <a:r>
              <a:rPr dirty="0"/>
              <a:t> not </a:t>
            </a:r>
            <a:r>
              <a:rPr lang="en-GB" dirty="0"/>
              <a:t>created</a:t>
            </a:r>
            <a:endParaRPr lang="en-GB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GB" dirty="0"/>
              <a:t>Typo</a:t>
            </a:r>
            <a:r>
              <a:rPr dirty="0"/>
              <a:t> in </a:t>
            </a:r>
            <a:r>
              <a:rPr dirty="0" err="1"/>
              <a:t>ConfigMap</a:t>
            </a:r>
            <a:r>
              <a:rPr dirty="0"/>
              <a:t> name</a:t>
            </a:r>
            <a:endParaRPr>
              <a:ea typeface="Calibri"/>
              <a:cs typeface="Calibri"/>
            </a:endParaRPr>
          </a:p>
          <a:p>
            <a:r>
              <a:rPr dirty="0"/>
              <a:t>Command to verify:</a:t>
            </a:r>
            <a:endParaRPr lang="en-GB" dirty="0"/>
          </a:p>
          <a:p>
            <a:pPr lvl="1">
              <a:buFont typeface="Courier New"/>
              <a:buChar char="o"/>
            </a:pPr>
            <a:r>
              <a:rPr dirty="0" err="1"/>
              <a:t>kubectl</a:t>
            </a:r>
            <a:r>
              <a:rPr dirty="0"/>
              <a:t> get </a:t>
            </a:r>
            <a:r>
              <a:rPr dirty="0" err="1"/>
              <a:t>configmap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Short-Term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/>
              <a:t> </a:t>
            </a:r>
            <a:r>
              <a:rPr lang="en-GB" sz="1800" dirty="0"/>
              <a:t>If the </a:t>
            </a:r>
            <a:r>
              <a:rPr lang="en-GB" sz="1800" dirty="0" err="1"/>
              <a:t>ConfigMap</a:t>
            </a:r>
            <a:r>
              <a:rPr lang="en-GB" sz="1800" dirty="0"/>
              <a:t> is missing, create</a:t>
            </a:r>
            <a:r>
              <a:rPr sz="1800" dirty="0"/>
              <a:t> the missing </a:t>
            </a:r>
            <a:r>
              <a:rPr sz="1800" dirty="0" err="1"/>
              <a:t>ConfigMap</a:t>
            </a:r>
            <a:r>
              <a:rPr sz="1800" dirty="0"/>
              <a:t> manually</a:t>
            </a:r>
            <a:r>
              <a:rPr lang="en-GB" sz="1800" dirty="0"/>
              <a:t>. For example.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/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>
              <a:ea typeface="Calibri"/>
              <a:cs typeface="Calibri"/>
            </a:endParaRPr>
          </a:p>
          <a:p>
            <a:endParaRPr lang="en-GB" sz="1800" dirty="0"/>
          </a:p>
          <a:p>
            <a:endParaRPr lang="en-GB" sz="1800" dirty="0"/>
          </a:p>
          <a:p>
            <a:r>
              <a:rPr sz="1800" dirty="0"/>
              <a:t>Apply with:</a:t>
            </a:r>
            <a:endParaRPr lang="en-GB" sz="18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sz="1800" err="1"/>
              <a:t>kubectl</a:t>
            </a:r>
            <a:r>
              <a:rPr sz="1800" dirty="0"/>
              <a:t> apply -f </a:t>
            </a:r>
            <a:r>
              <a:rPr sz="1800" err="1"/>
              <a:t>myapp-config.yaml</a:t>
            </a:r>
            <a:endParaRPr sz="180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8CDB6-EE5B-F008-D142-4D0FBF03707E}"/>
              </a:ext>
            </a:extLst>
          </p:cNvPr>
          <p:cNvSpPr txBox="1"/>
          <p:nvPr/>
        </p:nvSpPr>
        <p:spPr>
          <a:xfrm>
            <a:off x="1017165" y="2401348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8CB18-7256-354C-24D4-7CCC08BB22FA}"/>
              </a:ext>
            </a:extLst>
          </p:cNvPr>
          <p:cNvSpPr txBox="1"/>
          <p:nvPr/>
        </p:nvSpPr>
        <p:spPr>
          <a:xfrm>
            <a:off x="1389803" y="1986986"/>
            <a:ext cx="433471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err="1">
                <a:ea typeface="+mn-lt"/>
                <a:cs typeface="+mn-lt"/>
              </a:rPr>
              <a:t>apiVersion</a:t>
            </a:r>
            <a:r>
              <a:rPr lang="en-GB" sz="1400" dirty="0">
                <a:ea typeface="+mn-lt"/>
                <a:cs typeface="+mn-lt"/>
              </a:rPr>
              <a:t>: v1</a:t>
            </a:r>
            <a:endParaRPr lang="en-US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kind: </a:t>
            </a:r>
            <a:r>
              <a:rPr lang="en-GB" sz="1400" err="1">
                <a:ea typeface="+mn-lt"/>
                <a:cs typeface="+mn-lt"/>
              </a:rPr>
              <a:t>ConfigMap</a:t>
            </a:r>
            <a:endParaRPr lang="en-GB" sz="140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metadata: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 name: </a:t>
            </a:r>
            <a:r>
              <a:rPr lang="en-GB" sz="1400" err="1">
                <a:ea typeface="+mn-lt"/>
                <a:cs typeface="+mn-lt"/>
              </a:rPr>
              <a:t>myapp</a:t>
            </a:r>
            <a:r>
              <a:rPr lang="en-GB" sz="1400" dirty="0">
                <a:ea typeface="+mn-lt"/>
                <a:cs typeface="+mn-lt"/>
              </a:rPr>
              <a:t>-config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data: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 </a:t>
            </a:r>
            <a:r>
              <a:rPr lang="en-GB" sz="1400" err="1">
                <a:ea typeface="+mn-lt"/>
                <a:cs typeface="+mn-lt"/>
              </a:rPr>
              <a:t>config.yaml</a:t>
            </a:r>
            <a:r>
              <a:rPr lang="en-GB" sz="1400" dirty="0">
                <a:ea typeface="+mn-lt"/>
                <a:cs typeface="+mn-lt"/>
              </a:rPr>
              <a:t>: |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 server: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   port: 8080</a:t>
            </a:r>
            <a:endParaRPr lang="en-GB" sz="1400" dirty="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 database:</a:t>
            </a:r>
            <a:endParaRPr lang="en-GB" sz="140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   host: </a:t>
            </a:r>
            <a:r>
              <a:rPr lang="en-GB" sz="1400" err="1">
                <a:ea typeface="+mn-lt"/>
                <a:cs typeface="+mn-lt"/>
              </a:rPr>
              <a:t>db.mycompany.internal</a:t>
            </a:r>
            <a:endParaRPr lang="en-GB" sz="140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   port: 1521</a:t>
            </a:r>
            <a:endParaRPr lang="en-GB" sz="140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   user: </a:t>
            </a:r>
            <a:r>
              <a:rPr lang="en-GB" sz="1400" err="1">
                <a:ea typeface="+mn-lt"/>
                <a:cs typeface="+mn-lt"/>
              </a:rPr>
              <a:t>myappuser</a:t>
            </a:r>
            <a:endParaRPr lang="en-GB" sz="1400">
              <a:ea typeface="Calibri"/>
              <a:cs typeface="Calibri"/>
            </a:endParaRPr>
          </a:p>
          <a:p>
            <a:r>
              <a:rPr lang="en-GB" sz="1400" dirty="0">
                <a:ea typeface="+mn-lt"/>
                <a:cs typeface="+mn-lt"/>
              </a:rPr>
              <a:t>      password: </a:t>
            </a:r>
            <a:r>
              <a:rPr lang="en-GB" sz="1400" err="1">
                <a:ea typeface="+mn-lt"/>
                <a:cs typeface="+mn-lt"/>
              </a:rPr>
              <a:t>secretpassword</a:t>
            </a:r>
            <a:endParaRPr lang="en-GB" sz="1400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Best Practice: Include </a:t>
            </a:r>
            <a:r>
              <a:rPr dirty="0" err="1"/>
              <a:t>ConfigMap</a:t>
            </a:r>
            <a:r>
              <a:rPr dirty="0"/>
              <a:t> in </a:t>
            </a:r>
            <a:r>
              <a:rPr lang="en-GB" dirty="0"/>
              <a:t>pod </a:t>
            </a:r>
            <a:r>
              <a:rPr dirty="0"/>
              <a:t>deployment YAML</a:t>
            </a:r>
          </a:p>
          <a:p>
            <a:r>
              <a:rPr lang="en-GB" dirty="0"/>
              <a:t>As this ensures</a:t>
            </a:r>
            <a:r>
              <a:rPr dirty="0"/>
              <a:t> all dependencies are deployed together</a:t>
            </a:r>
            <a:endParaRPr dirty="0">
              <a:ea typeface="Calibri"/>
              <a:cs typeface="Calibri"/>
            </a:endParaRPr>
          </a:p>
          <a:p>
            <a:r>
              <a:rPr dirty="0"/>
              <a:t>Fix: Add </a:t>
            </a:r>
            <a:r>
              <a:rPr dirty="0" err="1"/>
              <a:t>ConfigMap</a:t>
            </a:r>
            <a:r>
              <a:rPr dirty="0"/>
              <a:t> before Deployment in the same file, separated by `---`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Correction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229B6-649E-E767-5840-44660F21FC84}"/>
              </a:ext>
            </a:extLst>
          </p:cNvPr>
          <p:cNvSpPr txBox="1"/>
          <p:nvPr/>
        </p:nvSpPr>
        <p:spPr>
          <a:xfrm>
            <a:off x="2631559" y="1785802"/>
            <a:ext cx="389102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...</a:t>
            </a:r>
            <a:endParaRPr lang="en-US"/>
          </a:p>
          <a:p>
            <a:r>
              <a:rPr lang="en-GB">
                <a:ea typeface="+mn-lt"/>
                <a:cs typeface="+mn-lt"/>
              </a:rPr>
              <a:t>      port: 1521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   user: </a:t>
            </a:r>
            <a:r>
              <a:rPr lang="en-GB" err="1">
                <a:ea typeface="+mn-lt"/>
                <a:cs typeface="+mn-lt"/>
              </a:rPr>
              <a:t>myappuser</a:t>
            </a:r>
            <a:endParaRPr lang="en-GB"/>
          </a:p>
          <a:p>
            <a:r>
              <a:rPr lang="en-GB">
                <a:ea typeface="+mn-lt"/>
                <a:cs typeface="+mn-lt"/>
              </a:rPr>
              <a:t>      password: </a:t>
            </a:r>
            <a:r>
              <a:rPr lang="en-GB" err="1">
                <a:ea typeface="+mn-lt"/>
                <a:cs typeface="+mn-lt"/>
              </a:rPr>
              <a:t>secretpassword</a:t>
            </a:r>
            <a:endParaRPr lang="en-GB"/>
          </a:p>
          <a:p>
            <a:r>
              <a:rPr lang="en-GB">
                <a:ea typeface="+mn-lt"/>
                <a:cs typeface="+mn-lt"/>
              </a:rPr>
              <a:t>---</a:t>
            </a:r>
            <a:endParaRPr lang="en-GB"/>
          </a:p>
          <a:p>
            <a:r>
              <a:rPr lang="en-GB" dirty="0" err="1">
                <a:ea typeface="+mn-lt"/>
                <a:cs typeface="+mn-lt"/>
              </a:rPr>
              <a:t>apiVersion</a:t>
            </a:r>
            <a:r>
              <a:rPr lang="en-GB" dirty="0">
                <a:ea typeface="+mn-lt"/>
                <a:cs typeface="+mn-lt"/>
              </a:rPr>
              <a:t>: apps/v1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kind: Deployment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metadata: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 name: </a:t>
            </a:r>
            <a:r>
              <a:rPr lang="en-GB" dirty="0" err="1">
                <a:ea typeface="+mn-lt"/>
                <a:cs typeface="+mn-lt"/>
              </a:rPr>
              <a:t>myapp</a:t>
            </a:r>
            <a:r>
              <a:rPr lang="en-GB" dirty="0">
                <a:ea typeface="+mn-lt"/>
                <a:cs typeface="+mn-lt"/>
              </a:rPr>
              <a:t>-deployment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  ...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Check pod status: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GB" dirty="0"/>
              <a:t> </a:t>
            </a:r>
            <a:r>
              <a:rPr dirty="0"/>
              <a:t> </a:t>
            </a:r>
            <a:r>
              <a:rPr err="1"/>
              <a:t>kubectl</a:t>
            </a:r>
            <a:r>
              <a:rPr dirty="0"/>
              <a:t> get pods</a:t>
            </a:r>
            <a:endParaRPr lang="en-US">
              <a:ea typeface="Calibri"/>
              <a:cs typeface="Calibri"/>
            </a:endParaRPr>
          </a:p>
          <a:p>
            <a:r>
              <a:rPr dirty="0"/>
              <a:t>Confirm </a:t>
            </a:r>
            <a:r>
              <a:rPr dirty="0" err="1"/>
              <a:t>ConfigMap</a:t>
            </a:r>
            <a:r>
              <a:rPr dirty="0"/>
              <a:t>: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  </a:t>
            </a:r>
            <a:r>
              <a:rPr err="1"/>
              <a:t>kubectl</a:t>
            </a:r>
            <a:r>
              <a:rPr dirty="0"/>
              <a:t> get </a:t>
            </a:r>
            <a:r>
              <a:rPr lang="en-GB" err="1"/>
              <a:t>configmap</a:t>
            </a:r>
            <a:endParaRPr lang="en-GB" dirty="0" err="1"/>
          </a:p>
          <a:p>
            <a:r>
              <a:rPr lang="en-GB" dirty="0"/>
              <a:t>Inspect</a:t>
            </a:r>
            <a:r>
              <a:rPr dirty="0"/>
              <a:t> pod details:</a:t>
            </a:r>
            <a:endParaRPr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 err="1"/>
              <a:t>kubectl</a:t>
            </a:r>
            <a:r>
              <a:rPr dirty="0"/>
              <a:t> describe pod &lt;pod-name&gt;</a:t>
            </a:r>
            <a:endParaRPr dirty="0">
              <a:ea typeface="Calibri"/>
              <a:cs typeface="Calibri"/>
            </a:endParaRPr>
          </a:p>
          <a:p>
            <a:r>
              <a:rPr dirty="0"/>
              <a:t>Pod should show status: `Ready</a:t>
            </a:r>
            <a:r>
              <a:rPr lang="en-GB" dirty="0"/>
              <a:t>` after deployment</a:t>
            </a:r>
            <a:endParaRPr lang="en-GB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Root Cause: Missing </a:t>
            </a:r>
            <a:r>
              <a:rPr dirty="0" err="1"/>
              <a:t>ConfigMap</a:t>
            </a:r>
            <a:r>
              <a:rPr dirty="0"/>
              <a:t> and YAML misconfiguration</a:t>
            </a:r>
          </a:p>
          <a:p>
            <a:r>
              <a:rPr dirty="0"/>
              <a:t>Fixes: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Manual </a:t>
            </a:r>
            <a:r>
              <a:rPr dirty="0" err="1"/>
              <a:t>ConfigMap</a:t>
            </a:r>
            <a:r>
              <a:rPr dirty="0"/>
              <a:t> creation (short-term)</a:t>
            </a:r>
            <a:endParaRPr lang="en-GB" dirty="0"/>
          </a:p>
          <a:p>
            <a:pPr lvl="1">
              <a:buFont typeface="Courier New"/>
              <a:buChar char="o"/>
            </a:pPr>
            <a:r>
              <a:rPr dirty="0"/>
              <a:t>Integrated YAML with correct selector (long-term)</a:t>
            </a:r>
            <a:endParaRPr>
              <a:ea typeface="Calibri"/>
              <a:cs typeface="Calibri"/>
            </a:endParaRPr>
          </a:p>
          <a:p>
            <a:r>
              <a:rPr dirty="0"/>
              <a:t>Outcome: Pod deploys successfully, issue resolved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Root Cause Analysis – Kubernetes CrashLoopBackOff</vt:lpstr>
      <vt:lpstr>Background &amp; Symptoms</vt:lpstr>
      <vt:lpstr>Root Cause Analysis</vt:lpstr>
      <vt:lpstr>Short-Term Fix</vt:lpstr>
      <vt:lpstr>Long-Term Solution</vt:lpstr>
      <vt:lpstr>YAML Correction</vt:lpstr>
      <vt:lpstr>Validation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76</cp:revision>
  <dcterms:created xsi:type="dcterms:W3CDTF">2013-01-27T09:14:16Z</dcterms:created>
  <dcterms:modified xsi:type="dcterms:W3CDTF">2025-05-19T08:32:05Z</dcterms:modified>
  <cp:category/>
</cp:coreProperties>
</file>