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61" r:id="rId14"/>
    <p:sldId id="258" r:id="rId15"/>
    <p:sldId id="259" r:id="rId16"/>
    <p:sldId id="262" r:id="rId17"/>
    <p:sldId id="26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FABC1D9-20D0-40FB-A924-5FA11DE603B6}">
          <p14:sldIdLst>
            <p14:sldId id="256"/>
            <p14:sldId id="263"/>
          </p14:sldIdLst>
        </p14:section>
        <p14:section name="Context" id="{4A77B613-A5D6-4F09-A77C-B0F9529874DD}">
          <p14:sldIdLst>
            <p14:sldId id="264"/>
          </p14:sldIdLst>
        </p14:section>
        <p14:section name="Goals and Methological Steps" id="{90520CC8-F042-4C57-BDF9-0E01655759B5}">
          <p14:sldIdLst>
            <p14:sldId id="266"/>
          </p14:sldIdLst>
        </p14:section>
        <p14:section name="Results and Findings" id="{C4BE5DDC-B12A-4BE4-A725-6ACAB2475C48}">
          <p14:sldIdLst>
            <p14:sldId id="267"/>
            <p14:sldId id="268"/>
            <p14:sldId id="269"/>
            <p14:sldId id="270"/>
            <p14:sldId id="271"/>
            <p14:sldId id="274"/>
            <p14:sldId id="272"/>
          </p14:sldIdLst>
        </p14:section>
        <p14:section name="Conclusion and Outlook" id="{EFA3AF33-F226-4AFA-AD69-071D1E9BDC01}">
          <p14:sldIdLst>
            <p14:sldId id="273"/>
          </p14:sldIdLst>
        </p14:section>
        <p14:section name="Results (Old)" id="{6FE61B0A-FD3B-4ED0-A26A-8AB3647AEB20}">
          <p14:sldIdLst>
            <p14:sldId id="261"/>
            <p14:sldId id="258"/>
            <p14:sldId id="259"/>
            <p14:sldId id="262"/>
            <p14:sldId id="260"/>
          </p14:sldIdLst>
        </p14:section>
        <p14:section name="Old Stuff" id="{87CEC659-F0E4-44C6-A2E4-8901F0BD4C2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E04CD-A1D7-458E-B73C-318AB0C4C682}" v="146" dt="2025-01-08T19:49:00.500"/>
    <p1510:client id="{47F03B6F-391A-DAF4-A083-6B22FE53D0CC}" v="80" dt="2025-01-08T21:59:14.509"/>
    <p1510:client id="{81DC5167-0E4C-BD2A-C84C-36CC55D82763}" v="240" dt="2025-01-07T21:55:0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FC25-12EB-406F-AC29-2C93E57FC7AD}" type="datetimeFigureOut"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FE8C-34F3-43C1-8399-511E074DAF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92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91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Not fixed: tests </a:t>
            </a:r>
            <a:r>
              <a:rPr lang="en-US" err="1">
                <a:ea typeface="Calibri"/>
                <a:cs typeface="Calibri"/>
              </a:rPr>
              <a:t>witout</a:t>
            </a:r>
            <a:r>
              <a:rPr lang="en-US">
                <a:ea typeface="Calibri"/>
                <a:cs typeface="Calibri"/>
              </a:rPr>
              <a:t> assertions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1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Compatibility between test cases and project (-&gt; test cases don't use language features of 12+)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6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Method to print stack trace</a:t>
            </a:r>
          </a:p>
          <a:p>
            <a:r>
              <a:rPr lang="en-US">
                <a:ea typeface="Calibri"/>
                <a:cs typeface="Calibri"/>
              </a:rPr>
              <a:t>Methods that used a string </a:t>
            </a:r>
            <a:r>
              <a:rPr lang="en-US" err="1">
                <a:ea typeface="Calibri"/>
                <a:cs typeface="Calibri"/>
              </a:rPr>
              <a:t>sql</a:t>
            </a:r>
            <a:r>
              <a:rPr lang="en-US">
                <a:ea typeface="Calibri"/>
                <a:cs typeface="Calibri"/>
              </a:rPr>
              <a:t> parameter, combined with parameters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0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37F3-2726-F577-9948-0189DEEF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4408-2489-D9F8-9FA5-C52B40A0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D19E-E534-0837-9066-EF07312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E7F5-F505-C4FD-6C84-5E08DC7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F4DA-32A4-D750-8009-9260E73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BD-FA41-E158-BC34-1BF04BE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AA13-3B90-75E9-27CF-E87C14D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D0B6-2B08-B679-6CFB-24EBFB8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02B9-7F00-B230-4686-F4BB24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7534-25B4-C982-E196-E7339D50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39ED-CD9F-86CC-E62B-F61835E4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CE69-FE04-2A58-7312-E18BEDA8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A822-5B3C-6BC2-1CFB-C745EDF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76D4-676A-1516-D646-D9BE803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74C4-C589-F6B4-2FFB-5A30092D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0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F480-133B-2D9D-6D54-7A9C5CD0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0538-12FD-35DD-76AA-13708C84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029-66B9-30E4-43DD-3CBE4129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0DC4-94DC-9CC7-F1ED-A41D70AE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08CA-C187-DF2E-DC56-FBD20FC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4D32-049D-5CAE-C568-9A2769BF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5FB4-AF02-AAF6-DBEF-C3582E24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475C-E90E-5B2C-5889-0776797A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99D8-AE8E-36A1-06DD-82EA040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AFF-55EC-DFAE-4AB1-082F846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B5-F2BD-6511-3B3E-B5D7DFD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CF04-FED0-685D-9AE2-AD8F638C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3FB55-F780-DAE8-A82B-D9C27DA0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8CEE-E000-50A4-FAF5-353AA96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8EE7-C5D4-3E98-CBC5-7A404EF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1FF7-37C9-CF31-D48A-2792A88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4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52E0-5F9C-889C-C1FE-45BBE23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FD33-5452-74C3-E7D5-72C76439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39A6-2AE9-E13F-5ED4-B53FC7A3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52D88-F4F6-11AF-8EB0-5217C0CF4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3E9E3-8048-9E55-4990-96DB76FA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611D9-B35C-1716-8F03-BCEFF377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CAE7-1A6A-AA91-5904-3CB468E0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79743-5051-FFBE-721E-DC4FFD0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B163-F7FA-DA13-183F-2D4A9BF9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2131-3E72-D3CA-6011-27CD547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65BF-6CE7-8A07-1CD4-0EFB2A7C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29CC-04E0-B732-2B5F-15482ECF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8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C1DD5-23D4-4148-0904-F34BAB07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493D1-F2D4-1C68-8703-3692114C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8558-3E74-8B4D-6B07-C93776D9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BE-A9F2-8CB0-DF43-B8730C70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74A-C0FA-FB74-DDB7-63793A0B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F1168-CB64-5AAF-FD0B-AE55B944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A410-B6D5-2DE2-D719-693B9CB4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6C9B-69DF-85EB-DA75-C5FDE75E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DE3E-980C-9947-D30A-470ECD1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5B49-C882-D9CE-59C2-1385C77C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CD96-8E56-91C6-84A9-60EA2BD40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EE6A-DD30-AAC5-D6CF-8618073C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9021-B1B1-F059-74BE-730E01F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1AA2-9F7F-92EF-AED2-5692133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9FCE-77C0-829B-DA09-BFFD49A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EDED6-F5D5-CFE9-9590-CD5A0C3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39BD-BA19-51AF-368D-F2EF5C04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338C-CD33-34FF-9D42-8355BAAD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6B35-718A-AA6D-EC55-08CB305B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325B-06A3-69D8-4561-F82BB288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dbuti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5B8-AE17-44EB-8E8E-26FF27F4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Software </a:t>
            </a:r>
            <a:r>
              <a:rPr lang="de-DE" err="1"/>
              <a:t>Dependability</a:t>
            </a:r>
            <a:r>
              <a:rPr lang="de-DE"/>
              <a:t> Project </a:t>
            </a:r>
            <a:r>
              <a:rPr lang="de-DE" err="1"/>
              <a:t>Presentation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A859-54B1-B1D7-A898-3CD54F25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By </a:t>
            </a:r>
            <a:r>
              <a:rPr lang="de-DE" err="1"/>
              <a:t>Aouni</a:t>
            </a:r>
            <a:r>
              <a:rPr lang="de-DE"/>
              <a:t> Wrocklage, Luka Nola and Janna Piontek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42861-9DBD-2867-9427-CAF64553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: Dockerization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2D138-7415-A257-29E1-5735CC38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5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F6DB-CDBE-F5DE-B88F-EDAF81E6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 &amp;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Vulnerabilities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1CDA9-F03E-93C6-B4F3-3339B3B3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Technologies: OWASP </a:t>
            </a:r>
            <a:r>
              <a:rPr lang="de-DE" dirty="0" err="1"/>
              <a:t>FindSecBugs</a:t>
            </a:r>
            <a:r>
              <a:rPr lang="de-DE" dirty="0"/>
              <a:t> &amp; OWASP DC</a:t>
            </a:r>
            <a:endParaRPr lang="en-GB"/>
          </a:p>
          <a:p>
            <a:r>
              <a:rPr lang="de-DE" dirty="0" err="1"/>
              <a:t>FindSecBugs</a:t>
            </a:r>
            <a:r>
              <a:rPr lang="de-DE" dirty="0"/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8 </a:t>
            </a:r>
            <a:r>
              <a:rPr lang="de-DE" dirty="0" err="1"/>
              <a:t>warnings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1 possible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exposure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7 possible </a:t>
            </a:r>
            <a:r>
              <a:rPr lang="de-DE" dirty="0" err="1"/>
              <a:t>vulnerabilities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SQL </a:t>
            </a:r>
            <a:r>
              <a:rPr lang="de-DE" dirty="0" err="1"/>
              <a:t>injection</a:t>
            </a:r>
            <a:endParaRPr lang="de-DE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personal </a:t>
            </a:r>
            <a:r>
              <a:rPr lang="de-DE" dirty="0" err="1"/>
              <a:t>evaluation</a:t>
            </a:r>
            <a:r>
              <a:rPr lang="de-DE" dirty="0"/>
              <a:t>: all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2530C6B-CBD2-A4D3-C1FE-DE7E7DD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09" y="2471738"/>
            <a:ext cx="3962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6C5D6-8F80-F3C2-AECB-2EAE986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</a:t>
            </a:r>
            <a:r>
              <a:rPr lang="de-DE"/>
              <a:t> and Outlook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77932-1C31-D2CB-BE6E-65E98AA8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2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82FC-4BC5-975D-AD8C-B3916AF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4B651-1658-B077-4044-21402ED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93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27 high </a:t>
            </a:r>
            <a:r>
              <a:rPr lang="de-DE" err="1"/>
              <a:t>severity</a:t>
            </a:r>
            <a:r>
              <a:rPr lang="de-DE"/>
              <a:t> </a:t>
            </a:r>
            <a:r>
              <a:rPr lang="de-DE" err="1"/>
              <a:t>issues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16 </a:t>
            </a:r>
            <a:r>
              <a:rPr lang="de-DE" err="1"/>
              <a:t>tests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assertions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6 </a:t>
            </a:r>
            <a:r>
              <a:rPr lang="de-DE" err="1"/>
              <a:t>empty</a:t>
            </a:r>
            <a:r>
              <a:rPr lang="de-DE"/>
              <a:t> </a:t>
            </a:r>
            <a:r>
              <a:rPr lang="de-DE" err="1"/>
              <a:t>methods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3 </a:t>
            </a:r>
            <a:r>
              <a:rPr lang="de-DE" err="1"/>
              <a:t>repeated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literal </a:t>
            </a:r>
            <a:r>
              <a:rPr lang="de-DE" err="1"/>
              <a:t>duplication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2 high </a:t>
            </a:r>
            <a:r>
              <a:rPr lang="de-DE" err="1"/>
              <a:t>cognitive</a:t>
            </a:r>
            <a:r>
              <a:rPr lang="de-DE"/>
              <a:t> </a:t>
            </a:r>
            <a:r>
              <a:rPr lang="de-DE" err="1"/>
              <a:t>complexity</a:t>
            </a:r>
            <a:endParaRPr lang="de-DE"/>
          </a:p>
          <a:p>
            <a:endParaRPr lang="de-DE"/>
          </a:p>
          <a:p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issues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not </a:t>
            </a:r>
            <a:r>
              <a:rPr lang="de-DE" err="1"/>
              <a:t>fixed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Seen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 positives</a:t>
            </a:r>
          </a:p>
        </p:txBody>
      </p:sp>
      <p:pic>
        <p:nvPicPr>
          <p:cNvPr id="5" name="Grafik 4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D5965B87-678F-EAD7-0811-639B76C0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5" y="3486583"/>
            <a:ext cx="5959185" cy="33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5D947-6BCA-F7C2-9800-557D3CA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11271-46A4-EC27-5502-BC68CF76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Settings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generation</a:t>
            </a:r>
            <a:r>
              <a:rPr lang="de-DE"/>
              <a:t> </a:t>
            </a:r>
            <a:r>
              <a:rPr lang="de-DE" err="1"/>
              <a:t>command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</a:t>
            </a:r>
            <a:r>
              <a:rPr lang="de-DE" err="1"/>
              <a:t>classlist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six</a:t>
            </a:r>
            <a:r>
              <a:rPr lang="de-DE"/>
              <a:t> </a:t>
            </a:r>
            <a:r>
              <a:rPr lang="de-DE" err="1"/>
              <a:t>poorly</a:t>
            </a:r>
            <a:r>
              <a:rPr lang="de-DE"/>
              <a:t>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--time-limit=600 (6*100)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Explicit </a:t>
            </a:r>
            <a:r>
              <a:rPr lang="de-DE" err="1"/>
              <a:t>usage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java</a:t>
            </a:r>
            <a:r>
              <a:rPr lang="de-DE"/>
              <a:t> 11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compatibility</a:t>
            </a:r>
            <a:endParaRPr lang="de-DE"/>
          </a:p>
          <a:p>
            <a:r>
              <a:rPr lang="de-DE" err="1"/>
              <a:t>result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9000 </a:t>
            </a:r>
            <a:r>
              <a:rPr lang="de-DE" err="1"/>
              <a:t>regression</a:t>
            </a:r>
            <a:r>
              <a:rPr lang="de-DE"/>
              <a:t> </a:t>
            </a:r>
            <a:r>
              <a:rPr lang="de-DE" err="1"/>
              <a:t>tests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Small </a:t>
            </a:r>
            <a:r>
              <a:rPr lang="de-DE" err="1"/>
              <a:t>varying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coverages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/>
              <a:t>Between</a:t>
            </a:r>
            <a:r>
              <a:rPr lang="de-DE"/>
              <a:t> 0 and 7% </a:t>
            </a:r>
            <a:r>
              <a:rPr lang="de-DE" err="1"/>
              <a:t>improvement</a:t>
            </a:r>
            <a:r>
              <a:rPr lang="de-DE"/>
              <a:t> in </a:t>
            </a:r>
            <a:r>
              <a:rPr lang="de-DE" err="1"/>
              <a:t>instruction</a:t>
            </a:r>
            <a:r>
              <a:rPr lang="de-DE"/>
              <a:t> </a:t>
            </a:r>
            <a:r>
              <a:rPr lang="de-DE" err="1"/>
              <a:t>coverage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1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C6652-5D47-1935-E6EE-43022B7F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Github</a:t>
            </a:r>
            <a:r>
              <a:rPr lang="de-DE"/>
              <a:t>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E89EE-2658-5B3E-7420-DA227825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three</a:t>
            </a:r>
            <a:r>
              <a:rPr lang="de-DE"/>
              <a:t> least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  <a:endParaRPr lang="de-DE"/>
          </a:p>
          <a:p>
            <a:r>
              <a:rPr lang="de-DE" err="1"/>
              <a:t>Github</a:t>
            </a:r>
            <a:r>
              <a:rPr lang="de-DE"/>
              <a:t> Copilot </a:t>
            </a:r>
            <a:r>
              <a:rPr lang="de-DE" err="1"/>
              <a:t>chat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IntelliJ</a:t>
            </a:r>
            <a:r>
              <a:rPr lang="de-DE"/>
              <a:t> </a:t>
            </a:r>
            <a:r>
              <a:rPr lang="de-DE" err="1"/>
              <a:t>plugin</a:t>
            </a:r>
            <a:endParaRPr lang="de-DE"/>
          </a:p>
          <a:p>
            <a:r>
              <a:rPr lang="de-DE"/>
              <a:t>Generating </a:t>
            </a:r>
            <a:r>
              <a:rPr lang="de-DE" err="1"/>
              <a:t>process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Prompt </a:t>
            </a:r>
            <a:r>
              <a:rPr lang="de-DE" err="1"/>
              <a:t>fine</a:t>
            </a:r>
            <a:r>
              <a:rPr lang="de-DE"/>
              <a:t>-tuning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/ </a:t>
            </a:r>
            <a:r>
              <a:rPr lang="de-DE" err="1"/>
              <a:t>working</a:t>
            </a:r>
            <a:r>
              <a:rPr lang="de-DE"/>
              <a:t> </a:t>
            </a:r>
            <a:r>
              <a:rPr lang="de-DE" err="1"/>
              <a:t>results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Iteratively</a:t>
            </a:r>
            <a:r>
              <a:rPr lang="de-DE"/>
              <a:t> </a:t>
            </a:r>
            <a:r>
              <a:rPr lang="de-DE" err="1"/>
              <a:t>repeating</a:t>
            </a:r>
            <a:r>
              <a:rPr lang="de-DE"/>
              <a:t> </a:t>
            </a:r>
            <a:r>
              <a:rPr lang="de-DE" err="1"/>
              <a:t>prompts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avoid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limit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Deleting</a:t>
            </a:r>
            <a:r>
              <a:rPr lang="de-DE"/>
              <a:t> </a:t>
            </a:r>
            <a:r>
              <a:rPr lang="de-DE" err="1"/>
              <a:t>duplicate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r>
              <a:rPr lang="de-DE" err="1"/>
              <a:t>Results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200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Test </a:t>
            </a:r>
            <a:r>
              <a:rPr lang="de-DE" err="1"/>
              <a:t>coverage</a:t>
            </a:r>
            <a:r>
              <a:rPr lang="de-DE"/>
              <a:t> </a:t>
            </a:r>
            <a:r>
              <a:rPr lang="de-DE" err="1"/>
              <a:t>improved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~80%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45DD-E3EF-D3AA-9473-EA37793C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Findings</a:t>
            </a:r>
            <a:r>
              <a:rPr lang="de-DE"/>
              <a:t> / </a:t>
            </a:r>
            <a:r>
              <a:rPr lang="de-DE" err="1"/>
              <a:t>Randoop</a:t>
            </a:r>
            <a:r>
              <a:rPr lang="de-DE"/>
              <a:t> vs.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09A21-02C1-B5C1-6291-0BF0EB91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Something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Randoop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overall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afford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Copilot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focussing</a:t>
            </a:r>
            <a:r>
              <a:rPr lang="de-DE"/>
              <a:t> on </a:t>
            </a:r>
            <a:r>
              <a:rPr lang="de-DE" err="1"/>
              <a:t>specifcal</a:t>
            </a:r>
            <a:r>
              <a:rPr lang="de-DE"/>
              <a:t> </a:t>
            </a:r>
            <a:r>
              <a:rPr lang="de-DE" err="1"/>
              <a:t>methods</a:t>
            </a:r>
            <a:r>
              <a:rPr lang="de-DE"/>
              <a:t> / </a:t>
            </a:r>
            <a:r>
              <a:rPr lang="de-DE" err="1"/>
              <a:t>classes</a:t>
            </a:r>
            <a:r>
              <a:rPr lang="de-DE"/>
              <a:t> but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manual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needed</a:t>
            </a:r>
          </a:p>
          <a:p>
            <a:r>
              <a:rPr lang="de-DE" err="1"/>
              <a:t>I'll</a:t>
            </a:r>
            <a:r>
              <a:rPr lang="de-DE"/>
              <a:t> </a:t>
            </a:r>
            <a:r>
              <a:rPr lang="de-DE" err="1"/>
              <a:t>filll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slide (more)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it's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/ </a:t>
            </a:r>
            <a:r>
              <a:rPr lang="de-DE" err="1"/>
              <a:t>bringing</a:t>
            </a:r>
            <a:r>
              <a:rPr lang="de-DE"/>
              <a:t> </a:t>
            </a:r>
            <a:r>
              <a:rPr lang="de-DE" err="1"/>
              <a:t>us</a:t>
            </a:r>
            <a:r>
              <a:rPr lang="de-DE"/>
              <a:t> </a:t>
            </a:r>
            <a:r>
              <a:rPr lang="de-DE" err="1"/>
              <a:t>closer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requirements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B7BDE-662E-10EB-3152-767F3E10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OWASP </a:t>
            </a:r>
            <a:r>
              <a:rPr lang="de-DE" err="1"/>
              <a:t>FindSecBugs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16887-7415-8AA6-6009-9D621364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Output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html</a:t>
            </a:r>
            <a:endParaRPr lang="de-DE"/>
          </a:p>
          <a:p>
            <a:r>
              <a:rPr lang="de-DE"/>
              <a:t>8 </a:t>
            </a:r>
            <a:r>
              <a:rPr lang="de-DE" err="1"/>
              <a:t>warnings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 possible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exposure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7 possible </a:t>
            </a:r>
            <a:r>
              <a:rPr lang="de-DE" err="1"/>
              <a:t>vulnerabilities</a:t>
            </a:r>
            <a:r>
              <a:rPr lang="de-DE"/>
              <a:t> </a:t>
            </a:r>
            <a:r>
              <a:rPr lang="de-DE" err="1"/>
              <a:t>for</a:t>
            </a:r>
            <a:r>
              <a:rPr lang="de-DE"/>
              <a:t> SQL </a:t>
            </a:r>
            <a:r>
              <a:rPr lang="de-DE" err="1"/>
              <a:t>injection</a:t>
            </a:r>
            <a:endParaRPr lang="de-DE"/>
          </a:p>
          <a:p>
            <a:r>
              <a:rPr lang="de-DE"/>
              <a:t>personal </a:t>
            </a:r>
            <a:r>
              <a:rPr lang="de-DE" err="1"/>
              <a:t>evaluation</a:t>
            </a:r>
            <a:r>
              <a:rPr lang="de-DE"/>
              <a:t>: all false positives</a:t>
            </a:r>
          </a:p>
          <a:p>
            <a:pPr>
              <a:buNone/>
            </a:pPr>
            <a:endParaRPr lang="de-DE" sz="11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2DD6A38-DAB0-E827-48E6-69700B53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75" y="4426666"/>
            <a:ext cx="3958091" cy="1910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D87FCD-88FC-F494-D805-B6CD8AA478B8}"/>
              </a:ext>
            </a:extLst>
          </p:cNvPr>
          <p:cNvSpPr txBox="1"/>
          <p:nvPr/>
        </p:nvSpPr>
        <p:spPr>
          <a:xfrm>
            <a:off x="7411048" y="1537448"/>
            <a:ext cx="4518268" cy="5066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2400" err="1">
                <a:latin typeface="Calibri"/>
                <a:ea typeface="Calibri"/>
                <a:cs typeface="Calibri"/>
              </a:rPr>
              <a:t>Example</a:t>
            </a:r>
            <a:r>
              <a:rPr lang="de-DE" sz="2400">
                <a:latin typeface="Calibri"/>
                <a:ea typeface="Calibri"/>
                <a:cs typeface="Calibri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de-DE" sz="140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 err="1">
                <a:latin typeface="Calibri"/>
                <a:ea typeface="Calibri"/>
                <a:cs typeface="Calibri"/>
              </a:rPr>
              <a:t>public</a:t>
            </a:r>
            <a:r>
              <a:rPr lang="de-DE" sz="1400">
                <a:latin typeface="Calibri"/>
                <a:ea typeface="Calibri"/>
                <a:cs typeface="Calibri"/>
              </a:rPr>
              <a:t> &lt;T&gt; T </a:t>
            </a:r>
            <a:r>
              <a:rPr lang="de-DE" sz="1400" err="1">
                <a:latin typeface="Calibri"/>
                <a:ea typeface="Calibri"/>
                <a:cs typeface="Calibri"/>
              </a:rPr>
              <a:t>insert</a:t>
            </a:r>
            <a:r>
              <a:rPr lang="de-DE" sz="1400">
                <a:latin typeface="Calibri"/>
                <a:ea typeface="Calibri"/>
                <a:cs typeface="Calibri"/>
              </a:rPr>
              <a:t>(final Connection </a:t>
            </a:r>
            <a:r>
              <a:rPr lang="de-DE" sz="1400" err="1">
                <a:latin typeface="Calibri"/>
                <a:ea typeface="Calibri"/>
                <a:cs typeface="Calibri"/>
              </a:rPr>
              <a:t>conn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String 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>
                <a:latin typeface="Calibri"/>
                <a:ea typeface="Calibri"/>
                <a:cs typeface="Calibri"/>
              </a:rPr>
              <a:t>, final </a:t>
            </a:r>
            <a:r>
              <a:rPr lang="de-DE" sz="1400" err="1">
                <a:latin typeface="Calibri"/>
                <a:ea typeface="Calibri"/>
                <a:cs typeface="Calibri"/>
              </a:rPr>
              <a:t>ResultSetHandler</a:t>
            </a:r>
            <a:r>
              <a:rPr lang="de-DE" sz="1400">
                <a:latin typeface="Calibri"/>
                <a:ea typeface="Calibri"/>
                <a:cs typeface="Calibri"/>
              </a:rPr>
              <a:t>&lt;T&gt; </a:t>
            </a:r>
            <a:r>
              <a:rPr lang="de-DE" sz="1400" err="1">
                <a:latin typeface="Calibri"/>
                <a:ea typeface="Calibri"/>
                <a:cs typeface="Calibri"/>
              </a:rPr>
              <a:t>rsh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Object</a:t>
            </a:r>
            <a:r>
              <a:rPr lang="de-DE" sz="1400" b="1">
                <a:latin typeface="Calibri"/>
                <a:ea typeface="Calibri"/>
                <a:cs typeface="Calibri"/>
              </a:rPr>
              <a:t>...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) </a:t>
            </a:r>
            <a:r>
              <a:rPr lang="de-DE" sz="1400" err="1">
                <a:latin typeface="Calibri"/>
                <a:ea typeface="Calibri"/>
                <a:cs typeface="Calibri"/>
              </a:rPr>
              <a:t>throws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SQLException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  <a:endParaRPr lang="de-DE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try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if</a:t>
            </a:r>
            <a:r>
              <a:rPr lang="de-DE" sz="1400">
                <a:latin typeface="Calibri"/>
                <a:ea typeface="Calibri"/>
                <a:cs typeface="Calibri"/>
              </a:rPr>
              <a:t> (</a:t>
            </a:r>
            <a:r>
              <a:rPr lang="de-DE" sz="1400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 != null &amp;&amp; </a:t>
            </a:r>
            <a:r>
              <a:rPr lang="de-DE" sz="1400" err="1">
                <a:latin typeface="Calibri"/>
                <a:ea typeface="Calibri"/>
                <a:cs typeface="Calibri"/>
              </a:rPr>
              <a:t>params.length</a:t>
            </a:r>
            <a:r>
              <a:rPr lang="de-DE" sz="1400">
                <a:latin typeface="Calibri"/>
                <a:ea typeface="Calibri"/>
                <a:cs typeface="Calibri"/>
              </a:rPr>
              <a:t> &gt; 0)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PreparedStatement</a:t>
            </a:r>
            <a:r>
              <a:rPr lang="de-DE" sz="1400" b="1">
                <a:latin typeface="Calibri"/>
                <a:ea typeface="Calibri"/>
                <a:cs typeface="Calibri"/>
              </a:rPr>
              <a:t> ps = </a:t>
            </a:r>
            <a:r>
              <a:rPr lang="de-DE" sz="1400" b="1" err="1">
                <a:latin typeface="Calibri"/>
                <a:ea typeface="Calibri"/>
                <a:cs typeface="Calibri"/>
              </a:rPr>
              <a:t>conn.prepareStatement</a:t>
            </a:r>
            <a:r>
              <a:rPr lang="de-DE" sz="1400" b="1">
                <a:latin typeface="Calibri"/>
                <a:ea typeface="Calibri"/>
                <a:cs typeface="Calibri"/>
              </a:rPr>
              <a:t>(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 b="1">
                <a:latin typeface="Calibri"/>
                <a:ea typeface="Calibri"/>
                <a:cs typeface="Calibri"/>
              </a:rPr>
              <a:t>,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Statement.RETURN_GENERATED_KEYS</a:t>
            </a:r>
            <a:r>
              <a:rPr lang="de-DE" sz="1400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stmt</a:t>
            </a:r>
            <a:r>
              <a:rPr lang="de-DE" sz="1400">
                <a:latin typeface="Calibri"/>
                <a:ea typeface="Calibri"/>
                <a:cs typeface="Calibri"/>
              </a:rPr>
              <a:t> = ps;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 err="1">
                <a:latin typeface="Calibri"/>
                <a:ea typeface="Calibri"/>
                <a:cs typeface="Calibri"/>
              </a:rPr>
              <a:t>this.fillStatement</a:t>
            </a:r>
            <a:r>
              <a:rPr lang="de-DE" sz="1400" b="1">
                <a:latin typeface="Calibri"/>
                <a:ea typeface="Calibri"/>
                <a:cs typeface="Calibri"/>
              </a:rPr>
              <a:t>(ps,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 b="1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ps.executeUpdate</a:t>
            </a:r>
            <a:r>
              <a:rPr lang="de-DE" sz="1400">
                <a:latin typeface="Calibri"/>
                <a:ea typeface="Calibri"/>
                <a:cs typeface="Calibri"/>
              </a:rPr>
              <a:t>();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 }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28411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B70-0FEE-E494-3F32-E54D065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FF3D-548C-39B6-2ECB-E6AD61EF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Project Library (Aouni)</a:t>
            </a:r>
          </a:p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  <a:r>
              <a:rPr lang="de-DE"/>
              <a:t> (Janna)</a:t>
            </a:r>
          </a:p>
          <a:p>
            <a:r>
              <a:rPr lang="de-DE" err="1"/>
              <a:t>Dockerization</a:t>
            </a:r>
            <a:r>
              <a:rPr lang="de-DE"/>
              <a:t> (Luka)</a:t>
            </a:r>
          </a:p>
          <a:p>
            <a:r>
              <a:rPr lang="de-DE"/>
              <a:t>Code Coverage &amp; Mutation Test Campaign (Aouni)</a:t>
            </a:r>
          </a:p>
          <a:p>
            <a:r>
              <a:rPr lang="de-DE"/>
              <a:t>Performance </a:t>
            </a:r>
            <a:r>
              <a:rPr lang="de-DE" err="1"/>
              <a:t>Testing</a:t>
            </a:r>
            <a:r>
              <a:rPr lang="de-DE"/>
              <a:t> (Luka)</a:t>
            </a:r>
          </a:p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analysis</a:t>
            </a:r>
            <a:r>
              <a:rPr lang="de-DE"/>
              <a:t> (Janna &amp; Aouni)</a:t>
            </a:r>
          </a:p>
          <a:p>
            <a:r>
              <a:rPr lang="de-DE"/>
              <a:t>Security </a:t>
            </a:r>
            <a:r>
              <a:rPr lang="de-DE" err="1"/>
              <a:t>analysis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OWASP (Janna + Aouni)</a:t>
            </a:r>
          </a:p>
          <a:p>
            <a:endParaRPr lang="de-DE"/>
          </a:p>
          <a:p>
            <a:endParaRPr lang="de-DE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866BF-2701-D3C0-56AB-4D7C4094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113AD-B048-7517-29A5-D1ACEC2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Project and </a:t>
            </a:r>
            <a:r>
              <a:rPr lang="de-DE" err="1"/>
              <a:t>Used</a:t>
            </a:r>
            <a:r>
              <a:rPr lang="de-DE"/>
              <a:t> Library</a:t>
            </a:r>
          </a:p>
          <a:p>
            <a:r>
              <a:rPr lang="de-DE"/>
              <a:t>Goals and </a:t>
            </a:r>
            <a:r>
              <a:rPr lang="de-DE" err="1"/>
              <a:t>Methodical</a:t>
            </a:r>
            <a:r>
              <a:rPr lang="de-DE"/>
              <a:t> </a:t>
            </a:r>
            <a:r>
              <a:rPr lang="de-DE" err="1"/>
              <a:t>Steps</a:t>
            </a:r>
            <a:endParaRPr lang="de-DE"/>
          </a:p>
          <a:p>
            <a:r>
              <a:rPr lang="en-GB"/>
              <a:t>Results and Findings</a:t>
            </a:r>
          </a:p>
          <a:p>
            <a:r>
              <a:rPr lang="en-GB"/>
              <a:t>Conclusion &amp; Outlook</a:t>
            </a:r>
          </a:p>
        </p:txBody>
      </p:sp>
    </p:spTree>
    <p:extLst>
      <p:ext uri="{BB962C8B-B14F-4D97-AF65-F5344CB8AC3E}">
        <p14:creationId xmlns:p14="http://schemas.microsoft.com/office/powerpoint/2010/main" val="191379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89F5-101B-9701-2DF4-4C506EC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&amp; </a:t>
            </a:r>
            <a:r>
              <a:rPr lang="de-DE" err="1"/>
              <a:t>Inspected</a:t>
            </a:r>
            <a:r>
              <a:rPr lang="de-DE"/>
              <a:t> Library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BC817-A2F8-73C8-1159-0D3BDB08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err="1"/>
              <a:t>Context</a:t>
            </a:r>
            <a:r>
              <a:rPr lang="de-DE"/>
              <a:t>: Software </a:t>
            </a:r>
            <a:r>
              <a:rPr lang="de-DE" err="1"/>
              <a:t>Dependability</a:t>
            </a:r>
            <a:endParaRPr lang="de-DE"/>
          </a:p>
          <a:p>
            <a:pPr lvl="1"/>
            <a:r>
              <a:rPr lang="de-DE"/>
              <a:t>Reliable Software</a:t>
            </a:r>
          </a:p>
          <a:p>
            <a:pPr lvl="1"/>
            <a:r>
              <a:rPr lang="de-DE"/>
              <a:t>Open Source Library </a:t>
            </a:r>
          </a:p>
          <a:p>
            <a:r>
              <a:rPr lang="de-DE"/>
              <a:t>Chosen </a:t>
            </a:r>
            <a:r>
              <a:rPr lang="de-DE" b="1"/>
              <a:t>Library</a:t>
            </a:r>
            <a:r>
              <a:rPr lang="de-DE"/>
              <a:t>: </a:t>
            </a:r>
            <a:r>
              <a:rPr lang="en-GB" err="1">
                <a:hlinkClick r:id="rId2"/>
              </a:rPr>
              <a:t>DbUtils</a:t>
            </a:r>
            <a:r>
              <a:rPr lang="en-GB">
                <a:hlinkClick r:id="rId2"/>
              </a:rPr>
              <a:t> – JDBC Utility Component</a:t>
            </a:r>
            <a:endParaRPr lang="en-GB"/>
          </a:p>
          <a:p>
            <a:pPr lvl="1"/>
            <a:r>
              <a:rPr lang="en-GB"/>
              <a:t>Simplified JDBC (Java Database Connection) Handling</a:t>
            </a:r>
          </a:p>
          <a:p>
            <a:pPr lvl="1"/>
            <a:r>
              <a:rPr lang="en-GB"/>
              <a:t>Effortless Data Mapping </a:t>
            </a:r>
          </a:p>
          <a:p>
            <a:pPr lvl="2"/>
            <a:r>
              <a:rPr lang="en-GB"/>
              <a:t>Automatically populates JavaBean properties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A8FB-E3E3-2E62-63C4-92AA178F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B8B25-1784-7A44-504D-FD261D26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Conduct an extensive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quality analysis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modern tools</a:t>
            </a:r>
            <a:endParaRPr lang="en-US"/>
          </a:p>
          <a:p>
            <a:pPr lvl="1"/>
            <a:r>
              <a:rPr lang="en-US"/>
              <a:t>Code Quality</a:t>
            </a:r>
          </a:p>
          <a:p>
            <a:pPr lvl="2"/>
            <a:r>
              <a:rPr lang="en-US"/>
              <a:t>Evaluate and improve the quality of the code</a:t>
            </a:r>
          </a:p>
          <a:p>
            <a:pPr lvl="1"/>
            <a:r>
              <a:rPr lang="en-US"/>
              <a:t>Software Tests</a:t>
            </a:r>
          </a:p>
          <a:p>
            <a:pPr lvl="2"/>
            <a:r>
              <a:rPr lang="en-US"/>
              <a:t>Ensure robustness and reliability of the codebase</a:t>
            </a:r>
          </a:p>
          <a:p>
            <a:pPr lvl="1"/>
            <a:r>
              <a:rPr lang="en-US"/>
              <a:t>Performance &amp; Scalability</a:t>
            </a:r>
          </a:p>
          <a:p>
            <a:pPr lvl="2"/>
            <a:r>
              <a:rPr lang="en-US"/>
              <a:t>Identify bottlenecks and optimize critical components</a:t>
            </a:r>
          </a:p>
          <a:p>
            <a:pPr lvl="1"/>
            <a:r>
              <a:rPr lang="en-US"/>
              <a:t>Vulnerabilities</a:t>
            </a:r>
          </a:p>
          <a:p>
            <a:pPr lvl="2"/>
            <a:r>
              <a:rPr lang="en-US"/>
              <a:t>Detect and address vulnerabilities in the code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9DA2-2F95-1FD5-3653-C030D29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 Code Quality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F71BE-7400-F5E3-138F-5AE1530F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Technology: </a:t>
            </a:r>
            <a:r>
              <a:rPr lang="de-DE" err="1"/>
              <a:t>Sonarcloud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3870-FE41-10D3-E214-9A30658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Software Test </a:t>
            </a:r>
            <a:r>
              <a:rPr lang="en-GB"/>
              <a:t>Analysation</a:t>
            </a:r>
            <a:r>
              <a:rPr lang="en-US"/>
              <a:t> - Quantity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33C68-E0D1-4AD6-FAD8-1B060E27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E843-3FFC-1AB0-F438-8847D8D13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173F-3743-EE9A-0166-1B2E48A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Results: Software Test Analysation -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6433F-6D67-7B1B-F93F-B5B77C6E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DAD-2C73-5902-A0AD-4C1E84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 &amp; </a:t>
            </a:r>
            <a:r>
              <a:rPr lang="de-DE" dirty="0" err="1"/>
              <a:t>Results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Software Tests Generation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86C64-CDF5-CA46-4C27-3BE74EBE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least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classes</a:t>
            </a:r>
          </a:p>
          <a:p>
            <a:r>
              <a:rPr lang="de-DE" dirty="0" err="1"/>
              <a:t>Github</a:t>
            </a:r>
            <a:r>
              <a:rPr lang="de-DE" dirty="0"/>
              <a:t> Copilot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plugin</a:t>
            </a:r>
          </a:p>
          <a:p>
            <a:r>
              <a:rPr lang="de-DE" dirty="0"/>
              <a:t>Generating </a:t>
            </a:r>
            <a:r>
              <a:rPr lang="de-DE" dirty="0" err="1"/>
              <a:t>process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Prompt </a:t>
            </a:r>
            <a:r>
              <a:rPr lang="de-DE" dirty="0" err="1"/>
              <a:t>fine</a:t>
            </a:r>
            <a:r>
              <a:rPr lang="de-DE" dirty="0"/>
              <a:t>-tuning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/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results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/>
              <a:t>Iteratively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prompts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 err="1"/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dirty="0" err="1"/>
              <a:t>Results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&gt; 200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~80%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9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: Performance 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4E662-2793-83CB-79F8-09C14635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18</Slides>
  <Notes>5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Software Dependability Project Presentation</vt:lpstr>
      <vt:lpstr>Overview</vt:lpstr>
      <vt:lpstr>Context &amp; Inspected Library</vt:lpstr>
      <vt:lpstr>Goals </vt:lpstr>
      <vt:lpstr>Methodological Steps &amp; Results: Code Quality</vt:lpstr>
      <vt:lpstr>Results: Software Test Analysation - Quantity</vt:lpstr>
      <vt:lpstr>Results: Software Test Analysation - Quality</vt:lpstr>
      <vt:lpstr>Methodological Steps &amp; Results:  Software Tests Generation</vt:lpstr>
      <vt:lpstr>Results: Performance </vt:lpstr>
      <vt:lpstr>Results: Dockerization</vt:lpstr>
      <vt:lpstr>Methodological Steps &amp; Results: Vulnerabilities</vt:lpstr>
      <vt:lpstr>Conclusion and Outlook</vt:lpstr>
      <vt:lpstr>Sonarcloud Overview</vt:lpstr>
      <vt:lpstr>Testgeneration</vt:lpstr>
      <vt:lpstr>Testgeneration with Github Copilot</vt:lpstr>
      <vt:lpstr>Findings / Randoop vs. Copilot</vt:lpstr>
      <vt:lpstr>OWASP FindSecBugs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Aouni Jakob Wrocklage</dc:creator>
  <cp:revision>60</cp:revision>
  <dcterms:created xsi:type="dcterms:W3CDTF">2025-01-05T12:36:03Z</dcterms:created>
  <dcterms:modified xsi:type="dcterms:W3CDTF">2025-01-08T21:59:37Z</dcterms:modified>
</cp:coreProperties>
</file>