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0" r:id="rId21"/>
    <p:sldId id="271" r:id="rId22"/>
    <p:sldId id="272" r:id="rId23"/>
    <p:sldId id="275" r:id="rId2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Medium" panose="00000600000000000000" pitchFamily="2" charset="0"/>
      <p:regular r:id="rId30"/>
      <p:bold r:id="rId31"/>
      <p:italic r:id="rId32"/>
      <p:boldItalic r:id="rId33"/>
    </p:embeddedFont>
    <p:embeddedFont>
      <p:font typeface="Montserrat SemiBold" panose="00000700000000000000" pitchFamily="2" charset="0"/>
      <p:regular r:id="rId34"/>
      <p:bold r:id="rId35"/>
      <p:italic r:id="rId36"/>
      <p:bold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  <p:embeddedFont>
      <p:font typeface="Poppins Medium" panose="00000600000000000000" pitchFamily="2" charset="0"/>
      <p:regular r:id="rId42"/>
      <p:bold r:id="rId43"/>
      <p:italic r:id="rId44"/>
      <p:boldItalic r:id="rId45"/>
    </p:embeddedFont>
    <p:embeddedFont>
      <p:font typeface="Poppins SemiBold" panose="000007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37FEE-1E42-3FFB-A53D-92D5F0A59E93}" v="5" dt="2024-10-23T18:59:1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4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6.xml"/><Relationship Id="rId41" Type="http://schemas.openxmlformats.org/officeDocument/2006/relationships/font" Target="fonts/font16.fntdata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Goncalves Prazeres" userId="S::170020436@aluno.unb.br::ea16d34d-28fd-49b0-a8a0-7121e6cc5560" providerId="AD" clId="Web-{BE137FEE-1E42-3FFB-A53D-92D5F0A59E93}"/>
    <pc:docChg chg="modSld sldOrd">
      <pc:chgData name="Pedro Goncalves Prazeres" userId="S::170020436@aluno.unb.br::ea16d34d-28fd-49b0-a8a0-7121e6cc5560" providerId="AD" clId="Web-{BE137FEE-1E42-3FFB-A53D-92D5F0A59E93}" dt="2024-10-23T18:59:11.859" v="4"/>
      <pc:docMkLst>
        <pc:docMk/>
      </pc:docMkLst>
      <pc:sldChg chg="mod ord modShow">
        <pc:chgData name="Pedro Goncalves Prazeres" userId="S::170020436@aluno.unb.br::ea16d34d-28fd-49b0-a8a0-7121e6cc5560" providerId="AD" clId="Web-{BE137FEE-1E42-3FFB-A53D-92D5F0A59E93}" dt="2024-10-23T18:59:11.859" v="4"/>
        <pc:sldMkLst>
          <pc:docMk/>
          <pc:sldMk cId="0" sldId="270"/>
        </pc:sldMkLst>
      </pc:sldChg>
      <pc:sldChg chg="mod ord modShow">
        <pc:chgData name="Pedro Goncalves Prazeres" userId="S::170020436@aluno.unb.br::ea16d34d-28fd-49b0-a8a0-7121e6cc5560" providerId="AD" clId="Web-{BE137FEE-1E42-3FFB-A53D-92D5F0A59E93}" dt="2024-10-23T18:59:10.656" v="3"/>
        <pc:sldMkLst>
          <pc:docMk/>
          <pc:sldMk cId="0" sldId="271"/>
        </pc:sldMkLst>
      </pc:sldChg>
      <pc:sldChg chg="ord">
        <pc:chgData name="Pedro Goncalves Prazeres" userId="S::170020436@aluno.unb.br::ea16d34d-28fd-49b0-a8a0-7121e6cc5560" providerId="AD" clId="Web-{BE137FEE-1E42-3FFB-A53D-92D5F0A59E93}" dt="2024-10-23T18:59:09.718" v="2"/>
        <pc:sldMkLst>
          <pc:docMk/>
          <pc:sldMk cId="0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98685a25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98685a25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98685a25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98685a25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8685a255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98685a255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98685a25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98685a25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a4fd45d3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a4fd45d3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a4fd45d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7a4fd45d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161fb17b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161fb17b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161fb17b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161fb17b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161fb17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161fb17b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161fb17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161fb17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98685a25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98685a25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161fb17bc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161fb17bc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98685a25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98685a25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98685a25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98685a25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98685a25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98685a25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98685a25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98685a25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8685a25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8685a25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98685a25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98685a25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98685a25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98685a25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85850" y="1606050"/>
            <a:ext cx="5772300" cy="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latin typeface="Montserrat SemiBold"/>
                <a:ea typeface="Montserrat SemiBold"/>
                <a:cs typeface="Montserrat SemiBold"/>
                <a:sym typeface="Montserrat SemiBold"/>
              </a:rPr>
              <a:t>Sustainable Hub</a:t>
            </a:r>
            <a:endParaRPr sz="4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685850" y="2824900"/>
            <a:ext cx="57723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APP TO CREATE ECO-FRIENDLY BONDS</a:t>
            </a:r>
            <a:endParaRPr sz="17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1975525" y="2571750"/>
            <a:ext cx="5339400" cy="9000"/>
          </a:xfrm>
          <a:prstGeom prst="straightConnector1">
            <a:avLst/>
          </a:prstGeom>
          <a:noFill/>
          <a:ln w="28575" cap="flat" cmpd="sng">
            <a:solidFill>
              <a:srgbClr val="72A8B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 txBox="1"/>
          <p:nvPr/>
        </p:nvSpPr>
        <p:spPr>
          <a:xfrm>
            <a:off x="245750" y="3659450"/>
            <a:ext cx="57723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EGALITARIAN 2024</a:t>
            </a:r>
            <a:endParaRPr sz="1200" b="1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A8BC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1919400" y="2060700"/>
            <a:ext cx="53052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Information and Awareness</a:t>
            </a:r>
            <a:endParaRPr sz="4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706238" y="3157100"/>
            <a:ext cx="7513500" cy="7155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06238" y="4046050"/>
            <a:ext cx="7513500" cy="7155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06238" y="2268175"/>
            <a:ext cx="7513500" cy="7155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495300" y="705850"/>
            <a:ext cx="65880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72A8BC"/>
                </a:solidFill>
                <a:latin typeface="Montserrat"/>
                <a:ea typeface="Montserrat"/>
                <a:cs typeface="Montserrat"/>
                <a:sym typeface="Montserrat"/>
              </a:rPr>
              <a:t>Information and awareness</a:t>
            </a:r>
            <a:endParaRPr sz="3000"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95300" y="1392175"/>
            <a:ext cx="75135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Area of ​​awareness about the proper disposal of waste and the consequences of the lack of this practice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1734225" y="2413012"/>
            <a:ext cx="61428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Poppins Medium"/>
                <a:ea typeface="Poppins Medium"/>
                <a:cs typeface="Poppins Medium"/>
                <a:sym typeface="Poppins Medium"/>
              </a:rPr>
              <a:t>Having information about the disposal of hazardous waste</a:t>
            </a:r>
            <a:endParaRPr sz="1800">
              <a:solidFill>
                <a:srgbClr val="72A8B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734225" y="3301945"/>
            <a:ext cx="5385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 Medium"/>
                <a:ea typeface="Poppins Medium"/>
                <a:cs typeface="Poppins Medium"/>
                <a:sym typeface="Poppins Medium"/>
              </a:rPr>
              <a:t>Providing options for reuse/recycle of organic materials</a:t>
            </a:r>
            <a:endParaRPr sz="1600">
              <a:solidFill>
                <a:srgbClr val="72A8B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2A8B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2A8B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748363" y="4190875"/>
            <a:ext cx="66894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 Medium"/>
                <a:ea typeface="Poppins Medium"/>
                <a:cs typeface="Poppins Medium"/>
                <a:sym typeface="Poppins Medium"/>
              </a:rPr>
              <a:t>Informing which area is the closest that accept the materials</a:t>
            </a:r>
            <a:endParaRPr sz="1600">
              <a:solidFill>
                <a:srgbClr val="72A8B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2A8B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72A8B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96" y="3259989"/>
            <a:ext cx="535538" cy="50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617" y="4190877"/>
            <a:ext cx="446515" cy="425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3368" y="2392249"/>
            <a:ext cx="491017" cy="467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/>
        </p:nvSpPr>
        <p:spPr>
          <a:xfrm>
            <a:off x="7597125" y="2331850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4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7597125" y="4109550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6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7597125" y="3220713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5</a:t>
            </a:r>
            <a:endParaRPr sz="29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A8B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1919400" y="2060700"/>
            <a:ext cx="53052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Communities</a:t>
            </a:r>
            <a:endParaRPr sz="4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/>
        </p:nvSpPr>
        <p:spPr>
          <a:xfrm>
            <a:off x="495300" y="705850"/>
            <a:ext cx="55128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72A8BC"/>
                </a:solidFill>
                <a:latin typeface="Montserrat"/>
                <a:ea typeface="Montserrat"/>
                <a:cs typeface="Montserrat"/>
                <a:sym typeface="Montserrat"/>
              </a:rPr>
              <a:t>Communities</a:t>
            </a: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" name="Google Shape;180;p25"/>
          <p:cNvGrpSpPr/>
          <p:nvPr/>
        </p:nvGrpSpPr>
        <p:grpSpPr>
          <a:xfrm>
            <a:off x="570825" y="2559700"/>
            <a:ext cx="2222400" cy="1830600"/>
            <a:chOff x="570825" y="2559700"/>
            <a:chExt cx="2222400" cy="1830600"/>
          </a:xfrm>
        </p:grpSpPr>
        <p:sp>
          <p:nvSpPr>
            <p:cNvPr id="181" name="Google Shape;181;p25"/>
            <p:cNvSpPr/>
            <p:nvPr/>
          </p:nvSpPr>
          <p:spPr>
            <a:xfrm>
              <a:off x="570825" y="2559700"/>
              <a:ext cx="2222400" cy="18306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 txBox="1"/>
            <p:nvPr/>
          </p:nvSpPr>
          <p:spPr>
            <a:xfrm>
              <a:off x="739276" y="3469350"/>
              <a:ext cx="1970100" cy="8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oppins Medium"/>
                  <a:ea typeface="Poppins Medium"/>
                  <a:cs typeface="Poppins Medium"/>
                  <a:sym typeface="Poppins Medium"/>
                </a:rPr>
                <a:t>Share ideas, projects and initiatives </a:t>
              </a: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83" name="Google Shape;18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2550" y="2805950"/>
              <a:ext cx="618476" cy="618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25"/>
          <p:cNvGrpSpPr/>
          <p:nvPr/>
        </p:nvGrpSpPr>
        <p:grpSpPr>
          <a:xfrm>
            <a:off x="3503113" y="2559700"/>
            <a:ext cx="2222400" cy="1830600"/>
            <a:chOff x="3503113" y="2559700"/>
            <a:chExt cx="2222400" cy="1830600"/>
          </a:xfrm>
        </p:grpSpPr>
        <p:sp>
          <p:nvSpPr>
            <p:cNvPr id="185" name="Google Shape;185;p25"/>
            <p:cNvSpPr/>
            <p:nvPr/>
          </p:nvSpPr>
          <p:spPr>
            <a:xfrm>
              <a:off x="3503113" y="2559700"/>
              <a:ext cx="2222400" cy="18306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 txBox="1"/>
            <p:nvPr/>
          </p:nvSpPr>
          <p:spPr>
            <a:xfrm>
              <a:off x="3671588" y="3469350"/>
              <a:ext cx="19701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>
                  <a:latin typeface="Poppins Medium"/>
                  <a:ea typeface="Poppins Medium"/>
                  <a:cs typeface="Poppins Medium"/>
                  <a:sym typeface="Poppins Medium"/>
                </a:rPr>
                <a:t>Have a way to communicate with other people</a:t>
              </a: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87" name="Google Shape;18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36813" y="2850875"/>
              <a:ext cx="618476" cy="618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25"/>
          <p:cNvGrpSpPr/>
          <p:nvPr/>
        </p:nvGrpSpPr>
        <p:grpSpPr>
          <a:xfrm>
            <a:off x="6350775" y="2537200"/>
            <a:ext cx="2222400" cy="1875600"/>
            <a:chOff x="6350775" y="2537200"/>
            <a:chExt cx="2222400" cy="1875600"/>
          </a:xfrm>
        </p:grpSpPr>
        <p:sp>
          <p:nvSpPr>
            <p:cNvPr id="189" name="Google Shape;189;p25"/>
            <p:cNvSpPr/>
            <p:nvPr/>
          </p:nvSpPr>
          <p:spPr>
            <a:xfrm>
              <a:off x="6350775" y="2537200"/>
              <a:ext cx="2222400" cy="18756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 txBox="1"/>
            <p:nvPr/>
          </p:nvSpPr>
          <p:spPr>
            <a:xfrm>
              <a:off x="6519250" y="3446850"/>
              <a:ext cx="19179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>
                  <a:latin typeface="Poppins Medium"/>
                  <a:ea typeface="Poppins Medium"/>
                  <a:cs typeface="Poppins Medium"/>
                  <a:sym typeface="Poppins Medium"/>
                </a:rPr>
                <a:t>Reach more people and build a bigger community</a:t>
              </a: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91" name="Google Shape;191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06900" y="2853963"/>
              <a:ext cx="567300" cy="567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5"/>
          <p:cNvSpPr txBox="1"/>
          <p:nvPr/>
        </p:nvSpPr>
        <p:spPr>
          <a:xfrm>
            <a:off x="495300" y="1661950"/>
            <a:ext cx="7513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Area to connect people with interest in sustainability: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5045463" y="2768525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8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7920625" y="2819300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9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2170300" y="2768525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7</a:t>
            </a:r>
            <a:endParaRPr sz="29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72A8BC"/>
                </a:solidFill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951275" y="2227500"/>
            <a:ext cx="7419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You can get tokens by buying, selling and donating things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2" name="Google Shape;202;p26"/>
          <p:cNvCxnSpPr/>
          <p:nvPr/>
        </p:nvCxnSpPr>
        <p:spPr>
          <a:xfrm rot="10800000" flipH="1">
            <a:off x="1902300" y="1017725"/>
            <a:ext cx="5339400" cy="9000"/>
          </a:xfrm>
          <a:prstGeom prst="straightConnector1">
            <a:avLst/>
          </a:prstGeom>
          <a:noFill/>
          <a:ln w="19050" cap="flat" cmpd="sng">
            <a:solidFill>
              <a:srgbClr val="72A8B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650" y="12064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951275" y="3658200"/>
            <a:ext cx="72807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Related to gamification, where users will be able to use the tokens and other people in the community will be able to see that person's impact on society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6"/>
          <p:cNvSpPr txBox="1">
            <a:spLocks noGrp="1"/>
          </p:cNvSpPr>
          <p:nvPr>
            <p:ph type="body" idx="1"/>
          </p:nvPr>
        </p:nvSpPr>
        <p:spPr>
          <a:xfrm>
            <a:off x="951275" y="2977050"/>
            <a:ext cx="56184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With this tokens you can "buy" sustainable initiatives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606250" y="2295900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606250" y="3045450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606250" y="3726600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l="8162" r="3404"/>
          <a:stretch/>
        </p:blipFill>
        <p:spPr>
          <a:xfrm>
            <a:off x="2301385" y="1699700"/>
            <a:ext cx="1814725" cy="17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02" y="1951898"/>
            <a:ext cx="1401650" cy="13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3240" y="1883625"/>
            <a:ext cx="2231860" cy="15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14544" y="1760288"/>
            <a:ext cx="1814725" cy="168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 b="1">
                <a:solidFill>
                  <a:srgbClr val="72A8BC"/>
                </a:solidFill>
                <a:latin typeface="Montserrat"/>
                <a:ea typeface="Montserrat"/>
                <a:cs typeface="Montserrat"/>
                <a:sym typeface="Montserrat"/>
              </a:rPr>
              <a:t>Work PSP2  last semester (2/2023)</a:t>
            </a: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951275" y="1639375"/>
            <a:ext cx="7419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Must Have: Donations module vision document (2); Information module vision document (4 and 5); Idea dissemination module vision document (7).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" name="Google Shape;215;p27"/>
          <p:cNvCxnSpPr/>
          <p:nvPr/>
        </p:nvCxnSpPr>
        <p:spPr>
          <a:xfrm rot="10800000" flipH="1">
            <a:off x="1902300" y="1017725"/>
            <a:ext cx="5339400" cy="9000"/>
          </a:xfrm>
          <a:prstGeom prst="straightConnector1">
            <a:avLst/>
          </a:prstGeom>
          <a:noFill/>
          <a:ln w="19050" cap="flat" cmpd="sng">
            <a:solidFill>
              <a:srgbClr val="72A8B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951275" y="3934025"/>
            <a:ext cx="72807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Nice to Have: Rent/borrowing Material module vision document (3); Prototype of the material module screens (3).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929375" y="2752500"/>
            <a:ext cx="78087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Should Have: Prototype of the donation module screens (2); Prototype of information module screens (4 and 5); Prototype of the idea dissemination module screens (7).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606250" y="170777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584350" y="2820900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/>
          <p:nvPr/>
        </p:nvSpPr>
        <p:spPr>
          <a:xfrm>
            <a:off x="606250" y="400242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3081825" y="3314313"/>
            <a:ext cx="641700" cy="4704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618850" y="4278113"/>
            <a:ext cx="641700" cy="4704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2761025" y="2356825"/>
            <a:ext cx="855600" cy="3528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DONE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72A8BC"/>
                </a:solidFill>
                <a:latin typeface="Montserrat"/>
                <a:ea typeface="Montserrat"/>
                <a:cs typeface="Montserrat"/>
                <a:sym typeface="Montserrat"/>
              </a:rPr>
              <a:t>Work PSP5 last semester (2/2023)</a:t>
            </a: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951275" y="1639375"/>
            <a:ext cx="80547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Must Have: User journey of the donation module (2); Journey of users of the information module (4 and 5); Journey of users of the idea dissemination module (7).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 rot="10800000" flipH="1">
            <a:off x="1902300" y="1017725"/>
            <a:ext cx="5339400" cy="9000"/>
          </a:xfrm>
          <a:prstGeom prst="straightConnector1">
            <a:avLst/>
          </a:prstGeom>
          <a:noFill/>
          <a:ln w="19050" cap="flat" cmpd="sng">
            <a:solidFill>
              <a:srgbClr val="72A8B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940325" y="2779125"/>
            <a:ext cx="60552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Nice to Have: Journey of users of the Rent/borrowing Material module (3).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606250" y="170777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595300" y="284752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3188650" y="3123213"/>
            <a:ext cx="641700" cy="4704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2386750" y="2293275"/>
            <a:ext cx="855600" cy="3528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DONE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72A8BC"/>
                </a:solidFill>
                <a:latin typeface="Montserrat"/>
                <a:ea typeface="Montserrat"/>
                <a:cs typeface="Montserrat"/>
                <a:sym typeface="Montserrat"/>
              </a:rPr>
              <a:t>Sustainable Hub App - Scopes (1/2024)</a:t>
            </a: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9"/>
          <p:cNvSpPr txBox="1">
            <a:spLocks noGrp="1"/>
          </p:cNvSpPr>
          <p:nvPr>
            <p:ph type="body" idx="1"/>
          </p:nvPr>
        </p:nvSpPr>
        <p:spPr>
          <a:xfrm>
            <a:off x="951275" y="1639375"/>
            <a:ext cx="74199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Montserrat"/>
                <a:ea typeface="Montserrat"/>
                <a:cs typeface="Montserrat"/>
                <a:sym typeface="Montserrat"/>
              </a:rPr>
              <a:t>PSP2 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: Requirements gathering + product backlog items creation + design of the non-functional prototype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2" name="Google Shape;242;p29"/>
          <p:cNvCxnSpPr/>
          <p:nvPr/>
        </p:nvCxnSpPr>
        <p:spPr>
          <a:xfrm rot="10800000" flipH="1">
            <a:off x="1902300" y="1017725"/>
            <a:ext cx="5339400" cy="9000"/>
          </a:xfrm>
          <a:prstGeom prst="straightConnector1">
            <a:avLst/>
          </a:prstGeom>
          <a:noFill/>
          <a:ln w="19050" cap="flat" cmpd="sng">
            <a:solidFill>
              <a:srgbClr val="72A8B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951275" y="3934025"/>
            <a:ext cx="79371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Montserrat"/>
                <a:ea typeface="Montserrat"/>
                <a:cs typeface="Montserrat"/>
                <a:sym typeface="Montserrat"/>
              </a:rPr>
              <a:t>Smart solutions: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 Analysis and strategic planning for adherence to the app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body" idx="1"/>
          </p:nvPr>
        </p:nvSpPr>
        <p:spPr>
          <a:xfrm>
            <a:off x="929375" y="2752500"/>
            <a:ext cx="78087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b="1">
                <a:latin typeface="Montserrat"/>
                <a:ea typeface="Montserrat"/>
                <a:cs typeface="Montserrat"/>
                <a:sym typeface="Montserrat"/>
              </a:rPr>
              <a:t>Energy engineering</a:t>
            </a: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 : Impact analysis framework (e.g. how to measure the reduction in the carbon footprint that the app will generate? In which app modules can this be presented?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606250" y="170777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584350" y="2820900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606250" y="400242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3840900" cy="257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72A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40000" y="949050"/>
            <a:ext cx="1560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Montserrat SemiBold"/>
                <a:ea typeface="Montserrat SemiBold"/>
                <a:cs typeface="Montserrat SemiBold"/>
                <a:sym typeface="Montserrat SemiBold"/>
              </a:rPr>
              <a:t>Customer</a:t>
            </a:r>
            <a:endParaRPr sz="21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29600" y="3520800"/>
            <a:ext cx="29817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Sustainable</a:t>
            </a:r>
            <a:endParaRPr sz="2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Initiatives</a:t>
            </a:r>
            <a:endParaRPr sz="21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87850" y="477250"/>
            <a:ext cx="4065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oppins Medium"/>
                <a:ea typeface="Poppins Medium"/>
                <a:cs typeface="Poppins Medium"/>
                <a:sym typeface="Poppins Medium"/>
              </a:rPr>
              <a:t>Gap between interest and action</a:t>
            </a:r>
            <a:endParaRPr sz="1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087850" y="1131827"/>
            <a:ext cx="46380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oppins Medium"/>
                <a:ea typeface="Poppins Medium"/>
                <a:cs typeface="Poppins Medium"/>
                <a:sym typeface="Poppins Medium"/>
              </a:rPr>
              <a:t>Decentralized information about sustainable initiatives</a:t>
            </a:r>
            <a:endParaRPr sz="1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087850" y="3032213"/>
            <a:ext cx="40653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Low visibility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087850" y="4009388"/>
            <a:ext cx="46380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NGOs, Sustainable Projects, Events</a:t>
            </a:r>
            <a:endParaRPr sz="1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087850" y="1759225"/>
            <a:ext cx="46380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oppins Medium"/>
                <a:ea typeface="Poppins Medium"/>
                <a:cs typeface="Poppins Medium"/>
                <a:sym typeface="Poppins Medium"/>
              </a:rPr>
              <a:t>Exacerbated consumption</a:t>
            </a:r>
            <a:endParaRPr sz="1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5"/>
          <p:cNvGrpSpPr/>
          <p:nvPr/>
        </p:nvGrpSpPr>
        <p:grpSpPr>
          <a:xfrm>
            <a:off x="1652100" y="1628375"/>
            <a:ext cx="2453175" cy="1886750"/>
            <a:chOff x="1652100" y="1628375"/>
            <a:chExt cx="2453175" cy="1886750"/>
          </a:xfrm>
        </p:grpSpPr>
        <p:sp>
          <p:nvSpPr>
            <p:cNvPr id="76" name="Google Shape;76;p15"/>
            <p:cNvSpPr/>
            <p:nvPr/>
          </p:nvSpPr>
          <p:spPr>
            <a:xfrm>
              <a:off x="1652100" y="1628375"/>
              <a:ext cx="2453100" cy="1617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652175" y="3369025"/>
              <a:ext cx="2453100" cy="146100"/>
            </a:xfrm>
            <a:prstGeom prst="rect">
              <a:avLst/>
            </a:prstGeom>
            <a:solidFill>
              <a:srgbClr val="72A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1792500" y="2436938"/>
              <a:ext cx="2010300" cy="8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>
                  <a:latin typeface="Poppins SemiBold"/>
                  <a:ea typeface="Poppins SemiBold"/>
                  <a:cs typeface="Poppins SemiBold"/>
                  <a:sym typeface="Poppins SemiBold"/>
                </a:rPr>
                <a:t>+ 40,4%</a:t>
              </a:r>
              <a:endParaRPr sz="20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719450" y="1707013"/>
              <a:ext cx="1718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Poppins Medium"/>
                  <a:ea typeface="Poppins Medium"/>
                  <a:cs typeface="Poppins Medium"/>
                  <a:sym typeface="Poppins Medium"/>
                </a:rPr>
                <a:t>interest in sustainability</a:t>
              </a:r>
              <a:r>
                <a:rPr lang="pt-BR" sz="1600">
                  <a:latin typeface="Poppins Medium"/>
                  <a:ea typeface="Poppins Medium"/>
                  <a:cs typeface="Poppins Medium"/>
                  <a:sym typeface="Poppins Medium"/>
                </a:rPr>
                <a:t> </a:t>
              </a:r>
              <a:r>
                <a:rPr lang="pt-BR" sz="1000">
                  <a:latin typeface="Poppins Medium"/>
                  <a:ea typeface="Poppins Medium"/>
                  <a:cs typeface="Poppins Medium"/>
                  <a:sym typeface="Poppins Medium"/>
                </a:rPr>
                <a:t>2019 - 2020</a:t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4971450" y="1628375"/>
            <a:ext cx="2520450" cy="1886750"/>
            <a:chOff x="4971450" y="1628375"/>
            <a:chExt cx="2520450" cy="1886750"/>
          </a:xfrm>
        </p:grpSpPr>
        <p:sp>
          <p:nvSpPr>
            <p:cNvPr id="81" name="Google Shape;81;p15"/>
            <p:cNvSpPr/>
            <p:nvPr/>
          </p:nvSpPr>
          <p:spPr>
            <a:xfrm>
              <a:off x="4971450" y="1628375"/>
              <a:ext cx="2453100" cy="1617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971525" y="3369025"/>
              <a:ext cx="2453100" cy="146100"/>
            </a:xfrm>
            <a:prstGeom prst="rect">
              <a:avLst/>
            </a:prstGeom>
            <a:solidFill>
              <a:srgbClr val="72A8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 txBox="1"/>
            <p:nvPr/>
          </p:nvSpPr>
          <p:spPr>
            <a:xfrm>
              <a:off x="5111850" y="2436938"/>
              <a:ext cx="2010300" cy="8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3500">
                  <a:latin typeface="Poppins SemiBold"/>
                  <a:ea typeface="Poppins SemiBold"/>
                  <a:cs typeface="Poppins SemiBold"/>
                  <a:sym typeface="Poppins SemiBold"/>
                </a:rPr>
                <a:t>+ 71%</a:t>
              </a:r>
              <a:endParaRPr sz="2000"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5038800" y="1707025"/>
              <a:ext cx="24531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latin typeface="Poppins Medium"/>
                  <a:ea typeface="Poppins Medium"/>
                  <a:cs typeface="Poppins Medium"/>
                  <a:sym typeface="Poppins Medium"/>
                </a:rPr>
                <a:t>search for sustainable products</a:t>
              </a:r>
              <a:endParaRPr sz="1500"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latin typeface="Poppins Medium"/>
                  <a:ea typeface="Poppins Medium"/>
                  <a:cs typeface="Poppins Medium"/>
                  <a:sym typeface="Poppins Medium"/>
                </a:rPr>
                <a:t>2016 - 2020</a:t>
              </a:r>
              <a:endParaRPr sz="1000"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6623400" y="4885200"/>
            <a:ext cx="25206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1414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PUCRS | Economist Intelligence Unit (EIU)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0" y="0"/>
            <a:ext cx="3032100" cy="5143500"/>
          </a:xfrm>
          <a:prstGeom prst="rect">
            <a:avLst/>
          </a:prstGeom>
          <a:solidFill>
            <a:srgbClr val="72A8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7150" y="2066400"/>
            <a:ext cx="18978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How it "works" now?</a:t>
            </a:r>
            <a:endParaRPr sz="23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155050" y="103317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155050" y="2433900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155050" y="3834625"/>
            <a:ext cx="275700" cy="275700"/>
          </a:xfrm>
          <a:prstGeom prst="ellipse">
            <a:avLst/>
          </a:prstGeom>
          <a:solidFill>
            <a:srgbClr val="72A8BC"/>
          </a:solidFill>
          <a:ln w="9525" cap="flat" cmpd="sng">
            <a:solidFill>
              <a:srgbClr val="72A8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795375" y="2123850"/>
            <a:ext cx="38070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People have to search on Google where to disposal things, and sometimes they don't even find the information;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795375" y="3648475"/>
            <a:ext cx="39417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People are interested in the issue but don't act on it because of the complexity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795375" y="970925"/>
            <a:ext cx="380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information is not centralized;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311700" y="2097900"/>
            <a:ext cx="85206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transform people's concerns about sustainability into actions?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rot="10800000" flipH="1">
            <a:off x="311700" y="3158450"/>
            <a:ext cx="5339400" cy="9000"/>
          </a:xfrm>
          <a:prstGeom prst="straightConnector1">
            <a:avLst/>
          </a:prstGeom>
          <a:noFill/>
          <a:ln w="19050" cap="flat" cmpd="sng">
            <a:solidFill>
              <a:srgbClr val="72A8B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1349550" y="1488000"/>
            <a:ext cx="6444900" cy="21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Ecosystem of sustainable solutions that aims to </a:t>
            </a:r>
            <a:r>
              <a:rPr lang="pt-BR" sz="2500">
                <a:solidFill>
                  <a:srgbClr val="72A8B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encourage conscious actions</a:t>
            </a:r>
            <a:r>
              <a:rPr lang="pt-BR" sz="2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by the population through convenience and pleasant experience</a:t>
            </a:r>
            <a:endParaRPr sz="25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3008700" y="527850"/>
            <a:ext cx="31266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72A8BC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Sustainable Hub</a:t>
            </a:r>
            <a:endParaRPr sz="2500">
              <a:solidFill>
                <a:srgbClr val="72A8BC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70550" y="1608750"/>
            <a:ext cx="7602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Poppins Medium"/>
                <a:ea typeface="Poppins Medium"/>
                <a:cs typeface="Poppins Medium"/>
                <a:sym typeface="Poppins Medium"/>
              </a:rPr>
              <a:t>An App that reunites all of the main </a:t>
            </a:r>
            <a:r>
              <a:rPr lang="pt-BR" sz="1800">
                <a:solidFill>
                  <a:srgbClr val="56899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sustainable initiatives</a:t>
            </a:r>
            <a:r>
              <a:rPr lang="pt-BR" sz="1800">
                <a:latin typeface="Poppins Medium"/>
                <a:ea typeface="Poppins Medium"/>
                <a:cs typeface="Poppins Medium"/>
                <a:sym typeface="Poppins Medium"/>
              </a:rPr>
              <a:t> to make a </a:t>
            </a:r>
            <a:r>
              <a:rPr lang="pt-BR" sz="1800">
                <a:solidFill>
                  <a:srgbClr val="56899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connection between wanting to be more sustainable and being more sustainable</a:t>
            </a:r>
            <a:r>
              <a:rPr lang="pt-BR" sz="1800">
                <a:latin typeface="Poppins Medium"/>
                <a:ea typeface="Poppins Medium"/>
                <a:cs typeface="Poppins Medium"/>
                <a:sym typeface="Poppins Medium"/>
              </a:rPr>
              <a:t>, working as:</a:t>
            </a:r>
            <a:endParaRPr sz="18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025" y="3346625"/>
            <a:ext cx="779725" cy="7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216038" y="4245050"/>
            <a:ext cx="193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Marketplace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8975" y="3329775"/>
            <a:ext cx="779725" cy="77975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3460802" y="4245050"/>
            <a:ext cx="222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Information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5926" y="3346625"/>
            <a:ext cx="779725" cy="77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884589" y="4245050"/>
            <a:ext cx="222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Communities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A8B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2455050" y="2060700"/>
            <a:ext cx="42339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Marketplace</a:t>
            </a:r>
            <a:endParaRPr sz="45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495300" y="705850"/>
            <a:ext cx="5512800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72A8BC"/>
                </a:solidFill>
                <a:latin typeface="Montserrat"/>
                <a:ea typeface="Montserrat"/>
                <a:cs typeface="Montserrat"/>
                <a:sym typeface="Montserrat"/>
              </a:rPr>
              <a:t>Marketplace</a:t>
            </a:r>
            <a:endParaRPr sz="3000" b="1">
              <a:solidFill>
                <a:srgbClr val="72A8B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570300" y="2526800"/>
            <a:ext cx="2222410" cy="1779600"/>
            <a:chOff x="570300" y="2571725"/>
            <a:chExt cx="2222410" cy="1779600"/>
          </a:xfrm>
        </p:grpSpPr>
        <p:sp>
          <p:nvSpPr>
            <p:cNvPr id="132" name="Google Shape;132;p21"/>
            <p:cNvSpPr/>
            <p:nvPr/>
          </p:nvSpPr>
          <p:spPr>
            <a:xfrm>
              <a:off x="570300" y="2571725"/>
              <a:ext cx="2222400" cy="17796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654010" y="3430475"/>
              <a:ext cx="2138700" cy="8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latin typeface="Poppins Medium"/>
                  <a:ea typeface="Poppins Medium"/>
                  <a:cs typeface="Poppins Medium"/>
                  <a:sym typeface="Poppins Medium"/>
                </a:rPr>
                <a:t>Purchase/Sale with sustainable stores</a:t>
              </a: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34" name="Google Shape;13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4888" y="2817975"/>
              <a:ext cx="618476" cy="618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1"/>
          <p:cNvGrpSpPr/>
          <p:nvPr/>
        </p:nvGrpSpPr>
        <p:grpSpPr>
          <a:xfrm>
            <a:off x="3460800" y="2526800"/>
            <a:ext cx="2279250" cy="1779600"/>
            <a:chOff x="3502650" y="2526800"/>
            <a:chExt cx="2279250" cy="1779600"/>
          </a:xfrm>
        </p:grpSpPr>
        <p:sp>
          <p:nvSpPr>
            <p:cNvPr id="136" name="Google Shape;136;p21"/>
            <p:cNvSpPr/>
            <p:nvPr/>
          </p:nvSpPr>
          <p:spPr>
            <a:xfrm>
              <a:off x="3502650" y="2526800"/>
              <a:ext cx="2222400" cy="17796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3559500" y="3430475"/>
              <a:ext cx="22224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>
                  <a:latin typeface="Poppins Medium"/>
                  <a:ea typeface="Poppins Medium"/>
                  <a:cs typeface="Poppins Medium"/>
                  <a:sym typeface="Poppins Medium"/>
                </a:rPr>
                <a:t>Donations: materials, volunteering, money</a:t>
              </a: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38" name="Google Shape;138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56813" y="2735800"/>
              <a:ext cx="618476" cy="618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" name="Google Shape;139;p21"/>
          <p:cNvGrpSpPr/>
          <p:nvPr/>
        </p:nvGrpSpPr>
        <p:grpSpPr>
          <a:xfrm>
            <a:off x="6351300" y="2526800"/>
            <a:ext cx="2223450" cy="1779600"/>
            <a:chOff x="6350250" y="2526800"/>
            <a:chExt cx="2223450" cy="1779600"/>
          </a:xfrm>
        </p:grpSpPr>
        <p:sp>
          <p:nvSpPr>
            <p:cNvPr id="140" name="Google Shape;140;p21"/>
            <p:cNvSpPr/>
            <p:nvPr/>
          </p:nvSpPr>
          <p:spPr>
            <a:xfrm>
              <a:off x="6350250" y="2526800"/>
              <a:ext cx="2222400" cy="1779600"/>
            </a:xfrm>
            <a:prstGeom prst="roundRect">
              <a:avLst>
                <a:gd name="adj" fmla="val 16667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 txBox="1"/>
            <p:nvPr/>
          </p:nvSpPr>
          <p:spPr>
            <a:xfrm>
              <a:off x="6435000" y="3430475"/>
              <a:ext cx="2138700" cy="61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>
                  <a:latin typeface="Poppins Medium"/>
                  <a:ea typeface="Poppins Medium"/>
                  <a:cs typeface="Poppins Medium"/>
                  <a:sym typeface="Poppins Medium"/>
                </a:rPr>
                <a:t>Rent/borrowing things that are not used often</a:t>
              </a: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142" name="Google Shape;14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18750" y="2735800"/>
              <a:ext cx="618476" cy="618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1"/>
          <p:cNvSpPr txBox="1"/>
          <p:nvPr/>
        </p:nvSpPr>
        <p:spPr>
          <a:xfrm>
            <a:off x="495300" y="1480400"/>
            <a:ext cx="7513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oppins"/>
                <a:ea typeface="Poppins"/>
                <a:cs typeface="Poppins"/>
                <a:sym typeface="Poppins"/>
              </a:rPr>
              <a:t>Area to connect consumers and providers. It will be divided into three main parts: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001825" y="2720375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1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955875" y="2720375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2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749525" y="2787225"/>
            <a:ext cx="331500" cy="5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 b="1">
                <a:solidFill>
                  <a:srgbClr val="FF0000"/>
                </a:solidFill>
              </a:rPr>
              <a:t>3</a:t>
            </a:r>
            <a:endParaRPr sz="29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607C946BE51F4285409D316F7B3881" ma:contentTypeVersion="13" ma:contentTypeDescription="Crie um novo documento." ma:contentTypeScope="" ma:versionID="10844021de3d400f38ab1ed0a636d7fc">
  <xsd:schema xmlns:xsd="http://www.w3.org/2001/XMLSchema" xmlns:xs="http://www.w3.org/2001/XMLSchema" xmlns:p="http://schemas.microsoft.com/office/2006/metadata/properties" xmlns:ns2="a91c6e46-5e14-47f3-be7a-f5b63ad6985b" xmlns:ns3="8db5c4e6-1405-4a5c-bebb-f4b38555453a" targetNamespace="http://schemas.microsoft.com/office/2006/metadata/properties" ma:root="true" ma:fieldsID="7f10867173b4d77c4421e6fc4acd8ada" ns2:_="" ns3:_="">
    <xsd:import namespace="a91c6e46-5e14-47f3-be7a-f5b63ad6985b"/>
    <xsd:import namespace="8db5c4e6-1405-4a5c-bebb-f4b3855545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c6e46-5e14-47f3-be7a-f5b63ad69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242374f3-4cab-4e95-b6f7-35998408ef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5c4e6-1405-4a5c-bebb-f4b38555453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dfb85aa-904e-4787-899f-6887593b19f9}" ma:internalName="TaxCatchAll" ma:showField="CatchAllData" ma:web="8db5c4e6-1405-4a5c-bebb-f4b3855545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91c6e46-5e14-47f3-be7a-f5b63ad6985b">
      <Terms xmlns="http://schemas.microsoft.com/office/infopath/2007/PartnerControls"/>
    </lcf76f155ced4ddcb4097134ff3c332f>
    <TaxCatchAll xmlns="8db5c4e6-1405-4a5c-bebb-f4b38555453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7B26E-E0F6-4977-A867-0B212E610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1c6e46-5e14-47f3-be7a-f5b63ad6985b"/>
    <ds:schemaRef ds:uri="8db5c4e6-1405-4a5c-bebb-f4b385554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3A3643-9829-4613-AF2F-DA9AA6336C43}">
  <ds:schemaRefs>
    <ds:schemaRef ds:uri="http://schemas.microsoft.com/office/2006/metadata/properties"/>
    <ds:schemaRef ds:uri="http://schemas.microsoft.com/office/infopath/2007/PartnerControls"/>
    <ds:schemaRef ds:uri="a91c6e46-5e14-47f3-be7a-f5b63ad6985b"/>
    <ds:schemaRef ds:uri="8db5c4e6-1405-4a5c-bebb-f4b38555453a"/>
  </ds:schemaRefs>
</ds:datastoreItem>
</file>

<file path=customXml/itemProps3.xml><?xml version="1.0" encoding="utf-8"?>
<ds:datastoreItem xmlns:ds="http://schemas.openxmlformats.org/officeDocument/2006/customXml" ds:itemID="{4786FE43-6CCC-43C9-881C-E0349CE82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20</Slides>
  <Notes>20</Notes>
  <HiddenSlides>3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Tokens</vt:lpstr>
      <vt:lpstr>Apresentação do PowerPoint</vt:lpstr>
      <vt:lpstr>Apresentação do PowerPoint</vt:lpstr>
      <vt:lpstr>Work PSP2  last semester (2/2023)  </vt:lpstr>
      <vt:lpstr>Work PSP5 last semester (2/2023)  </vt:lpstr>
      <vt:lpstr>Sustainable Hub App - Scopes (1/2024)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2024-10-23T18:59:16Z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0x01010003607C946BE51F4285409D316F7B3881</vt:lpwstr>
  </property>
  <property fmtid="{D5CDD505-2E9C-101B-9397-08002B2CF9AE}" pid="3" name="MediaServiceImageTags">
    <vt:lpwstr/>
  </property>
</Properties>
</file>