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67" r:id="rId4"/>
    <p:sldId id="328" r:id="rId5"/>
    <p:sldId id="329" r:id="rId6"/>
    <p:sldId id="327" r:id="rId7"/>
    <p:sldId id="344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24" r:id="rId21"/>
    <p:sldId id="325" r:id="rId22"/>
    <p:sldId id="316" r:id="rId23"/>
    <p:sldId id="315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40" r:id="rId32"/>
    <p:sldId id="337" r:id="rId33"/>
    <p:sldId id="331" r:id="rId34"/>
    <p:sldId id="332" r:id="rId35"/>
    <p:sldId id="341" r:id="rId36"/>
    <p:sldId id="342" r:id="rId37"/>
    <p:sldId id="343" r:id="rId38"/>
    <p:sldId id="326" r:id="rId39"/>
    <p:sldId id="295" r:id="rId4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3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E003A"/>
    <a:srgbClr val="4A8038"/>
    <a:srgbClr val="CB8A00"/>
    <a:srgbClr val="00626E"/>
    <a:srgbClr val="996633"/>
    <a:srgbClr val="FF9900"/>
    <a:srgbClr val="035D93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897" autoAdjust="0"/>
    <p:restoredTop sz="96370" autoAdjust="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34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85E047DB-B9C8-4A0C-840F-5EA7CAE4C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63BA183-875C-41EB-AFE0-93B5044F0A3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5928C3-4469-4E7D-9DD2-06FCA31F1B37}" type="datetimeFigureOut">
              <a:rPr lang="pt-BR"/>
              <a:pPr>
                <a:defRPr/>
              </a:pPr>
              <a:t>24/01/2019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="" xmlns:a16="http://schemas.microsoft.com/office/drawing/2014/main" id="{C02E8B3A-A18B-4385-A02F-EB4AEA5F69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="" xmlns:a16="http://schemas.microsoft.com/office/drawing/2014/main" id="{1B037C5B-904D-4ED1-B546-C4E7786D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98D3D6CA-8E38-4135-8201-210BC660D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78924F6-16A2-48D6-BC1B-DBB0931E9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E929BE-825D-455A-9A0A-E51A95EECF8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44FE7-FF2D-444C-9687-147BB08893BA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8ABA35A-DCBC-4FCB-87C6-666BEFF3D4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82115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198CD310-E419-4AA9-9874-7D13BE9336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37385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CE407F22-3311-4E06-BA12-58526695C2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41388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481"/>
            <a:ext cx="7886700" cy="739056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89499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11BE06F5-0137-4ECB-8E42-DC6505A06E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6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FB560605-6E31-41EE-A3CE-4839D1B29F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80121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C41CA52-3A6B-4F3E-B3B6-8BAD0EDDF3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51197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17D2FA27-974D-43AF-915A-5C46F12B3A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244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FB702F12-1F55-48CC-AC14-C9508B0A26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109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E2C18E69-E2D7-476A-B813-8B0A7C2590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78555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E12A939-432D-45F9-94BC-891258CA0B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5583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ABAD45A-3172-42AF-B126-F562E65B56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69945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2A507ABF-0E29-48FB-B924-01DE76F4B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EF5E0028-5700-4384-8F68-717E9989D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A5385D8E-D3C2-4749-9E5A-A77AE08962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46878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35D93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5D9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5D93"/>
          </a:solidFill>
          <a:latin typeface="Segoe U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5D93"/>
          </a:solidFill>
          <a:latin typeface="Segoe U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5D93"/>
          </a:solidFill>
          <a:latin typeface="Segoe U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5D93"/>
          </a:solidFill>
          <a:latin typeface="Segoe U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35D93"/>
          </a:solidFill>
          <a:latin typeface="Segoe U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35D93"/>
          </a:solidFill>
          <a:latin typeface="Segoe U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35D93"/>
          </a:solidFill>
          <a:latin typeface="Segoe U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35D93"/>
          </a:solidFill>
          <a:latin typeface="Segoe U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="" xmlns:a16="http://schemas.microsoft.com/office/drawing/2014/main" id="{A9187364-1E3A-4C60-AB8F-ABB6611CE2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163513"/>
            <a:ext cx="78867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="" xmlns:a16="http://schemas.microsoft.com/office/drawing/2014/main" id="{A60EC426-DCB4-47FF-A7F9-0EB235083A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219200"/>
            <a:ext cx="78867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744AE5C-130F-44D9-A613-7DC1B877D1AD}"/>
              </a:ext>
            </a:extLst>
          </p:cNvPr>
          <p:cNvSpPr/>
          <p:nvPr userDrawn="1"/>
        </p:nvSpPr>
        <p:spPr>
          <a:xfrm>
            <a:off x="0" y="6305550"/>
            <a:ext cx="91440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378CB9-8EA1-4D72-8B75-89BF50647E28}"/>
              </a:ext>
            </a:extLst>
          </p:cNvPr>
          <p:cNvSpPr/>
          <p:nvPr userDrawn="1"/>
        </p:nvSpPr>
        <p:spPr>
          <a:xfrm>
            <a:off x="-9525" y="6959600"/>
            <a:ext cx="1293813" cy="219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rgbClr val="555555"/>
                </a:solidFill>
                <a:latin typeface="Open Sans" panose="020B0606030504020204" pitchFamily="34" charset="0"/>
                <a:cs typeface="+mn-cs"/>
              </a:rPr>
              <a:t>© </a:t>
            </a:r>
            <a:r>
              <a:rPr lang="en-US" sz="825" dirty="0">
                <a:solidFill>
                  <a:srgbClr val="A5CD28"/>
                </a:solidFill>
                <a:latin typeface="Open Sans" panose="020B0606030504020204" pitchFamily="34" charset="0"/>
                <a:cs typeface="+mn-cs"/>
                <a:hlinkClick r:id="rId3" tooltip="PresentationGo!"/>
              </a:rPr>
              <a:t>presentationgo.com</a:t>
            </a:r>
            <a:endParaRPr lang="en-US" sz="825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="" xmlns:a16="http://schemas.microsoft.com/office/drawing/2014/main" id="{CC7BE347-5A7B-4FEA-80ED-AAA0C7B1757C}"/>
              </a:ext>
            </a:extLst>
          </p:cNvPr>
          <p:cNvSpPr/>
          <p:nvPr userDrawn="1"/>
        </p:nvSpPr>
        <p:spPr>
          <a:xfrm rot="5400000">
            <a:off x="21431" y="245269"/>
            <a:ext cx="369887" cy="428626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55" name="Group 13">
            <a:extLst>
              <a:ext uri="{FF2B5EF4-FFF2-40B4-BE49-F238E27FC236}">
                <a16:creationId xmlns="" xmlns:a16="http://schemas.microsoft.com/office/drawing/2014/main" id="{FF37CFF5-446A-40FD-AF22-858F5E2D18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241425" y="-15875"/>
            <a:ext cx="1225550" cy="573088"/>
            <a:chOff x="-2096383" y="21447"/>
            <a:chExt cx="1633411" cy="573672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D1B0D17-FF88-443E-BCAE-91EC77C78737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427395" cy="208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5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B85C3DF-AD79-451D-BEDA-319589079740}"/>
                </a:ext>
              </a:extLst>
            </p:cNvPr>
            <p:cNvSpPr txBox="1"/>
            <p:nvPr userDrawn="1"/>
          </p:nvSpPr>
          <p:spPr>
            <a:xfrm>
              <a:off x="-1002506" y="386944"/>
              <a:ext cx="539534" cy="208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5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2058" name="Picture 16">
              <a:extLst>
                <a:ext uri="{FF2B5EF4-FFF2-40B4-BE49-F238E27FC236}">
                  <a16:creationId xmlns="" xmlns:a16="http://schemas.microsoft.com/office/drawing/2014/main" id="{41F8BD15-36F7-4B6B-902E-3FA6B6334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Helvetica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Helvetica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Helvetica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Helvetica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Helvetica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Helvetica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Helvetica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Helvetica" panose="020B060402020202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76D9586-ABEF-4054-B3BD-27E46DC9D8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74988" y="6237288"/>
            <a:ext cx="4687887" cy="476250"/>
          </a:xfrm>
        </p:spPr>
        <p:txBody>
          <a:bodyPr/>
          <a:lstStyle/>
          <a:p>
            <a:pPr>
              <a:defRPr/>
            </a:pPr>
            <a:r>
              <a:rPr lang="pt-BR"/>
              <a:t> 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="" xmlns:a16="http://schemas.microsoft.com/office/drawing/2014/main" id="{B53595BB-9F67-4E9E-916B-E04C7FBE82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59113" y="1412875"/>
            <a:ext cx="5184775" cy="2016125"/>
          </a:xfrm>
        </p:spPr>
        <p:txBody>
          <a:bodyPr/>
          <a:lstStyle/>
          <a:p>
            <a:pPr algn="r" eaLnBrk="1" hangingPunct="1"/>
            <a:r>
              <a:rPr lang="pt-BR" altLang="pt-BR" sz="4000" dirty="0" err="1">
                <a:solidFill>
                  <a:schemeClr val="bg1"/>
                </a:solidFill>
              </a:rPr>
              <a:t>Flexbox</a:t>
            </a:r>
            <a:r>
              <a:rPr lang="pt-BR" altLang="pt-BR" sz="4000" dirty="0">
                <a:solidFill>
                  <a:schemeClr val="bg1"/>
                </a:solidFill>
              </a:rPr>
              <a:t/>
            </a:r>
            <a:br>
              <a:rPr lang="pt-BR" altLang="pt-BR" sz="4000" dirty="0">
                <a:solidFill>
                  <a:schemeClr val="bg1"/>
                </a:solidFill>
              </a:rPr>
            </a:br>
            <a:r>
              <a:rPr lang="pt-BR" altLang="pt-BR" sz="4000" b="0" dirty="0" smtClean="0">
                <a:solidFill>
                  <a:schemeClr val="bg1"/>
                </a:solidFill>
              </a:rPr>
              <a:t>Uma abordagem prática para criação de layouts flexíveis</a:t>
            </a:r>
            <a:endParaRPr lang="pt-BR" altLang="pt-BR" sz="4000" b="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B230B4AC-DA07-48BB-B525-44C5247BB384}"/>
              </a:ext>
            </a:extLst>
          </p:cNvPr>
          <p:cNvSpPr txBox="1"/>
          <p:nvPr/>
        </p:nvSpPr>
        <p:spPr>
          <a:xfrm>
            <a:off x="2239940" y="5301208"/>
            <a:ext cx="6357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Erasto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A. Lopes e Vinícius Machado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Analistas de Tecnologia da Informação –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Dataprev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UDPB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wrap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785818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Permite que os elementos filhos se </a:t>
            </a:r>
            <a:r>
              <a:rPr lang="pt-BR" dirty="0"/>
              <a:t>ajustem </a:t>
            </a:r>
            <a:r>
              <a:rPr lang="pt-BR" dirty="0" smtClean="0"/>
              <a:t>em m</a:t>
            </a:r>
            <a:r>
              <a:rPr lang="pt-BR" dirty="0" smtClean="0"/>
              <a:t>últiplas linhas</a:t>
            </a:r>
            <a:r>
              <a:rPr lang="pt-BR" dirty="0" smtClean="0"/>
              <a:t>.</a:t>
            </a:r>
            <a:endParaRPr lang="pt-BR" dirty="0"/>
          </a:p>
          <a:p>
            <a:endParaRPr lang="pt-BR" b="1" i="1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Valores: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nowrap</a:t>
            </a:r>
            <a:r>
              <a:rPr lang="pt-BR" b="1" i="1" dirty="0">
                <a:solidFill>
                  <a:srgbClr val="FF0000"/>
                </a:solidFill>
              </a:rPr>
              <a:t> (default): </a:t>
            </a:r>
            <a:r>
              <a:rPr lang="pt-BR" dirty="0"/>
              <a:t>Elementos em uma linha mesmo que ultrapassem a largura do contêiner</a:t>
            </a:r>
            <a:endParaRPr lang="pt-BR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wrap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Os itens mais à direita serão deslocados para a linha debaixo</a:t>
            </a:r>
            <a:endParaRPr lang="pt-BR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wrap-reverse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Os itens mais à direita serão deslocados para a linha de cima.</a:t>
            </a:r>
          </a:p>
        </p:txBody>
      </p:sp>
    </p:spTree>
    <p:extLst>
      <p:ext uri="{BB962C8B-B14F-4D97-AF65-F5344CB8AC3E}">
        <p14:creationId xmlns="" xmlns:p14="http://schemas.microsoft.com/office/powerpoint/2010/main" val="23640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wrap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14554"/>
            <a:ext cx="5286412" cy="394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23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wrap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428868"/>
            <a:ext cx="5971535" cy="273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462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Justify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7858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Define o alinhamento dos </a:t>
            </a:r>
            <a:r>
              <a:rPr lang="pt-BR" i="1" dirty="0" err="1">
                <a:solidFill>
                  <a:srgbClr val="FF0000"/>
                </a:solidFill>
              </a:rPr>
              <a:t>Flex</a:t>
            </a:r>
            <a:r>
              <a:rPr lang="pt-BR" i="1" dirty="0">
                <a:solidFill>
                  <a:srgbClr val="FF0000"/>
                </a:solidFill>
              </a:rPr>
              <a:t> Itens </a:t>
            </a:r>
            <a:r>
              <a:rPr lang="pt-BR" dirty="0"/>
              <a:t>ao longo do eixo principal do contêiner.</a:t>
            </a:r>
            <a:br>
              <a:rPr lang="pt-BR" dirty="0"/>
            </a:br>
            <a:endParaRPr lang="pt-BR" b="1" i="1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Valores: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flex-start</a:t>
            </a:r>
            <a:r>
              <a:rPr lang="pt-BR" b="1" i="1" dirty="0">
                <a:solidFill>
                  <a:srgbClr val="FF0000"/>
                </a:solidFill>
              </a:rPr>
              <a:t> (default): </a:t>
            </a:r>
            <a:r>
              <a:rPr lang="pt-BR" dirty="0"/>
              <a:t>Alinhamento a partir do início do contêiner</a:t>
            </a:r>
            <a:endParaRPr lang="pt-BR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flex-end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Alinhamento a partir do fim do contêiner</a:t>
            </a:r>
            <a:endParaRPr lang="pt-BR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center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Alinhamento a partir ao centro do contêiner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space-between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Alinhamento uniforme entre os </a:t>
            </a:r>
            <a:r>
              <a:rPr lang="pt-BR" i="1" dirty="0" err="1"/>
              <a:t>Flex</a:t>
            </a:r>
            <a:r>
              <a:rPr lang="pt-BR" i="1" dirty="0"/>
              <a:t> Itens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space-around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Alinhamento uniforme entre os </a:t>
            </a:r>
            <a:r>
              <a:rPr lang="pt-BR" i="1" dirty="0" err="1"/>
              <a:t>Flex</a:t>
            </a:r>
            <a:r>
              <a:rPr lang="pt-BR" i="1" dirty="0"/>
              <a:t> Itens, porém com espaçamento ao redor dos elementos</a:t>
            </a:r>
            <a:endParaRPr lang="pt-B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0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Justify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357430"/>
            <a:ext cx="576241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Conector de seta reta 8"/>
          <p:cNvCxnSpPr/>
          <p:nvPr/>
        </p:nvCxnSpPr>
        <p:spPr>
          <a:xfrm rot="10800000">
            <a:off x="1500166" y="2571744"/>
            <a:ext cx="2857520" cy="158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357686" y="4286256"/>
            <a:ext cx="2714644" cy="158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767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Justify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877531"/>
            <a:ext cx="4933951" cy="423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onector de seta reta 10"/>
          <p:cNvCxnSpPr/>
          <p:nvPr/>
        </p:nvCxnSpPr>
        <p:spPr>
          <a:xfrm>
            <a:off x="2928926" y="4143380"/>
            <a:ext cx="1000132" cy="1588"/>
          </a:xfrm>
          <a:prstGeom prst="straightConnector1">
            <a:avLst/>
          </a:prstGeom>
          <a:ln w="28575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4929190" y="4143380"/>
            <a:ext cx="1000132" cy="1588"/>
          </a:xfrm>
          <a:prstGeom prst="straightConnector1">
            <a:avLst/>
          </a:prstGeom>
          <a:ln w="28575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357554" y="5643578"/>
            <a:ext cx="428628" cy="1588"/>
          </a:xfrm>
          <a:prstGeom prst="straightConnector1">
            <a:avLst/>
          </a:prstGeom>
          <a:ln w="28575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000232" y="5643578"/>
            <a:ext cx="428628" cy="1588"/>
          </a:xfrm>
          <a:prstGeom prst="straightConnector1">
            <a:avLst/>
          </a:prstGeom>
          <a:ln w="28575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000628" y="5643578"/>
            <a:ext cx="428628" cy="1588"/>
          </a:xfrm>
          <a:prstGeom prst="straightConnector1">
            <a:avLst/>
          </a:prstGeom>
          <a:ln w="28575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6500826" y="5643578"/>
            <a:ext cx="428628" cy="1588"/>
          </a:xfrm>
          <a:prstGeom prst="straightConnector1">
            <a:avLst/>
          </a:prstGeom>
          <a:ln w="28575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631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items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785818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Define como os </a:t>
            </a:r>
            <a:r>
              <a:rPr lang="pt-BR" dirty="0" err="1"/>
              <a:t>Flex</a:t>
            </a:r>
            <a:r>
              <a:rPr lang="pt-BR" dirty="0"/>
              <a:t> Itens serão distribuídos ao longo do eixo transversal do contêiner </a:t>
            </a:r>
            <a:br>
              <a:rPr lang="pt-BR" dirty="0"/>
            </a:br>
            <a:endParaRPr lang="pt-BR" b="1" i="1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Valores: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stretch</a:t>
            </a:r>
            <a:r>
              <a:rPr lang="pt-BR" b="1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(default): </a:t>
            </a:r>
            <a:r>
              <a:rPr lang="pt-BR" dirty="0"/>
              <a:t>os </a:t>
            </a:r>
            <a:r>
              <a:rPr lang="pt-BR" i="1" dirty="0" err="1"/>
              <a:t>Flex</a:t>
            </a:r>
            <a:r>
              <a:rPr lang="pt-BR" i="1" dirty="0"/>
              <a:t> Itens </a:t>
            </a:r>
            <a:r>
              <a:rPr lang="pt-BR" dirty="0"/>
              <a:t>serão esticados para preencher toda a dimensão do eixo transversal igualmente</a:t>
            </a:r>
            <a:endParaRPr lang="pt-BR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flex-start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Desloca os </a:t>
            </a:r>
            <a:r>
              <a:rPr lang="pt-BR" i="1" dirty="0" err="1"/>
              <a:t>Flex</a:t>
            </a:r>
            <a:r>
              <a:rPr lang="pt-BR" i="1" dirty="0"/>
              <a:t> Itens </a:t>
            </a:r>
            <a:r>
              <a:rPr lang="pt-BR" dirty="0"/>
              <a:t>para o início do eixo transversal</a:t>
            </a:r>
            <a:endParaRPr lang="pt-BR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flex-end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Desloca os </a:t>
            </a:r>
            <a:r>
              <a:rPr lang="pt-BR" i="1" dirty="0" err="1"/>
              <a:t>Flex</a:t>
            </a:r>
            <a:r>
              <a:rPr lang="pt-BR" i="1" dirty="0"/>
              <a:t> Itens </a:t>
            </a:r>
            <a:r>
              <a:rPr lang="pt-BR" dirty="0"/>
              <a:t>para o final do eixo transversal;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center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i="1" dirty="0" err="1"/>
              <a:t>Flex</a:t>
            </a:r>
            <a:r>
              <a:rPr lang="pt-BR" i="1" dirty="0"/>
              <a:t> Itens </a:t>
            </a:r>
            <a:r>
              <a:rPr lang="pt-BR" dirty="0"/>
              <a:t>são centralizados no eixo transversal;</a:t>
            </a:r>
            <a:endParaRPr lang="pt-BR" i="1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baseline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Alinha os </a:t>
            </a:r>
            <a:r>
              <a:rPr lang="pt-BR" i="1" dirty="0" err="1"/>
              <a:t>Flex</a:t>
            </a:r>
            <a:r>
              <a:rPr lang="pt-BR" i="1" dirty="0"/>
              <a:t> Itens </a:t>
            </a:r>
            <a:r>
              <a:rPr lang="pt-BR" dirty="0"/>
              <a:t>a partir da base da primeira linha de texto de cada um deles.</a:t>
            </a:r>
            <a:endParaRPr lang="pt-B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6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items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9"/>
            <a:ext cx="4643470" cy="311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054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428736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items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272" y="1857364"/>
            <a:ext cx="441963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0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align-self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78581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Permite </a:t>
            </a:r>
            <a:r>
              <a:rPr lang="pt-BR" dirty="0" smtClean="0"/>
              <a:t>que o alinhamento especificado por </a:t>
            </a:r>
            <a:r>
              <a:rPr lang="pt-BR" i="1" dirty="0" err="1" smtClean="0"/>
              <a:t>align-items</a:t>
            </a:r>
            <a:r>
              <a:rPr lang="pt-BR" dirty="0" smtClean="0"/>
              <a:t> seja sobrescrito em </a:t>
            </a:r>
            <a:r>
              <a:rPr lang="pt-BR" i="1" dirty="0" err="1" smtClean="0"/>
              <a:t>flex</a:t>
            </a:r>
            <a:r>
              <a:rPr lang="pt-BR" i="1" dirty="0" smtClean="0"/>
              <a:t> </a:t>
            </a:r>
            <a:r>
              <a:rPr lang="pt-BR" i="1" dirty="0" err="1" smtClean="0"/>
              <a:t>items</a:t>
            </a:r>
            <a:r>
              <a:rPr lang="pt-BR" dirty="0" smtClean="0"/>
              <a:t> individualmente</a:t>
            </a:r>
            <a:endParaRPr lang="pt-BR" dirty="0"/>
          </a:p>
          <a:p>
            <a:pPr>
              <a:buFont typeface="Wingdings" pitchFamily="2" charset="2"/>
              <a:buChar char="ü"/>
            </a:pP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Valores: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>
                <a:solidFill>
                  <a:srgbClr val="FF0000"/>
                </a:solidFill>
              </a:rPr>
              <a:t> auto (default): </a:t>
            </a:r>
            <a:r>
              <a:rPr lang="pt-BR" sz="1500" dirty="0"/>
              <a:t>O comportamento definido no container por meio do </a:t>
            </a:r>
            <a:r>
              <a:rPr lang="pt-BR" sz="1500" dirty="0" err="1"/>
              <a:t>align-items</a:t>
            </a:r>
            <a:r>
              <a:rPr lang="pt-BR" sz="1500" dirty="0"/>
              <a:t> é respeitado.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>
                <a:solidFill>
                  <a:srgbClr val="FF0000"/>
                </a:solidFill>
              </a:rPr>
              <a:t> </a:t>
            </a:r>
            <a:r>
              <a:rPr lang="pt-BR" sz="1500" b="1" i="1" dirty="0" err="1">
                <a:solidFill>
                  <a:srgbClr val="FF0000"/>
                </a:solidFill>
              </a:rPr>
              <a:t>flex-start</a:t>
            </a:r>
            <a:r>
              <a:rPr lang="pt-BR" sz="1500" b="1" i="1" dirty="0">
                <a:solidFill>
                  <a:srgbClr val="FF0000"/>
                </a:solidFill>
              </a:rPr>
              <a:t>: </a:t>
            </a:r>
            <a:r>
              <a:rPr lang="pt-BR" sz="1600" dirty="0"/>
              <a:t>Desloca o item para o início do eixo transversal;</a:t>
            </a:r>
            <a:endParaRPr lang="pt-BR" sz="1500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>
                <a:solidFill>
                  <a:srgbClr val="FF0000"/>
                </a:solidFill>
              </a:rPr>
              <a:t> </a:t>
            </a:r>
            <a:r>
              <a:rPr lang="pt-BR" sz="1500" b="1" i="1" dirty="0" err="1">
                <a:solidFill>
                  <a:srgbClr val="FF0000"/>
                </a:solidFill>
              </a:rPr>
              <a:t>flex-end</a:t>
            </a:r>
            <a:r>
              <a:rPr lang="pt-BR" sz="1500" b="1" i="1" dirty="0">
                <a:solidFill>
                  <a:srgbClr val="FF0000"/>
                </a:solidFill>
              </a:rPr>
              <a:t>: </a:t>
            </a:r>
            <a:r>
              <a:rPr lang="pt-BR" sz="1600" dirty="0"/>
              <a:t>Desloca o item para o final do eixo transversal;</a:t>
            </a:r>
            <a:endParaRPr lang="pt-BR" sz="15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>
                <a:solidFill>
                  <a:srgbClr val="FF0000"/>
                </a:solidFill>
              </a:rPr>
              <a:t> </a:t>
            </a:r>
            <a:r>
              <a:rPr lang="pt-BR" sz="1500" b="1" i="1" dirty="0" err="1">
                <a:solidFill>
                  <a:srgbClr val="FF0000"/>
                </a:solidFill>
              </a:rPr>
              <a:t>center</a:t>
            </a:r>
            <a:r>
              <a:rPr lang="pt-BR" sz="1500" b="1" i="1" dirty="0">
                <a:solidFill>
                  <a:srgbClr val="FF0000"/>
                </a:solidFill>
              </a:rPr>
              <a:t>: </a:t>
            </a:r>
            <a:r>
              <a:rPr lang="pt-BR" sz="1600" dirty="0"/>
              <a:t>O item é centralizado no eixo transversal;</a:t>
            </a:r>
            <a:endParaRPr lang="pt-BR" sz="1500" i="1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 err="1">
                <a:solidFill>
                  <a:srgbClr val="FF0000"/>
                </a:solidFill>
              </a:rPr>
              <a:t>stretch</a:t>
            </a:r>
            <a:r>
              <a:rPr lang="pt-BR" sz="1600" b="1" dirty="0"/>
              <a:t> </a:t>
            </a:r>
            <a:r>
              <a:rPr lang="pt-BR" sz="1500" b="1" i="1" dirty="0">
                <a:solidFill>
                  <a:srgbClr val="FF0000"/>
                </a:solidFill>
              </a:rPr>
              <a:t>: </a:t>
            </a:r>
            <a:r>
              <a:rPr lang="pt-BR" sz="1600" dirty="0"/>
              <a:t>O item será esticado para preencher toda a dimensão do eixo transversal </a:t>
            </a:r>
            <a:r>
              <a:rPr lang="pt-BR" dirty="0"/>
              <a:t/>
            </a:r>
            <a:br>
              <a:rPr lang="pt-BR" dirty="0"/>
            </a:br>
            <a:endParaRPr lang="pt-BR" b="1" i="1" dirty="0"/>
          </a:p>
          <a:p>
            <a:endParaRPr lang="pt-B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42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O que é o </a:t>
            </a:r>
            <a:r>
              <a:rPr lang="pt-BR" sz="2400" b="1" dirty="0" err="1"/>
              <a:t>Flexbox</a:t>
            </a:r>
            <a:r>
              <a:rPr lang="pt-BR" sz="2400" b="1" dirty="0"/>
              <a:t>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2910" y="1500174"/>
            <a:ext cx="7215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pt-BR" dirty="0"/>
              <a:t> “</a:t>
            </a:r>
            <a:r>
              <a:rPr lang="pt-BR" i="1" dirty="0"/>
              <a:t>Caixa Flexível</a:t>
            </a:r>
            <a:r>
              <a:rPr lang="pt-BR" dirty="0"/>
              <a:t>”  </a:t>
            </a:r>
          </a:p>
          <a:p>
            <a:pPr lvl="1"/>
            <a:endParaRPr lang="pt-BR" dirty="0"/>
          </a:p>
          <a:p>
            <a:pPr lvl="1">
              <a:buFont typeface="Wingdings" pitchFamily="2" charset="2"/>
              <a:buChar char="ü"/>
            </a:pPr>
            <a:r>
              <a:rPr lang="pt-BR" dirty="0"/>
              <a:t>  O </a:t>
            </a:r>
            <a:r>
              <a:rPr lang="pt-BR" dirty="0" err="1"/>
              <a:t>Flexbox</a:t>
            </a:r>
            <a:r>
              <a:rPr lang="pt-BR" dirty="0"/>
              <a:t> é uma especificação do CSS3</a:t>
            </a:r>
            <a:br>
              <a:rPr lang="pt-BR" dirty="0"/>
            </a:br>
            <a:endParaRPr lang="pt-BR" dirty="0"/>
          </a:p>
          <a:p>
            <a:pPr lvl="1">
              <a:buFont typeface="Wingdings" pitchFamily="2" charset="2"/>
              <a:buChar char="ü"/>
            </a:pPr>
            <a:r>
              <a:rPr lang="pt-BR" dirty="0"/>
              <a:t>  Modelo de layout unidimensional criado para atender as necessidades de criar layouts complexos que as aplicações web  modernas possuem</a:t>
            </a:r>
          </a:p>
          <a:p>
            <a:pPr lvl="1">
              <a:buFont typeface="Wingdings" pitchFamily="2" charset="2"/>
              <a:buChar char="ü"/>
            </a:pPr>
            <a:endParaRPr lang="pt-BR" dirty="0"/>
          </a:p>
          <a:p>
            <a:pPr lvl="1">
              <a:buFont typeface="Wingdings" pitchFamily="2" charset="2"/>
              <a:buChar char="ü"/>
            </a:pPr>
            <a:r>
              <a:rPr lang="pt-BR" dirty="0"/>
              <a:t>  É uma recomendação da W3C</a:t>
            </a:r>
          </a:p>
          <a:p>
            <a:pPr lvl="1">
              <a:buFont typeface="Wingdings" pitchFamily="2" charset="2"/>
              <a:buChar char="ü"/>
            </a:pPr>
            <a:endParaRPr lang="pt-BR" dirty="0"/>
          </a:p>
          <a:p>
            <a:endParaRPr lang="pt-BR" dirty="0"/>
          </a:p>
        </p:txBody>
      </p:sp>
      <p:pic>
        <p:nvPicPr>
          <p:cNvPr id="7" name="Imagem 6" descr="css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4480" y="4500570"/>
            <a:ext cx="1145028" cy="1558064"/>
          </a:xfrm>
          <a:prstGeom prst="rect">
            <a:avLst/>
          </a:prstGeom>
        </p:spPr>
      </p:pic>
      <p:pic>
        <p:nvPicPr>
          <p:cNvPr id="9" name="Imagem 8" descr="w3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934" y="4511308"/>
            <a:ext cx="2292629" cy="1560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34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align-self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857364"/>
            <a:ext cx="4933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331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1857365"/>
            <a:ext cx="7858180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Define como as linhas são distribuídas ao longo do eixo transversal do contêiner </a:t>
            </a:r>
            <a:br>
              <a:rPr lang="pt-BR" dirty="0"/>
            </a:br>
            <a:endParaRPr lang="pt-BR" b="1" i="1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Valores: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>
                <a:solidFill>
                  <a:srgbClr val="FF0000"/>
                </a:solidFill>
              </a:rPr>
              <a:t> </a:t>
            </a:r>
            <a:r>
              <a:rPr lang="pt-BR" sz="1500" b="1" i="1" dirty="0" err="1">
                <a:solidFill>
                  <a:srgbClr val="FF0000"/>
                </a:solidFill>
              </a:rPr>
              <a:t>stretch</a:t>
            </a:r>
            <a:r>
              <a:rPr lang="pt-BR" sz="1500" b="1" dirty="0"/>
              <a:t> </a:t>
            </a:r>
            <a:r>
              <a:rPr lang="pt-BR" sz="1500" b="1" i="1" dirty="0">
                <a:solidFill>
                  <a:srgbClr val="FF0000"/>
                </a:solidFill>
              </a:rPr>
              <a:t>(default): </a:t>
            </a:r>
            <a:r>
              <a:rPr lang="pt-BR" sz="1500" dirty="0"/>
              <a:t>As linhas são distribuídas uniformemente ao longo do eixo transversal</a:t>
            </a:r>
            <a:endParaRPr lang="pt-BR" sz="1500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>
                <a:solidFill>
                  <a:srgbClr val="FF0000"/>
                </a:solidFill>
              </a:rPr>
              <a:t> </a:t>
            </a:r>
            <a:r>
              <a:rPr lang="pt-BR" sz="1500" b="1" i="1" dirty="0" err="1">
                <a:solidFill>
                  <a:srgbClr val="FF0000"/>
                </a:solidFill>
              </a:rPr>
              <a:t>flex-start</a:t>
            </a:r>
            <a:r>
              <a:rPr lang="pt-BR" sz="1500" b="1" i="1" dirty="0">
                <a:solidFill>
                  <a:srgbClr val="FF0000"/>
                </a:solidFill>
              </a:rPr>
              <a:t>: </a:t>
            </a:r>
            <a:r>
              <a:rPr lang="pt-BR" sz="1500" dirty="0"/>
              <a:t>Distribui as linhas a partir do início do eixo transversal;</a:t>
            </a:r>
            <a:endParaRPr lang="pt-BR" sz="1500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>
                <a:solidFill>
                  <a:srgbClr val="FF0000"/>
                </a:solidFill>
              </a:rPr>
              <a:t> </a:t>
            </a:r>
            <a:r>
              <a:rPr lang="pt-BR" sz="1500" b="1" i="1" dirty="0" err="1">
                <a:solidFill>
                  <a:srgbClr val="FF0000"/>
                </a:solidFill>
              </a:rPr>
              <a:t>flex-end</a:t>
            </a:r>
            <a:r>
              <a:rPr lang="pt-BR" sz="1500" b="1" i="1" dirty="0">
                <a:solidFill>
                  <a:srgbClr val="FF0000"/>
                </a:solidFill>
              </a:rPr>
              <a:t>: </a:t>
            </a:r>
            <a:r>
              <a:rPr lang="pt-BR" sz="1500" dirty="0"/>
              <a:t>Distribui as linhas a partir do fim do eixo transversal;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>
                <a:solidFill>
                  <a:srgbClr val="FF0000"/>
                </a:solidFill>
              </a:rPr>
              <a:t> </a:t>
            </a:r>
            <a:r>
              <a:rPr lang="pt-BR" sz="1500" b="1" i="1" dirty="0" err="1">
                <a:solidFill>
                  <a:srgbClr val="FF0000"/>
                </a:solidFill>
              </a:rPr>
              <a:t>center</a:t>
            </a:r>
            <a:r>
              <a:rPr lang="pt-BR" sz="1500" b="1" i="1" dirty="0">
                <a:solidFill>
                  <a:srgbClr val="FF0000"/>
                </a:solidFill>
              </a:rPr>
              <a:t>: </a:t>
            </a:r>
            <a:r>
              <a:rPr lang="pt-BR" sz="1500" dirty="0"/>
              <a:t>Mantém as linhas no centro do eixo transversal;</a:t>
            </a:r>
            <a:endParaRPr lang="pt-BR" sz="1500" i="1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b="1" i="1" dirty="0" err="1">
                <a:solidFill>
                  <a:srgbClr val="FF0000"/>
                </a:solidFill>
              </a:rPr>
              <a:t>space-between</a:t>
            </a:r>
            <a:r>
              <a:rPr lang="pt-BR" sz="1500" b="1" i="1" dirty="0">
                <a:solidFill>
                  <a:srgbClr val="FF0000"/>
                </a:solidFill>
              </a:rPr>
              <a:t>: </a:t>
            </a:r>
            <a:r>
              <a:rPr lang="pt-BR" sz="1500" dirty="0"/>
              <a:t>Cria um espaçamento entre as linhas. A primeira linha é deslocada para o início do eixo transversal, a última é deslocada para o final do eixo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500" dirty="0"/>
              <a:t> </a:t>
            </a:r>
            <a:r>
              <a:rPr lang="pt-BR" sz="1500" b="1" i="1" dirty="0" err="1">
                <a:solidFill>
                  <a:srgbClr val="FF0000"/>
                </a:solidFill>
              </a:rPr>
              <a:t>space-around</a:t>
            </a:r>
            <a:r>
              <a:rPr lang="pt-BR" sz="1500" b="1" i="1" dirty="0">
                <a:solidFill>
                  <a:srgbClr val="FF0000"/>
                </a:solidFill>
              </a:rPr>
              <a:t>: </a:t>
            </a:r>
            <a:r>
              <a:rPr lang="pt-BR" sz="1500" dirty="0"/>
              <a:t>As linhas são uniformemente distribuídos ao longo do eixo </a:t>
            </a:r>
            <a:r>
              <a:rPr lang="pt-BR" sz="1500" dirty="0" smtClean="0"/>
              <a:t>transversal criando </a:t>
            </a:r>
            <a:r>
              <a:rPr lang="pt-BR" sz="1500" dirty="0"/>
              <a:t>um espaçamento ao redor delas.</a:t>
            </a:r>
            <a:endParaRPr lang="pt-BR" sz="1500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endParaRPr lang="pt-B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34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85860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71678"/>
            <a:ext cx="53054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11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85860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71678"/>
            <a:ext cx="5550714" cy="370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115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85860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558194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519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85860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5586304" cy="369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74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85860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5657871" cy="375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954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85860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align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content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5653109" cy="377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321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order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7858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Altera a ordem em que os </a:t>
            </a:r>
            <a:r>
              <a:rPr lang="pt-BR" i="1" dirty="0" err="1"/>
              <a:t>f</a:t>
            </a:r>
            <a:r>
              <a:rPr lang="pt-BR" i="1" dirty="0" err="1" smtClean="0"/>
              <a:t>lex</a:t>
            </a:r>
            <a:r>
              <a:rPr lang="pt-BR" i="1" dirty="0" smtClean="0"/>
              <a:t> </a:t>
            </a:r>
            <a:r>
              <a:rPr lang="pt-BR" i="1" dirty="0"/>
              <a:t>i</a:t>
            </a:r>
            <a:r>
              <a:rPr lang="pt-BR" i="1" dirty="0" smtClean="0"/>
              <a:t>tens</a:t>
            </a:r>
            <a:r>
              <a:rPr lang="pt-BR" dirty="0" smtClean="0"/>
              <a:t> </a:t>
            </a:r>
            <a:r>
              <a:rPr lang="pt-BR" dirty="0"/>
              <a:t>aparecem no contêiner na ordem que são inseridos no HTML. </a:t>
            </a:r>
          </a:p>
          <a:p>
            <a:pPr>
              <a:buFont typeface="Wingdings" pitchFamily="2" charset="2"/>
              <a:buChar char="ü"/>
            </a:pP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Se inicia de uma valor menor para o maior </a:t>
            </a:r>
          </a:p>
          <a:p>
            <a:pPr>
              <a:buFont typeface="Wingdings" pitchFamily="2" charset="2"/>
              <a:buChar char="ü"/>
            </a:pP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O valor inicial de </a:t>
            </a:r>
            <a:r>
              <a:rPr lang="pt-BR" dirty="0" err="1"/>
              <a:t>order</a:t>
            </a:r>
            <a:r>
              <a:rPr lang="pt-BR" dirty="0"/>
              <a:t> é 0 e também é possível especificar valores negativos. </a:t>
            </a:r>
            <a:br>
              <a:rPr lang="pt-BR" dirty="0"/>
            </a:br>
            <a:endParaRPr lang="pt-BR" b="1" i="1" dirty="0"/>
          </a:p>
          <a:p>
            <a:endParaRPr lang="pt-B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8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order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5702961" cy="32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97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Porque usar </a:t>
            </a:r>
            <a:r>
              <a:rPr lang="pt-BR" sz="2400" b="1" dirty="0" err="1"/>
              <a:t>Flexbox</a:t>
            </a:r>
            <a:r>
              <a:rPr lang="pt-BR" sz="2400" b="1" dirty="0"/>
              <a:t>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2910" y="1500174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1500174"/>
            <a:ext cx="721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pt-BR" dirty="0"/>
              <a:t> Fácil aprendizagem</a:t>
            </a:r>
          </a:p>
          <a:p>
            <a:pPr lvl="1"/>
            <a:endParaRPr lang="pt-BR" dirty="0"/>
          </a:p>
          <a:p>
            <a:pPr lvl="1">
              <a:buFont typeface="Wingdings" pitchFamily="2" charset="2"/>
              <a:buChar char="ü"/>
            </a:pPr>
            <a:r>
              <a:rPr lang="pt-BR" dirty="0"/>
              <a:t> Fácil utilização</a:t>
            </a:r>
            <a:br>
              <a:rPr lang="pt-BR" dirty="0"/>
            </a:br>
            <a:endParaRPr lang="pt-BR" dirty="0"/>
          </a:p>
          <a:p>
            <a:pPr lvl="1">
              <a:buFont typeface="Wingdings" pitchFamily="2" charset="2"/>
              <a:buChar char="ü"/>
            </a:pPr>
            <a:r>
              <a:rPr lang="pt-BR" dirty="0"/>
              <a:t>  Resolve limitações existentes anteriormente no CSS</a:t>
            </a:r>
          </a:p>
          <a:p>
            <a:pPr lvl="2">
              <a:buFont typeface="Wingdings" pitchFamily="2" charset="2"/>
              <a:buChar char="ü"/>
            </a:pPr>
            <a:endParaRPr lang="pt-BR" dirty="0" smtClean="0"/>
          </a:p>
          <a:p>
            <a:pPr lvl="2"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dirty="0" err="1" smtClean="0"/>
              <a:t>Float</a:t>
            </a:r>
            <a:endParaRPr lang="pt-BR" dirty="0" smtClean="0"/>
          </a:p>
          <a:p>
            <a:pPr lvl="2"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dirty="0" err="1" smtClean="0"/>
              <a:t>Tables</a:t>
            </a:r>
            <a:endParaRPr lang="pt-BR" dirty="0" smtClean="0"/>
          </a:p>
          <a:p>
            <a:pPr lvl="2"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dirty="0" err="1" smtClean="0"/>
              <a:t>Inline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endParaRPr lang="pt-BR" dirty="0" smtClean="0"/>
          </a:p>
          <a:p>
            <a:pPr lvl="2"/>
            <a:endParaRPr lang="pt-BR" dirty="0"/>
          </a:p>
          <a:p>
            <a:pPr lvl="2">
              <a:buFont typeface="Wingdings" pitchFamily="2" charset="2"/>
              <a:buChar char="ü"/>
            </a:pPr>
            <a:r>
              <a:rPr lang="pt-BR" dirty="0"/>
              <a:t> Alinhamento vertical</a:t>
            </a:r>
          </a:p>
          <a:p>
            <a:pPr lvl="2">
              <a:buFont typeface="Wingdings" pitchFamily="2" charset="2"/>
              <a:buChar char="ü"/>
            </a:pPr>
            <a:endParaRPr lang="pt-BR" dirty="0"/>
          </a:p>
          <a:p>
            <a:pPr lvl="2"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Fazer com que </a:t>
            </a:r>
            <a:r>
              <a:rPr lang="pt-BR" dirty="0"/>
              <a:t>colunas </a:t>
            </a:r>
            <a:r>
              <a:rPr lang="pt-BR" dirty="0" smtClean="0"/>
              <a:t>adotem </a:t>
            </a:r>
            <a:r>
              <a:rPr lang="pt-BR" dirty="0"/>
              <a:t>a mesma altura 	</a:t>
            </a:r>
          </a:p>
          <a:p>
            <a:pPr lvl="2"/>
            <a:r>
              <a:rPr lang="pt-BR" dirty="0"/>
              <a:t>		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028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flex-grow</a:t>
            </a:r>
            <a:endParaRPr lang="pt-B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dirty="0" smtClean="0"/>
              <a:t>especifica o </a:t>
            </a:r>
            <a:r>
              <a:rPr lang="pt-BR" i="1" dirty="0" smtClean="0"/>
              <a:t>fator de crescimento</a:t>
            </a:r>
            <a:r>
              <a:rPr lang="pt-BR" dirty="0" smtClean="0"/>
              <a:t> de um </a:t>
            </a:r>
            <a:r>
              <a:rPr lang="pt-BR" dirty="0" err="1" smtClean="0"/>
              <a:t>flex</a:t>
            </a:r>
            <a:r>
              <a:rPr lang="pt-BR" dirty="0" smtClean="0"/>
              <a:t> item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</a:t>
            </a:r>
            <a:r>
              <a:rPr lang="pt-BR" dirty="0" smtClean="0"/>
              <a:t>Permite que o tamanho dos itens seja calculado dinamicamente com base no espaço disponível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O valor define a proporção do espaço disponível que o elemento ocupará 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b="1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O valor padrão é </a:t>
            </a:r>
            <a:r>
              <a:rPr lang="pt-BR" dirty="0" smtClean="0"/>
              <a:t>zero, assim os </a:t>
            </a:r>
            <a:r>
              <a:rPr lang="pt-BR" dirty="0" err="1" smtClean="0"/>
              <a:t>flex</a:t>
            </a:r>
            <a:r>
              <a:rPr lang="pt-BR" dirty="0" smtClean="0"/>
              <a:t> itens ocupam um tamanho máximo relacionado o conteúdo interno deles ou ao </a:t>
            </a:r>
            <a:r>
              <a:rPr lang="pt-BR" dirty="0" err="1" smtClean="0"/>
              <a:t>width</a:t>
            </a:r>
            <a:r>
              <a:rPr lang="pt-BR" dirty="0" smtClean="0"/>
              <a:t> definido.</a:t>
            </a:r>
            <a:endParaRPr lang="pt-BR" b="1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pt-BR" b="1" i="1" dirty="0" smtClean="0">
              <a:solidFill>
                <a:srgbClr val="FF0000"/>
              </a:solidFill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518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518810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flex-grow</a:t>
            </a:r>
            <a:endParaRPr lang="pt-B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14620"/>
            <a:ext cx="676374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8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flex-shrink</a:t>
            </a:r>
            <a:endParaRPr lang="pt-B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7858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 Permite que o tamanho dos itens seja reduzido dinamicamente caso o espaço do container seja insuficiente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O tamanho a ser reduzido de cada item é calculado proporcionalmente de acordo com o valor definido</a:t>
            </a:r>
          </a:p>
          <a:p>
            <a:pPr>
              <a:buFont typeface="Wingdings" pitchFamily="2" charset="2"/>
              <a:buChar char="ü"/>
            </a:pPr>
            <a:endParaRPr lang="pt-BR" b="1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O valor padrão é </a:t>
            </a:r>
            <a:r>
              <a:rPr lang="pt-BR" b="1" dirty="0" smtClean="0"/>
              <a:t>1</a:t>
            </a:r>
          </a:p>
          <a:p>
            <a:pPr>
              <a:buFont typeface="Wingdings" pitchFamily="2" charset="2"/>
              <a:buChar char="ü"/>
            </a:pPr>
            <a:endParaRPr lang="pt-BR" b="1" dirty="0" smtClean="0"/>
          </a:p>
          <a:p>
            <a:pPr>
              <a:buFont typeface="Wingdings" pitchFamily="2" charset="2"/>
              <a:buChar char="ü"/>
            </a:pPr>
            <a:r>
              <a:rPr lang="pt-BR" b="1" dirty="0" smtClean="0"/>
              <a:t> Por padrão o tamanho dos elementos será reduzido, caso não haja espaço suficiente</a:t>
            </a:r>
            <a:endParaRPr lang="pt-BR" b="1" i="1" dirty="0" smtClean="0">
              <a:solidFill>
                <a:srgbClr val="FF0000"/>
              </a:solidFill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518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flex-shrink</a:t>
            </a:r>
            <a:endParaRPr lang="pt-B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52580"/>
            <a:ext cx="6249535" cy="177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286124"/>
            <a:ext cx="5857916" cy="165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3" y="4929198"/>
            <a:ext cx="667945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8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flex-basis</a:t>
            </a:r>
            <a:endParaRPr lang="pt-B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 Define o tamanho padrão dos elementos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O </a:t>
            </a:r>
            <a:r>
              <a:rPr lang="pt-BR" dirty="0" err="1" smtClean="0"/>
              <a:t>flex-grow</a:t>
            </a:r>
            <a:r>
              <a:rPr lang="pt-BR" dirty="0" smtClean="0"/>
              <a:t> ou </a:t>
            </a:r>
            <a:r>
              <a:rPr lang="pt-BR" dirty="0" err="1" smtClean="0"/>
              <a:t>flex-shrink</a:t>
            </a:r>
            <a:r>
              <a:rPr lang="pt-BR" dirty="0" smtClean="0"/>
              <a:t> serão usados conforme a relação da soma dos valores  da propriedade </a:t>
            </a:r>
            <a:r>
              <a:rPr lang="pt-BR" dirty="0" err="1" smtClean="0"/>
              <a:t>flex-basis</a:t>
            </a:r>
            <a:r>
              <a:rPr lang="pt-BR" dirty="0" smtClean="0"/>
              <a:t> dos elementos e o tamanho do container</a:t>
            </a:r>
          </a:p>
          <a:p>
            <a:pPr>
              <a:buFont typeface="Wingdings" pitchFamily="2" charset="2"/>
              <a:buChar char="ü"/>
            </a:pPr>
            <a:endParaRPr lang="pt-BR" b="1" i="1" dirty="0" smtClean="0">
              <a:solidFill>
                <a:srgbClr val="FF0000"/>
              </a:solidFill>
            </a:endParaRPr>
          </a:p>
        </p:txBody>
      </p:sp>
      <p:sp>
        <p:nvSpPr>
          <p:cNvPr id="7" name="Fluxograma: Decisão 6"/>
          <p:cNvSpPr/>
          <p:nvPr/>
        </p:nvSpPr>
        <p:spPr>
          <a:xfrm>
            <a:off x="4000496" y="4102236"/>
            <a:ext cx="1071570" cy="8269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Processo 8"/>
          <p:cNvSpPr/>
          <p:nvPr/>
        </p:nvSpPr>
        <p:spPr>
          <a:xfrm>
            <a:off x="2500298" y="545955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Grow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Fluxograma: Processo 9"/>
          <p:cNvSpPr/>
          <p:nvPr/>
        </p:nvSpPr>
        <p:spPr>
          <a:xfrm>
            <a:off x="5800740" y="545955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Shrink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Forma 24"/>
          <p:cNvCxnSpPr>
            <a:stCxn id="7" idx="1"/>
            <a:endCxn id="9" idx="0"/>
          </p:cNvCxnSpPr>
          <p:nvPr/>
        </p:nvCxnSpPr>
        <p:spPr>
          <a:xfrm rot="10800000" flipV="1">
            <a:off x="2957498" y="4515716"/>
            <a:ext cx="1042998" cy="943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>
            <a:stCxn id="7" idx="3"/>
            <a:endCxn id="10" idx="0"/>
          </p:cNvCxnSpPr>
          <p:nvPr/>
        </p:nvCxnSpPr>
        <p:spPr>
          <a:xfrm>
            <a:off x="5072066" y="4515717"/>
            <a:ext cx="1185874" cy="943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323434" y="4143380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Sobrou espaço?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038078" y="414338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Faltou espaço?</a:t>
            </a: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518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flex-basis</a:t>
            </a:r>
            <a:endParaRPr lang="pt-B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28802"/>
            <a:ext cx="6215106" cy="172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143380"/>
            <a:ext cx="614366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3580256" y="5805090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Sobrou espaço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651694" y="3500438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Faltou espaço</a:t>
            </a: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518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214422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</a:t>
            </a:r>
            <a:endParaRPr lang="pt-B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42910" y="2143116"/>
            <a:ext cx="7858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Forma abreviada para as propriedades </a:t>
            </a:r>
            <a:r>
              <a:rPr lang="pt-BR" i="1" dirty="0" err="1" smtClean="0"/>
              <a:t>flex-grow</a:t>
            </a:r>
            <a:r>
              <a:rPr lang="pt-BR" i="1" dirty="0" smtClean="0"/>
              <a:t>, </a:t>
            </a:r>
            <a:r>
              <a:rPr lang="pt-BR" i="1" dirty="0" err="1" smtClean="0"/>
              <a:t>flex-shrink</a:t>
            </a:r>
            <a:r>
              <a:rPr lang="pt-BR" i="1" dirty="0" smtClean="0"/>
              <a:t> e </a:t>
            </a:r>
            <a:r>
              <a:rPr lang="pt-BR" i="1" dirty="0" err="1" smtClean="0"/>
              <a:t>flex-basis</a:t>
            </a:r>
            <a:r>
              <a:rPr lang="pt-BR" i="1" dirty="0" smtClean="0"/>
              <a:t>, respectivamente</a:t>
            </a:r>
          </a:p>
          <a:p>
            <a:pPr>
              <a:buFont typeface="Wingdings" pitchFamily="2" charset="2"/>
              <a:buChar char="ü"/>
            </a:pPr>
            <a:endParaRPr lang="pt-BR" i="1" dirty="0" smtClean="0"/>
          </a:p>
          <a:p>
            <a:pPr>
              <a:buFont typeface="Wingdings" pitchFamily="2" charset="2"/>
              <a:buChar char="ü"/>
            </a:pPr>
            <a:r>
              <a:rPr lang="pt-BR" i="1" dirty="0" smtClean="0"/>
              <a:t> </a:t>
            </a:r>
            <a:r>
              <a:rPr lang="pt-BR" i="1" dirty="0" err="1" smtClean="0">
                <a:solidFill>
                  <a:srgbClr val="FF0000"/>
                </a:solidFill>
              </a:rPr>
              <a:t>flex</a:t>
            </a:r>
            <a:r>
              <a:rPr lang="pt-BR" i="1" dirty="0" smtClean="0"/>
              <a:t>: 1 2 100px  equivale a</a:t>
            </a:r>
          </a:p>
          <a:p>
            <a:pPr>
              <a:buFont typeface="Wingdings" pitchFamily="2" charset="2"/>
              <a:buChar char="ü"/>
            </a:pPr>
            <a:endParaRPr lang="pt-BR" i="1" dirty="0" smtClean="0"/>
          </a:p>
          <a:p>
            <a:r>
              <a:rPr lang="pt-BR" i="1" dirty="0" smtClean="0"/>
              <a:t>    </a:t>
            </a:r>
            <a:r>
              <a:rPr lang="pt-BR" i="1" dirty="0" err="1" smtClean="0">
                <a:solidFill>
                  <a:srgbClr val="FF0000"/>
                </a:solidFill>
              </a:rPr>
              <a:t>flex-grow</a:t>
            </a:r>
            <a:r>
              <a:rPr lang="pt-BR" i="1" dirty="0" smtClean="0"/>
              <a:t>: 1</a:t>
            </a:r>
            <a:br>
              <a:rPr lang="pt-BR" i="1" dirty="0" smtClean="0"/>
            </a:br>
            <a:r>
              <a:rPr lang="pt-BR" i="1" dirty="0" smtClean="0"/>
              <a:t>    </a:t>
            </a:r>
            <a:r>
              <a:rPr lang="pt-BR" i="1" dirty="0" err="1" smtClean="0">
                <a:solidFill>
                  <a:srgbClr val="FF0000"/>
                </a:solidFill>
              </a:rPr>
              <a:t>flex-shrink</a:t>
            </a:r>
            <a:r>
              <a:rPr lang="pt-BR" i="1" dirty="0" smtClean="0"/>
              <a:t>: 2</a:t>
            </a:r>
          </a:p>
          <a:p>
            <a:r>
              <a:rPr lang="pt-BR" i="1" dirty="0" smtClean="0"/>
              <a:t>    </a:t>
            </a:r>
            <a:r>
              <a:rPr lang="pt-BR" i="1" dirty="0" err="1" smtClean="0">
                <a:solidFill>
                  <a:srgbClr val="FF0000"/>
                </a:solidFill>
              </a:rPr>
              <a:t>flex-basis</a:t>
            </a:r>
            <a:r>
              <a:rPr lang="pt-BR" i="1" dirty="0" smtClean="0"/>
              <a:t>: 100px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518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8596" y="1500174"/>
            <a:ext cx="278608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>
                <a:solidFill>
                  <a:srgbClr val="FF0000"/>
                </a:solidFill>
              </a:rPr>
              <a:t>Display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flex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inline-flex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endParaRPr lang="pt-BR" sz="1400" dirty="0"/>
          </a:p>
          <a:p>
            <a:pPr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FF0000"/>
                </a:solidFill>
              </a:rPr>
              <a:t>flex-direction</a:t>
            </a:r>
            <a:endParaRPr lang="pt-BR" sz="1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0070C0"/>
                </a:solidFill>
              </a:rPr>
              <a:t>row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row-reverse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column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column-reverse</a:t>
            </a:r>
            <a:endParaRPr lang="pt-BR" sz="1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endParaRPr lang="pt-BR" sz="1400" dirty="0"/>
          </a:p>
          <a:p>
            <a:pPr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FF0000"/>
                </a:solidFill>
              </a:rPr>
              <a:t>flex-wrap</a:t>
            </a:r>
            <a:endParaRPr lang="pt-BR" sz="1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0070C0"/>
                </a:solidFill>
              </a:rPr>
              <a:t>nowrap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wrap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wrap-reverse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endParaRPr lang="pt-BR" sz="1400" dirty="0"/>
          </a:p>
          <a:p>
            <a:pPr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FF0000"/>
                </a:solidFill>
              </a:rPr>
              <a:t>flex-flow</a:t>
            </a:r>
            <a:endParaRPr lang="pt-BR" sz="1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0070C0"/>
                </a:solidFill>
              </a:rPr>
              <a:t>flex-start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flex-end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center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space-between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space-around</a:t>
            </a:r>
            <a:endParaRPr lang="pt-BR" sz="1400" dirty="0">
              <a:solidFill>
                <a:srgbClr val="0070C0"/>
              </a:solidFill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b="1" i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143240" y="1214422"/>
            <a:ext cx="27860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endParaRPr lang="pt-BR" sz="1400" dirty="0"/>
          </a:p>
          <a:p>
            <a:pPr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FF0000"/>
                </a:solidFill>
              </a:rPr>
              <a:t>align-items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0070C0"/>
                </a:solidFill>
              </a:rPr>
              <a:t>stretch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flex-start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flex-end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center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baseline</a:t>
            </a:r>
            <a:endParaRPr lang="pt-BR" sz="1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sz="1400" dirty="0" err="1">
                <a:solidFill>
                  <a:srgbClr val="FF0000"/>
                </a:solidFill>
              </a:rPr>
              <a:t>align-content</a:t>
            </a:r>
            <a:endParaRPr lang="pt-BR" sz="1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0070C0"/>
                </a:solidFill>
              </a:rPr>
              <a:t>stretch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flex-start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flex-end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center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space-between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space-around</a:t>
            </a:r>
            <a:endParaRPr lang="pt-BR" sz="1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00694" y="1142984"/>
            <a:ext cx="27860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endParaRPr lang="pt-BR" sz="1400" dirty="0"/>
          </a:p>
          <a:p>
            <a:pPr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 err="1">
                <a:solidFill>
                  <a:srgbClr val="FF0000"/>
                </a:solidFill>
              </a:rPr>
              <a:t>align-self</a:t>
            </a:r>
            <a:endParaRPr lang="pt-BR" sz="1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/>
              <a:t> </a:t>
            </a:r>
            <a:r>
              <a:rPr lang="pt-BR" sz="1400" dirty="0">
                <a:solidFill>
                  <a:srgbClr val="0070C0"/>
                </a:solidFill>
              </a:rPr>
              <a:t>auto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stretch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flex-start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flex-end</a:t>
            </a: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center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baseline</a:t>
            </a:r>
            <a:endParaRPr lang="pt-BR" sz="1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ü"/>
            </a:pPr>
            <a:endParaRPr lang="pt-BR" sz="1400" dirty="0" err="1"/>
          </a:p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order</a:t>
            </a:r>
            <a:r>
              <a:rPr lang="pt-BR" sz="1400" dirty="0" smtClean="0">
                <a:solidFill>
                  <a:srgbClr val="FF0000"/>
                </a:solidFill>
              </a:rPr>
              <a:t/>
            </a:r>
            <a:br>
              <a:rPr lang="pt-BR" sz="1400" dirty="0" smtClean="0">
                <a:solidFill>
                  <a:srgbClr val="FF0000"/>
                </a:solidFill>
              </a:rPr>
            </a:br>
            <a:endParaRPr lang="pt-BR" sz="1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flex-grow</a:t>
            </a:r>
            <a:endParaRPr lang="pt-BR" sz="1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pt-BR" sz="1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1400" dirty="0" err="1" smtClean="0">
                <a:solidFill>
                  <a:srgbClr val="FF0000"/>
                </a:solidFill>
              </a:rPr>
              <a:t>flex-shrink</a:t>
            </a:r>
            <a:endParaRPr lang="pt-BR" sz="1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pt-BR" sz="1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1400" dirty="0" err="1" smtClean="0">
                <a:solidFill>
                  <a:srgbClr val="FF0000"/>
                </a:solidFill>
              </a:rPr>
              <a:t>flex-basis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03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93075" y="2276872"/>
            <a:ext cx="5357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="" xmlns:p14="http://schemas.microsoft.com/office/powerpoint/2010/main" val="8640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Conceitos iniciais do </a:t>
            </a:r>
            <a:r>
              <a:rPr lang="pt-BR" sz="2400" b="1" dirty="0" err="1"/>
              <a:t>Flexbox</a:t>
            </a:r>
            <a:endParaRPr lang="pt-BR" sz="2400" b="1" dirty="0"/>
          </a:p>
        </p:txBody>
      </p:sp>
      <p:pic>
        <p:nvPicPr>
          <p:cNvPr id="5" name="Imagem 4" descr="flex-direction.png"/>
          <p:cNvPicPr>
            <a:picLocks noChangeAspect="1"/>
          </p:cNvPicPr>
          <p:nvPr/>
        </p:nvPicPr>
        <p:blipFill>
          <a:blip r:embed="rId2"/>
          <a:srcRect r="2408" b="2070"/>
          <a:stretch>
            <a:fillRect/>
          </a:stretch>
        </p:blipFill>
        <p:spPr>
          <a:xfrm>
            <a:off x="1210567" y="1071546"/>
            <a:ext cx="5790325" cy="5357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90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500174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Display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7215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Especifica como elementos HTML devem ser apresentados em relação ao tipo de caixa de </a:t>
            </a:r>
            <a:r>
              <a:rPr lang="pt-BR" dirty="0" err="1" smtClean="0"/>
              <a:t>renderização</a:t>
            </a:r>
            <a:r>
              <a:rPr lang="pt-BR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dirty="0" smtClean="0"/>
              <a:t> Valores </a:t>
            </a:r>
            <a:r>
              <a:rPr lang="pt-BR" dirty="0" smtClean="0"/>
              <a:t>do display </a:t>
            </a:r>
            <a:r>
              <a:rPr lang="pt-BR" dirty="0" smtClean="0"/>
              <a:t>adicionados pelo </a:t>
            </a:r>
            <a:r>
              <a:rPr lang="pt-BR" dirty="0" err="1" smtClean="0"/>
              <a:t>Flexbox</a:t>
            </a:r>
            <a:r>
              <a:rPr lang="pt-BR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err="1" smtClean="0">
                <a:solidFill>
                  <a:srgbClr val="FF0000"/>
                </a:solidFill>
              </a:rPr>
              <a:t>Flex</a:t>
            </a:r>
            <a:r>
              <a:rPr lang="pt-BR" dirty="0" smtClean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err="1" smtClean="0">
                <a:solidFill>
                  <a:srgbClr val="FF0000"/>
                </a:solidFill>
              </a:rPr>
              <a:t>inline-flex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dirty="0" err="1" smtClean="0"/>
              <a:t>Consequentemente</a:t>
            </a:r>
            <a:r>
              <a:rPr lang="pt-BR" dirty="0" smtClean="0"/>
              <a:t> </a:t>
            </a:r>
            <a:r>
              <a:rPr lang="pt-BR" dirty="0" smtClean="0"/>
              <a:t>seus filhos se tornam </a:t>
            </a:r>
            <a:r>
              <a:rPr lang="pt-BR" b="1" i="1" dirty="0" err="1" smtClean="0">
                <a:solidFill>
                  <a:srgbClr val="FF0000"/>
                </a:solidFill>
              </a:rPr>
              <a:t>Flex</a:t>
            </a:r>
            <a:r>
              <a:rPr lang="pt-BR" b="1" i="1" dirty="0" smtClean="0">
                <a:solidFill>
                  <a:srgbClr val="FF0000"/>
                </a:solidFill>
              </a:rPr>
              <a:t> Itens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0288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/>
              <a:t>Pré-requisitos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571612"/>
            <a:ext cx="7215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 Repositório: </a:t>
            </a:r>
            <a:r>
              <a:rPr lang="pt-BR" i="1" u="sng" dirty="0" smtClean="0"/>
              <a:t>https</a:t>
            </a:r>
            <a:r>
              <a:rPr lang="pt-BR" i="1" u="sng" dirty="0" smtClean="0"/>
              <a:t>://github.com/ErastoAlpes/flexbox_expotec-2018</a:t>
            </a:r>
            <a:endParaRPr lang="pt-BR" i="1" u="sng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Conhecimentos em CSS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Conhecimentos em HTML 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Editor de texto Sublime </a:t>
            </a:r>
            <a:r>
              <a:rPr lang="pt-BR" dirty="0" err="1" smtClean="0"/>
              <a:t>Text</a:t>
            </a:r>
            <a:r>
              <a:rPr lang="pt-BR" dirty="0" smtClean="0"/>
              <a:t> 3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Navegador Firefox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0288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direction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2143116"/>
            <a:ext cx="8215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Define o fluxo de exibição que os </a:t>
            </a:r>
            <a:r>
              <a:rPr lang="pt-BR" b="1" i="1" dirty="0" err="1">
                <a:solidFill>
                  <a:srgbClr val="FF0000"/>
                </a:solidFill>
              </a:rPr>
              <a:t>Flex</a:t>
            </a:r>
            <a:r>
              <a:rPr lang="pt-BR" b="1" i="1" dirty="0">
                <a:solidFill>
                  <a:srgbClr val="FF0000"/>
                </a:solidFill>
              </a:rPr>
              <a:t> Itens </a:t>
            </a:r>
            <a:r>
              <a:rPr lang="pt-BR" dirty="0"/>
              <a:t>serão dispostos </a:t>
            </a:r>
          </a:p>
          <a:p>
            <a:pPr>
              <a:buFont typeface="Wingdings" pitchFamily="2" charset="2"/>
              <a:buChar char="ü"/>
            </a:pP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Vertical ou horizontal</a:t>
            </a:r>
          </a:p>
          <a:p>
            <a:endParaRPr lang="pt-BR" b="1" i="1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Valores: </a:t>
            </a:r>
          </a:p>
          <a:p>
            <a:endParaRPr lang="pt-BR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row</a:t>
            </a:r>
            <a:r>
              <a:rPr lang="pt-BR" b="1" i="1" dirty="0">
                <a:solidFill>
                  <a:srgbClr val="FF0000"/>
                </a:solidFill>
              </a:rPr>
              <a:t> (default): </a:t>
            </a:r>
            <a:r>
              <a:rPr lang="pt-BR" dirty="0"/>
              <a:t>Em linha, da esquerda para a direita;</a:t>
            </a:r>
            <a:endParaRPr lang="pt-BR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 smtClean="0">
                <a:solidFill>
                  <a:srgbClr val="FF0000"/>
                </a:solidFill>
              </a:rPr>
              <a:t>row-reverse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Em linha, da direita para a esquerda;</a:t>
            </a:r>
            <a:endParaRPr lang="pt-BR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column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Em colunas iniciando de cima para baixo;</a:t>
            </a:r>
            <a:endParaRPr lang="pt-BR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 err="1">
                <a:solidFill>
                  <a:srgbClr val="FF0000"/>
                </a:solidFill>
              </a:rPr>
              <a:t>column-reverse</a:t>
            </a:r>
            <a:r>
              <a:rPr lang="pt-BR" b="1" i="1" dirty="0">
                <a:solidFill>
                  <a:srgbClr val="FF0000"/>
                </a:solidFill>
              </a:rPr>
              <a:t>: </a:t>
            </a:r>
            <a:r>
              <a:rPr lang="pt-BR" dirty="0"/>
              <a:t>Em</a:t>
            </a: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dirty="0"/>
              <a:t>colunas iniciando de baixo para cima;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948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3" y="2143116"/>
            <a:ext cx="562436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Conector de seta reta 8"/>
          <p:cNvCxnSpPr/>
          <p:nvPr/>
        </p:nvCxnSpPr>
        <p:spPr>
          <a:xfrm>
            <a:off x="2285984" y="2143116"/>
            <a:ext cx="5000660" cy="158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rot="10800000">
            <a:off x="2214546" y="3786190"/>
            <a:ext cx="5000660" cy="158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direction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4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43176"/>
            <a:ext cx="4419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443176"/>
            <a:ext cx="43243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ector de seta reta 9"/>
          <p:cNvCxnSpPr/>
          <p:nvPr/>
        </p:nvCxnSpPr>
        <p:spPr>
          <a:xfrm rot="5400000">
            <a:off x="-392147" y="3978299"/>
            <a:ext cx="2214578" cy="158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 flipH="1" flipV="1">
            <a:off x="4143372" y="3943374"/>
            <a:ext cx="2143140" cy="158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42910" y="500042"/>
            <a:ext cx="635798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Propriedades para </a:t>
            </a:r>
            <a:r>
              <a:rPr lang="pt-BR" sz="2400" b="1" dirty="0" err="1"/>
              <a:t>Flex</a:t>
            </a:r>
            <a:r>
              <a:rPr lang="pt-BR" sz="2400" b="1" dirty="0"/>
              <a:t> Container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42910" y="1500175"/>
            <a:ext cx="25717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</a:t>
            </a:r>
            <a:r>
              <a:rPr lang="pt-B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- </a:t>
            </a:r>
            <a:r>
              <a:rPr lang="pt-BR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direction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62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Segoe UI"/>
        <a:ea typeface=""/>
        <a:cs typeface="Arial"/>
      </a:majorFont>
      <a:minorFont>
        <a:latin typeface="Segoe U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23602</TotalTime>
  <Words>871</Words>
  <Application>Microsoft Office PowerPoint</Application>
  <PresentationFormat>Apresentação na tela (4:3)</PresentationFormat>
  <Paragraphs>240</Paragraphs>
  <Slides>38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0" baseType="lpstr">
      <vt:lpstr>Design padrão</vt:lpstr>
      <vt:lpstr>Template PresentationGo</vt:lpstr>
      <vt:lpstr>Flexbox Uma abordagem prática para criação de layouts flexíveis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d329363</dc:creator>
  <cp:lastModifiedBy>Luana</cp:lastModifiedBy>
  <cp:revision>350</cp:revision>
  <dcterms:created xsi:type="dcterms:W3CDTF">2014-03-25T18:47:49Z</dcterms:created>
  <dcterms:modified xsi:type="dcterms:W3CDTF">2019-01-25T10:50:13Z</dcterms:modified>
</cp:coreProperties>
</file>