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2E2125-EB2D-4716-8AE2-6679A50160D7}" v="13" dt="2024-09-04T07:40:37.5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789" autoAdjust="0"/>
    <p:restoredTop sz="96236" autoAdjust="0"/>
  </p:normalViewPr>
  <p:slideViewPr>
    <p:cSldViewPr snapToGrid="0">
      <p:cViewPr varScale="1">
        <p:scale>
          <a:sx n="80" d="100"/>
          <a:sy n="80" d="100"/>
        </p:scale>
        <p:origin x="98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6/20/2025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6/20/2025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6/20/2025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6/20/2025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6/20/2025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6/20/2025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6/20/2025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‹Nr.›</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6/20/2025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‹Nr.›</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a:t>
            </a:r>
            <a:r>
              <a:rPr lang="en-US"/>
              <a:t>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838200" y="1825625"/>
            <a:ext cx="3644423" cy="4351338"/>
          </a:xfrm>
        </p:spPr>
        <p:txBody>
          <a:bodyPr>
            <a:normAutofit fontScale="47500" lnSpcReduction="20000"/>
          </a:bodyPr>
          <a:lstStyle/>
          <a:p>
            <a:pPr>
              <a:lnSpc>
                <a:spcPct val="160000"/>
              </a:lnSpc>
            </a:pPr>
            <a:r>
              <a:rPr lang="en-US" sz="2000" b="1" dirty="0"/>
              <a:t>Decreased Conversion Rates: </a:t>
            </a:r>
            <a:r>
              <a:rPr lang="en-US" sz="2000" dirty="0"/>
              <a:t>The conversion rate demonstrated a strong rebound in December, reaching 10.2%, despite a notable dip to 5.0% in October.</a:t>
            </a:r>
          </a:p>
          <a:p>
            <a:pPr>
              <a:lnSpc>
                <a:spcPct val="160000"/>
              </a:lnSpc>
            </a:pPr>
            <a:r>
              <a:rPr lang="en-US" sz="2000" b="1" dirty="0"/>
              <a:t>Reduced Customer Engagement:</a:t>
            </a:r>
          </a:p>
          <a:p>
            <a:pPr lvl="1">
              <a:lnSpc>
                <a:spcPct val="160000"/>
              </a:lnSpc>
            </a:pPr>
            <a:r>
              <a:rPr lang="en-US" sz="2000" dirty="0"/>
              <a:t>There is a decline in overall social media engagement, with views dropping throughout the year.</a:t>
            </a:r>
          </a:p>
          <a:p>
            <a:pPr lvl="1">
              <a:lnSpc>
                <a:spcPct val="160000"/>
              </a:lnSpc>
            </a:pPr>
            <a:r>
              <a:rPr lang="en-US" sz="2000" dirty="0"/>
              <a:t>While clicks and likes are low compared to views, the click-through rate stands at 15.37%, meaning that engaged users are still interacting effectively.</a:t>
            </a:r>
          </a:p>
          <a:p>
            <a:pPr>
              <a:lnSpc>
                <a:spcPct val="160000"/>
              </a:lnSpc>
            </a:pPr>
            <a:r>
              <a:rPr lang="en-US" sz="2000" b="1" dirty="0"/>
              <a:t>Customer Feedback Analysis:</a:t>
            </a:r>
          </a:p>
          <a:p>
            <a:pPr lvl="1">
              <a:lnSpc>
                <a:spcPct val="160000"/>
              </a:lnSpc>
            </a:pPr>
            <a:r>
              <a:rPr lang="en-US" sz="2000" dirty="0"/>
              <a:t>Customer ratings have remained consistent, averaging around 3.7 throughout the year.</a:t>
            </a:r>
          </a:p>
          <a:p>
            <a:pPr lvl="1">
              <a:lnSpc>
                <a:spcPct val="160000"/>
              </a:lnSpc>
            </a:pPr>
            <a:r>
              <a:rPr lang="en-US" sz="2000" dirty="0"/>
              <a:t>Although stable, the average rating is below the target of 4.0, suggesting a need for focused improvements in customer satisfaction, for products below 3,5.</a:t>
            </a:r>
            <a:endParaRPr lang="nb-NO" sz="2000" dirty="0"/>
          </a:p>
        </p:txBody>
      </p:sp>
      <p:pic>
        <p:nvPicPr>
          <p:cNvPr id="9" name="Picture 8">
            <a:extLst>
              <a:ext uri="{FF2B5EF4-FFF2-40B4-BE49-F238E27FC236}">
                <a16:creationId xmlns:a16="http://schemas.microsoft.com/office/drawing/2014/main" id="{A4B5E61A-E8B6-7D8E-F737-6F1E0A482992}"/>
              </a:ext>
            </a:extLst>
          </p:cNvPr>
          <p:cNvPicPr>
            <a:picLocks noChangeAspect="1"/>
          </p:cNvPicPr>
          <p:nvPr/>
        </p:nvPicPr>
        <p:blipFill>
          <a:blip r:embed="rId2"/>
          <a:stretch>
            <a:fillRect/>
          </a:stretch>
        </p:blipFill>
        <p:spPr>
          <a:xfrm>
            <a:off x="4593519" y="1823141"/>
            <a:ext cx="7277236" cy="4351337"/>
          </a:xfrm>
          <a:prstGeom prst="rect">
            <a:avLst/>
          </a:prstGeom>
        </p:spPr>
      </p:pic>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87080" y="2021305"/>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177696" y="514264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nb-NO" dirty="0" err="1"/>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p:txBody>
          <a:bodyPr>
            <a:normAutofit fontScale="40000" lnSpcReduction="20000"/>
          </a:bodyPr>
          <a:lstStyle/>
          <a:p>
            <a:pPr>
              <a:lnSpc>
                <a:spcPct val="170000"/>
              </a:lnSpc>
            </a:pPr>
            <a:r>
              <a:rPr lang="en-US" b="1" dirty="0"/>
              <a:t>General Conversion Trend:</a:t>
            </a:r>
          </a:p>
          <a:p>
            <a:pPr lvl="1">
              <a:lnSpc>
                <a:spcPct val="170000"/>
              </a:lnSpc>
            </a:pPr>
            <a:r>
              <a:rPr lang="en-US" dirty="0"/>
              <a:t>Throughout the year, conversion rates varied, with higher numbers of products converting successfully in months like February and July. This suggests that while some products had strong seasonal peaks, there is potential to improve conversions in lower-performing months through targeted interventions.</a:t>
            </a:r>
          </a:p>
          <a:p>
            <a:pPr>
              <a:lnSpc>
                <a:spcPct val="170000"/>
              </a:lnSpc>
            </a:pPr>
            <a:r>
              <a:rPr lang="en-US" b="1" dirty="0"/>
              <a:t>Lowest Conversion Month:</a:t>
            </a:r>
          </a:p>
          <a:p>
            <a:pPr lvl="1">
              <a:lnSpc>
                <a:spcPct val="170000"/>
              </a:lnSpc>
            </a:pPr>
            <a:r>
              <a:rPr lang="en-US" dirty="0"/>
              <a:t>May experienced the lowest overall conversion rate at 4.3%, with no products standing out significantly in terms of conversion. This indicates a potential need to revisit marketing strategies or promotions during this period to boost performance.</a:t>
            </a:r>
          </a:p>
          <a:p>
            <a:pPr>
              <a:lnSpc>
                <a:spcPct val="170000"/>
              </a:lnSpc>
            </a:pPr>
            <a:r>
              <a:rPr lang="en-US" b="1" dirty="0"/>
              <a:t>Highest Conversion Rates:</a:t>
            </a:r>
          </a:p>
          <a:p>
            <a:pPr lvl="1">
              <a:lnSpc>
                <a:spcPct val="170000"/>
              </a:lnSpc>
            </a:pPr>
            <a:r>
              <a:rPr lang="en-US" dirty="0"/>
              <a:t>January recorded the highest overall conversion rate at 18.5%, driven significantly by the Ski Boots with a remarkable 150% conversion. This indicates a strong start to the year, likely fueled by seasonal demand and effective marketing strategies.</a:t>
            </a:r>
          </a:p>
        </p:txBody>
      </p:sp>
      <p:pic>
        <p:nvPicPr>
          <p:cNvPr id="6" name="Picture 5">
            <a:extLst>
              <a:ext uri="{FF2B5EF4-FFF2-40B4-BE49-F238E27FC236}">
                <a16:creationId xmlns:a16="http://schemas.microsoft.com/office/drawing/2014/main" id="{A50E1FC3-538B-418A-C72B-4CCF4A773035}"/>
              </a:ext>
            </a:extLst>
          </p:cNvPr>
          <p:cNvPicPr>
            <a:picLocks noChangeAspect="1"/>
          </p:cNvPicPr>
          <p:nvPr/>
        </p:nvPicPr>
        <p:blipFill rotWithShape="1">
          <a:blip r:embed="rId2"/>
          <a:srcRect r="8839" b="17075"/>
          <a:stretch/>
        </p:blipFill>
        <p:spPr>
          <a:xfrm>
            <a:off x="6172201" y="2455959"/>
            <a:ext cx="5696559" cy="3154193"/>
          </a:xfrm>
          <a:prstGeom prst="rect">
            <a:avLst/>
          </a:prstGeom>
        </p:spPr>
      </p:pic>
      <p:sp>
        <p:nvSpPr>
          <p:cNvPr id="7" name="Rectangle 6">
            <a:extLst>
              <a:ext uri="{FF2B5EF4-FFF2-40B4-BE49-F238E27FC236}">
                <a16:creationId xmlns:a16="http://schemas.microsoft.com/office/drawing/2014/main" id="{9AE336E2-BFE9-301A-AFA2-2180EEC07102}"/>
              </a:ext>
            </a:extLst>
          </p:cNvPr>
          <p:cNvSpPr/>
          <p:nvPr/>
        </p:nvSpPr>
        <p:spPr>
          <a:xfrm>
            <a:off x="8413664" y="2455958"/>
            <a:ext cx="398762" cy="321607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6919820" y="2455958"/>
            <a:ext cx="537412" cy="3216071"/>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February and July but declined from August and on,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pic>
        <p:nvPicPr>
          <p:cNvPr id="6" name="Picture 5">
            <a:extLst>
              <a:ext uri="{FF2B5EF4-FFF2-40B4-BE49-F238E27FC236}">
                <a16:creationId xmlns:a16="http://schemas.microsoft.com/office/drawing/2014/main" id="{AA51A6C3-8D7F-42D5-A580-31B5CCF978A2}"/>
              </a:ext>
            </a:extLst>
          </p:cNvPr>
          <p:cNvPicPr>
            <a:picLocks noChangeAspect="1"/>
          </p:cNvPicPr>
          <p:nvPr/>
        </p:nvPicPr>
        <p:blipFill>
          <a:blip r:embed="rId2"/>
          <a:stretch>
            <a:fillRect/>
          </a:stretch>
        </p:blipFill>
        <p:spPr>
          <a:xfrm>
            <a:off x="6771868" y="1690688"/>
            <a:ext cx="3685539" cy="2213660"/>
          </a:xfrm>
          <a:prstGeom prst="rect">
            <a:avLst/>
          </a:prstGeom>
        </p:spPr>
      </p:pic>
      <p:pic>
        <p:nvPicPr>
          <p:cNvPr id="8" name="Picture 7">
            <a:extLst>
              <a:ext uri="{FF2B5EF4-FFF2-40B4-BE49-F238E27FC236}">
                <a16:creationId xmlns:a16="http://schemas.microsoft.com/office/drawing/2014/main" id="{E1183400-4357-3720-F656-7CDAD9955152}"/>
              </a:ext>
            </a:extLst>
          </p:cNvPr>
          <p:cNvPicPr>
            <a:picLocks noChangeAspect="1"/>
          </p:cNvPicPr>
          <p:nvPr/>
        </p:nvPicPr>
        <p:blipFill>
          <a:blip r:embed="rId3"/>
          <a:stretch>
            <a:fillRect/>
          </a:stretch>
        </p:blipFill>
        <p:spPr>
          <a:xfrm>
            <a:off x="6740384" y="4073521"/>
            <a:ext cx="3748506" cy="2312780"/>
          </a:xfrm>
          <a:prstGeom prst="rect">
            <a:avLst/>
          </a:prstGeom>
        </p:spPr>
      </p:pic>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8614637" y="236388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140 reviews at 4 stars and 135 reviews at 5 stars, indicating overall positive feedback. Lower ratings (1-2 stars) account for a smaller proportion, with 26 reviews at 1 star and 57 reviews at 2 stars.</a:t>
            </a:r>
          </a:p>
          <a:p>
            <a:pPr>
              <a:lnSpc>
                <a:spcPct val="170000"/>
              </a:lnSpc>
            </a:pPr>
            <a:r>
              <a:rPr lang="en-US" b="1" dirty="0"/>
              <a:t>Sentiment Analysis:</a:t>
            </a:r>
          </a:p>
          <a:p>
            <a:pPr lvl="1">
              <a:lnSpc>
                <a:spcPct val="170000"/>
              </a:lnSpc>
            </a:pPr>
            <a:r>
              <a:rPr lang="en-US" dirty="0"/>
              <a:t>Positive sentiment dominates with 275 reviews, reflecting a generally satisfied customer base. Negative sentiment is present in 82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6" name="Picture 5">
            <a:extLst>
              <a:ext uri="{FF2B5EF4-FFF2-40B4-BE49-F238E27FC236}">
                <a16:creationId xmlns:a16="http://schemas.microsoft.com/office/drawing/2014/main" id="{6CED0410-4F2A-A9C9-D932-F9B967B23698}"/>
              </a:ext>
            </a:extLst>
          </p:cNvPr>
          <p:cNvPicPr>
            <a:picLocks noChangeAspect="1"/>
          </p:cNvPicPr>
          <p:nvPr/>
        </p:nvPicPr>
        <p:blipFill>
          <a:blip r:embed="rId2"/>
          <a:stretch>
            <a:fillRect/>
          </a:stretch>
        </p:blipFill>
        <p:spPr>
          <a:xfrm>
            <a:off x="7298926" y="1792673"/>
            <a:ext cx="3035427" cy="2120733"/>
          </a:xfrm>
          <a:prstGeom prst="rect">
            <a:avLst/>
          </a:prstGeom>
        </p:spPr>
      </p:pic>
      <p:pic>
        <p:nvPicPr>
          <p:cNvPr id="8" name="Picture 7">
            <a:extLst>
              <a:ext uri="{FF2B5EF4-FFF2-40B4-BE49-F238E27FC236}">
                <a16:creationId xmlns:a16="http://schemas.microsoft.com/office/drawing/2014/main" id="{8235AC8E-B5B5-1F1D-B78B-959EA72187AF}"/>
              </a:ext>
            </a:extLst>
          </p:cNvPr>
          <p:cNvPicPr>
            <a:picLocks noChangeAspect="1"/>
          </p:cNvPicPr>
          <p:nvPr/>
        </p:nvPicPr>
        <p:blipFill>
          <a:blip r:embed="rId3"/>
          <a:stretch>
            <a:fillRect/>
          </a:stretch>
        </p:blipFill>
        <p:spPr>
          <a:xfrm>
            <a:off x="7254729" y="4051431"/>
            <a:ext cx="3123819" cy="2161571"/>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p:txBody>
          <a:bodyPr/>
          <a:lstStyle/>
          <a:p>
            <a:r>
              <a:rPr lang="nb-NO" dirty="0"/>
              <a:t>Goals &amp; </a:t>
            </a:r>
            <a:r>
              <a:rPr lang="nb-NO" dirty="0" err="1"/>
              <a:t>Actions</a:t>
            </a:r>
            <a:endParaRPr lang="nb-NO" dirty="0"/>
          </a:p>
        </p:txBody>
      </p:sp>
      <p:sp>
        <p:nvSpPr>
          <p:cNvPr id="7" name="Text Placeholder 6">
            <a:extLst>
              <a:ext uri="{FF2B5EF4-FFF2-40B4-BE49-F238E27FC236}">
                <a16:creationId xmlns:a16="http://schemas.microsoft.com/office/drawing/2014/main" id="{6DB5C43B-E784-C9BD-AFBF-26FC1D8FD751}"/>
              </a:ext>
            </a:extLst>
          </p:cNvPr>
          <p:cNvSpPr>
            <a:spLocks noGrp="1"/>
          </p:cNvSpPr>
          <p:nvPr>
            <p:ph type="body" idx="1"/>
          </p:nvPr>
        </p:nvSpPr>
        <p:spPr/>
        <p:txBody>
          <a:bodyPr/>
          <a:lstStyle/>
          <a:p>
            <a:r>
              <a:rPr lang="en-US" dirty="0"/>
              <a:t>Goals</a:t>
            </a:r>
            <a:endParaRPr lang="nb-NO" dirty="0"/>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839788" y="2505075"/>
            <a:ext cx="5157787" cy="3987800"/>
          </a:xfrm>
        </p:spPr>
        <p:txBody>
          <a:bodyPr>
            <a:normAutofit fontScale="400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
        <p:nvSpPr>
          <p:cNvPr id="8" name="Text Placeholder 7">
            <a:extLst>
              <a:ext uri="{FF2B5EF4-FFF2-40B4-BE49-F238E27FC236}">
                <a16:creationId xmlns:a16="http://schemas.microsoft.com/office/drawing/2014/main" id="{D493FBA5-1FCE-4950-5EC5-479C0DE4BFE7}"/>
              </a:ext>
            </a:extLst>
          </p:cNvPr>
          <p:cNvSpPr>
            <a:spLocks noGrp="1"/>
          </p:cNvSpPr>
          <p:nvPr>
            <p:ph type="body" sz="quarter" idx="3"/>
          </p:nvPr>
        </p:nvSpPr>
        <p:spPr/>
        <p:txBody>
          <a:bodyPr/>
          <a:lstStyle/>
          <a:p>
            <a:r>
              <a:rPr lang="en-US" dirty="0"/>
              <a:t>Actions</a:t>
            </a:r>
            <a:endParaRPr lang="nb-NO" dirty="0"/>
          </a:p>
        </p:txBody>
      </p:sp>
      <p:sp>
        <p:nvSpPr>
          <p:cNvPr id="9" name="Content Placeholder 8">
            <a:extLst>
              <a:ext uri="{FF2B5EF4-FFF2-40B4-BE49-F238E27FC236}">
                <a16:creationId xmlns:a16="http://schemas.microsoft.com/office/drawing/2014/main" id="{8BB130CF-2DD1-4F93-32BF-851910EF2C22}"/>
              </a:ext>
            </a:extLst>
          </p:cNvPr>
          <p:cNvSpPr>
            <a:spLocks noGrp="1"/>
          </p:cNvSpPr>
          <p:nvPr>
            <p:ph sz="quarter" idx="4"/>
          </p:nvPr>
        </p:nvSpPr>
        <p:spPr>
          <a:xfrm>
            <a:off x="6172200" y="2505075"/>
            <a:ext cx="5183188" cy="4211984"/>
          </a:xfrm>
        </p:spPr>
        <p:txBody>
          <a:bodyPr>
            <a:noAutofit/>
          </a:bodyPr>
          <a:lstStyle/>
          <a:p>
            <a:pPr>
              <a:lnSpc>
                <a:spcPct val="120000"/>
              </a:lnSpc>
            </a:pPr>
            <a:r>
              <a:rPr lang="nb-NO" sz="900" b="1" dirty="0" err="1"/>
              <a:t>Increase</a:t>
            </a:r>
            <a:r>
              <a:rPr lang="nb-NO" sz="900" b="1" dirty="0"/>
              <a:t> Conversion Rates:</a:t>
            </a:r>
          </a:p>
          <a:p>
            <a:pPr lvl="1">
              <a:lnSpc>
                <a:spcPct val="120000"/>
              </a:lnSpc>
            </a:pPr>
            <a:r>
              <a:rPr lang="en-US" sz="900" u="sng" dirty="0"/>
              <a:t>Target High-Performing Product Categories</a:t>
            </a:r>
            <a:r>
              <a:rPr lang="en-US" sz="900" dirty="0"/>
              <a:t>: Focus marketing efforts on products with demonstrated high conversion rates, such as Kayaks, Ski Boots, and Baseball Gloves. Implement seasonal promotions or personalized campaigns during peak months (e.g., January and September) to capitalize on these trends.</a:t>
            </a:r>
          </a:p>
          <a:p>
            <a:pPr lvl="1">
              <a:lnSpc>
                <a:spcPct val="120000"/>
              </a:lnSpc>
            </a:pPr>
            <a:endParaRPr lang="nb-NO" sz="900" dirty="0"/>
          </a:p>
          <a:p>
            <a:pPr>
              <a:lnSpc>
                <a:spcPct val="120000"/>
              </a:lnSpc>
            </a:pPr>
            <a:r>
              <a:rPr lang="nb-NO" sz="900" b="1" dirty="0" err="1"/>
              <a:t>Enhance</a:t>
            </a:r>
            <a:r>
              <a:rPr lang="nb-NO" sz="900" b="1" dirty="0"/>
              <a:t> </a:t>
            </a:r>
            <a:r>
              <a:rPr lang="nb-NO" sz="900" b="1" dirty="0" err="1"/>
              <a:t>Customer</a:t>
            </a:r>
            <a:r>
              <a:rPr lang="nb-NO" sz="900" b="1" dirty="0"/>
              <a:t> </a:t>
            </a:r>
            <a:r>
              <a:rPr lang="nb-NO" sz="900" b="1" dirty="0" err="1"/>
              <a:t>Engagement</a:t>
            </a:r>
            <a:r>
              <a:rPr lang="nb-NO" sz="900" b="1" dirty="0"/>
              <a:t>:</a:t>
            </a:r>
          </a:p>
          <a:p>
            <a:pPr lvl="1">
              <a:lnSpc>
                <a:spcPct val="120000"/>
              </a:lnSpc>
            </a:pPr>
            <a:r>
              <a:rPr lang="en-US" sz="900" u="sng" dirty="0"/>
              <a:t>Revitalize Content Strategy</a:t>
            </a:r>
            <a:r>
              <a:rPr lang="en-US" sz="9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lvl="1">
              <a:lnSpc>
                <a:spcPct val="120000"/>
              </a:lnSpc>
            </a:pPr>
            <a:endParaRPr lang="nb-NO" sz="900" dirty="0"/>
          </a:p>
          <a:p>
            <a:pPr>
              <a:lnSpc>
                <a:spcPct val="120000"/>
              </a:lnSpc>
            </a:pPr>
            <a:r>
              <a:rPr lang="nb-NO" sz="900" b="1" dirty="0" err="1"/>
              <a:t>Improve</a:t>
            </a:r>
            <a:r>
              <a:rPr lang="nb-NO" sz="900" b="1" dirty="0"/>
              <a:t> </a:t>
            </a:r>
            <a:r>
              <a:rPr lang="nb-NO" sz="900" b="1" dirty="0" err="1"/>
              <a:t>Customer</a:t>
            </a:r>
            <a:r>
              <a:rPr lang="nb-NO" sz="900" b="1" dirty="0"/>
              <a:t> Feedback Scores:</a:t>
            </a:r>
          </a:p>
          <a:p>
            <a:pPr lvl="1">
              <a:lnSpc>
                <a:spcPct val="120000"/>
              </a:lnSpc>
            </a:pPr>
            <a:r>
              <a:rPr lang="en-US" sz="900" u="sng" dirty="0"/>
              <a:t>Address Mixed and Negative Feedback: </a:t>
            </a:r>
            <a:r>
              <a:rPr lang="en-US" sz="9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900"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787</Words>
  <Application>Microsoft Office PowerPoint</Application>
  <PresentationFormat>Breitbild</PresentationFormat>
  <Paragraphs>51</Paragraphs>
  <Slides>6</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eray bosna</cp:lastModifiedBy>
  <cp:revision>2</cp:revision>
  <dcterms:created xsi:type="dcterms:W3CDTF">2024-09-03T15:16:05Z</dcterms:created>
  <dcterms:modified xsi:type="dcterms:W3CDTF">2025-06-20T13:24:26Z</dcterms:modified>
</cp:coreProperties>
</file>