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492" r:id="rId4"/>
    <p:sldId id="353" r:id="rId5"/>
    <p:sldId id="308" r:id="rId6"/>
    <p:sldId id="731" r:id="rId7"/>
    <p:sldId id="309" r:id="rId8"/>
    <p:sldId id="728" r:id="rId9"/>
    <p:sldId id="732" r:id="rId10"/>
    <p:sldId id="733" r:id="rId11"/>
    <p:sldId id="735" r:id="rId12"/>
    <p:sldId id="736" r:id="rId13"/>
    <p:sldId id="739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34" r:id="rId23"/>
    <p:sldId id="749" r:id="rId24"/>
    <p:sldId id="349" r:id="rId25"/>
    <p:sldId id="401" r:id="rId26"/>
    <p:sldId id="507" r:id="rId27"/>
    <p:sldId id="493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SASS?" id="{66DCFE1F-60FD-44F2-BE82-706DDBC14898}">
          <p14:sldIdLst>
            <p14:sldId id="353"/>
            <p14:sldId id="308"/>
          </p14:sldIdLst>
        </p14:section>
        <p14:section name="SASS Features" id="{0E310E91-0DD4-4E92-8117-16F155F24CC5}">
          <p14:sldIdLst>
            <p14:sldId id="731"/>
            <p14:sldId id="309"/>
            <p14:sldId id="728"/>
            <p14:sldId id="732"/>
            <p14:sldId id="733"/>
            <p14:sldId id="735"/>
            <p14:sldId id="736"/>
            <p14:sldId id="739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34"/>
            <p14:sldId id="749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910" autoAdjust="0"/>
  </p:normalViewPr>
  <p:slideViewPr>
    <p:cSldViewPr showGuides="1">
      <p:cViewPr varScale="1">
        <p:scale>
          <a:sx n="80" d="100"/>
          <a:sy n="80" d="100"/>
        </p:scale>
        <p:origin x="83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004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4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Syntactically Awesome Style Sheets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pic>
        <p:nvPicPr>
          <p:cNvPr id="4" name="Picture 2" descr="Dangers of SASS nesting | Sjardo">
            <a:extLst>
              <a:ext uri="{FF2B5EF4-FFF2-40B4-BE49-F238E27FC236}">
                <a16:creationId xmlns:a16="http://schemas.microsoft.com/office/drawing/2014/main" id="{76079392-2C3B-4B2E-93CE-C0361025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0" y="2289862"/>
            <a:ext cx="3179019" cy="23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EB936-7622-400A-998B-DF9E25508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8B585-311A-4535-9F77-07F38B5F7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special selector invented by </a:t>
            </a:r>
            <a:r>
              <a:rPr lang="en-US" b="1" dirty="0">
                <a:solidFill>
                  <a:schemeClr val="bg1"/>
                </a:solidFill>
              </a:rPr>
              <a:t>SASS</a:t>
            </a:r>
            <a:r>
              <a:rPr lang="en-US" dirty="0"/>
              <a:t> that's used in nested selectors to refer to the </a:t>
            </a:r>
            <a:r>
              <a:rPr lang="en-US" b="1" dirty="0">
                <a:solidFill>
                  <a:schemeClr val="bg1"/>
                </a:solidFill>
              </a:rPr>
              <a:t>outer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5C552C-0A17-46FB-B0DF-4B0DD77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Referencing Parent Selector - '&amp;'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046F7CA-4591-45DD-8EE3-94A94C761222}"/>
              </a:ext>
            </a:extLst>
          </p:cNvPr>
          <p:cNvSpPr txBox="1"/>
          <p:nvPr/>
        </p:nvSpPr>
        <p:spPr>
          <a:xfrm>
            <a:off x="741000" y="2574000"/>
            <a:ext cx="657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&amp;:hover 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underline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&amp;:active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4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EB936-7622-400A-998B-DF9E25508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8B585-311A-4535-9F77-07F38B5F7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 kind of selector known as a "</a:t>
            </a: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"</a:t>
            </a:r>
          </a:p>
          <a:p>
            <a:r>
              <a:rPr lang="en-US" dirty="0"/>
              <a:t>It starts 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 and it's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included</a:t>
            </a:r>
            <a:r>
              <a:rPr lang="en-US" dirty="0"/>
              <a:t> in the CSS output</a:t>
            </a:r>
          </a:p>
          <a:p>
            <a:r>
              <a:rPr lang="en-US" dirty="0"/>
              <a:t>Any complex selector that even contains a placeholder selector </a:t>
            </a:r>
            <a:r>
              <a:rPr lang="en-US" b="1" dirty="0">
                <a:solidFill>
                  <a:schemeClr val="bg1"/>
                </a:solidFill>
              </a:rPr>
              <a:t>isn't included in the CSS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5C552C-0A17-46FB-B0DF-4B0DD77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Placeholder Selectors - '%FOO'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046F7CA-4591-45DD-8EE3-94A94C761222}"/>
              </a:ext>
            </a:extLst>
          </p:cNvPr>
          <p:cNvSpPr txBox="1"/>
          <p:nvPr/>
        </p:nvSpPr>
        <p:spPr>
          <a:xfrm>
            <a:off x="651000" y="3834253"/>
            <a:ext cx="657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%pseudo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media:before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@extend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%pseudo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0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EB936-7622-400A-998B-DF9E25508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5C552C-0A17-46FB-B0DF-4B0DD77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Placeholder Selectors - '%FOO'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046F7CA-4591-45DD-8EE3-94A94C761222}"/>
              </a:ext>
            </a:extLst>
          </p:cNvPr>
          <p:cNvSpPr txBox="1"/>
          <p:nvPr/>
        </p:nvSpPr>
        <p:spPr>
          <a:xfrm>
            <a:off x="184781" y="1281845"/>
            <a:ext cx="5686219" cy="52040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%toolbelt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rgba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0.12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16px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&amp;:hover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rgba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.action-buttons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@extend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%toolbelt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#4285f4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.reset-buttons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@extend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%toolbelt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#cddc39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1EEE592F-FD46-48B3-A1BE-C989CFB490A0}"/>
              </a:ext>
            </a:extLst>
          </p:cNvPr>
          <p:cNvSpPr txBox="1"/>
          <p:nvPr/>
        </p:nvSpPr>
        <p:spPr>
          <a:xfrm>
            <a:off x="5916000" y="1558844"/>
            <a:ext cx="613095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.action-buttons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.reset-buttons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rgba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0.12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16px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.action-buttons:hover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.reset-buttons:hover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rgba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.action-buttons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#4285f4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.reset-buttons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#cddc39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Assign a value to a name that begins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dirty="0"/>
              <a:t>Refer to that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instead of the value itself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available within the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/>
              <a:t> of nested selectors where they're defined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Variables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4C88FB5-DDBC-439E-B080-B4A6DD1177B5}"/>
              </a:ext>
            </a:extLst>
          </p:cNvPr>
          <p:cNvSpPr txBox="1"/>
          <p:nvPr/>
        </p:nvSpPr>
        <p:spPr>
          <a:xfrm>
            <a:off x="2406000" y="2619000"/>
            <a:ext cx="8865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colorBodyBackground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#EEE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colorBodyBackground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87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5"/>
            <a:ext cx="9859234" cy="5684328"/>
          </a:xfrm>
        </p:spPr>
        <p:txBody>
          <a:bodyPr>
            <a:normAutofit/>
          </a:bodyPr>
          <a:lstStyle/>
          <a:p>
            <a:r>
              <a:rPr lang="en-US" dirty="0"/>
              <a:t>Maps in Sass hold pairs of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r>
              <a:rPr lang="en-US" dirty="0"/>
              <a:t>Easy to look up a value by its corresponding key</a:t>
            </a:r>
          </a:p>
          <a:p>
            <a:r>
              <a:rPr lang="en-US" dirty="0"/>
              <a:t>They're written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&lt;expression&gt;: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&lt;expression&gt;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&lt;expression&gt;: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&lt;expression&gt;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keys 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The values may be </a:t>
            </a:r>
            <a:r>
              <a:rPr lang="en-US" b="1" dirty="0">
                <a:solidFill>
                  <a:schemeClr val="bg1"/>
                </a:solidFill>
              </a:rPr>
              <a:t>duplicated</a:t>
            </a:r>
          </a:p>
          <a:p>
            <a:pPr lvl="1"/>
            <a:r>
              <a:rPr lang="en-US" dirty="0"/>
              <a:t>Must be written with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 around them</a:t>
            </a:r>
          </a:p>
          <a:p>
            <a:pPr lvl="1"/>
            <a:r>
              <a:rPr lang="en-US" dirty="0"/>
              <a:t>A map with no pairs is written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Maps</a:t>
            </a:r>
          </a:p>
        </p:txBody>
      </p:sp>
    </p:spTree>
    <p:extLst>
      <p:ext uri="{BB962C8B-B14F-4D97-AF65-F5344CB8AC3E}">
        <p14:creationId xmlns:p14="http://schemas.microsoft.com/office/powerpoint/2010/main" val="29142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7B7D06-9A9E-4363-B174-B93B6CE7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E7DD79-E596-4A5C-947B-F90B91EB4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808" y="1764000"/>
            <a:ext cx="10792384" cy="369053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$icons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"eye"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\f112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\f12e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\f12f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@each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$glyph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$icons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.icon-</a:t>
            </a:r>
            <a:r>
              <a:rPr lang="en-US" sz="2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$name</a:t>
            </a:r>
            <a:r>
              <a:rPr lang="en-US" sz="2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:before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"Icon Font"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</a:rPr>
              <a:t>content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$glyph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DD3862-3BD5-4121-8DAE-B400ABA1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Maps</a:t>
            </a:r>
          </a:p>
        </p:txBody>
      </p:sp>
    </p:spTree>
    <p:extLst>
      <p:ext uri="{BB962C8B-B14F-4D97-AF65-F5344CB8AC3E}">
        <p14:creationId xmlns:p14="http://schemas.microsoft.com/office/powerpoint/2010/main" val="213772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SASS supports two types of comments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Multiline comments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preserved in CSS output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/* */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 line comments </a:t>
            </a:r>
            <a:r>
              <a:rPr lang="en-US" dirty="0"/>
              <a:t>- not preserved in CSS output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Comments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4C88FB5-DDBC-439E-B080-B4A6DD1177B5}"/>
              </a:ext>
            </a:extLst>
          </p:cNvPr>
          <p:cNvSpPr txBox="1"/>
          <p:nvPr/>
        </p:nvSpPr>
        <p:spPr>
          <a:xfrm>
            <a:off x="2451000" y="4014000"/>
            <a:ext cx="886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/* This will be compiled in the CSS file */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// This will not be compiled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Counts </a:t>
            </a:r>
            <a:r>
              <a:rPr lang="en-US" b="1" dirty="0">
                <a:solidFill>
                  <a:schemeClr val="bg1"/>
                </a:solidFill>
              </a:rPr>
              <a:t>up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from one number to and evaluates a block for each number in between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For Loop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4C88FB5-DDBC-439E-B080-B4A6DD1177B5}"/>
              </a:ext>
            </a:extLst>
          </p:cNvPr>
          <p:cNvSpPr txBox="1"/>
          <p:nvPr/>
        </p:nvSpPr>
        <p:spPr>
          <a:xfrm>
            <a:off x="3036000" y="2754000"/>
            <a:ext cx="733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@for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F00DB"/>
                </a:solidFill>
                <a:latin typeface="Consolas" panose="020B0609020204030204" pitchFamily="49" charset="0"/>
              </a:rPr>
              <a:t>through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.item-</a:t>
            </a:r>
            <a:r>
              <a:rPr lang="en-US" sz="3200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	  width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b="1" dirty="0">
                <a:solidFill>
                  <a:srgbClr val="098658"/>
                </a:solidFill>
                <a:latin typeface="Consolas" panose="020B0609020204030204" pitchFamily="49" charset="0"/>
              </a:rPr>
              <a:t>2em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1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80BC1-1D72-4DDA-8CEF-28083C4D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18219-FDCA-4296-8566-E0F82B97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For Loop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1760F0-A9CC-464A-B719-1153DED035A2}"/>
              </a:ext>
            </a:extLst>
          </p:cNvPr>
          <p:cNvSpPr txBox="1"/>
          <p:nvPr/>
        </p:nvSpPr>
        <p:spPr>
          <a:xfrm>
            <a:off x="876000" y="1943376"/>
            <a:ext cx="567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$base-color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#036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through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ul:nth-child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 + 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$i</a:t>
            </a:r>
            <a:r>
              <a:rPr lang="en-US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lighten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$base-color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5%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77D6D80A-F29F-447A-9B12-30E3DED546D6}"/>
              </a:ext>
            </a:extLst>
          </p:cNvPr>
          <p:cNvSpPr txBox="1"/>
          <p:nvPr/>
        </p:nvSpPr>
        <p:spPr>
          <a:xfrm>
            <a:off x="7041000" y="1943376"/>
            <a:ext cx="4613063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ul:nth-child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 +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#004080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ul:nth-child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 +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#004d99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ul:nth-child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 +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#0059b3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6C7DBF0-E3AC-4F1B-A0E9-F6A054ED34C2}"/>
              </a:ext>
            </a:extLst>
          </p:cNvPr>
          <p:cNvSpPr/>
          <p:nvPr/>
        </p:nvSpPr>
        <p:spPr bwMode="auto">
          <a:xfrm>
            <a:off x="831000" y="1134000"/>
            <a:ext cx="1215000" cy="540000"/>
          </a:xfrm>
          <a:prstGeom prst="wedgeRoundRect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SCSS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8227565-9215-42B2-A956-624F87B6E4CF}"/>
              </a:ext>
            </a:extLst>
          </p:cNvPr>
          <p:cNvSpPr/>
          <p:nvPr/>
        </p:nvSpPr>
        <p:spPr bwMode="auto">
          <a:xfrm>
            <a:off x="7041000" y="1134000"/>
            <a:ext cx="1125000" cy="540000"/>
          </a:xfrm>
          <a:prstGeom prst="wedgeRoundRect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371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Emit styles or evaluate code for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of a list or each pair in a map</a:t>
            </a:r>
          </a:p>
          <a:p>
            <a:pPr lvl="1"/>
            <a:r>
              <a:rPr lang="en-US" dirty="0"/>
              <a:t>Great for </a:t>
            </a:r>
            <a:r>
              <a:rPr lang="en-US" b="1" dirty="0">
                <a:solidFill>
                  <a:schemeClr val="bg1"/>
                </a:solidFill>
              </a:rPr>
              <a:t>repetitive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that only have a few variations between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Each Loop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4C88FB5-DDBC-439E-B080-B4A6DD1177B5}"/>
              </a:ext>
            </a:extLst>
          </p:cNvPr>
          <p:cNvSpPr txBox="1"/>
          <p:nvPr/>
        </p:nvSpPr>
        <p:spPr>
          <a:xfrm>
            <a:off x="2316000" y="3699000"/>
            <a:ext cx="91350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rgbClr val="AF00DB"/>
                </a:solidFill>
                <a:latin typeface="Consolas" panose="020B0609020204030204" pitchFamily="49" charset="0"/>
              </a:rPr>
              <a:t>@each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$animal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puma, sea-slug, egret, salamander 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$animal</a:t>
            </a:r>
            <a:r>
              <a:rPr lang="en-US" sz="2200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-icon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url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'/images/</a:t>
            </a:r>
            <a:r>
              <a:rPr lang="en-US" sz="2200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$animal</a:t>
            </a:r>
            <a:r>
              <a:rPr lang="en-US" sz="2200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solidFill>
                  <a:srgbClr val="A31515"/>
                </a:solidFill>
                <a:latin typeface="Consolas" panose="020B0609020204030204" pitchFamily="49" charset="0"/>
              </a:rPr>
              <a:t>.png'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74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69000"/>
            <a:ext cx="9049234" cy="5535000"/>
          </a:xfrm>
        </p:spPr>
        <p:txBody>
          <a:bodyPr>
            <a:normAutofit fontScale="85000" lnSpcReduction="2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SASS?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SASS Features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Nesting &amp; Referencing Parent Selector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Interpolation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Placeholder Selectors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Variables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Maps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Comments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Loops</a:t>
            </a:r>
          </a:p>
          <a:p>
            <a:pPr marL="860733" lvl="1" indent="-571500">
              <a:lnSpc>
                <a:spcPct val="100000"/>
              </a:lnSpc>
            </a:pPr>
            <a:r>
              <a:rPr lang="en-US" sz="3800" dirty="0"/>
              <a:t>Mixins and Content Blocks</a:t>
            </a:r>
          </a:p>
          <a:p>
            <a:pPr marL="860733" lvl="1" indent="-571500">
              <a:lnSpc>
                <a:spcPct val="100000"/>
              </a:lnSpc>
            </a:pPr>
            <a:endParaRPr lang="en-US" sz="3800" dirty="0"/>
          </a:p>
          <a:p>
            <a:pPr marL="860733" lvl="1" indent="-571500">
              <a:lnSpc>
                <a:spcPct val="100000"/>
              </a:lnSpc>
            </a:pPr>
            <a:endParaRPr lang="en-US" sz="38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80BC1-1D72-4DDA-8CEF-28083C4D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18219-FDCA-4296-8566-E0F82B97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</a:t>
            </a:r>
            <a:r>
              <a:rPr lang="en-US" dirty="0">
                <a:solidFill>
                  <a:srgbClr val="234465"/>
                </a:solidFill>
              </a:rPr>
              <a:t>Each</a:t>
            </a:r>
            <a:r>
              <a:rPr lang="en-US" dirty="0"/>
              <a:t> Loop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1760F0-A9CC-464A-B719-1153DED035A2}"/>
              </a:ext>
            </a:extLst>
          </p:cNvPr>
          <p:cNvSpPr txBox="1"/>
          <p:nvPr/>
        </p:nvSpPr>
        <p:spPr>
          <a:xfrm>
            <a:off x="696000" y="1138565"/>
            <a:ext cx="994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@each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$header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$size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(h1: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h2: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1.5em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h3: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1.2em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$header</a:t>
            </a:r>
            <a:r>
              <a:rPr lang="en-US" sz="2400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$size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 descr="A picture containing chair, table&#10;&#10;Description automatically generated">
            <a:extLst>
              <a:ext uri="{FF2B5EF4-FFF2-40B4-BE49-F238E27FC236}">
                <a16:creationId xmlns:a16="http://schemas.microsoft.com/office/drawing/2014/main" id="{60F3BB46-37D7-40EC-86D8-60CE7E21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2607000"/>
            <a:ext cx="4926000" cy="4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Allow you to define styles that can be</a:t>
            </a:r>
            <a:r>
              <a:rPr lang="en-US" b="1" dirty="0">
                <a:solidFill>
                  <a:schemeClr val="bg1"/>
                </a:solidFill>
              </a:rPr>
              <a:t> re-used</a:t>
            </a:r>
            <a:r>
              <a:rPr lang="en-US" dirty="0"/>
              <a:t> throughout your stylesheet</a:t>
            </a:r>
          </a:p>
          <a:p>
            <a:pPr lvl="1"/>
            <a:r>
              <a:rPr lang="en-US" dirty="0"/>
              <a:t>It's easy to avoid using non-semantic classes and to </a:t>
            </a:r>
            <a:r>
              <a:rPr lang="en-US" b="1" dirty="0">
                <a:solidFill>
                  <a:schemeClr val="bg1"/>
                </a:solidFill>
              </a:rPr>
              <a:t>distribute collections of styles</a:t>
            </a:r>
            <a:r>
              <a:rPr lang="en-US" dirty="0"/>
              <a:t> in libraries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Mixins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4C88FB5-DDBC-439E-B080-B4A6DD1177B5}"/>
              </a:ext>
            </a:extLst>
          </p:cNvPr>
          <p:cNvSpPr txBox="1"/>
          <p:nvPr/>
        </p:nvSpPr>
        <p:spPr>
          <a:xfrm>
            <a:off x="3081000" y="3654000"/>
            <a:ext cx="603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@mixin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fa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FontAwesome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display: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inline-block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a.button:before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@include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fa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8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EB936-7622-400A-998B-DF9E25508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8B585-311A-4535-9F77-07F38B5F7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wrap an expression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#{}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5C552C-0A17-46FB-B0DF-4B0DD77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Interpolation - '#{ }'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046F7CA-4591-45DD-8EE3-94A94C761222}"/>
              </a:ext>
            </a:extLst>
          </p:cNvPr>
          <p:cNvSpPr txBox="1"/>
          <p:nvPr/>
        </p:nvSpPr>
        <p:spPr>
          <a:xfrm>
            <a:off x="255261" y="1847880"/>
            <a:ext cx="777573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@mixin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corner-icon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$top-or-bottom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$left-or-right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.icon-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$name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"/icons/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$name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.svg"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$top-or-bottom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#{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$left-or-right</a:t>
            </a:r>
            <a:r>
              <a:rPr lang="en-US" b="1" dirty="0">
                <a:solidFill>
                  <a:srgbClr val="001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latin typeface="Consolas" panose="020B0609020204030204" pitchFamily="49" charset="0"/>
              </a:rPr>
              <a:t>corner-icon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"mail"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7578B-DC7A-4DA4-8169-F5BF68FF0BB8}"/>
              </a:ext>
            </a:extLst>
          </p:cNvPr>
          <p:cNvSpPr txBox="1"/>
          <p:nvPr/>
        </p:nvSpPr>
        <p:spPr>
          <a:xfrm>
            <a:off x="255262" y="4914000"/>
            <a:ext cx="7775737" cy="1754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.icon-mail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'/icons/</a:t>
            </a:r>
            <a:r>
              <a:rPr lang="en-US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mail.svg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6A86703-74C2-4D97-B7A3-98A4863C97E3}"/>
              </a:ext>
            </a:extLst>
          </p:cNvPr>
          <p:cNvSpPr/>
          <p:nvPr/>
        </p:nvSpPr>
        <p:spPr bwMode="auto">
          <a:xfrm>
            <a:off x="8276550" y="1404000"/>
            <a:ext cx="1380000" cy="675000"/>
          </a:xfrm>
          <a:prstGeom prst="wedgeRoundRectCallout">
            <a:avLst>
              <a:gd name="adj1" fmla="val -58186"/>
              <a:gd name="adj2" fmla="val 26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SCSS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EE26089-A10D-4185-8AFB-15BB196AF167}"/>
              </a:ext>
            </a:extLst>
          </p:cNvPr>
          <p:cNvSpPr/>
          <p:nvPr/>
        </p:nvSpPr>
        <p:spPr bwMode="auto">
          <a:xfrm>
            <a:off x="8256000" y="5049000"/>
            <a:ext cx="1473551" cy="765000"/>
          </a:xfrm>
          <a:prstGeom prst="wedgeRoundRectCallout">
            <a:avLst>
              <a:gd name="adj1" fmla="val -58186"/>
              <a:gd name="adj2" fmla="val 26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73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A32F4-D895-4EA6-8332-EE88934B6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It is possible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a block of styles to the mixin for placement within the styles </a:t>
            </a:r>
            <a:r>
              <a:rPr lang="en-US" b="1" dirty="0">
                <a:solidFill>
                  <a:schemeClr val="bg1"/>
                </a:solidFill>
              </a:rPr>
              <a:t>included</a:t>
            </a:r>
            <a:r>
              <a:rPr lang="en-US" dirty="0"/>
              <a:t> by the mixin</a:t>
            </a:r>
          </a:p>
          <a:p>
            <a:pPr lvl="1"/>
            <a:r>
              <a:rPr lang="en-US" dirty="0"/>
              <a:t>The styles will appear at the location of 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@content</a:t>
            </a:r>
            <a:r>
              <a:rPr lang="en-US" dirty="0"/>
              <a:t> directives found within the mixin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42F69-749A-452E-A6AB-1AEEFE7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Content Blocks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A4C88FB5-DDBC-439E-B080-B4A6DD1177B5}"/>
              </a:ext>
            </a:extLst>
          </p:cNvPr>
          <p:cNvSpPr txBox="1"/>
          <p:nvPr/>
        </p:nvSpPr>
        <p:spPr>
          <a:xfrm>
            <a:off x="2946000" y="3609000"/>
            <a:ext cx="7380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@mixin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mq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@media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only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1044px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@content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.site-header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AF00DB"/>
                </a:solidFill>
                <a:latin typeface="Consolas" panose="020B0609020204030204" pitchFamily="49" charset="0"/>
              </a:rPr>
              <a:t>@include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mq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.site-title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paddin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-top: 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10rem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02713"/>
            <a:ext cx="8446247" cy="4977576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600" b="1" dirty="0"/>
              <a:t>Nesting &amp; Referencing Parent Selector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Interpolation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Placeholder Selectors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Variables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Maps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Comments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Loops</a:t>
            </a:r>
          </a:p>
          <a:p>
            <a:pPr>
              <a:lnSpc>
                <a:spcPct val="100000"/>
              </a:lnSpc>
            </a:pPr>
            <a:r>
              <a:rPr lang="en-US" sz="3600" b="1" dirty="0"/>
              <a:t>Mixins and Content Blocks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Syntactically Awesome Style Sheets</a:t>
            </a:r>
            <a:endParaRPr lang="en-GB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SASS</a:t>
            </a:r>
          </a:p>
        </p:txBody>
      </p:sp>
      <p:pic>
        <p:nvPicPr>
          <p:cNvPr id="5" name="Picture 2" descr="Dangers of SASS nesting | Sjardo">
            <a:extLst>
              <a:ext uri="{FF2B5EF4-FFF2-40B4-BE49-F238E27FC236}">
                <a16:creationId xmlns:a16="http://schemas.microsoft.com/office/drawing/2014/main" id="{B1CAF159-AACD-4F89-814D-6AD55D53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359000"/>
            <a:ext cx="3179019" cy="23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Most mature, stable, and powerful professional grade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</a:t>
            </a:r>
          </a:p>
          <a:p>
            <a:pPr lvl="1"/>
            <a:r>
              <a:rPr lang="en-US" cap="all" dirty="0"/>
              <a:t>CSS</a:t>
            </a:r>
            <a:r>
              <a:rPr lang="en-US" dirty="0"/>
              <a:t> Compatible</a:t>
            </a:r>
          </a:p>
          <a:p>
            <a:pPr lvl="1"/>
            <a:r>
              <a:rPr lang="en-US" dirty="0"/>
              <a:t>Feature Rich</a:t>
            </a:r>
          </a:p>
          <a:p>
            <a:pPr lvl="1"/>
            <a:r>
              <a:rPr lang="en-US" dirty="0"/>
              <a:t>Mature</a:t>
            </a:r>
          </a:p>
          <a:p>
            <a:pPr lvl="1"/>
            <a:r>
              <a:rPr lang="en-US" dirty="0"/>
              <a:t>Industry Approved</a:t>
            </a:r>
          </a:p>
          <a:p>
            <a:pPr lvl="1"/>
            <a:r>
              <a:rPr lang="en-US" dirty="0"/>
              <a:t>Large Community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SASS?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B6A22E-D34C-48A4-B3BD-C7632959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00" y="2281174"/>
            <a:ext cx="6239372" cy="3358668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 Variables, nested rules, </a:t>
            </a:r>
            <a:r>
              <a:rPr lang="en-US" dirty="0" err="1"/>
              <a:t>mixins</a:t>
            </a:r>
            <a:r>
              <a:rPr lang="en-US" dirty="0"/>
              <a:t>, functions, and more</a:t>
            </a:r>
            <a:endParaRPr lang="en-GB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SASS Features</a:t>
            </a:r>
          </a:p>
        </p:txBody>
      </p:sp>
      <p:pic>
        <p:nvPicPr>
          <p:cNvPr id="5" name="Picture 2" descr="Dangers of SASS nesting | Sjardo">
            <a:extLst>
              <a:ext uri="{FF2B5EF4-FFF2-40B4-BE49-F238E27FC236}">
                <a16:creationId xmlns:a16="http://schemas.microsoft.com/office/drawing/2014/main" id="{B1CAF159-AACD-4F89-814D-6AD55D53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359000"/>
            <a:ext cx="3179019" cy="23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193790-2157-46BD-9C59-0E1611B90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DEEF01D-312C-4132-BBAE-F9256FB96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79000"/>
            <a:ext cx="10056000" cy="4770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Sass is a stylesheet language that’s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</a:p>
          <a:p>
            <a:pPr>
              <a:buClr>
                <a:schemeClr val="tx1"/>
              </a:buClr>
            </a:pPr>
            <a:r>
              <a:rPr lang="en-US" dirty="0"/>
              <a:t>It allows you to use: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Nested rules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Mixins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Functions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A4364-5210-4F00-B0FB-DD5C2D92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983404"/>
            <a:ext cx="10342441" cy="5710730"/>
          </a:xfrm>
        </p:spPr>
        <p:txBody>
          <a:bodyPr>
            <a:normAutofit/>
          </a:bodyPr>
          <a:lstStyle/>
          <a:p>
            <a:r>
              <a:rPr lang="en-US" dirty="0"/>
              <a:t>One style rules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another</a:t>
            </a:r>
          </a:p>
          <a:p>
            <a:pPr lvl="1"/>
            <a:r>
              <a:rPr lang="en-US" dirty="0"/>
              <a:t>Sass will automatically combine the outer rule</a:t>
            </a:r>
            <a:r>
              <a:rPr lang="bg-BG" dirty="0"/>
              <a:t>'</a:t>
            </a:r>
            <a:r>
              <a:rPr lang="en-US" dirty="0"/>
              <a:t>s selector with the inner rule's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3CEACA91-16B1-4A55-AD8E-1F32184EFA08}"/>
              </a:ext>
            </a:extLst>
          </p:cNvPr>
          <p:cNvSpPr txBox="1"/>
          <p:nvPr/>
        </p:nvSpPr>
        <p:spPr>
          <a:xfrm>
            <a:off x="2136000" y="3204000"/>
            <a:ext cx="4840607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list-style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inline-block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E656BEEF-D0F8-44B2-A0E9-B40AEDDC9C33}"/>
              </a:ext>
            </a:extLst>
          </p:cNvPr>
          <p:cNvSpPr txBox="1"/>
          <p:nvPr/>
        </p:nvSpPr>
        <p:spPr>
          <a:xfrm>
            <a:off x="7096130" y="4311995"/>
            <a:ext cx="484060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1041CCA-A4E3-4095-B385-1A5E44EA5D75}"/>
              </a:ext>
            </a:extLst>
          </p:cNvPr>
          <p:cNvSpPr/>
          <p:nvPr/>
        </p:nvSpPr>
        <p:spPr bwMode="auto">
          <a:xfrm>
            <a:off x="7536000" y="2754000"/>
            <a:ext cx="2295000" cy="1125000"/>
          </a:xfrm>
          <a:prstGeom prst="wedgeRoundRectCallout">
            <a:avLst>
              <a:gd name="adj1" fmla="val -55696"/>
              <a:gd name="adj2" fmla="val 3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Styles</a:t>
            </a:r>
          </a:p>
        </p:txBody>
      </p:sp>
    </p:spTree>
    <p:extLst>
      <p:ext uri="{BB962C8B-B14F-4D97-AF65-F5344CB8AC3E}">
        <p14:creationId xmlns:p14="http://schemas.microsoft.com/office/powerpoint/2010/main" val="26171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8C127-8700-459D-8CA1-BEBA5EABF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B5DBD-7922-4786-B236-5C1E60B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E94F0C99-5781-4B66-B04B-49B29DB1F299}"/>
              </a:ext>
            </a:extLst>
          </p:cNvPr>
          <p:cNvSpPr txBox="1"/>
          <p:nvPr/>
        </p:nvSpPr>
        <p:spPr>
          <a:xfrm>
            <a:off x="2316000" y="1087467"/>
            <a:ext cx="4905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list-style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inline-block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6px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FE4679B-3EB8-4FC4-8A23-7BC2EABE9397}"/>
              </a:ext>
            </a:extLst>
          </p:cNvPr>
          <p:cNvSpPr/>
          <p:nvPr/>
        </p:nvSpPr>
        <p:spPr bwMode="auto">
          <a:xfrm>
            <a:off x="7632202" y="1539000"/>
            <a:ext cx="2295000" cy="1125000"/>
          </a:xfrm>
          <a:prstGeom prst="wedgeRoundRectCallout">
            <a:avLst>
              <a:gd name="adj1" fmla="val -58186"/>
              <a:gd name="adj2" fmla="val 26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38963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</TotalTime>
  <Words>1968</Words>
  <Application>Microsoft Office PowerPoint</Application>
  <PresentationFormat>Widescreen</PresentationFormat>
  <Paragraphs>308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SASS</vt:lpstr>
      <vt:lpstr>Table of Contents</vt:lpstr>
      <vt:lpstr>Have a Question?</vt:lpstr>
      <vt:lpstr>SASS</vt:lpstr>
      <vt:lpstr>What is SASS?</vt:lpstr>
      <vt:lpstr>SASS Features</vt:lpstr>
      <vt:lpstr>SASS Features</vt:lpstr>
      <vt:lpstr>Nesting</vt:lpstr>
      <vt:lpstr>Nesting</vt:lpstr>
      <vt:lpstr>SASS - Referencing Parent Selector - '&amp;'</vt:lpstr>
      <vt:lpstr>SASS - Placeholder Selectors - '%FOO'</vt:lpstr>
      <vt:lpstr>SASS - Placeholder Selectors - '%FOO'</vt:lpstr>
      <vt:lpstr>SASS Variables</vt:lpstr>
      <vt:lpstr>SASS Maps</vt:lpstr>
      <vt:lpstr>SASS Maps</vt:lpstr>
      <vt:lpstr>SASS Comments</vt:lpstr>
      <vt:lpstr>SASS For Loop</vt:lpstr>
      <vt:lpstr>SASS For Loop</vt:lpstr>
      <vt:lpstr>SASS Each Loop</vt:lpstr>
      <vt:lpstr>SASS Each Loop</vt:lpstr>
      <vt:lpstr>SASS Mixins</vt:lpstr>
      <vt:lpstr>SASS - Interpolation - '#{ }'</vt:lpstr>
      <vt:lpstr>SASS Content Blocks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antonoaatanasova</cp:lastModifiedBy>
  <cp:revision>343</cp:revision>
  <dcterms:created xsi:type="dcterms:W3CDTF">2018-05-23T13:08:44Z</dcterms:created>
  <dcterms:modified xsi:type="dcterms:W3CDTF">2020-07-16T11:21:03Z</dcterms:modified>
  <cp:category>computer programming;programming;software development;software engineering</cp:category>
</cp:coreProperties>
</file>