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53" r:id="rId5"/>
    <p:sldId id="308" r:id="rId6"/>
    <p:sldId id="784" r:id="rId7"/>
    <p:sldId id="793" r:id="rId8"/>
    <p:sldId id="763" r:id="rId9"/>
    <p:sldId id="728" r:id="rId10"/>
    <p:sldId id="752" r:id="rId11"/>
    <p:sldId id="753" r:id="rId12"/>
    <p:sldId id="755" r:id="rId13"/>
    <p:sldId id="766" r:id="rId14"/>
    <p:sldId id="767" r:id="rId15"/>
    <p:sldId id="768" r:id="rId16"/>
    <p:sldId id="769" r:id="rId17"/>
    <p:sldId id="773" r:id="rId18"/>
    <p:sldId id="785" r:id="rId19"/>
    <p:sldId id="774" r:id="rId20"/>
    <p:sldId id="786" r:id="rId21"/>
    <p:sldId id="776" r:id="rId22"/>
    <p:sldId id="787" r:id="rId23"/>
    <p:sldId id="777" r:id="rId24"/>
    <p:sldId id="788" r:id="rId25"/>
    <p:sldId id="778" r:id="rId26"/>
    <p:sldId id="789" r:id="rId27"/>
    <p:sldId id="780" r:id="rId28"/>
    <p:sldId id="790" r:id="rId29"/>
    <p:sldId id="781" r:id="rId30"/>
    <p:sldId id="782" r:id="rId31"/>
    <p:sldId id="791" r:id="rId32"/>
    <p:sldId id="783" r:id="rId33"/>
    <p:sldId id="792" r:id="rId34"/>
    <p:sldId id="349" r:id="rId35"/>
    <p:sldId id="401" r:id="rId36"/>
    <p:sldId id="507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Grid" id="{66DCFE1F-60FD-44F2-BE82-706DDBC14898}">
          <p14:sldIdLst>
            <p14:sldId id="353"/>
            <p14:sldId id="308"/>
            <p14:sldId id="784"/>
            <p14:sldId id="793"/>
          </p14:sldIdLst>
        </p14:section>
        <p14:section name="Grid Properties" id="{0E310E91-0DD4-4E92-8117-16F155F24CC5}">
          <p14:sldIdLst>
            <p14:sldId id="763"/>
            <p14:sldId id="728"/>
            <p14:sldId id="752"/>
            <p14:sldId id="753"/>
            <p14:sldId id="755"/>
            <p14:sldId id="766"/>
            <p14:sldId id="767"/>
            <p14:sldId id="768"/>
            <p14:sldId id="769"/>
            <p14:sldId id="773"/>
            <p14:sldId id="785"/>
            <p14:sldId id="774"/>
            <p14:sldId id="786"/>
            <p14:sldId id="776"/>
            <p14:sldId id="787"/>
            <p14:sldId id="777"/>
            <p14:sldId id="788"/>
            <p14:sldId id="778"/>
            <p14:sldId id="789"/>
            <p14:sldId id="780"/>
            <p14:sldId id="790"/>
            <p14:sldId id="781"/>
            <p14:sldId id="782"/>
            <p14:sldId id="791"/>
            <p14:sldId id="783"/>
            <p14:sldId id="792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3910" autoAdjust="0"/>
  </p:normalViewPr>
  <p:slideViewPr>
    <p:cSldViewPr showGuides="1">
      <p:cViewPr varScale="1">
        <p:scale>
          <a:sx n="107" d="100"/>
          <a:sy n="107" d="100"/>
        </p:scale>
        <p:origin x="2682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2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Most Powerful Grid System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1026" name="Picture 2" descr="Creating Layouts with CSS Grid - My Personal Blog">
            <a:extLst>
              <a:ext uri="{FF2B5EF4-FFF2-40B4-BE49-F238E27FC236}">
                <a16:creationId xmlns:a16="http://schemas.microsoft.com/office/drawing/2014/main" id="{3B07A0A2-05F9-41A7-A592-DD72A51D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5119"/>
            <a:ext cx="3990000" cy="24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Column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89EE2E-60F5-40A8-94A5-CBE7E5088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vertical track in a CSS Grid Layout, and is the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between two vertical grid lines</a:t>
            </a:r>
          </a:p>
          <a:p>
            <a:pPr lvl="1"/>
            <a:r>
              <a:rPr lang="en-US" dirty="0"/>
              <a:t>It is defined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dirty="0"/>
              <a:t> 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2813117" y="3654000"/>
            <a:ext cx="823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7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Row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89EE2E-60F5-40A8-94A5-CBE7E5088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grid row is a </a:t>
            </a:r>
            <a:r>
              <a:rPr lang="en-US" b="1" dirty="0">
                <a:solidFill>
                  <a:schemeClr val="bg1"/>
                </a:solidFill>
              </a:rPr>
              <a:t>horizontal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track</a:t>
            </a:r>
            <a:r>
              <a:rPr lang="en-US" dirty="0"/>
              <a:t> in a CSS Grid Layout, that is the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between two horizontal grid lines</a:t>
            </a:r>
          </a:p>
          <a:p>
            <a:pPr lvl="1"/>
            <a:r>
              <a:rPr lang="en-US" dirty="0"/>
              <a:t>It is defined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grid-template-rows</a:t>
            </a:r>
            <a:r>
              <a:rPr lang="en-US" dirty="0"/>
              <a:t> property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A20F6052-BE9F-4203-A49D-83299D3D365F}"/>
              </a:ext>
            </a:extLst>
          </p:cNvPr>
          <p:cNvSpPr txBox="1"/>
          <p:nvPr/>
        </p:nvSpPr>
        <p:spPr>
          <a:xfrm>
            <a:off x="2813116" y="3159000"/>
            <a:ext cx="868288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25%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Gutters (Gaps)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89EE2E-60F5-40A8-94A5-CBE7E5088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Gutters or alleys are </a:t>
            </a:r>
            <a:r>
              <a:rPr lang="en-US" b="1" dirty="0">
                <a:solidFill>
                  <a:schemeClr val="bg1"/>
                </a:solidFill>
              </a:rPr>
              <a:t>spacing</a:t>
            </a:r>
            <a:r>
              <a:rPr lang="en-US" dirty="0"/>
              <a:t> between rows and columns</a:t>
            </a:r>
          </a:p>
          <a:p>
            <a:pPr lvl="1"/>
            <a:r>
              <a:rPr lang="en-US" dirty="0"/>
              <a:t>These can be created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grid-column-gap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grid-row-gap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grid-gap</a:t>
            </a:r>
            <a:r>
              <a:rPr lang="en-US" dirty="0"/>
              <a:t> properties</a:t>
            </a:r>
          </a:p>
          <a:p>
            <a:endParaRPr lang="en-US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4636C10-3C15-48F3-8345-A8669B8FA048}"/>
              </a:ext>
            </a:extLst>
          </p:cNvPr>
          <p:cNvSpPr txBox="1"/>
          <p:nvPr/>
        </p:nvSpPr>
        <p:spPr>
          <a:xfrm>
            <a:off x="2361000" y="3609000"/>
            <a:ext cx="58950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grid-template-rows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column-gap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row-gap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3F6E5-B34F-4E1B-A871-FF8757C7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13" y="3519000"/>
            <a:ext cx="3746487" cy="289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7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</a:t>
            </a:r>
            <a:r>
              <a:rPr lang="en-US" dirty="0"/>
              <a:t> unit allows you to set the </a:t>
            </a:r>
            <a:r>
              <a:rPr lang="en-US" b="1" dirty="0">
                <a:solidFill>
                  <a:schemeClr val="bg1"/>
                </a:solidFill>
              </a:rPr>
              <a:t>size of a track</a:t>
            </a:r>
            <a:r>
              <a:rPr lang="en-US" dirty="0"/>
              <a:t> as a fraction of the </a:t>
            </a:r>
            <a:r>
              <a:rPr lang="en-US" b="1" dirty="0">
                <a:solidFill>
                  <a:schemeClr val="bg1"/>
                </a:solidFill>
              </a:rPr>
              <a:t>free space </a:t>
            </a:r>
            <a:r>
              <a:rPr lang="en-US" dirty="0"/>
              <a:t>of the grid container</a:t>
            </a:r>
          </a:p>
          <a:p>
            <a:pPr lvl="1"/>
            <a:r>
              <a:rPr lang="en-US" dirty="0"/>
              <a:t>For example, this will set each item to one third the width of the grid container: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free space is calculated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any non-flexible items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Units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67C0BAD-F989-4907-AA46-1F2A346CC42E}"/>
              </a:ext>
            </a:extLst>
          </p:cNvPr>
          <p:cNvSpPr txBox="1"/>
          <p:nvPr/>
        </p:nvSpPr>
        <p:spPr>
          <a:xfrm>
            <a:off x="2811000" y="3429000"/>
            <a:ext cx="7946958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7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grid template </a:t>
            </a:r>
            <a:r>
              <a:rPr lang="en-US" dirty="0"/>
              <a:t>by referencing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grid areas which are specified with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grid-area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Repeating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causes the content to span those cells</a:t>
            </a:r>
          </a:p>
          <a:p>
            <a:pPr lvl="1"/>
            <a:r>
              <a:rPr lang="en-US" dirty="0"/>
              <a:t>A period signifies an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</a:p>
          <a:p>
            <a:pPr lvl="1"/>
            <a:r>
              <a:rPr lang="en-US" dirty="0"/>
              <a:t>The syntax itself provides a </a:t>
            </a:r>
            <a:r>
              <a:rPr lang="en-US" b="1" dirty="0">
                <a:solidFill>
                  <a:schemeClr val="bg1"/>
                </a:solidFill>
              </a:rPr>
              <a:t>visualization</a:t>
            </a:r>
            <a:r>
              <a:rPr lang="en-US" dirty="0"/>
              <a:t> of the structure of the grid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 Areas</a:t>
            </a:r>
          </a:p>
        </p:txBody>
      </p:sp>
    </p:spTree>
    <p:extLst>
      <p:ext uri="{BB962C8B-B14F-4D97-AF65-F5344CB8AC3E}">
        <p14:creationId xmlns:p14="http://schemas.microsoft.com/office/powerpoint/2010/main" val="6730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&lt;grid-area-name&gt; </a:t>
            </a:r>
            <a:r>
              <a:rPr lang="en-US" dirty="0"/>
              <a:t>- the name of a grid area specified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- a period signifies an empty grid cell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no grid areas are defined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 Areas</a:t>
            </a:r>
          </a:p>
        </p:txBody>
      </p:sp>
    </p:spTree>
    <p:extLst>
      <p:ext uri="{BB962C8B-B14F-4D97-AF65-F5344CB8AC3E}">
        <p14:creationId xmlns:p14="http://schemas.microsoft.com/office/powerpoint/2010/main" val="5378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 Areas - Example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67C0BAD-F989-4907-AA46-1F2A346CC42E}"/>
              </a:ext>
            </a:extLst>
          </p:cNvPr>
          <p:cNvSpPr txBox="1"/>
          <p:nvPr/>
        </p:nvSpPr>
        <p:spPr>
          <a:xfrm>
            <a:off x="379577" y="1314000"/>
            <a:ext cx="4005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.item-a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.item-b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main;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.item-c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sidebar;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.item-d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footer;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35106-DC64-4E66-BA14-83B827E18946}"/>
              </a:ext>
            </a:extLst>
          </p:cNvPr>
          <p:cNvSpPr txBox="1"/>
          <p:nvPr/>
        </p:nvSpPr>
        <p:spPr>
          <a:xfrm>
            <a:off x="4431000" y="1314000"/>
            <a:ext cx="7414404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'header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header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header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header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     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'main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 . sidebar'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     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'footer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3A7B6-7363-494B-8EFB-6B8DAEC9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00" y="3817050"/>
            <a:ext cx="4114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Aligns grid items along the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) axis</a:t>
            </a:r>
          </a:p>
          <a:p>
            <a:r>
              <a:rPr lang="en-US" dirty="0"/>
              <a:t>This value applies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items</a:t>
            </a:r>
            <a:r>
              <a:rPr lang="en-US" dirty="0"/>
              <a:t> inside the container</a:t>
            </a:r>
          </a:p>
          <a:p>
            <a:r>
              <a:rPr lang="en-US" dirty="0"/>
              <a:t>Values: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000" dirty="0"/>
              <a:t> - aligns items to be flush with the start edge of their cell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000" dirty="0"/>
              <a:t> - aligns items to be flush with the end edge of their cell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000" dirty="0"/>
              <a:t> - aligns items in the center of their cell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stretch</a:t>
            </a:r>
            <a:r>
              <a:rPr lang="en-US" sz="3000" dirty="0"/>
              <a:t> - fills the whole width of the cell (this is the default)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Items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2A55EBB4-4A6B-4A20-A76E-CFC1975FD8CE}"/>
              </a:ext>
            </a:extLst>
          </p:cNvPr>
          <p:cNvSpPr txBox="1"/>
          <p:nvPr/>
        </p:nvSpPr>
        <p:spPr>
          <a:xfrm>
            <a:off x="2856000" y="5589000"/>
            <a:ext cx="865509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8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Items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0A87D-EB56-4874-8A12-1BCF33EE5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/>
          <a:stretch/>
        </p:blipFill>
        <p:spPr>
          <a:xfrm>
            <a:off x="190006" y="1966322"/>
            <a:ext cx="5191125" cy="1909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F0CC95-A52E-4A47-AC02-03CE53AF2B9A}"/>
              </a:ext>
            </a:extLst>
          </p:cNvPr>
          <p:cNvSpPr txBox="1"/>
          <p:nvPr/>
        </p:nvSpPr>
        <p:spPr>
          <a:xfrm>
            <a:off x="190006" y="4047466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35C001-6D5D-46C8-A983-B9C64743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4729498"/>
            <a:ext cx="5200032" cy="1909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7536000" y="1261002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50AB0-801D-4EAF-91E0-D6709B0A8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55" y="1966322"/>
            <a:ext cx="51720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7401000" y="4142057"/>
            <a:ext cx="42709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0D1651-E0F6-44F3-B219-061828F3B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75" y="4830891"/>
            <a:ext cx="5191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4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Aligns grid items along the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) axis (as opposed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justify-items</a:t>
            </a:r>
            <a:r>
              <a:rPr lang="en-US" dirty="0"/>
              <a:t> which aligns along the inline (row) axis)</a:t>
            </a:r>
          </a:p>
          <a:p>
            <a:r>
              <a:rPr lang="en-US" dirty="0"/>
              <a:t>This value applies to all grid items inside the container</a:t>
            </a:r>
          </a:p>
          <a:p>
            <a:r>
              <a:rPr lang="en-US" dirty="0"/>
              <a:t>Values: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dirty="0"/>
              <a:t> - aligns items to be flush with the start edge of their cell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 - aligns items to be flush with the end edge of their cell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dirty="0"/>
              <a:t> - aligns items in the center of their cell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stretch</a:t>
            </a:r>
            <a:r>
              <a:rPr lang="en-US" dirty="0"/>
              <a:t> - fills the whole height of the cell (this is the default)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2A55EBB4-4A6B-4A20-A76E-CFC1975FD8CE}"/>
              </a:ext>
            </a:extLst>
          </p:cNvPr>
          <p:cNvSpPr txBox="1"/>
          <p:nvPr/>
        </p:nvSpPr>
        <p:spPr>
          <a:xfrm>
            <a:off x="2811000" y="5499000"/>
            <a:ext cx="796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01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69000"/>
            <a:ext cx="9049234" cy="5535000"/>
          </a:xfrm>
        </p:spPr>
        <p:txBody>
          <a:bodyPr>
            <a:normAutofit/>
          </a:bodyPr>
          <a:lstStyle/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Grid Layout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Grid Properties</a:t>
            </a:r>
          </a:p>
          <a:p>
            <a:pPr marL="1313171" lvl="2" indent="-571500">
              <a:lnSpc>
                <a:spcPct val="100000"/>
              </a:lnSpc>
            </a:pPr>
            <a:r>
              <a:rPr lang="en-US" sz="3398" dirty="0"/>
              <a:t>Properties for the Parent (</a:t>
            </a:r>
            <a:r>
              <a:rPr lang="en-US" sz="3398" b="1" dirty="0">
                <a:solidFill>
                  <a:schemeClr val="bg1"/>
                </a:solidFill>
              </a:rPr>
              <a:t>Grid Container</a:t>
            </a:r>
            <a:r>
              <a:rPr lang="en-US" sz="3398" dirty="0"/>
              <a:t>)</a:t>
            </a:r>
          </a:p>
          <a:p>
            <a:pPr marL="1313171" lvl="2" indent="-571500">
              <a:lnSpc>
                <a:spcPct val="100000"/>
              </a:lnSpc>
            </a:pPr>
            <a:r>
              <a:rPr lang="en-US" sz="3398" dirty="0"/>
              <a:t>Properties for the Children (</a:t>
            </a:r>
            <a:r>
              <a:rPr lang="en-US" sz="3398" b="1" dirty="0">
                <a:solidFill>
                  <a:schemeClr val="bg1"/>
                </a:solidFill>
              </a:rPr>
              <a:t>Grid Items</a:t>
            </a:r>
            <a:r>
              <a:rPr lang="en-US" sz="3398" dirty="0"/>
              <a:t>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F0CC95-A52E-4A47-AC02-03CE53AF2B9A}"/>
              </a:ext>
            </a:extLst>
          </p:cNvPr>
          <p:cNvSpPr txBox="1"/>
          <p:nvPr/>
        </p:nvSpPr>
        <p:spPr>
          <a:xfrm>
            <a:off x="190006" y="4047466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7536000" y="1261002"/>
            <a:ext cx="41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7401000" y="4142057"/>
            <a:ext cx="42709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F43FA-8572-4638-A63B-3F5DE10C5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/>
          <a:stretch/>
        </p:blipFill>
        <p:spPr>
          <a:xfrm>
            <a:off x="190006" y="2000217"/>
            <a:ext cx="51842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C5A95-FB53-4D4E-8AD6-09543708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6" y="4786681"/>
            <a:ext cx="519112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11D38-0BF3-41EA-8437-91048F916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5"/>
          <a:stretch/>
        </p:blipFill>
        <p:spPr>
          <a:xfrm>
            <a:off x="6499825" y="2000216"/>
            <a:ext cx="517207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CA3D0C-8D03-4B0C-95B3-D050D87FD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824" y="4795100"/>
            <a:ext cx="51720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Sometimes the total size of your grid might be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than the size of its grid container</a:t>
            </a:r>
          </a:p>
          <a:p>
            <a:pPr lvl="1"/>
            <a:r>
              <a:rPr lang="en-US" dirty="0"/>
              <a:t>This could happen if all of your grid items are sized with </a:t>
            </a:r>
            <a:r>
              <a:rPr lang="en-US" b="1" dirty="0">
                <a:solidFill>
                  <a:schemeClr val="bg1"/>
                </a:solidFill>
              </a:rPr>
              <a:t>non-flexible units </a:t>
            </a:r>
            <a:r>
              <a:rPr lang="en-US" dirty="0"/>
              <a:t>like px</a:t>
            </a:r>
          </a:p>
          <a:p>
            <a:pPr lvl="1"/>
            <a:r>
              <a:rPr lang="en-US" dirty="0"/>
              <a:t>In this case you can set the alignment of the grid within the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</a:p>
          <a:p>
            <a:r>
              <a:rPr lang="en-US" dirty="0"/>
              <a:t>Values: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2406000" y="5454000"/>
            <a:ext cx="877500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space-evenly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55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42859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F0CC95-A52E-4A47-AC02-03CE53AF2B9A}"/>
              </a:ext>
            </a:extLst>
          </p:cNvPr>
          <p:cNvSpPr txBox="1"/>
          <p:nvPr/>
        </p:nvSpPr>
        <p:spPr>
          <a:xfrm>
            <a:off x="190006" y="4317721"/>
            <a:ext cx="42550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6817771" y="1261002"/>
            <a:ext cx="48582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5961000" y="3879000"/>
            <a:ext cx="57109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50908-EE51-46DD-AA1C-D4455D2E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6" y="1871092"/>
            <a:ext cx="3825894" cy="216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29AC5-924E-43E8-AD8A-26EDC643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6" y="4905162"/>
            <a:ext cx="3014894" cy="1835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4D74C-7476-464C-9848-D393A8710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300" y="1871092"/>
            <a:ext cx="3135600" cy="1836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1C01A7-91BB-4F5A-A2A1-637CB5DA9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836" y="4483175"/>
            <a:ext cx="3953064" cy="227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This property aligns the grid along the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) axis (as opposed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/>
              <a:t> which aligns the grid along the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) axis)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2406000" y="3046718"/>
            <a:ext cx="877500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space-evenly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4909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32509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3666885" y="1261002"/>
            <a:ext cx="341911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7303201" y="1261002"/>
            <a:ext cx="444354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6A7EF-81F5-4A79-9E25-0B32B5A8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6" y="1824862"/>
            <a:ext cx="3250994" cy="2962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B9D41-3A5A-416C-8212-862FBC09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750" y="1786888"/>
            <a:ext cx="3408250" cy="3100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88260-B8FC-4760-85DD-6ECF3BF1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749" y="1836562"/>
            <a:ext cx="4423997" cy="4008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63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If you have grid items that you don’t explicitly place on the grid, the </a:t>
            </a:r>
            <a:r>
              <a:rPr lang="en-US" b="1" dirty="0">
                <a:solidFill>
                  <a:schemeClr val="bg1"/>
                </a:solidFill>
              </a:rPr>
              <a:t>auto-placement algorithm </a:t>
            </a:r>
            <a:r>
              <a:rPr lang="en-US" dirty="0"/>
              <a:t>kicks in to automatically place the items</a:t>
            </a:r>
          </a:p>
          <a:p>
            <a:pPr lvl="1"/>
            <a:r>
              <a:rPr lang="en-US" dirty="0"/>
              <a:t>This property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/>
              <a:t> how the auto-placement algorithm works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Auto Flow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2811000" y="4149000"/>
            <a:ext cx="886288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grid-auto-flow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dense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dense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7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96F3AD32-F578-4B9E-A7B6-02F7E3BBC2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Properties for the Children (Grid Items)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4B8ED2-403F-462D-9998-BB21399B9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Grid Properties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264A41-32C8-4AEA-97E3-4D6ED6C5D6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00" y="6507162"/>
            <a:ext cx="516000" cy="350837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026" name="Picture 2" descr="Playing with CSS Grid Layout. Yesterday I had the chance to see ...">
            <a:extLst>
              <a:ext uri="{FF2B5EF4-FFF2-40B4-BE49-F238E27FC236}">
                <a16:creationId xmlns:a16="http://schemas.microsoft.com/office/drawing/2014/main" id="{9EFED005-49A3-422D-A05D-9D490C9DC4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81" y="729000"/>
            <a:ext cx="4369237" cy="37797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9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Determines a </a:t>
            </a:r>
            <a:r>
              <a:rPr lang="en-US" b="1" dirty="0">
                <a:solidFill>
                  <a:schemeClr val="bg1"/>
                </a:solidFill>
              </a:rPr>
              <a:t>grid item's location</a:t>
            </a:r>
            <a:r>
              <a:rPr lang="en-US" dirty="0"/>
              <a:t> within the grid by referring to specific grid lines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grid-column-start/grid-row-start</a:t>
            </a:r>
            <a:r>
              <a:rPr lang="en-US" dirty="0"/>
              <a:t> is the line where the item </a:t>
            </a:r>
            <a:r>
              <a:rPr lang="en-US" b="1" dirty="0">
                <a:solidFill>
                  <a:schemeClr val="bg1"/>
                </a:solidFill>
              </a:rPr>
              <a:t>begins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grid-column-end/grid-row-end</a:t>
            </a:r>
            <a:r>
              <a:rPr lang="en-US" dirty="0"/>
              <a:t> is the line where the item </a:t>
            </a:r>
            <a:r>
              <a:rPr lang="en-US" b="1" dirty="0">
                <a:solidFill>
                  <a:schemeClr val="bg1"/>
                </a:solidFill>
              </a:rPr>
              <a:t>ends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Grid Items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2257502" y="4882977"/>
            <a:ext cx="9679235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grid-column-start: &lt;number&gt; | &lt;name&gt;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&lt;number&gt;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&lt;name&gt; | auto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grid-column-end: &lt;number&gt; | &lt;name&gt;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&lt;number&gt;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&lt;name&gt; | auto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grid-row-start: &lt;number&gt; | &lt;name&gt;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&lt;number&gt;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&lt;name&gt; | auto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grid-row-end: &lt;number&gt; | &lt;name&gt;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&lt;number&gt; |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&lt;name&gt; | auto</a:t>
            </a:r>
          </a:p>
        </p:txBody>
      </p:sp>
    </p:spTree>
    <p:extLst>
      <p:ext uri="{BB962C8B-B14F-4D97-AF65-F5344CB8AC3E}">
        <p14:creationId xmlns:p14="http://schemas.microsoft.com/office/powerpoint/2010/main" val="30683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D270F-02DA-4F2C-A0DB-CF7594FC5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7CCB35-E8EB-4724-B908-AE597C7D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Grid Items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22DC563C-BB14-4709-AD20-A366CB091F4F}"/>
              </a:ext>
            </a:extLst>
          </p:cNvPr>
          <p:cNvSpPr txBox="1"/>
          <p:nvPr/>
        </p:nvSpPr>
        <p:spPr>
          <a:xfrm>
            <a:off x="246765" y="1269000"/>
            <a:ext cx="566923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.item-a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grid-column-start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grid-column-end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grid-row-start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grid-row-end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4C2FA-D93B-40D6-A0F7-D6E6529F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00" y="2709000"/>
            <a:ext cx="5940000" cy="3786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0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5" cy="5546589"/>
          </a:xfrm>
        </p:spPr>
        <p:txBody>
          <a:bodyPr>
            <a:normAutofit/>
          </a:bodyPr>
          <a:lstStyle/>
          <a:p>
            <a:r>
              <a:rPr lang="en-US" dirty="0"/>
              <a:t>A shorthand property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grid-row-start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grid-row-end</a:t>
            </a:r>
            <a:r>
              <a:rPr lang="en-US" dirty="0"/>
              <a:t> </a:t>
            </a:r>
          </a:p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grid item’s size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within the grid row by contributing a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, a </a:t>
            </a:r>
            <a:r>
              <a:rPr lang="en-US" b="1" dirty="0">
                <a:solidFill>
                  <a:schemeClr val="bg1"/>
                </a:solidFill>
              </a:rPr>
              <a:t>span</a:t>
            </a:r>
            <a:r>
              <a:rPr lang="en-US" dirty="0"/>
              <a:t>, or nothing (</a:t>
            </a:r>
            <a:r>
              <a:rPr lang="en-US" b="1" dirty="0">
                <a:solidFill>
                  <a:schemeClr val="bg1"/>
                </a:solidFill>
              </a:rPr>
              <a:t>automatic</a:t>
            </a:r>
            <a:r>
              <a:rPr lang="en-US" dirty="0"/>
              <a:t>) to its grid placement</a:t>
            </a:r>
          </a:p>
          <a:p>
            <a:r>
              <a:rPr lang="en-US" dirty="0"/>
              <a:t>Specifying the </a:t>
            </a:r>
            <a:r>
              <a:rPr lang="en-US" b="1" dirty="0">
                <a:solidFill>
                  <a:schemeClr val="bg1"/>
                </a:solidFill>
              </a:rPr>
              <a:t>inline-start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inline-end</a:t>
            </a:r>
            <a:r>
              <a:rPr lang="en-US" dirty="0"/>
              <a:t> edge of its grid area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Column, Grid Row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5106000" y="5196915"/>
            <a:ext cx="5560660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grid-column: 3 / </a:t>
            </a:r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2;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grid-row: </a:t>
            </a:r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third-line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/ 4;</a:t>
            </a:r>
          </a:p>
        </p:txBody>
      </p:sp>
    </p:spTree>
    <p:extLst>
      <p:ext uri="{BB962C8B-B14F-4D97-AF65-F5344CB8AC3E}">
        <p14:creationId xmlns:p14="http://schemas.microsoft.com/office/powerpoint/2010/main" val="25501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Aligns a grid item inside a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  <a:r>
              <a:rPr lang="en-US" dirty="0"/>
              <a:t> along the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(as opposed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</a:t>
            </a:r>
            <a:r>
              <a:rPr lang="en-US" dirty="0"/>
              <a:t> which aligns along the block (column) axis)</a:t>
            </a:r>
          </a:p>
          <a:p>
            <a:r>
              <a:rPr lang="en-US" dirty="0"/>
              <a:t>This value applies to a grid item inside a </a:t>
            </a:r>
            <a:r>
              <a:rPr lang="en-US" b="1" dirty="0">
                <a:solidFill>
                  <a:schemeClr val="bg1"/>
                </a:solidFill>
              </a:rPr>
              <a:t>single cell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Self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741000" y="3789000"/>
            <a:ext cx="895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Self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524198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F0CC95-A52E-4A47-AC02-03CE53AF2B9A}"/>
              </a:ext>
            </a:extLst>
          </p:cNvPr>
          <p:cNvSpPr txBox="1"/>
          <p:nvPr/>
        </p:nvSpPr>
        <p:spPr>
          <a:xfrm>
            <a:off x="218070" y="4055211"/>
            <a:ext cx="520064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6508511" y="1261002"/>
            <a:ext cx="52238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6529210" y="3879000"/>
            <a:ext cx="522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22C2F-3A76-4BB9-86BC-4D549921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0" y="1954950"/>
            <a:ext cx="5230994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8631A-1391-4589-952E-45E9CA26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1" y="4818863"/>
            <a:ext cx="5200648" cy="1807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AA0E4-B14C-4C01-B284-4CAF9F58E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211" y="1912384"/>
            <a:ext cx="520312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E2AD2-0B92-4DCD-81DA-E10F9B6B5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210" y="4537582"/>
            <a:ext cx="52006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5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Aligns a grid item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  <a:r>
              <a:rPr lang="en-US" dirty="0"/>
              <a:t> along the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) axis (as opposed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justify-self</a:t>
            </a:r>
            <a:r>
              <a:rPr lang="en-US" dirty="0"/>
              <a:t> which aligns along the inline (row) axis)</a:t>
            </a:r>
          </a:p>
          <a:p>
            <a:r>
              <a:rPr lang="en-US" dirty="0"/>
              <a:t>This value applies to the content inside a </a:t>
            </a:r>
            <a:r>
              <a:rPr lang="en-US" b="1" dirty="0">
                <a:solidFill>
                  <a:schemeClr val="bg1"/>
                </a:solidFill>
              </a:rPr>
              <a:t>single grid item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7C2562-59CF-489F-BF38-12FE90693F19}"/>
              </a:ext>
            </a:extLst>
          </p:cNvPr>
          <p:cNvSpPr txBox="1"/>
          <p:nvPr/>
        </p:nvSpPr>
        <p:spPr>
          <a:xfrm>
            <a:off x="752232" y="3699000"/>
            <a:ext cx="916076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1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15CC-0601-4B5F-9FA3-D615CC3CF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F8EC96-16E0-431F-9408-5A7638F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4C683290-4A50-42B4-970C-3BC74E41B289}"/>
              </a:ext>
            </a:extLst>
          </p:cNvPr>
          <p:cNvSpPr txBox="1"/>
          <p:nvPr/>
        </p:nvSpPr>
        <p:spPr>
          <a:xfrm>
            <a:off x="190006" y="1261002"/>
            <a:ext cx="524198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F0CC95-A52E-4A47-AC02-03CE53AF2B9A}"/>
              </a:ext>
            </a:extLst>
          </p:cNvPr>
          <p:cNvSpPr txBox="1"/>
          <p:nvPr/>
        </p:nvSpPr>
        <p:spPr>
          <a:xfrm>
            <a:off x="218070" y="4055211"/>
            <a:ext cx="520064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40A741A2-D4EA-4D00-8B8E-DA3CEEFE63C7}"/>
              </a:ext>
            </a:extLst>
          </p:cNvPr>
          <p:cNvSpPr txBox="1"/>
          <p:nvPr/>
        </p:nvSpPr>
        <p:spPr>
          <a:xfrm>
            <a:off x="6508511" y="1261002"/>
            <a:ext cx="52238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C1C129EC-829A-4F0C-BE06-B229B31B8A49}"/>
              </a:ext>
            </a:extLst>
          </p:cNvPr>
          <p:cNvSpPr txBox="1"/>
          <p:nvPr/>
        </p:nvSpPr>
        <p:spPr>
          <a:xfrm>
            <a:off x="6529210" y="3879000"/>
            <a:ext cx="522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0E2F9-E53E-4715-A090-9427E9888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"/>
          <a:stretch/>
        </p:blipFill>
        <p:spPr>
          <a:xfrm>
            <a:off x="190006" y="1898096"/>
            <a:ext cx="5241988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F9419-2FCA-4BB2-B7D5-716FFEAD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04" y="1917146"/>
            <a:ext cx="5223819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120DD-F3D7-4837-B8AA-F6B7A3D4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5" y="4740975"/>
            <a:ext cx="51625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54F013-4889-4B7E-AAD2-988F37868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205" y="4584174"/>
            <a:ext cx="5223820" cy="2071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0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02713"/>
            <a:ext cx="8446247" cy="497757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251148" indent="-571500"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Grid Layout</a:t>
            </a:r>
          </a:p>
          <a:p>
            <a:pPr marL="251148" indent="-571500"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Grid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>
                <a:solidFill>
                  <a:schemeClr val="bg2"/>
                </a:solidFill>
              </a:rPr>
              <a:t>Properties for the Parent (</a:t>
            </a:r>
            <a:r>
              <a:rPr lang="en-US" sz="3800" b="1" dirty="0">
                <a:solidFill>
                  <a:schemeClr val="bg1"/>
                </a:solidFill>
              </a:rPr>
              <a:t>Grid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b="1" dirty="0">
                <a:solidFill>
                  <a:schemeClr val="bg1"/>
                </a:solidFill>
              </a:rPr>
              <a:t>Container</a:t>
            </a:r>
            <a:r>
              <a:rPr lang="en-US" sz="3800" dirty="0">
                <a:solidFill>
                  <a:schemeClr val="bg2"/>
                </a:solidFill>
              </a:rPr>
              <a:t>)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>
                <a:solidFill>
                  <a:schemeClr val="bg2"/>
                </a:solidFill>
              </a:rPr>
              <a:t>Properties for the Children (</a:t>
            </a:r>
            <a:r>
              <a:rPr lang="en-US" sz="3800" b="1" dirty="0">
                <a:solidFill>
                  <a:schemeClr val="bg1"/>
                </a:solidFill>
              </a:rPr>
              <a:t>Grid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b="1" dirty="0">
                <a:solidFill>
                  <a:schemeClr val="bg1"/>
                </a:solidFill>
              </a:rPr>
              <a:t>Items</a:t>
            </a:r>
            <a:r>
              <a:rPr lang="en-US" sz="38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2-dimensional layout system</a:t>
            </a:r>
            <a:endParaRPr lang="en-GB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5D7BB-1EC3-4613-A63F-20A912E2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00" y="701034"/>
            <a:ext cx="4275000" cy="385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79000"/>
            <a:ext cx="9724234" cy="5488732"/>
          </a:xfrm>
        </p:spPr>
        <p:txBody>
          <a:bodyPr>
            <a:normAutofit/>
          </a:bodyPr>
          <a:lstStyle/>
          <a:p>
            <a:r>
              <a:rPr lang="en-US" sz="3600" dirty="0"/>
              <a:t>Excels at </a:t>
            </a:r>
            <a:r>
              <a:rPr lang="en-US" sz="3600" b="1" dirty="0">
                <a:solidFill>
                  <a:schemeClr val="bg1"/>
                </a:solidFill>
              </a:rPr>
              <a:t>dividing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 page </a:t>
            </a:r>
            <a:r>
              <a:rPr lang="en-US" sz="3600" dirty="0"/>
              <a:t>into major regions or defining the relationship in terms of </a:t>
            </a:r>
            <a:r>
              <a:rPr lang="en-US" sz="3600" b="1" dirty="0">
                <a:solidFill>
                  <a:schemeClr val="bg1"/>
                </a:solidFill>
              </a:rPr>
              <a:t>size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position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bg1"/>
                </a:solidFill>
              </a:rPr>
              <a:t>layer</a:t>
            </a:r>
          </a:p>
          <a:p>
            <a:r>
              <a:rPr lang="en-US" sz="3600" dirty="0"/>
              <a:t>Grid layout enables an author to align elements into </a:t>
            </a:r>
            <a:r>
              <a:rPr lang="en-US" sz="3600" b="1" dirty="0">
                <a:solidFill>
                  <a:schemeClr val="bg1"/>
                </a:solidFill>
              </a:rPr>
              <a:t>columns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Layout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2020913" y="973303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3257A-176E-4356-84F6-710330EC42DF}"/>
              </a:ext>
            </a:extLst>
          </p:cNvPr>
          <p:cNvSpPr/>
          <p:nvPr/>
        </p:nvSpPr>
        <p:spPr bwMode="auto">
          <a:xfrm>
            <a:off x="-2533500" y="555411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CF532-09CE-430F-A44A-3727E81249BB}"/>
              </a:ext>
            </a:extLst>
          </p:cNvPr>
          <p:cNvSpPr/>
          <p:nvPr/>
        </p:nvSpPr>
        <p:spPr bwMode="auto">
          <a:xfrm>
            <a:off x="-1059000" y="489051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5AB7E-A807-421C-9814-FC9EAA0DC499}"/>
              </a:ext>
            </a:extLst>
          </p:cNvPr>
          <p:cNvSpPr/>
          <p:nvPr/>
        </p:nvSpPr>
        <p:spPr bwMode="auto">
          <a:xfrm>
            <a:off x="16581000" y="716400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43A93-85A2-42D9-BE27-7582330B0C5F}"/>
              </a:ext>
            </a:extLst>
          </p:cNvPr>
          <p:cNvSpPr/>
          <p:nvPr/>
        </p:nvSpPr>
        <p:spPr bwMode="auto">
          <a:xfrm>
            <a:off x="-2184000" y="6667732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AE0B-788C-43C1-AC3B-3D3E265CF29D}"/>
              </a:ext>
            </a:extLst>
          </p:cNvPr>
          <p:cNvSpPr/>
          <p:nvPr/>
        </p:nvSpPr>
        <p:spPr bwMode="auto">
          <a:xfrm>
            <a:off x="9247477" y="7860743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93410-9985-4948-A681-098F35D04A5F}"/>
              </a:ext>
            </a:extLst>
          </p:cNvPr>
          <p:cNvSpPr/>
          <p:nvPr/>
        </p:nvSpPr>
        <p:spPr bwMode="auto">
          <a:xfrm>
            <a:off x="11001000" y="8118985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C237F-EE7D-4678-A3BB-17A5A9665D9E}"/>
              </a:ext>
            </a:extLst>
          </p:cNvPr>
          <p:cNvSpPr/>
          <p:nvPr/>
        </p:nvSpPr>
        <p:spPr bwMode="auto">
          <a:xfrm>
            <a:off x="8033216" y="8198243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92C47-9BF2-42EB-89AA-2E0C71E001C1}"/>
              </a:ext>
            </a:extLst>
          </p:cNvPr>
          <p:cNvSpPr/>
          <p:nvPr/>
        </p:nvSpPr>
        <p:spPr bwMode="auto">
          <a:xfrm>
            <a:off x="17796000" y="6999541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087AC-7A63-4653-98AB-1F63CD976EA3}"/>
              </a:ext>
            </a:extLst>
          </p:cNvPr>
          <p:cNvSpPr/>
          <p:nvPr/>
        </p:nvSpPr>
        <p:spPr bwMode="auto">
          <a:xfrm>
            <a:off x="16716000" y="8079365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79000"/>
            <a:ext cx="9724234" cy="5488732"/>
          </a:xfrm>
        </p:spPr>
        <p:txBody>
          <a:bodyPr>
            <a:normAutofit/>
          </a:bodyPr>
          <a:lstStyle/>
          <a:p>
            <a:r>
              <a:rPr lang="en-US" sz="3600" dirty="0"/>
              <a:t>Excels at </a:t>
            </a:r>
            <a:r>
              <a:rPr lang="en-US" sz="3600" b="1" dirty="0">
                <a:solidFill>
                  <a:schemeClr val="bg1"/>
                </a:solidFill>
              </a:rPr>
              <a:t>dividing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 page </a:t>
            </a:r>
            <a:r>
              <a:rPr lang="en-US" sz="3600" dirty="0"/>
              <a:t>into major regions or defining the relationship in terms of </a:t>
            </a:r>
            <a:r>
              <a:rPr lang="en-US" sz="3600" b="1" dirty="0">
                <a:solidFill>
                  <a:schemeClr val="bg1"/>
                </a:solidFill>
              </a:rPr>
              <a:t>size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position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bg1"/>
                </a:solidFill>
              </a:rPr>
              <a:t>layer</a:t>
            </a:r>
          </a:p>
          <a:p>
            <a:r>
              <a:rPr lang="en-US" sz="3600" dirty="0"/>
              <a:t>Grid layout enables an author to align elements into </a:t>
            </a:r>
            <a:r>
              <a:rPr lang="en-US" sz="3600" b="1" dirty="0">
                <a:solidFill>
                  <a:schemeClr val="bg1"/>
                </a:solidFill>
              </a:rPr>
              <a:t>columns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Layout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2020913" y="973303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3257A-176E-4356-84F6-710330EC42DF}"/>
              </a:ext>
            </a:extLst>
          </p:cNvPr>
          <p:cNvSpPr/>
          <p:nvPr/>
        </p:nvSpPr>
        <p:spPr bwMode="auto">
          <a:xfrm>
            <a:off x="8683500" y="392400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CF532-09CE-430F-A44A-3727E81249BB}"/>
              </a:ext>
            </a:extLst>
          </p:cNvPr>
          <p:cNvSpPr/>
          <p:nvPr/>
        </p:nvSpPr>
        <p:spPr bwMode="auto">
          <a:xfrm>
            <a:off x="7671000" y="392400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5AB7E-A807-421C-9814-FC9EAA0DC499}"/>
              </a:ext>
            </a:extLst>
          </p:cNvPr>
          <p:cNvSpPr/>
          <p:nvPr/>
        </p:nvSpPr>
        <p:spPr bwMode="auto">
          <a:xfrm>
            <a:off x="7671000" y="581398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43A93-85A2-42D9-BE27-7582330B0C5F}"/>
              </a:ext>
            </a:extLst>
          </p:cNvPr>
          <p:cNvSpPr/>
          <p:nvPr/>
        </p:nvSpPr>
        <p:spPr bwMode="auto">
          <a:xfrm>
            <a:off x="9696000" y="392400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AE0B-788C-43C1-AC3B-3D3E265CF29D}"/>
              </a:ext>
            </a:extLst>
          </p:cNvPr>
          <p:cNvSpPr/>
          <p:nvPr/>
        </p:nvSpPr>
        <p:spPr bwMode="auto">
          <a:xfrm>
            <a:off x="8683500" y="4871155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93410-9985-4948-A681-098F35D04A5F}"/>
              </a:ext>
            </a:extLst>
          </p:cNvPr>
          <p:cNvSpPr/>
          <p:nvPr/>
        </p:nvSpPr>
        <p:spPr bwMode="auto">
          <a:xfrm>
            <a:off x="9696000" y="486899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C237F-EE7D-4678-A3BB-17A5A9665D9E}"/>
              </a:ext>
            </a:extLst>
          </p:cNvPr>
          <p:cNvSpPr/>
          <p:nvPr/>
        </p:nvSpPr>
        <p:spPr bwMode="auto">
          <a:xfrm>
            <a:off x="7671000" y="486899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92C47-9BF2-42EB-89AA-2E0C71E001C1}"/>
              </a:ext>
            </a:extLst>
          </p:cNvPr>
          <p:cNvSpPr/>
          <p:nvPr/>
        </p:nvSpPr>
        <p:spPr bwMode="auto">
          <a:xfrm>
            <a:off x="9696000" y="581398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087AC-7A63-4653-98AB-1F63CD976EA3}"/>
              </a:ext>
            </a:extLst>
          </p:cNvPr>
          <p:cNvSpPr/>
          <p:nvPr/>
        </p:nvSpPr>
        <p:spPr bwMode="auto">
          <a:xfrm>
            <a:off x="8683500" y="5813980"/>
            <a:ext cx="675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70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2020913" y="973303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79A2BF-F33E-4142-B833-FD1B7811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1937"/>
            <a:ext cx="7560000" cy="6819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4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96F3AD32-F578-4B9E-A7B6-02F7E3BBC2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Properties for the Parent (Grid Container)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4B8ED2-403F-462D-9998-BB21399B9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Grid Properties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264A41-32C8-4AEA-97E3-4D6ED6C5D6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00" y="6507162"/>
            <a:ext cx="516000" cy="350837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 descr="Playing with CSS Grid Layout. Yesterday I had the chance to see ...">
            <a:extLst>
              <a:ext uri="{FF2B5EF4-FFF2-40B4-BE49-F238E27FC236}">
                <a16:creationId xmlns:a16="http://schemas.microsoft.com/office/drawing/2014/main" id="{9EFED005-49A3-422D-A05D-9D490C9DC4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81" y="729000"/>
            <a:ext cx="4369237" cy="37797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element as a grid container and establishes a new grid formatting context for its contents</a:t>
            </a:r>
          </a:p>
          <a:p>
            <a:r>
              <a:rPr lang="en-US" dirty="0"/>
              <a:t>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grid</a:t>
            </a:r>
            <a:r>
              <a:rPr lang="en-US" dirty="0"/>
              <a:t> - generates a </a:t>
            </a:r>
            <a:r>
              <a:rPr lang="en-US" b="1" dirty="0">
                <a:solidFill>
                  <a:schemeClr val="bg1"/>
                </a:solidFill>
              </a:rPr>
              <a:t>block-level grid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inline-grid</a:t>
            </a:r>
            <a:r>
              <a:rPr lang="en-US" dirty="0"/>
              <a:t> - generates an </a:t>
            </a:r>
            <a:r>
              <a:rPr lang="en-US" b="1" dirty="0">
                <a:solidFill>
                  <a:schemeClr val="bg1"/>
                </a:solidFill>
              </a:rPr>
              <a:t>inline-level grid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E656BEEF-D0F8-44B2-A0E9-B40AEDDC9C33}"/>
              </a:ext>
            </a:extLst>
          </p:cNvPr>
          <p:cNvSpPr txBox="1"/>
          <p:nvPr/>
        </p:nvSpPr>
        <p:spPr>
          <a:xfrm>
            <a:off x="2549717" y="4509000"/>
            <a:ext cx="61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inline-grid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1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1773</Words>
  <Application>Microsoft Office PowerPoint</Application>
  <PresentationFormat>Widescreen</PresentationFormat>
  <Paragraphs>273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Grid</vt:lpstr>
      <vt:lpstr>Table of Contents</vt:lpstr>
      <vt:lpstr>Have a Question?</vt:lpstr>
      <vt:lpstr>Grid</vt:lpstr>
      <vt:lpstr>CSS Grid Layout</vt:lpstr>
      <vt:lpstr>CSS Grid Layout</vt:lpstr>
      <vt:lpstr>PowerPoint Presentation</vt:lpstr>
      <vt:lpstr>Grid Properties</vt:lpstr>
      <vt:lpstr>Display</vt:lpstr>
      <vt:lpstr>Grid Column</vt:lpstr>
      <vt:lpstr>Grid Row</vt:lpstr>
      <vt:lpstr>Gutters (Gaps)</vt:lpstr>
      <vt:lpstr>Grid Units</vt:lpstr>
      <vt:lpstr>Grid Template Areas</vt:lpstr>
      <vt:lpstr>Grid Template Areas</vt:lpstr>
      <vt:lpstr>Grid Template Areas - Example</vt:lpstr>
      <vt:lpstr>Justify Items</vt:lpstr>
      <vt:lpstr>Justify Items - Example</vt:lpstr>
      <vt:lpstr>Align Items</vt:lpstr>
      <vt:lpstr>Align Items - Example</vt:lpstr>
      <vt:lpstr>Justify Content</vt:lpstr>
      <vt:lpstr>Justify Content - Example</vt:lpstr>
      <vt:lpstr>Align Content</vt:lpstr>
      <vt:lpstr>Align Content - Example</vt:lpstr>
      <vt:lpstr>Grid Auto Flow</vt:lpstr>
      <vt:lpstr>Grid Properties</vt:lpstr>
      <vt:lpstr>Placing Grid Items</vt:lpstr>
      <vt:lpstr>Placing Grid Items - Example</vt:lpstr>
      <vt:lpstr>Grid Column, Grid Row</vt:lpstr>
      <vt:lpstr>Justify Self</vt:lpstr>
      <vt:lpstr>Justify Self - Example</vt:lpstr>
      <vt:lpstr>Align Self</vt:lpstr>
      <vt:lpstr>Align Self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antonoaatanasova</cp:lastModifiedBy>
  <cp:revision>602</cp:revision>
  <dcterms:created xsi:type="dcterms:W3CDTF">2018-05-23T13:08:44Z</dcterms:created>
  <dcterms:modified xsi:type="dcterms:W3CDTF">2020-07-27T10:39:09Z</dcterms:modified>
  <cp:category>computer programming;programming;software development;software engineering</cp:category>
</cp:coreProperties>
</file>