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7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146A30-51BD-46FA-A5B1-2CC3D7981731}">
          <p14:sldIdLst>
            <p14:sldId id="256"/>
            <p14:sldId id="257"/>
            <p14:sldId id="258"/>
          </p14:sldIdLst>
        </p14:section>
        <p14:section name="Challenges for CSS" id="{D90CF206-B1D2-4DEA-8223-22D71EDB7B98}">
          <p14:sldIdLst>
            <p14:sldId id="259"/>
            <p14:sldId id="260"/>
            <p14:sldId id="261"/>
          </p14:sldIdLst>
        </p14:section>
        <p14:section name="What is ITCSS?" id="{8C0E1506-A56F-4742-BEB0-6CA7A13B45CA}">
          <p14:sldIdLst>
            <p14:sldId id="262"/>
            <p14:sldId id="263"/>
            <p14:sldId id="264"/>
          </p14:sldIdLst>
        </p14:section>
        <p14:section name="ITCSS Layers" id="{72A78DD1-591E-498A-823C-CE9203FCCB83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Practical Exercises" id="{943591C5-37EB-433C-9F63-C8685A21E02A}">
          <p14:sldIdLst>
            <p14:sldId id="272"/>
            <p14:sldId id="273"/>
            <p14:sldId id="274"/>
          </p14:sldIdLst>
        </p14:section>
        <p14:section name="Conclusion" id="{64C64E38-B008-404B-ACEF-CCEED16B9611}">
          <p14:sldIdLst>
            <p14:sldId id="275"/>
            <p14:sldId id="280"/>
            <p14:sldId id="277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06.07.2020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20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396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1.png"/><Relationship Id="rId10" Type="http://schemas.openxmlformats.org/officeDocument/2006/relationships/image" Target="../media/image32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Inverted Triangle CSS</a:t>
            </a:r>
            <a:endParaRPr lang="en-GB" b="1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87" y="240618"/>
            <a:ext cx="11083636" cy="882654"/>
          </a:xfrm>
        </p:spPr>
        <p:txBody>
          <a:bodyPr/>
          <a:lstStyle/>
          <a:p>
            <a:r>
              <a:rPr lang="en-US" smtClean="0"/>
              <a:t>CSS Architecture – ITCSS</a:t>
            </a:r>
            <a:endParaRPr lang="en-US" dirty="0"/>
          </a:p>
        </p:txBody>
      </p:sp>
      <p:pic>
        <p:nvPicPr>
          <p:cNvPr id="4" name="Picture 2" descr="Understanding ITCSS: Real case using ITCSS in a GhostCMS blog - DEV">
            <a:extLst>
              <a:ext uri="{FF2B5EF4-FFF2-40B4-BE49-F238E27FC236}">
                <a16:creationId xmlns:a16="http://schemas.microsoft.com/office/drawing/2014/main" id="{297932E6-F0E3-4A3B-89FE-534995D29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844000"/>
            <a:ext cx="3342212" cy="187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4000"/>
            <a:ext cx="10961783" cy="768084"/>
          </a:xfrm>
        </p:spPr>
        <p:txBody>
          <a:bodyPr/>
          <a:lstStyle/>
          <a:p>
            <a:r>
              <a:rPr lang="en-US" smtClean="0"/>
              <a:t>Inverted Triangle CSS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5CC92-571B-412D-A5A3-B75C1392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749" y="777084"/>
            <a:ext cx="6078501" cy="3693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20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D23558-053A-4414-9B51-291918447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separates your CSS codebase to several sections (called </a:t>
            </a:r>
            <a:r>
              <a:rPr lang="en-US" b="1" dirty="0">
                <a:solidFill>
                  <a:schemeClr val="bg1"/>
                </a:solidFill>
              </a:rPr>
              <a:t>layers</a:t>
            </a:r>
            <a:r>
              <a:rPr lang="en-US" dirty="0"/>
              <a:t>), which take the form of the inverted triangle: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31CFCF-BA0E-481B-9649-DD54309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ITCSS 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D62DE-2975-4BC2-AC1A-96A9EB189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2529000"/>
            <a:ext cx="6390000" cy="388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8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60671-00D9-4DC5-B53B-C4D5CFB47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7878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Settings</a:t>
            </a:r>
            <a:r>
              <a:rPr lang="en-US" dirty="0"/>
              <a:t> - used with preprocessors and contain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definitions</a:t>
            </a:r>
            <a:r>
              <a:rPr lang="en-US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 globally used </a:t>
            </a:r>
            <a:r>
              <a:rPr lang="en-US" b="1" dirty="0">
                <a:solidFill>
                  <a:schemeClr val="bg1"/>
                </a:solidFill>
              </a:rPr>
              <a:t>mixins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important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any CSS in the first 2 layers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14A24-417C-4450-9A45-3F9797C5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ITCSS Layers – Settings</a:t>
            </a:r>
            <a:endParaRPr lang="en-US" dirty="0"/>
          </a:p>
        </p:txBody>
      </p:sp>
      <p:pic>
        <p:nvPicPr>
          <p:cNvPr id="5" name="Picture 4" descr="A picture containing chair, table&#10;&#10;Description automatically generated">
            <a:extLst>
              <a:ext uri="{FF2B5EF4-FFF2-40B4-BE49-F238E27FC236}">
                <a16:creationId xmlns:a16="http://schemas.microsoft.com/office/drawing/2014/main" id="{1AF28431-1F55-45E9-A63B-F2E44A6C3F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3600000"/>
            <a:ext cx="3384000" cy="3384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3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60671-00D9-4DC5-B53B-C4D5CFB47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7878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and/or </a:t>
            </a:r>
            <a:r>
              <a:rPr lang="en-US" b="1" dirty="0">
                <a:solidFill>
                  <a:schemeClr val="bg1"/>
                </a:solidFill>
              </a:rPr>
              <a:t>normalize</a:t>
            </a:r>
            <a:r>
              <a:rPr lang="en-US" dirty="0"/>
              <a:t> styles, </a:t>
            </a:r>
            <a:r>
              <a:rPr lang="en-US" b="1" dirty="0">
                <a:solidFill>
                  <a:schemeClr val="bg1"/>
                </a:solidFill>
              </a:rPr>
              <a:t>box-sizing definition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This is the first layer which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14A24-417C-4450-9A45-3F9797C5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ITCSS Layers – Generic</a:t>
            </a:r>
            <a:endParaRPr lang="en-US" dirty="0"/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C3657394-FFC3-4846-8694-AE2B9117ADD5}"/>
              </a:ext>
            </a:extLst>
          </p:cNvPr>
          <p:cNvSpPr txBox="1"/>
          <p:nvPr/>
        </p:nvSpPr>
        <p:spPr>
          <a:xfrm>
            <a:off x="1191000" y="3227775"/>
            <a:ext cx="643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58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60671-00D9-4DC5-B53B-C4D5CFB47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7878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- styling for </a:t>
            </a:r>
            <a:r>
              <a:rPr lang="en-US" b="1" dirty="0">
                <a:solidFill>
                  <a:schemeClr val="bg1"/>
                </a:solidFill>
              </a:rPr>
              <a:t>bare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(like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etc.)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Come with default styling from the browser so we can redefine them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14A24-417C-4450-9A45-3F9797C5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ITCSS Layers – Elements</a:t>
            </a:r>
            <a:endParaRPr lang="en-US" dirty="0"/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C3657394-FFC3-4846-8694-AE2B9117ADD5}"/>
              </a:ext>
            </a:extLst>
          </p:cNvPr>
          <p:cNvSpPr txBox="1"/>
          <p:nvPr/>
        </p:nvSpPr>
        <p:spPr>
          <a:xfrm>
            <a:off x="1146000" y="3204000"/>
            <a:ext cx="643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16px;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font-family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'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',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sans-serif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font-weight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500;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none;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a:hover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underline;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60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60671-00D9-4DC5-B53B-C4D5CFB47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7878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- specific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This is where most of the work takes place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14A24-417C-4450-9A45-3F9797C5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ITCSS Layers – Components</a:t>
            </a:r>
            <a:endParaRPr lang="en-US" dirty="0"/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C3657394-FFC3-4846-8694-AE2B9117ADD5}"/>
              </a:ext>
            </a:extLst>
          </p:cNvPr>
          <p:cNvSpPr txBox="1"/>
          <p:nvPr/>
        </p:nvSpPr>
        <p:spPr>
          <a:xfrm>
            <a:off x="1281000" y="2664000"/>
            <a:ext cx="643500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.card-wrapper 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pointer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8px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card-wrapper:hover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text-decoration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none;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59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60671-00D9-4DC5-B53B-C4D5CFB47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class-based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/>
              <a:t> which define undecorated design patterns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Utilities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utilities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helper</a:t>
            </a:r>
            <a:r>
              <a:rPr lang="en-US" dirty="0"/>
              <a:t> classes with ability to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anything which goes before in the triangle, e.g. hide helper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14A24-417C-4450-9A45-3F9797C5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ITCSS Layers</a:t>
            </a:r>
          </a:p>
        </p:txBody>
      </p:sp>
      <p:pic>
        <p:nvPicPr>
          <p:cNvPr id="5" name="Picture 4" descr="A picture containing chair, table&#10;&#10;Description automatically generated">
            <a:extLst>
              <a:ext uri="{FF2B5EF4-FFF2-40B4-BE49-F238E27FC236}">
                <a16:creationId xmlns:a16="http://schemas.microsoft.com/office/drawing/2014/main" id="{359645C9-A724-4AC5-96EF-3D6F23F0C9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3600000"/>
            <a:ext cx="3384000" cy="3384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7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A0DFF-00B9-4AF8-8713-1282208B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864000"/>
            <a:ext cx="3690000" cy="3606168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Practical Exercises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CD055D-9227-4D08-AE45-FBA04E3CF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524" y="1134000"/>
            <a:ext cx="2486951" cy="3239706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74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04347-0EAE-411C-B34B-5019360D2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the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page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the ITCSS architecture:</a:t>
            </a: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D11A-C5FE-41FD-80FE-E5D80A61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06C53F-7053-4511-B8BF-0A81C00AD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07"/>
          <a:stretch/>
        </p:blipFill>
        <p:spPr>
          <a:xfrm>
            <a:off x="852699" y="1944000"/>
            <a:ext cx="4928460" cy="45950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EE1D77-CF6E-4C39-8A4D-2FEB79591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18"/>
          <a:stretch/>
        </p:blipFill>
        <p:spPr>
          <a:xfrm>
            <a:off x="5871000" y="2140023"/>
            <a:ext cx="5483376" cy="420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21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04347-0EAE-411C-B34B-5019360D2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the given resources</a:t>
            </a: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Don't forget to follow the best practices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D11A-C5FE-41FD-80FE-E5D80A61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</a:p>
        </p:txBody>
      </p:sp>
      <p:pic>
        <p:nvPicPr>
          <p:cNvPr id="6" name="Picture 5" descr="A picture containing chair, table&#10;&#10;Description automatically generated">
            <a:extLst>
              <a:ext uri="{FF2B5EF4-FFF2-40B4-BE49-F238E27FC236}">
                <a16:creationId xmlns:a16="http://schemas.microsoft.com/office/drawing/2014/main" id="{BDC82B15-5C01-4A3F-9EF0-37F39F293F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0" y="2259000"/>
            <a:ext cx="5139000" cy="513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73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Challenges for CSS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What is ITCSS?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ITCSS Layers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Settings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Tools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Generic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Elements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Components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Objects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Utilities</a:t>
            </a:r>
          </a:p>
          <a:p>
            <a:pPr marL="860733" lvl="1" indent="-571500">
              <a:lnSpc>
                <a:spcPct val="100000"/>
              </a:lnSpc>
            </a:pPr>
            <a:endParaRPr lang="en-US" sz="38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40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4281" y="1320159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</a:pPr>
            <a:r>
              <a:rPr lang="en-US" sz="3600" dirty="0"/>
              <a:t>What is </a:t>
            </a:r>
            <a:r>
              <a:rPr lang="en-US" sz="3600" b="1" dirty="0"/>
              <a:t>ITCSS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ITCSS </a:t>
            </a:r>
            <a:r>
              <a:rPr lang="en-US" sz="3600" b="1" dirty="0"/>
              <a:t>Layers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Settings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Tools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Generic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Elements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Utilities</a:t>
            </a:r>
          </a:p>
          <a:p>
            <a:pPr>
              <a:lnSpc>
                <a:spcPct val="100000"/>
              </a:lnSpc>
            </a:pPr>
            <a:endParaRPr lang="en-US" sz="36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smtClean="0"/>
              <a:t>Most Common CSS and Developers Problems</a:t>
            </a:r>
            <a:endParaRPr lang="en-US" sz="5400" dirty="0"/>
          </a:p>
        </p:txBody>
      </p:sp>
      <p:pic>
        <p:nvPicPr>
          <p:cNvPr id="1026" name="Picture 2" descr="138 | CSS-Tricks">
            <a:extLst>
              <a:ext uri="{FF2B5EF4-FFF2-40B4-BE49-F238E27FC236}">
                <a16:creationId xmlns:a16="http://schemas.microsoft.com/office/drawing/2014/main" id="{9BA0A8AD-EEC3-4D2B-B92F-EEACACF2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86" y="864000"/>
            <a:ext cx="5688428" cy="36961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0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CEFC-E600-4B4A-AB1C-8532AB441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Cascade and Inheritance </a:t>
            </a:r>
          </a:p>
          <a:p>
            <a:pPr lvl="1"/>
            <a:r>
              <a:rPr lang="en-US" dirty="0"/>
              <a:t>Touch something at one place breaks it in all other places (because CSS is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 order </a:t>
            </a:r>
          </a:p>
          <a:p>
            <a:pPr lvl="1"/>
            <a:r>
              <a:rPr lang="en-US" dirty="0"/>
              <a:t>Moving CSS around can have </a:t>
            </a:r>
            <a:r>
              <a:rPr lang="en-US" b="1" dirty="0">
                <a:solidFill>
                  <a:schemeClr val="bg1"/>
                </a:solidFill>
              </a:rPr>
              <a:t>unwanted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impact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Specificity</a:t>
            </a:r>
            <a:endParaRPr lang="en-US" dirty="0"/>
          </a:p>
          <a:p>
            <a:pPr lvl="1"/>
            <a:r>
              <a:rPr lang="en-US" dirty="0"/>
              <a:t>Selectors are way too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420F93-2313-4E81-B4AF-2F9D8D00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That Come from CSS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CEFC-E600-4B4A-AB1C-8532AB441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No structure &amp; No layers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Designers, Back-End Developers, all touch CSS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Lack of knowledge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Adding styles to the end of a stylesheet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Usually write more CSS to undo previous CSS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420F93-2313-4E81-B4AF-2F9D8D00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That Come from Developers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7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US" smtClean="0"/>
              <a:t>Inverted Triangle CSS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71267-E2C5-4D13-A708-589D9755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06" y="681099"/>
            <a:ext cx="3857588" cy="3779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092568"/>
            <a:ext cx="972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Inverted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Triangle</a:t>
            </a:r>
            <a:r>
              <a:rPr lang="en-US" dirty="0"/>
              <a:t> architecture for CSS</a:t>
            </a:r>
          </a:p>
          <a:p>
            <a:pPr>
              <a:buClr>
                <a:schemeClr val="tx1"/>
              </a:buClr>
            </a:pPr>
            <a:r>
              <a:rPr lang="en-US" dirty="0"/>
              <a:t>A sane, scalable,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used with </a:t>
            </a:r>
            <a:r>
              <a:rPr lang="en-US" b="1" dirty="0">
                <a:solidFill>
                  <a:schemeClr val="bg1"/>
                </a:solidFill>
              </a:rPr>
              <a:t>preprocessors</a:t>
            </a:r>
            <a:r>
              <a:rPr lang="en-US" dirty="0"/>
              <a:t> or without them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compatible with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methodologies</a:t>
            </a:r>
            <a:r>
              <a:rPr lang="en-US" dirty="0"/>
              <a:t> like BEM, SMACSS or OOCSS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72175"/>
            <a:ext cx="8625520" cy="882654"/>
          </a:xfrm>
        </p:spPr>
        <p:txBody>
          <a:bodyPr/>
          <a:lstStyle/>
          <a:p>
            <a:r>
              <a:rPr lang="en-US" dirty="0"/>
              <a:t>What is ITCSS?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07EF3-18A0-4EB0-802D-92288BA1F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5598" cy="5528766"/>
          </a:xfrm>
        </p:spPr>
        <p:txBody>
          <a:bodyPr/>
          <a:lstStyle/>
          <a:p>
            <a:r>
              <a:rPr lang="en-US" dirty="0"/>
              <a:t>How styles represented by selectors are </a:t>
            </a:r>
            <a:r>
              <a:rPr lang="en-US" b="1" dirty="0">
                <a:solidFill>
                  <a:schemeClr val="bg1"/>
                </a:solidFill>
              </a:rPr>
              <a:t>ordered</a:t>
            </a:r>
            <a:r>
              <a:rPr lang="en-US" dirty="0"/>
              <a:t> in the resulting CSS</a:t>
            </a:r>
          </a:p>
          <a:p>
            <a:pPr lvl="1"/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ones</a:t>
            </a:r>
          </a:p>
          <a:p>
            <a:pPr lvl="1"/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low-specificity</a:t>
            </a:r>
            <a:r>
              <a:rPr lang="en-US" dirty="0"/>
              <a:t> selectors to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ones (but still not too specific, IDs are not allowed) </a:t>
            </a:r>
          </a:p>
          <a:p>
            <a:pPr lvl="1"/>
            <a:r>
              <a:rPr lang="en-US" dirty="0"/>
              <a:t>From far reaching to localized ones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A4F5AA-EBAB-45CB-90D9-450DE5F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ITCSS?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B7AFE-67CD-4FCB-B7A5-22CCD7AA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290" y="1764000"/>
            <a:ext cx="4763112" cy="3866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757</Words>
  <Application>Microsoft Office PowerPoint</Application>
  <PresentationFormat>Widescreen</PresentationFormat>
  <Paragraphs>173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CSS Architecture – ITCSS</vt:lpstr>
      <vt:lpstr>Table of Contents</vt:lpstr>
      <vt:lpstr>Have a Question?</vt:lpstr>
      <vt:lpstr>Most Common CSS and Developers Problems</vt:lpstr>
      <vt:lpstr>Problems That Come from CSS</vt:lpstr>
      <vt:lpstr>Problems That Come from Developers</vt:lpstr>
      <vt:lpstr>Inverted Triangle CSS</vt:lpstr>
      <vt:lpstr>What is ITCSS?</vt:lpstr>
      <vt:lpstr>What is ITCSS?</vt:lpstr>
      <vt:lpstr>Inverted Triangle CSS</vt:lpstr>
      <vt:lpstr>ITCSS Layers</vt:lpstr>
      <vt:lpstr>ITCSS Layers – Settings</vt:lpstr>
      <vt:lpstr>ITCSS Layers – Generic</vt:lpstr>
      <vt:lpstr>ITCSS Layers – Elements</vt:lpstr>
      <vt:lpstr>ITCSS Layers – Components</vt:lpstr>
      <vt:lpstr>ITCSS Layers</vt:lpstr>
      <vt:lpstr>Practical Exercises</vt:lpstr>
      <vt:lpstr>About Page</vt:lpstr>
      <vt:lpstr>About Page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Architecture - ITCSS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9</cp:revision>
  <dcterms:created xsi:type="dcterms:W3CDTF">2018-05-23T13:08:44Z</dcterms:created>
  <dcterms:modified xsi:type="dcterms:W3CDTF">2020-07-06T08:50:39Z</dcterms:modified>
  <cp:category>computer programming;programming;software development;software engineering</cp:category>
</cp:coreProperties>
</file>