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90C095-3B92-44EC-83CA-5D0AD361EA0C}">
          <p14:sldIdLst>
            <p14:sldId id="256"/>
            <p14:sldId id="257"/>
            <p14:sldId id="258"/>
          </p14:sldIdLst>
        </p14:section>
        <p14:section name="What is BEM?" id="{F6BF1107-61CB-448E-86DA-59E455EBB13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Benefits" id="{3285B282-1C44-4CAC-BCD9-96CF50DC714E}">
          <p14:sldIdLst>
            <p14:sldId id="265"/>
            <p14:sldId id="266"/>
            <p14:sldId id="267"/>
            <p14:sldId id="268"/>
          </p14:sldIdLst>
        </p14:section>
        <p14:section name="Problems with BEM" id="{B8CA434D-B87F-4F39-B364-B4E7BCDB148C}">
          <p14:sldIdLst>
            <p14:sldId id="269"/>
            <p14:sldId id="270"/>
            <p14:sldId id="271"/>
          </p14:sldIdLst>
        </p14:section>
        <p14:section name="Naming – BEM" id="{B9E90D93-6F41-47BA-8290-9194ABCD666C}">
          <p14:sldIdLst>
            <p14:sldId id="272"/>
            <p14:sldId id="273"/>
            <p14:sldId id="274"/>
          </p14:sldIdLst>
        </p14:section>
        <p14:section name="BEM in Action" id="{3BF281E6-F27B-4E4E-9410-E260FDF6C7FD}">
          <p14:sldIdLst>
            <p14:sldId id="275"/>
            <p14:sldId id="276"/>
            <p14:sldId id="277"/>
          </p14:sldIdLst>
        </p14:section>
        <p14:section name="Conclusion" id="{5A8F934F-62A9-49A7-A423-D482545CB56F}">
          <p14:sldIdLst>
            <p14:sldId id="278"/>
            <p14:sldId id="283"/>
            <p14:sldId id="280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06.07.2020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806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849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01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96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zeroheight.com/646c17950/p/608bfb-button/b/32e1a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zeroheight.com/646c17950/p/75e858-colors/b/2659b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1.png"/><Relationship Id="rId10" Type="http://schemas.openxmlformats.org/officeDocument/2006/relationships/image" Target="../media/image32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 Element Modifier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Architecture – BEM</a:t>
            </a:r>
            <a:endParaRPr lang="en-US" dirty="0"/>
          </a:p>
        </p:txBody>
      </p:sp>
      <p:pic>
        <p:nvPicPr>
          <p:cNvPr id="1026" name="Picture 2" descr="Free Prestashop CSS Module – Prestashop Development">
            <a:extLst>
              <a:ext uri="{FF2B5EF4-FFF2-40B4-BE49-F238E27FC236}">
                <a16:creationId xmlns:a16="http://schemas.microsoft.com/office/drawing/2014/main" id="{FE6FF2FA-654F-4116-9948-9E4CFC76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6" y="22627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smtClean="0"/>
              <a:t>Why Should We Consider BEM?</a:t>
            </a:r>
            <a:endParaRPr lang="en-US" dirty="0"/>
          </a:p>
        </p:txBody>
      </p:sp>
      <p:pic>
        <p:nvPicPr>
          <p:cNvPr id="5" name="Picture 4" descr="A picture containing toy, sign, drawing&#10;&#10;Description automatically generated">
            <a:extLst>
              <a:ext uri="{FF2B5EF4-FFF2-40B4-BE49-F238E27FC236}">
                <a16:creationId xmlns:a16="http://schemas.microsoft.com/office/drawing/2014/main" id="{56CAEE8D-5BFA-4CEF-BE31-FB13720AA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43" y="865254"/>
            <a:ext cx="3604914" cy="3604914"/>
          </a:xfrm>
          <a:prstGeom prst="roundRect">
            <a:avLst>
              <a:gd name="adj" fmla="val 49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44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1D74-3843-4DB8-819E-EDA25622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224000"/>
            <a:ext cx="9724234" cy="5443732"/>
          </a:xfrm>
        </p:spPr>
        <p:txBody>
          <a:bodyPr/>
          <a:lstStyle/>
          <a:p>
            <a:r>
              <a:rPr lang="en-US" dirty="0"/>
              <a:t>Block styles are never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other elements on a page</a:t>
            </a:r>
          </a:p>
          <a:p>
            <a:r>
              <a:rPr lang="en-US" dirty="0"/>
              <a:t>Never experience problems from </a:t>
            </a:r>
            <a:r>
              <a:rPr lang="en-US" b="1" dirty="0">
                <a:solidFill>
                  <a:schemeClr val="bg1"/>
                </a:solidFill>
              </a:rPr>
              <a:t>cascading</a:t>
            </a:r>
          </a:p>
          <a:p>
            <a:r>
              <a:rPr lang="en-US" dirty="0"/>
              <a:t>Also get the ability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from finished projects to new 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F9019-A686-485F-A219-62FBB61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47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1D74-3843-4DB8-819E-EDA25622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224000"/>
            <a:ext cx="9724234" cy="5443732"/>
          </a:xfrm>
        </p:spPr>
        <p:txBody>
          <a:bodyPr/>
          <a:lstStyle/>
          <a:p>
            <a:r>
              <a:rPr lang="en-US" dirty="0"/>
              <a:t>Composing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in different ways, and reusing them intelligently, reduces the amount of CSS code that you will have to maintain</a:t>
            </a:r>
          </a:p>
          <a:p>
            <a:r>
              <a:rPr lang="en-US" dirty="0"/>
              <a:t>With a set of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guidelines</a:t>
            </a:r>
            <a:r>
              <a:rPr lang="en-US" dirty="0"/>
              <a:t> in place, you can build a library of blocks, making your CSS super effective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F9019-A686-485F-A219-62FBB61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11D74-3843-4DB8-819E-EDA25622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983404"/>
            <a:ext cx="9724234" cy="5684328"/>
          </a:xfrm>
        </p:spPr>
        <p:txBody>
          <a:bodyPr/>
          <a:lstStyle/>
          <a:p>
            <a:r>
              <a:rPr lang="en-US" dirty="0"/>
              <a:t>BEM methodology gives your CSS code a </a:t>
            </a:r>
            <a:r>
              <a:rPr lang="en-US" b="1" dirty="0">
                <a:solidFill>
                  <a:schemeClr val="bg1"/>
                </a:solidFill>
              </a:rPr>
              <a:t>solid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that remains simple and easy to understand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F9019-A686-485F-A219-62FBB61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1775E08-CFD9-47CC-8B8E-952651FD4765}"/>
              </a:ext>
            </a:extLst>
          </p:cNvPr>
          <p:cNvSpPr txBox="1"/>
          <p:nvPr/>
        </p:nvSpPr>
        <p:spPr>
          <a:xfrm>
            <a:off x="2766000" y="2756304"/>
            <a:ext cx="77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.button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7px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#D5D5D5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linear-gradient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#EEE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#DDD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700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13px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18px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Helvetica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.button--state-success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#FFF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#569E3D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linear-gradient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#79D858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#569E3D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repeat-x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#4A993E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.button--state-danger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600" b="1" dirty="0">
                <a:solidFill>
                  <a:srgbClr val="0451A5"/>
                </a:solidFill>
                <a:latin typeface="Consolas" panose="020B0609020204030204" pitchFamily="49" charset="0"/>
              </a:rPr>
              <a:t>#900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2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A0DFF-00B9-4AF8-8713-1282208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00" y="864000"/>
            <a:ext cx="3285000" cy="360616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Break from BEM Rules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02F3B-42F5-4438-BB7C-E85382D31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"/>
          <a:stretch/>
        </p:blipFill>
        <p:spPr>
          <a:xfrm>
            <a:off x="2418793" y="1944000"/>
            <a:ext cx="7354414" cy="165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6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2FF94-0E0E-49D8-9A3A-55ED71F20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7857"/>
          </a:xfrm>
        </p:spPr>
        <p:txBody>
          <a:bodyPr>
            <a:normAutofit fontScale="92500"/>
          </a:bodyPr>
          <a:lstStyle/>
          <a:p>
            <a:r>
              <a:rPr lang="en-US" dirty="0"/>
              <a:t>Looks like it has parts of BEM going on, but it’s </a:t>
            </a:r>
            <a:r>
              <a:rPr lang="en-US" b="1" dirty="0">
                <a:solidFill>
                  <a:schemeClr val="bg1"/>
                </a:solidFill>
              </a:rPr>
              <a:t>NOT BEM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has:</a:t>
            </a:r>
          </a:p>
          <a:p>
            <a:pPr lvl="1"/>
            <a:r>
              <a:rPr lang="en-US" dirty="0"/>
              <a:t>Nested Selectors</a:t>
            </a:r>
          </a:p>
          <a:p>
            <a:pPr lvl="1"/>
            <a:r>
              <a:rPr lang="en-US" dirty="0"/>
              <a:t>The modifier doesn't describe what's going on</a:t>
            </a:r>
          </a:p>
          <a:p>
            <a:pPr lvl="1"/>
            <a:r>
              <a:rPr lang="en-US" dirty="0"/>
              <a:t>A block (such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.nav</a:t>
            </a:r>
            <a:r>
              <a:rPr lang="en-US" dirty="0"/>
              <a:t>) should never override the styles of another block or modifier (such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.btn--orange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B166D-AA63-45D1-B2B6-48BCA2C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BEM Rules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0F286056-75CC-4BD1-A9B2-AE9663A0D115}"/>
              </a:ext>
            </a:extLst>
          </p:cNvPr>
          <p:cNvSpPr txBox="1"/>
          <p:nvPr/>
        </p:nvSpPr>
        <p:spPr>
          <a:xfrm>
            <a:off x="2766000" y="1809000"/>
            <a:ext cx="5355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.nav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.nav__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listItem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.btn--orange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2FF94-0E0E-49D8-9A3A-55ED71F20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7857"/>
          </a:xfrm>
        </p:spPr>
        <p:txBody>
          <a:bodyPr>
            <a:normAutofit/>
          </a:bodyPr>
          <a:lstStyle/>
          <a:p>
            <a:r>
              <a:rPr lang="en-US" dirty="0"/>
              <a:t>Breaking BEM Rules goes for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as well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problems:</a:t>
            </a:r>
          </a:p>
          <a:p>
            <a:pPr lvl="1"/>
            <a:r>
              <a:rPr lang="en-US" dirty="0"/>
              <a:t>Never override modifiers in an </a:t>
            </a:r>
            <a:r>
              <a:rPr lang="en-US" b="1" dirty="0">
                <a:solidFill>
                  <a:schemeClr val="bg1"/>
                </a:solidFill>
              </a:rPr>
              <a:t>unrelated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/>
            <a:r>
              <a:rPr lang="en-US" dirty="0"/>
              <a:t>Avoid making </a:t>
            </a:r>
            <a:r>
              <a:rPr lang="en-US" b="1" dirty="0">
                <a:solidFill>
                  <a:schemeClr val="bg1"/>
                </a:solidFill>
              </a:rPr>
              <a:t>unnecessary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when the child can exist by itself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B166D-AA63-45D1-B2B6-48BCA2C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BEM Rules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0F286056-75CC-4BD1-A9B2-AE9663A0D115}"/>
              </a:ext>
            </a:extLst>
          </p:cNvPr>
          <p:cNvSpPr txBox="1"/>
          <p:nvPr/>
        </p:nvSpPr>
        <p:spPr>
          <a:xfrm>
            <a:off x="2766000" y="2079000"/>
            <a:ext cx="71550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"nav__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listItem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Item one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"nav__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listItem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Item two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7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A0DFF-00B9-4AF8-8713-1282208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00" y="864000"/>
            <a:ext cx="3285000" cy="360616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Conventions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F2122-7BCB-467F-B988-B4AF3BE8F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88" y="1089000"/>
            <a:ext cx="5282024" cy="338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702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2FF94-0E0E-49D8-9A3A-55ED71F20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1000" y="983405"/>
            <a:ext cx="9724234" cy="5685596"/>
          </a:xfrm>
        </p:spPr>
        <p:txBody>
          <a:bodyPr>
            <a:normAutofit/>
          </a:bodyPr>
          <a:lstStyle/>
          <a:p>
            <a:r>
              <a:rPr lang="en-US" dirty="0"/>
              <a:t>It's not necessary to use </a:t>
            </a:r>
            <a:r>
              <a:rPr lang="en-US" b="1" dirty="0">
                <a:solidFill>
                  <a:schemeClr val="bg1"/>
                </a:solidFill>
              </a:rPr>
              <a:t>double-underscores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double-dashes</a:t>
            </a:r>
            <a:r>
              <a:rPr lang="en-US" dirty="0"/>
              <a:t> while naming</a:t>
            </a:r>
          </a:p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SMACSS</a:t>
            </a:r>
            <a:r>
              <a:rPr lang="en-US" dirty="0"/>
              <a:t> methodology, you're likely to find a CSS class name with three letters</a:t>
            </a:r>
          </a:p>
          <a:p>
            <a:pPr lvl="1"/>
            <a:r>
              <a:rPr lang="en-US" dirty="0"/>
              <a:t>Modifiers then follow the module name with a hyphen: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B166D-AA63-45D1-B2B6-48BCA2C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– BEM</a:t>
            </a:r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7396474-51C5-45BE-81E0-F489D90E3D81}"/>
              </a:ext>
            </a:extLst>
          </p:cNvPr>
          <p:cNvSpPr txBox="1"/>
          <p:nvPr/>
        </p:nvSpPr>
        <p:spPr>
          <a:xfrm>
            <a:off x="2541000" y="4824000"/>
            <a:ext cx="9000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.btn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Example Module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.btn-primary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of the btn class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.btn.is-collapsed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Btn Module with State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2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2FF94-0E0E-49D8-9A3A-55ED71F20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OOCSS</a:t>
            </a:r>
            <a:r>
              <a:rPr lang="en-US" dirty="0"/>
              <a:t>, blocks are similarly generic: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B166D-AA63-45D1-B2B6-48BCA2CF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– BEM</a:t>
            </a:r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07396474-51C5-45BE-81E0-F489D90E3D81}"/>
              </a:ext>
            </a:extLst>
          </p:cNvPr>
          <p:cNvSpPr txBox="1"/>
          <p:nvPr/>
        </p:nvSpPr>
        <p:spPr>
          <a:xfrm>
            <a:off x="2334398" y="1899000"/>
            <a:ext cx="646160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Example Module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.mod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Part of Module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.inner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Talk Module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.talk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Variation of part inside Module */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.talk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.inner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4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What is BEM?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Benefits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Problems with BEM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Naming - BEM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BEM in Action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A0DFF-00B9-4AF8-8713-1282208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864000"/>
            <a:ext cx="3690000" cy="360616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Practical Exercises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CD055D-9227-4D08-AE45-FBA04E3C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24" y="1134000"/>
            <a:ext cx="2486951" cy="32397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4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4347-0EAE-411C-B34B-5019360D2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web page using the BEM methodology like the following:</a:t>
            </a: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the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following design guideline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D11A-C5FE-41FD-80FE-E5D80A61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Buttons – Design Guidelines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362FC-D5BE-4F63-9DBC-6AE5AF3136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000" y="2889000"/>
            <a:ext cx="10980000" cy="22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04347-0EAE-411C-B34B-5019360D2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90891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web page using the BEM methodology like the following:</a:t>
            </a: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the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following design guideline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7D11A-C5FE-41FD-80FE-E5D80A61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Colors – Design Guidelines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BA33-B891-47C1-99EC-C410E381E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1000" y="1935888"/>
            <a:ext cx="7552500" cy="3788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8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</a:pPr>
            <a:r>
              <a:rPr lang="en-US" sz="3600" dirty="0"/>
              <a:t>What is BEM?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Benefits - </a:t>
            </a:r>
            <a:r>
              <a:rPr lang="en-US" sz="3600" b="1" dirty="0">
                <a:solidFill>
                  <a:schemeClr val="bg1"/>
                </a:solidFill>
              </a:rPr>
              <a:t>Modularity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Problems with BEM</a:t>
            </a:r>
            <a:endParaRPr lang="bg-BG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Naming - BEM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BEM in </a:t>
            </a:r>
            <a:r>
              <a:rPr lang="en-US" sz="36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smtClean="0"/>
              <a:t>Block, Element, Modifier Methodology</a:t>
            </a:r>
            <a:endParaRPr lang="en-US" dirty="0"/>
          </a:p>
        </p:txBody>
      </p:sp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EAA8014E-8D90-40F9-8DFE-21DA9B3A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83" y="1269000"/>
            <a:ext cx="2696834" cy="26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popular </a:t>
            </a:r>
            <a:r>
              <a:rPr lang="en-US" b="1" dirty="0">
                <a:solidFill>
                  <a:schemeClr val="bg1"/>
                </a:solidFill>
              </a:rPr>
              <a:t>naming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for classes in HTML and CSS</a:t>
            </a:r>
          </a:p>
          <a:p>
            <a:pPr>
              <a:buClr>
                <a:schemeClr val="tx1"/>
              </a:buClr>
            </a:pPr>
            <a:r>
              <a:rPr lang="en-US" dirty="0"/>
              <a:t>The goal is to help developers better understand the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the HTML and CSS in a given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BEM?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4329000"/>
            <a:ext cx="765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Block component */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.btn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Element that depends upon the block */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btn__price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BEM?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FFED4949-2F13-4A00-8E77-1CC48236FB7A}"/>
              </a:ext>
            </a:extLst>
          </p:cNvPr>
          <p:cNvSpPr txBox="1"/>
          <p:nvPr/>
        </p:nvSpPr>
        <p:spPr>
          <a:xfrm>
            <a:off x="2631000" y="3990866"/>
            <a:ext cx="87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that changes the style of the block */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--orange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--big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{}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DEEF01D-312C-4132-BBAE-F9256FB96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314000"/>
            <a:ext cx="10056000" cy="535373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Parent Element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.btn{}</a:t>
            </a:r>
          </a:p>
          <a:p>
            <a:pPr>
              <a:buClr>
                <a:schemeClr val="tx1"/>
              </a:buClr>
            </a:pPr>
            <a:r>
              <a:rPr lang="en-US" dirty="0"/>
              <a:t>Child Elements (denoted by two underscores following the name of the block)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.btn__price { }</a:t>
            </a:r>
          </a:p>
          <a:p>
            <a:pPr>
              <a:buClr>
                <a:schemeClr val="tx1"/>
              </a:buClr>
            </a:pPr>
            <a:r>
              <a:rPr lang="en-US" dirty="0"/>
              <a:t>Modifiers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.btn--orange{}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48779-ED58-4041-B1A2-8B849BC6C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3114000"/>
            <a:ext cx="9802441" cy="3580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It's easy to understand:</a:t>
            </a:r>
          </a:p>
          <a:p>
            <a:pPr lvl="1"/>
            <a:r>
              <a:rPr lang="en-US" dirty="0"/>
              <a:t>Which classes are </a:t>
            </a:r>
            <a:r>
              <a:rPr lang="en-US" b="1" dirty="0">
                <a:solidFill>
                  <a:schemeClr val="bg1"/>
                </a:solidFill>
              </a:rPr>
              <a:t>responsible for what</a:t>
            </a:r>
          </a:p>
          <a:p>
            <a:pPr lvl="1"/>
            <a:r>
              <a:rPr lang="en-US" dirty="0"/>
              <a:t>How they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one another</a:t>
            </a:r>
          </a:p>
          <a:p>
            <a:r>
              <a:rPr lang="en-US" dirty="0"/>
              <a:t>Without writing CSS, developers are potentially capable of creating </a:t>
            </a:r>
            <a:r>
              <a:rPr lang="en-US" b="1" dirty="0">
                <a:solidFill>
                  <a:schemeClr val="bg1"/>
                </a:solidFill>
              </a:rPr>
              <a:t>different combinations</a:t>
            </a:r>
            <a:r>
              <a:rPr lang="en-US" dirty="0"/>
              <a:t> of buttons by changing a class in the markup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CD461-0BCF-45B6-8576-0BE5EAC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Markup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5418489-27BA-4AA9-BC4E-1DE1BBA412A5}"/>
              </a:ext>
            </a:extLst>
          </p:cNvPr>
          <p:cNvSpPr txBox="1"/>
          <p:nvPr/>
        </p:nvSpPr>
        <p:spPr>
          <a:xfrm>
            <a:off x="1461000" y="1134000"/>
            <a:ext cx="868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"btn btn--big btn--orange"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"btn__price"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$9.99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btn__text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A27D1A-5736-45E9-B103-1FF35411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BEM – Demo</a:t>
            </a:r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32B39086-BF44-4023-B880-A9775405D159}"/>
              </a:ext>
            </a:extLst>
          </p:cNvPr>
          <p:cNvSpPr txBox="1"/>
          <p:nvPr/>
        </p:nvSpPr>
        <p:spPr>
          <a:xfrm>
            <a:off x="336000" y="1539000"/>
            <a:ext cx="783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btn__text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Standard button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 btn--orange btn--big"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"btn__price"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$6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btn__text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Big button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 btn--blue btn--big"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"btn__price"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$4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btn__text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Big button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 btn--green btn--big"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"btn__price"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$9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btn__text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Big button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F6EA7D40-0065-463E-815F-18F6A347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t="10047" r="7746" b="10824"/>
          <a:stretch/>
        </p:blipFill>
        <p:spPr>
          <a:xfrm>
            <a:off x="8835444" y="3707208"/>
            <a:ext cx="3285000" cy="3105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65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A27D1A-5736-45E9-B103-1FF35411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BEM – Demo</a:t>
            </a:r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32B39086-BF44-4023-B880-A9775405D159}"/>
              </a:ext>
            </a:extLst>
          </p:cNvPr>
          <p:cNvSpPr txBox="1"/>
          <p:nvPr/>
        </p:nvSpPr>
        <p:spPr>
          <a:xfrm>
            <a:off x="336000" y="1404000"/>
            <a:ext cx="3915000" cy="52040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Block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#888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18px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text-transform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uppercase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Element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.btn__price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#fff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-10px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600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#333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.4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AD51C6A3-631B-46A8-9D44-4F7CA8336C40}"/>
              </a:ext>
            </a:extLst>
          </p:cNvPr>
          <p:cNvSpPr txBox="1"/>
          <p:nvPr/>
        </p:nvSpPr>
        <p:spPr>
          <a:xfrm>
            <a:off x="4369745" y="1403999"/>
            <a:ext cx="3375002" cy="52040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Element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btn__text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.btn--big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28px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.btn--blue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#0074D9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#0074D9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.btn--orange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#FF4136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#FF4136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CAD6232-D700-46D8-89F3-D245A94D29C1}"/>
              </a:ext>
            </a:extLst>
          </p:cNvPr>
          <p:cNvSpPr txBox="1"/>
          <p:nvPr/>
        </p:nvSpPr>
        <p:spPr>
          <a:xfrm>
            <a:off x="7858500" y="2881327"/>
            <a:ext cx="40950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Modifier */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.btn--green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#3D9970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#3D9970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"fira-sans-2"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200" b="1" dirty="0">
                <a:solidFill>
                  <a:srgbClr val="0451A5"/>
                </a:solidFill>
                <a:latin typeface="Consolas" panose="020B0609020204030204" pitchFamily="49" charset="0"/>
              </a:rPr>
              <a:t>#ccc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837</Words>
  <Application>Microsoft Office PowerPoint</Application>
  <PresentationFormat>Widescreen</PresentationFormat>
  <Paragraphs>268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CSS Architecture – BEM</vt:lpstr>
      <vt:lpstr>Table of Contents</vt:lpstr>
      <vt:lpstr>Have a Question?</vt:lpstr>
      <vt:lpstr>Block, Element, Modifier Methodology</vt:lpstr>
      <vt:lpstr>What is BEM?</vt:lpstr>
      <vt:lpstr>What is BEM?</vt:lpstr>
      <vt:lpstr>The Markup</vt:lpstr>
      <vt:lpstr>BEM – Demo</vt:lpstr>
      <vt:lpstr>BEM – Demo</vt:lpstr>
      <vt:lpstr>Why Should We Consider BEM?</vt:lpstr>
      <vt:lpstr>Modularity</vt:lpstr>
      <vt:lpstr>Reusability</vt:lpstr>
      <vt:lpstr>Structure</vt:lpstr>
      <vt:lpstr>Break from BEM Rules</vt:lpstr>
      <vt:lpstr>Breaking BEM Rules</vt:lpstr>
      <vt:lpstr>Breaking BEM Rules</vt:lpstr>
      <vt:lpstr>Naming Conventions</vt:lpstr>
      <vt:lpstr>Naming – BEM</vt:lpstr>
      <vt:lpstr>Naming – BEM</vt:lpstr>
      <vt:lpstr>Practical Exercises</vt:lpstr>
      <vt:lpstr>Buttons – Design Guidelines</vt:lpstr>
      <vt:lpstr>Colors – Design Guidelines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Architecture - BEM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9</cp:revision>
  <dcterms:created xsi:type="dcterms:W3CDTF">2018-05-23T13:08:44Z</dcterms:created>
  <dcterms:modified xsi:type="dcterms:W3CDTF">2020-07-06T08:50:51Z</dcterms:modified>
  <cp:category>computer programming;programming;software development;software engineering</cp:category>
</cp:coreProperties>
</file>