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5"/>
  </p:notesMasterIdLst>
  <p:handoutMasterIdLst>
    <p:handoutMasterId r:id="rId26"/>
  </p:handoutMasterIdLst>
  <p:sldIdLst>
    <p:sldId id="394" r:id="rId3"/>
    <p:sldId id="476" r:id="rId4"/>
    <p:sldId id="508" r:id="rId5"/>
    <p:sldId id="613" r:id="rId6"/>
    <p:sldId id="558" r:id="rId7"/>
    <p:sldId id="551" r:id="rId8"/>
    <p:sldId id="552" r:id="rId9"/>
    <p:sldId id="553" r:id="rId10"/>
    <p:sldId id="535" r:id="rId11"/>
    <p:sldId id="554" r:id="rId12"/>
    <p:sldId id="555" r:id="rId13"/>
    <p:sldId id="527" r:id="rId14"/>
    <p:sldId id="571" r:id="rId15"/>
    <p:sldId id="415" r:id="rId16"/>
    <p:sldId id="536" r:id="rId17"/>
    <p:sldId id="614" r:id="rId18"/>
    <p:sldId id="257" r:id="rId19"/>
    <p:sldId id="615" r:id="rId20"/>
    <p:sldId id="533" r:id="rId21"/>
    <p:sldId id="528" r:id="rId22"/>
    <p:sldId id="405" r:id="rId23"/>
    <p:sldId id="40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Partners" id="{ADE5C46D-B933-4B39-A9C1-18695ACCC2B7}">
          <p14:sldIdLst>
            <p14:sldId id="613"/>
            <p14:sldId id="558"/>
          </p14:sldIdLst>
        </p14:section>
        <p14:section name="Module Overview" id="{5AF5DF23-BFD4-4487-92D2-6B725AF4019E}">
          <p14:sldIdLst>
            <p14:sldId id="551"/>
            <p14:sldId id="552"/>
            <p14:sldId id="553"/>
          </p14:sldIdLst>
        </p14:section>
        <p14:section name="Course Objective" id="{9F9759C1-F095-4CA3-819D-800E38407578}">
          <p14:sldIdLst>
            <p14:sldId id="535"/>
            <p14:sldId id="554"/>
            <p14:sldId id="555"/>
          </p14:sldIdLst>
        </p14:section>
        <p14:section name="Trainers Team" id="{D358BE77-7272-44D1-BDCE-F47F1E2C64D7}">
          <p14:sldIdLst>
            <p14:sldId id="527"/>
            <p14:sldId id="571"/>
          </p14:sldIdLst>
        </p14:section>
        <p14:section name="Course Organization" id="{2B4D2ED8-F966-4FF9-BC04-EA7C60E10932}">
          <p14:sldIdLst>
            <p14:sldId id="415"/>
            <p14:sldId id="536"/>
            <p14:sldId id="614"/>
            <p14:sldId id="257"/>
            <p14:sldId id="615"/>
            <p14:sldId id="533"/>
          </p14:sldIdLst>
        </p14:section>
        <p14:section name="Conclusion" id="{E47C5259-9EA6-4EC9-BC48-DB727F9AFB1B}">
          <p14:sldIdLst>
            <p14:sldId id="528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7" autoAdjust="0"/>
    <p:restoredTop sz="94595" autoAdjust="0"/>
  </p:normalViewPr>
  <p:slideViewPr>
    <p:cSldViewPr>
      <p:cViewPr varScale="1">
        <p:scale>
          <a:sx n="83" d="100"/>
          <a:sy n="83" d="100"/>
        </p:scale>
        <p:origin x="62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891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52/ExpressJS-19-April-2019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2452/js-back-end-september-2019" TargetMode="External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71.png"/><Relationship Id="rId10" Type="http://schemas.openxmlformats.org/officeDocument/2006/relationships/hyperlink" Target="https://www.facebook.com/groups/JSWebJanuary2019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softuni.bg/forum/categories/107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452/js-back-end-september-20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Back-End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571334"/>
            <a:ext cx="2153868" cy="1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 the skills, gained in JS Advanced, by introducing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server-side JavaScript </a:t>
            </a:r>
            <a:r>
              <a:rPr lang="en-US" dirty="0"/>
              <a:t>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web development</a:t>
            </a:r>
          </a:p>
          <a:p>
            <a:pPr marL="457200"/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  <a:p>
            <a:pPr>
              <a:spcBef>
                <a:spcPts val="20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coding skills – intermediate level</a:t>
            </a:r>
          </a:p>
          <a:p>
            <a:pPr lvl="1"/>
            <a:r>
              <a:rPr lang="en-US" dirty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to Node.js</a:t>
            </a:r>
          </a:p>
          <a:p>
            <a:pPr>
              <a:lnSpc>
                <a:spcPct val="120000"/>
              </a:lnSpc>
            </a:pPr>
            <a:r>
              <a:rPr lang="en-US" dirty="0"/>
              <a:t>Node Streams &amp; Utilities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ExpressJS</a:t>
            </a:r>
            <a:r>
              <a:rPr lang="en-US" dirty="0"/>
              <a:t> &amp; Templating</a:t>
            </a:r>
          </a:p>
          <a:p>
            <a:pPr>
              <a:lnSpc>
                <a:spcPct val="120000"/>
              </a:lnSpc>
            </a:pPr>
            <a:r>
              <a:rPr lang="en-US" dirty="0"/>
              <a:t>NoSQL &amp; MongoDB &amp; Mongoose</a:t>
            </a:r>
          </a:p>
          <a:p>
            <a:pPr>
              <a:lnSpc>
                <a:spcPct val="120000"/>
              </a:lnSpc>
            </a:pPr>
            <a:r>
              <a:rPr lang="en-US" dirty="0"/>
              <a:t>Session &amp; Authentication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Validation &amp; Error Handling</a:t>
            </a:r>
          </a:p>
          <a:p>
            <a:pPr>
              <a:lnSpc>
                <a:spcPct val="120000"/>
              </a:lnSpc>
            </a:pPr>
            <a:r>
              <a:rPr lang="en-US" dirty="0"/>
              <a:t>Workshop: Building a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583" y="3505200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57" y="1067415"/>
            <a:ext cx="4400854" cy="4400854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7912" y="5579640"/>
            <a:ext cx="8936144" cy="820386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97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9176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developer-entrepreneur</a:t>
            </a:r>
          </a:p>
          <a:p>
            <a:r>
              <a:rPr lang="en-US" dirty="0"/>
              <a:t>Google Developer Expert</a:t>
            </a:r>
            <a:endParaRPr lang="bg-BG" dirty="0"/>
          </a:p>
          <a:p>
            <a:r>
              <a:rPr lang="en-US" dirty="0"/>
              <a:t>Co-organizer of Angular Sofia and</a:t>
            </a:r>
            <a:br>
              <a:rPr lang="en-US" dirty="0"/>
            </a:br>
            <a:r>
              <a:rPr lang="en-US" dirty="0"/>
              <a:t>SofiaJS / BeerJS</a:t>
            </a:r>
          </a:p>
          <a:p>
            <a:r>
              <a:rPr lang="en-US" dirty="0"/>
              <a:t>Lecturer at Sofia University (FMI)</a:t>
            </a:r>
          </a:p>
          <a:p>
            <a:pPr lvl="1"/>
            <a:r>
              <a:rPr lang="en-US" dirty="0"/>
              <a:t>"Advanced JavaScript" course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Ilia </a:t>
            </a:r>
            <a:r>
              <a:rPr lang="en-GB" dirty="0" err="1"/>
              <a:t>Idakiev</a:t>
            </a:r>
            <a:endParaRPr lang="en-US" dirty="0"/>
          </a:p>
        </p:txBody>
      </p:sp>
      <p:pic>
        <p:nvPicPr>
          <p:cNvPr id="3" name="Picture 2" descr="A person in a black shirt&#10;&#10;Description automatically generated">
            <a:extLst>
              <a:ext uri="{FF2B5EF4-FFF2-40B4-BE49-F238E27FC236}">
                <a16:creationId xmlns:a16="http://schemas.microsoft.com/office/drawing/2014/main" id="{7905CC2A-3CA1-464D-B77E-88B715C319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371600"/>
            <a:ext cx="3121343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793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812" y="1143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Link to last Express.js Exam:</a:t>
            </a:r>
            <a:br>
              <a:rPr lang="en-US" dirty="0"/>
            </a:br>
            <a:r>
              <a:rPr lang="en-US" sz="2400" dirty="0">
                <a:hlinkClick r:id="rId2"/>
              </a:rPr>
              <a:t>https://judge.softuni.bg/Contests/1652/ExpressJS-19-April-2019</a:t>
            </a:r>
            <a:endParaRPr lang="en-US" sz="2400" dirty="0"/>
          </a:p>
          <a:p>
            <a:r>
              <a:rPr lang="en-GB" sz="3400" dirty="0"/>
              <a:t>Structure: </a:t>
            </a:r>
            <a:r>
              <a:rPr lang="en-GB" sz="3400" b="1" dirty="0">
                <a:solidFill>
                  <a:schemeClr val="bg1"/>
                </a:solidFill>
              </a:rPr>
              <a:t>Server-Side Rendering </a:t>
            </a:r>
            <a:r>
              <a:rPr lang="en-GB" sz="3400" dirty="0"/>
              <a:t>App for 4 hours</a:t>
            </a:r>
          </a:p>
          <a:p>
            <a:pPr lvl="1"/>
            <a:r>
              <a:rPr lang="en-GB" sz="3000" dirty="0"/>
              <a:t>Implement CRUD operations + </a:t>
            </a:r>
            <a:r>
              <a:rPr lang="en-GB" sz="3000" b="1" dirty="0">
                <a:solidFill>
                  <a:schemeClr val="bg1"/>
                </a:solidFill>
              </a:rPr>
              <a:t>login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register </a:t>
            </a:r>
            <a:r>
              <a:rPr lang="en-GB" sz="3000" dirty="0"/>
              <a:t>/ </a:t>
            </a:r>
            <a:r>
              <a:rPr lang="en-GB" sz="3000" b="1" dirty="0">
                <a:solidFill>
                  <a:schemeClr val="bg1"/>
                </a:solidFill>
              </a:rPr>
              <a:t>logout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Use </a:t>
            </a:r>
            <a:r>
              <a:rPr lang="en-GB" sz="3000" b="1" dirty="0">
                <a:solidFill>
                  <a:schemeClr val="bg1"/>
                </a:solidFill>
              </a:rPr>
              <a:t>Express.js</a:t>
            </a:r>
            <a:r>
              <a:rPr lang="en-GB" sz="3000" dirty="0"/>
              <a:t> + </a:t>
            </a:r>
            <a:r>
              <a:rPr lang="en-GB" sz="3000" b="1" dirty="0">
                <a:solidFill>
                  <a:schemeClr val="bg1"/>
                </a:solidFill>
              </a:rPr>
              <a:t>Handlebars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MongoDB</a:t>
            </a:r>
            <a:endParaRPr lang="bg-BG" sz="3000" dirty="0"/>
          </a:p>
          <a:p>
            <a:pPr>
              <a:buClr>
                <a:schemeClr val="tx1"/>
              </a:buClr>
            </a:pPr>
            <a:r>
              <a:rPr lang="en-US" sz="3200" dirty="0"/>
              <a:t>Optionally: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MVC architecture</a:t>
            </a:r>
            <a:endParaRPr lang="en-GB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Multiple-choice with 1</a:t>
            </a:r>
            <a:r>
              <a:rPr lang="bg-BG" dirty="0"/>
              <a:t> </a:t>
            </a:r>
            <a:r>
              <a:rPr lang="en-US" dirty="0"/>
              <a:t>or more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Questions will be between 15 and 30</a:t>
            </a:r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6600">
            <a:off x="3576521" y="1996263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4583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3670" y="297849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531424" y="2857783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52390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1367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851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665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851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0411" y="6037098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269" y="5326832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8332" y="1839374"/>
            <a:ext cx="76200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softuni.bg/trainings/2452/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0412" y="3288835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8332" y="4691741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facebook.com/groups/JSWebSeptember2019/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90" y="3956461"/>
            <a:ext cx="1590780" cy="1773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0934" y="3874190"/>
            <a:ext cx="1939425" cy="194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598" y="1981578"/>
            <a:ext cx="1718773" cy="16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Module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b="1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b="1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8E29D8-239A-4719-BA65-59ACC2FE72A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>
                <a:hlinkClick r:id="rId3"/>
              </a:rPr>
              <a:t>https://softuni.bg/trainings/2452/js-back-end-september-2019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 err="1"/>
              <a:t>js</a:t>
            </a:r>
            <a:r>
              <a:rPr lang="en-GB" sz="11500" b="1" dirty="0"/>
              <a:t>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102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 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Module Overview</a:t>
            </a:r>
            <a:endParaRPr lang="bg-BG" dirty="0"/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0D96AED6-8126-43EF-ACE8-B45E3730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74" y="1385091"/>
            <a:ext cx="5416076" cy="24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3 months intensive JavaScript framework training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2 times weekly</a:t>
            </a:r>
            <a:r>
              <a:rPr lang="en-US" dirty="0"/>
              <a:t>, lots of live coding and workshops</a:t>
            </a:r>
          </a:p>
          <a:p>
            <a:r>
              <a:rPr lang="en-US" dirty="0"/>
              <a:t>Part I – </a:t>
            </a:r>
            <a:r>
              <a:rPr lang="en-US" b="1" dirty="0">
                <a:solidFill>
                  <a:schemeClr val="bg1"/>
                </a:solidFill>
              </a:rPr>
              <a:t>JS Back-End</a:t>
            </a:r>
          </a:p>
          <a:p>
            <a:pPr lvl="1"/>
            <a:r>
              <a:rPr lang="en-US" dirty="0"/>
              <a:t>Node.js, Express.js, MongoDB + Mongoose, JWT, Rest API</a:t>
            </a:r>
          </a:p>
          <a:p>
            <a:r>
              <a:rPr lang="en-US" dirty="0"/>
              <a:t>Part II – 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</a:p>
          <a:p>
            <a:pPr lvl="1"/>
            <a:r>
              <a:rPr lang="en-US" dirty="0"/>
              <a:t>JSX, Components, Routing, Forms, React Hooks, Context API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Web Module Goals</a:t>
            </a:r>
          </a:p>
        </p:txBody>
      </p:sp>
    </p:spTree>
    <p:extLst>
      <p:ext uri="{BB962C8B-B14F-4D97-AF65-F5344CB8AC3E}">
        <p14:creationId xmlns:p14="http://schemas.microsoft.com/office/powerpoint/2010/main" val="2063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Web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4212" y="1966828"/>
            <a:ext cx="11378110" cy="566828"/>
            <a:chOff x="511822" y="1838163"/>
            <a:chExt cx="9313413" cy="56682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44737" y="2108123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824908" y="1887034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320049" y="1849144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88771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64319" y="1994039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2668" y="15048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17-Sep-2019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46394" y="1504890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29-Oct-2019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55988" y="1494684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15-Dec-2019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8837612" y="2113794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53324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81154" y="2752782"/>
            <a:ext cx="3809995" cy="33330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17-Sep-2019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27-Oct-2019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838389" y="2752782"/>
            <a:ext cx="4054253" cy="333303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React.js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29-Oct-2019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15-Dec-2019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9220108" y="2752782"/>
            <a:ext cx="2589304" cy="33330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 – 10 Dec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– 20 Dec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2AB2DC-CBC3-4B69-BE67-77E4B40E5986}"/>
              </a:ext>
            </a:extLst>
          </p:cNvPr>
          <p:cNvCxnSpPr/>
          <p:nvPr/>
        </p:nvCxnSpPr>
        <p:spPr>
          <a:xfrm>
            <a:off x="11967706" y="1959869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78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890CB-3A7C-4656-869F-0259113802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 Back-End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555</Words>
  <Application>Microsoft Office PowerPoint</Application>
  <PresentationFormat>Custom</PresentationFormat>
  <Paragraphs>152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1_SoftUni3_1</vt:lpstr>
      <vt:lpstr>JS Back-End</vt:lpstr>
      <vt:lpstr>Table of Contents</vt:lpstr>
      <vt:lpstr>Have a Question?</vt:lpstr>
      <vt:lpstr>SoftUni Diamond Partners</vt:lpstr>
      <vt:lpstr>SoftUni Organizational Partners</vt:lpstr>
      <vt:lpstr>PowerPoint Presentation</vt:lpstr>
      <vt:lpstr>JS Web Module Goals</vt:lpstr>
      <vt:lpstr>JS Web Module – Timeline</vt:lpstr>
      <vt:lpstr>PowerPoint Presentation</vt:lpstr>
      <vt:lpstr>Course Objectives</vt:lpstr>
      <vt:lpstr>Course Topics</vt:lpstr>
      <vt:lpstr>PowerPoint Presentation</vt:lpstr>
      <vt:lpstr>Ilia Idakiev</vt:lpstr>
      <vt:lpstr>PowerPoint Presentation</vt:lpstr>
      <vt:lpstr>Practical Exam</vt:lpstr>
      <vt:lpstr>Theoretical Exam</vt:lpstr>
      <vt:lpstr>Scoring System for the Course</vt:lpstr>
      <vt:lpstr>Course Web Site, Forum and FB Group</vt:lpstr>
      <vt:lpstr>Learn to Search in Internet</vt:lpstr>
      <vt:lpstr>PowerPoint Presentation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/>
  <cp:keywords>Node.js, ExpressJS, Software University, SoftUni, programming, coding, software development, education, training, course</cp:keywords>
  <dc:description>Node.js &amp; Express.js Fundamentals Course @ SoftUni - https://softuni.bg/courses/express-js-fundamentals</dc:description>
  <cp:lastModifiedBy/>
  <cp:revision>1</cp:revision>
  <dcterms:created xsi:type="dcterms:W3CDTF">2014-01-02T17:00:34Z</dcterms:created>
  <dcterms:modified xsi:type="dcterms:W3CDTF">2019-09-17T13:02:39Z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