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492" r:id="rId4"/>
    <p:sldId id="259" r:id="rId5"/>
    <p:sldId id="582" r:id="rId6"/>
    <p:sldId id="583" r:id="rId7"/>
    <p:sldId id="553" r:id="rId8"/>
    <p:sldId id="554" r:id="rId9"/>
    <p:sldId id="580" r:id="rId10"/>
    <p:sldId id="546" r:id="rId11"/>
    <p:sldId id="572" r:id="rId12"/>
    <p:sldId id="549" r:id="rId13"/>
    <p:sldId id="550" r:id="rId14"/>
    <p:sldId id="564" r:id="rId15"/>
    <p:sldId id="576" r:id="rId16"/>
    <p:sldId id="579" r:id="rId17"/>
    <p:sldId id="578" r:id="rId18"/>
    <p:sldId id="614" r:id="rId19"/>
    <p:sldId id="556" r:id="rId20"/>
    <p:sldId id="260" r:id="rId21"/>
    <p:sldId id="585" r:id="rId22"/>
    <p:sldId id="587" r:id="rId23"/>
    <p:sldId id="586" r:id="rId24"/>
    <p:sldId id="588" r:id="rId25"/>
    <p:sldId id="401" r:id="rId26"/>
    <p:sldId id="405" r:id="rId27"/>
    <p:sldId id="4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E900214-8AC2-468E-A80B-1CCA248960C3}">
          <p14:sldIdLst>
            <p14:sldId id="274"/>
            <p14:sldId id="276"/>
            <p14:sldId id="492"/>
          </p14:sldIdLst>
        </p14:section>
        <p14:section name="Partners" id="{5F97B74F-6C63-4269-BECD-DE3223234BE9}">
          <p14:sldIdLst>
            <p14:sldId id="259"/>
          </p14:sldIdLst>
        </p14:section>
        <p14:section name="Module Introduction" id="{6393462B-60D1-404C-BB96-04C72ED4641D}">
          <p14:sldIdLst>
            <p14:sldId id="582"/>
            <p14:sldId id="583"/>
          </p14:sldIdLst>
        </p14:section>
        <p14:section name="Course Introduction" id="{621EE4ED-01D7-4312-9BF7-2B4658EDF64C}">
          <p14:sldIdLst>
            <p14:sldId id="553"/>
            <p14:sldId id="554"/>
            <p14:sldId id="580"/>
          </p14:sldIdLst>
        </p14:section>
        <p14:section name="Trainers and Team" id="{D22FEB6A-6A94-451A-BCF1-069A64C31EF9}">
          <p14:sldIdLst>
            <p14:sldId id="546"/>
            <p14:sldId id="572"/>
          </p14:sldIdLst>
        </p14:section>
        <p14:section name="Course Objectives" id="{8FD10E77-A90F-432F-9212-AA35FC3EDFF2}">
          <p14:sldIdLst>
            <p14:sldId id="549"/>
            <p14:sldId id="550"/>
            <p14:sldId id="564"/>
            <p14:sldId id="576"/>
            <p14:sldId id="579"/>
            <p14:sldId id="578"/>
            <p14:sldId id="614"/>
          </p14:sldIdLst>
        </p14:section>
        <p14:section name="Course Organization and Resources" id="{B30F424F-A965-4DD0-AC84-C0C329ECC4BB}">
          <p14:sldIdLst>
            <p14:sldId id="556"/>
            <p14:sldId id="260"/>
            <p14:sldId id="585"/>
            <p14:sldId id="587"/>
            <p14:sldId id="586"/>
            <p14:sldId id="588"/>
            <p14:sldId id="401"/>
            <p14:sldId id="405"/>
          </p14:sldIdLst>
        </p14:section>
        <p14:section name="Conclusion" id="{0DDAD74F-4D31-449C-BED0-72AA35A5F6F1}">
          <p14:sldIdLst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F1FBA3-22C8-4334-A9CB-02DB1EEF2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6191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AE0FD8-B3B3-44E9-BF89-3C22805A03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797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9BF116-E5EA-4025-B067-75E79BCF03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334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F392A48-4230-4BCE-B624-41EC14B458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0868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3B3186-27C8-4E4E-B82E-86279573F5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8742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CC7A1D2-FC4D-485E-8A71-4ABBA018AE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202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forum/categories/671/Front-End-Development" TargetMode="External"/><Relationship Id="rId2" Type="http://schemas.openxmlformats.org/officeDocument/2006/relationships/hyperlink" Target="https://softuni.bg/trainings/2870/html-and-css-may-202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acebook.com/groups/FrontEndMay2020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3.png"/><Relationship Id="rId10" Type="http://schemas.openxmlformats.org/officeDocument/2006/relationships/image" Target="../media/image24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1482265"/>
            <a:ext cx="12192000" cy="882654"/>
          </a:xfrm>
        </p:spPr>
        <p:txBody>
          <a:bodyPr>
            <a:normAutofit/>
          </a:bodyPr>
          <a:lstStyle/>
          <a:p>
            <a:r>
              <a:rPr lang="en-US" sz="4000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696720"/>
          </a:xfrm>
        </p:spPr>
        <p:txBody>
          <a:bodyPr>
            <a:normAutofit/>
          </a:bodyPr>
          <a:lstStyle/>
          <a:p>
            <a:r>
              <a:rPr lang="en-US" sz="6600" dirty="0"/>
              <a:t>HTML and CSS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813533"/>
            <a:ext cx="2951518" cy="413822"/>
          </a:xfrm>
        </p:spPr>
        <p:txBody>
          <a:bodyPr/>
          <a:lstStyle/>
          <a:p>
            <a:r>
              <a:rPr lang="en-US" sz="22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27355"/>
            <a:ext cx="2951518" cy="413822"/>
          </a:xfrm>
        </p:spPr>
        <p:txBody>
          <a:bodyPr/>
          <a:lstStyle/>
          <a:p>
            <a:r>
              <a:rPr lang="en-US" sz="2200">
                <a:hlinkClick r:id="rId3"/>
              </a:rPr>
              <a:t>https://softuni.bg</a:t>
            </a:r>
            <a:endParaRPr lang="en-US" sz="2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838039"/>
            <a:ext cx="2951518" cy="584318"/>
          </a:xfrm>
        </p:spPr>
        <p:txBody>
          <a:bodyPr/>
          <a:lstStyle/>
          <a:p>
            <a:r>
              <a:rPr lang="en-US" sz="3300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147" y="5345497"/>
            <a:ext cx="2951518" cy="491279"/>
          </a:xfrm>
        </p:spPr>
        <p:txBody>
          <a:bodyPr/>
          <a:lstStyle/>
          <a:p>
            <a:r>
              <a:rPr lang="en-US" sz="2700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3345570"/>
            <a:ext cx="2229853" cy="14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54C6-0D39-4542-BC9B-F15C2C226E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Trainers and Team</a:t>
            </a:r>
            <a:endParaRPr lang="bg-BG"/>
          </a:p>
        </p:txBody>
      </p:sp>
      <p:pic>
        <p:nvPicPr>
          <p:cNvPr id="1026" name="Picture 2" descr="Ð ÐµÐ·ÑÐ»ÑÐ°Ñ Ñ Ð¸Ð·Ð¾Ð±ÑÐ°Ð¶ÐµÐ½Ð¸Ðµ Ð·Ð° trainer 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85" y="1259021"/>
            <a:ext cx="3049098" cy="23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83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172" y="1196125"/>
            <a:ext cx="11522044" cy="5201066"/>
          </a:xfrm>
        </p:spPr>
        <p:txBody>
          <a:bodyPr/>
          <a:lstStyle/>
          <a:p>
            <a:r>
              <a:rPr lang="en-US" sz="3200" dirty="0"/>
              <a:t>Full Stack &amp; Senior Front-End </a:t>
            </a:r>
            <a:br>
              <a:rPr lang="en-US" sz="3200" dirty="0"/>
            </a:br>
            <a:r>
              <a:rPr lang="en-US" sz="3200" dirty="0"/>
              <a:t>Developer @ </a:t>
            </a:r>
            <a:r>
              <a:rPr lang="en-US" sz="3200" dirty="0" err="1"/>
              <a:t>SoftUni</a:t>
            </a:r>
            <a:endParaRPr lang="en-US" sz="3200" dirty="0"/>
          </a:p>
          <a:p>
            <a:r>
              <a:rPr lang="en-US" sz="3200" dirty="0"/>
              <a:t>Studied Computer Science in</a:t>
            </a:r>
            <a:br>
              <a:rPr lang="en-US" sz="3200" dirty="0"/>
            </a:br>
            <a:r>
              <a:rPr lang="en-US" sz="3200" dirty="0"/>
              <a:t>Newcastle University </a:t>
            </a:r>
          </a:p>
          <a:p>
            <a:r>
              <a:rPr lang="en-US" sz="3200" dirty="0"/>
              <a:t>Passionate about </a:t>
            </a:r>
          </a:p>
          <a:p>
            <a:pPr lvl="1"/>
            <a:r>
              <a:rPr lang="en-US" sz="3000" dirty="0"/>
              <a:t>HTML/CSS/JS/React.js</a:t>
            </a:r>
          </a:p>
          <a:p>
            <a:pPr lvl="1"/>
            <a:r>
              <a:rPr lang="en-US" sz="3000" dirty="0"/>
              <a:t>UX/UI Design</a:t>
            </a:r>
            <a:endParaRPr lang="en-US" sz="3000" noProof="1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William </a:t>
            </a:r>
            <a:r>
              <a:rPr lang="en-GB" dirty="0" err="1"/>
              <a:t>Abboud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D7B37-7970-4471-BDDB-97C5B723A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16" y="1377524"/>
            <a:ext cx="4274049" cy="4509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295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C6D1-1400-49AD-BDEA-B35C2CECBF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  <a:endParaRPr lang="bg-BG"/>
          </a:p>
        </p:txBody>
      </p:sp>
      <p:pic>
        <p:nvPicPr>
          <p:cNvPr id="2050" name="Picture 2" descr="Ð ÐµÐ·ÑÐ»ÑÐ°Ñ Ñ Ð¸Ð·Ð¾Ð±ÑÐ°Ð¶ÐµÐ½Ð¸Ðµ Ð·Ð° tick png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087" y="1094307"/>
            <a:ext cx="3091826" cy="30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6A4B8F5-E86A-4259-9E87-DEE226BFF14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Course Details and Schedule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98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HTML &amp; CSS - standard for Web User Interface (UI)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Web-based applications are very popular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Runs on any device with a web browser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HTML5 is currently the #1 job trend based on the fastest growing keywords found in online job postings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HTML5 takes bigger chunk of the mobile application market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Every IT professional should know HTML &amp; CSS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HTML &amp; CSS?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CB6346-36E9-46D8-B08A-7A54882F4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41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Clr>
                <a:schemeClr val="tx1"/>
              </a:buClr>
              <a:buNone/>
            </a:pPr>
            <a:r>
              <a:rPr lang="en-US" sz="3200" dirty="0">
                <a:cs typeface="Times New Roman" panose="02020603050405020304" pitchFamily="18" charset="0"/>
              </a:rPr>
              <a:t>Structure: </a:t>
            </a:r>
            <a:r>
              <a:rPr lang="bg-BG" sz="3200" b="1" dirty="0">
                <a:cs typeface="Times New Roman" panose="02020603050405020304" pitchFamily="18" charset="0"/>
              </a:rPr>
              <a:t>3</a:t>
            </a:r>
            <a:r>
              <a:rPr lang="en-US" sz="3200" b="1" dirty="0">
                <a:cs typeface="Times New Roman" panose="02020603050405020304" pitchFamily="18" charset="0"/>
              </a:rPr>
              <a:t> problems </a:t>
            </a:r>
            <a:r>
              <a:rPr lang="en-US" sz="3200" dirty="0">
                <a:cs typeface="Times New Roman" panose="02020603050405020304" pitchFamily="18" charset="0"/>
              </a:rPr>
              <a:t>for </a:t>
            </a:r>
            <a:r>
              <a:rPr lang="bg-BG" sz="3200" b="1" dirty="0">
                <a:cs typeface="Times New Roman" panose="02020603050405020304" pitchFamily="18" charset="0"/>
              </a:rPr>
              <a:t>4</a:t>
            </a:r>
            <a:r>
              <a:rPr lang="en-US" sz="3200" b="1" dirty="0">
                <a:cs typeface="Times New Roman" panose="02020603050405020304" pitchFamily="18" charset="0"/>
              </a:rPr>
              <a:t> hours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Slice a screenshot to HTML + CSS</a:t>
            </a:r>
            <a:endParaRPr lang="bg-BG" sz="3200" dirty="0">
              <a:cs typeface="Times New Roman" panose="02020603050405020304" pitchFamily="18" charset="0"/>
            </a:endParaRP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Make a responsive</a:t>
            </a:r>
            <a:r>
              <a:rPr lang="bg-BG" sz="3200" dirty="0">
                <a:cs typeface="Times New Roman" panose="02020603050405020304" pitchFamily="18" charset="0"/>
              </a:rPr>
              <a:t> </a:t>
            </a:r>
            <a:r>
              <a:rPr lang="en-US" sz="3200" dirty="0">
                <a:cs typeface="Times New Roman" panose="02020603050405020304" pitchFamily="18" charset="0"/>
              </a:rPr>
              <a:t>page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Create a simple landing page from screenshot</a:t>
            </a:r>
            <a:br>
              <a:rPr lang="en-US" sz="3200" dirty="0">
                <a:cs typeface="Times New Roman" panose="02020603050405020304" pitchFamily="18" charset="0"/>
              </a:rPr>
            </a:br>
            <a:r>
              <a:rPr lang="en-US" sz="3200" dirty="0">
                <a:cs typeface="Times New Roman" panose="02020603050405020304" pitchFamily="18" charset="0"/>
              </a:rPr>
              <a:t>(header + menu + sidebar + form elements + footer)</a:t>
            </a:r>
          </a:p>
          <a:p>
            <a:pPr>
              <a:lnSpc>
                <a:spcPct val="114000"/>
              </a:lnSpc>
              <a:buClr>
                <a:schemeClr val="tx1"/>
              </a:buClr>
            </a:pPr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90" y="1660106"/>
            <a:ext cx="1722140" cy="176889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F20F50F-E45D-4B0D-809E-6A38AF614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52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E0C10-1A52-43CE-B7C2-CFB3A791E2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Slice a </a:t>
            </a:r>
            <a:r>
              <a:rPr lang="en-US" sz="3600" b="1" dirty="0">
                <a:solidFill>
                  <a:schemeClr val="bg1"/>
                </a:solidFill>
              </a:rPr>
              <a:t>screenshot</a:t>
            </a:r>
            <a:r>
              <a:rPr lang="en-US" sz="3600" dirty="0"/>
              <a:t> to HTML + CSS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First Problem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75" y="1996402"/>
            <a:ext cx="8298106" cy="42688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767A1AD-16C5-4CA8-AA87-12C5099BB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215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21751-8BCC-4307-BE57-EA212BAE45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Make a website </a:t>
            </a:r>
            <a:r>
              <a:rPr lang="en-US" sz="3600" b="1" dirty="0">
                <a:solidFill>
                  <a:schemeClr val="bg1"/>
                </a:solidFill>
              </a:rPr>
              <a:t>responsive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Second Problem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521" y="1451728"/>
            <a:ext cx="2539785" cy="48583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FED8CA-FDEE-4104-9F2D-E287A1AD10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8497" y="3289881"/>
            <a:ext cx="2861660" cy="332003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20CE3ED7-66E5-4489-932E-6CCB5B3EED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1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E3855-22BA-4D50-B3F9-7CABECD2BA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Create a simple </a:t>
            </a:r>
            <a:r>
              <a:rPr lang="en-US" sz="3600" b="1" dirty="0">
                <a:solidFill>
                  <a:schemeClr val="bg1"/>
                </a:solidFill>
              </a:rPr>
              <a:t>web page </a:t>
            </a:r>
            <a:r>
              <a:rPr lang="en-US" sz="3600" dirty="0"/>
              <a:t>from screenshot</a:t>
            </a:r>
            <a:endParaRPr lang="bg-BG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Third Problem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282" y="1941922"/>
            <a:ext cx="3065436" cy="46679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CED1F88-380E-46EC-9E97-AD560DA822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696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At least 15 questions for 30 minutes</a:t>
            </a:r>
          </a:p>
          <a:p>
            <a:pPr lvl="1"/>
            <a:r>
              <a:rPr lang="en-US" dirty="0"/>
              <a:t>Multiple-choice with 1 correct answer</a:t>
            </a:r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the day before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1989C3-953E-433C-98CD-2F052DB017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3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9CB0-F5ED-4BB7-916A-63048F0B02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  <a:endParaRPr lang="bg-BG"/>
          </a:p>
        </p:txBody>
      </p:sp>
      <p:pic>
        <p:nvPicPr>
          <p:cNvPr id="8" name="Picture 2" descr="http://kesypsy.web.auth.gr/images/icons/calendar-icon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97" y="861154"/>
            <a:ext cx="3604405" cy="360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E716233E-A93F-4BCE-B44D-36B25480F96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59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Introduction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Training and Team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Objectives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Organization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/>
              <a:t>Table of Contents</a:t>
            </a:r>
            <a:endParaRPr lang="bg-BG" sz="43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1174C79-EAD5-449E-B17F-6CACD60AB7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5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5381" y="95672"/>
            <a:ext cx="8399495" cy="882654"/>
          </a:xfrm>
        </p:spPr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10" y="2814485"/>
            <a:ext cx="4302439" cy="4302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3827" y="1250717"/>
            <a:ext cx="2402906" cy="355467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303" y="4695822"/>
            <a:ext cx="1815052" cy="584942"/>
          </a:xfrm>
          <a:prstGeom prst="rect">
            <a:avLst/>
          </a:prstGeom>
        </p:spPr>
        <p:txBody>
          <a:bodyPr vert="horz" lIns="107972" tIns="35991" rIns="107972" bIns="35991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9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1940" y="657061"/>
            <a:ext cx="2400922" cy="353330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048531" y="2030289"/>
            <a:ext cx="1579010" cy="128515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/>
              <a:t>PracticalExam</a:t>
            </a:r>
            <a:r>
              <a:rPr lang="bg-BG" sz="2800" b="1" dirty="0"/>
              <a:t> </a:t>
            </a:r>
            <a:br>
              <a:rPr lang="bg-BG" sz="2800" b="1" dirty="0"/>
            </a:br>
            <a:r>
              <a:rPr lang="en-US" sz="2800" b="1" dirty="0"/>
              <a:t>90</a:t>
            </a:r>
            <a:r>
              <a:rPr lang="bg-BG" sz="2800" b="1" dirty="0"/>
              <a:t>%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92476" y="1669750"/>
            <a:ext cx="1914573" cy="11068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/>
              <a:t>Theoretical Exam 5</a:t>
            </a:r>
            <a:r>
              <a:rPr lang="bg-BG" sz="2800" b="1" dirty="0"/>
              <a:t>%</a:t>
            </a:r>
            <a:endParaRPr lang="en-US" sz="2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9144" y="3514110"/>
            <a:ext cx="2400922" cy="353330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061816" y="4869039"/>
            <a:ext cx="1885196" cy="1002686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/>
              <a:t>Homework</a:t>
            </a:r>
            <a:br>
              <a:rPr lang="en-US" sz="2800" b="1" dirty="0"/>
            </a:br>
            <a:r>
              <a:rPr lang="en-US" sz="2800" b="1" dirty="0"/>
              <a:t>5 %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88D58C8-91F9-46CA-9CE7-6775E4D47E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6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Doing your homework is very important!</a:t>
            </a:r>
          </a:p>
          <a:p>
            <a:pPr lvl="1"/>
            <a:r>
              <a:rPr lang="en-US" sz="3200" dirty="0"/>
              <a:t>HTML and CSS can only be learned through a lot of practice!</a:t>
            </a:r>
          </a:p>
          <a:p>
            <a:pPr lvl="1"/>
            <a:r>
              <a:rPr lang="en-US" sz="3200" dirty="0"/>
              <a:t>You should write code every day!</a:t>
            </a:r>
          </a:p>
          <a:p>
            <a:r>
              <a:rPr lang="en-US" sz="3200" dirty="0"/>
              <a:t>Each lesson is followed by a few exercises</a:t>
            </a:r>
          </a:p>
          <a:p>
            <a:pPr lvl="1"/>
            <a:r>
              <a:rPr lang="en-US" sz="3200" dirty="0"/>
              <a:t>Try to solve them in class</a:t>
            </a:r>
          </a:p>
          <a:p>
            <a:pPr lvl="1"/>
            <a:r>
              <a:rPr lang="en-US" sz="3200" dirty="0"/>
              <a:t>The rest are your homework</a:t>
            </a:r>
          </a:p>
          <a:p>
            <a:r>
              <a:rPr lang="en-US" sz="3200" dirty="0"/>
              <a:t>Homework assignments are due in </a:t>
            </a:r>
            <a:r>
              <a:rPr lang="en-US" sz="3200" b="1" dirty="0"/>
              <a:t>7</a:t>
            </a:r>
            <a:r>
              <a:rPr lang="en-US" sz="3200" dirty="0"/>
              <a:t> days after each lesson</a:t>
            </a:r>
          </a:p>
          <a:p>
            <a:r>
              <a:rPr lang="en-US" sz="3200" dirty="0"/>
              <a:t>Submission are accepted through: </a:t>
            </a:r>
            <a:r>
              <a:rPr lang="en-US" sz="3200" dirty="0">
                <a:hlinkClick r:id="rId2"/>
              </a:rPr>
              <a:t>judge.softuni.bg</a:t>
            </a:r>
            <a:r>
              <a:rPr lang="en-US" sz="3200" dirty="0"/>
              <a:t> 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47D9F8-F673-4180-AA48-3084C5C69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399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Official </a:t>
            </a:r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/>
              <a:t>:</a:t>
            </a: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r>
              <a:rPr lang="en-US" sz="3600" dirty="0"/>
              <a:t>Official discussion </a:t>
            </a:r>
            <a:r>
              <a:rPr lang="en-US" sz="3600" b="1" dirty="0">
                <a:solidFill>
                  <a:schemeClr val="bg1"/>
                </a:solidFill>
              </a:rPr>
              <a:t>forum</a:t>
            </a:r>
            <a:r>
              <a:rPr lang="en-US" sz="3600" dirty="0"/>
              <a:t>:</a:t>
            </a:r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r>
              <a:rPr lang="en-US" dirty="0"/>
              <a:t>Official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group</a:t>
            </a:r>
            <a:r>
              <a:rPr lang="en-US" dirty="0"/>
              <a:t>: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Website, Forum and FB Group</a:t>
            </a:r>
            <a:endParaRPr lang="bg-BG" dirty="0"/>
          </a:p>
        </p:txBody>
      </p:sp>
      <p:sp>
        <p:nvSpPr>
          <p:cNvPr id="5" name="Rounded Rectangle 4"/>
          <p:cNvSpPr/>
          <p:nvPr/>
        </p:nvSpPr>
        <p:spPr>
          <a:xfrm>
            <a:off x="621973" y="1817427"/>
            <a:ext cx="8726743" cy="79432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marL="0" lvl="1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2"/>
              </a:rPr>
              <a:t>https://softuni.bg/trainings/2870/html-and-css-may-2020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621973" y="3491653"/>
            <a:ext cx="8726743" cy="839043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3"/>
              </a:rPr>
              <a:t>https://softuni.bg/forum/categories/671/Front-End-Development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1973" y="5120001"/>
            <a:ext cx="8726743" cy="839042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4"/>
              </a:rPr>
              <a:t>https://www.facebook.com/groups/FrontEndMay2020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417772E-A6CB-43BF-A659-C5A7BE2F5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94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42AE0EEE-F010-4271-AFB5-248A333C0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may try many HTML authoring tools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Recommended:</a:t>
            </a:r>
          </a:p>
          <a:p>
            <a:pPr lvl="2">
              <a:lnSpc>
                <a:spcPct val="100000"/>
              </a:lnSpc>
            </a:pPr>
            <a:r>
              <a:rPr lang="en-US" b="1" dirty="0"/>
              <a:t>Visual Studio Code</a:t>
            </a:r>
          </a:p>
          <a:p>
            <a:pPr lvl="1"/>
            <a:r>
              <a:rPr lang="en-US" dirty="0"/>
              <a:t>Other notable editors: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WebStorm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Sublime Text / Atom / Brackets</a:t>
            </a:r>
          </a:p>
          <a:p>
            <a:pPr lvl="2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Editors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02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course assignments require to search in Internet</a:t>
            </a:r>
          </a:p>
          <a:p>
            <a:pPr lvl="1"/>
            <a:r>
              <a:rPr lang="en-US" sz="3200" dirty="0"/>
              <a:t>This is an important part of the learning process</a:t>
            </a:r>
          </a:p>
          <a:p>
            <a:pPr lvl="1"/>
            <a:r>
              <a:rPr lang="en-US" sz="3200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sz="3200" dirty="0"/>
              <a:t>Learn to find solutions!</a:t>
            </a:r>
          </a:p>
          <a:p>
            <a:pPr lvl="1"/>
            <a:r>
              <a:rPr lang="en-US" sz="3200" dirty="0"/>
              <a:t>Software development includes everyday searching and learning</a:t>
            </a:r>
          </a:p>
          <a:p>
            <a:pPr lvl="1"/>
            <a:r>
              <a:rPr lang="en-US" sz="3200" dirty="0"/>
              <a:t>No excuses, just learn to study!</a:t>
            </a:r>
          </a:p>
          <a:p>
            <a:pPr lvl="1"/>
            <a:r>
              <a:rPr lang="en-US" sz="3200" dirty="0"/>
              <a:t>Developers learn new technologies, tools, languages every day!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 &amp; Find Solutions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64B975-A1D6-404C-A137-1807EC5683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340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695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7B2CF9-D5B5-4F32-986D-129D746DFB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9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1765554-FB25-4A07-8869-5CC82F312E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35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#front-end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A94A576-95E1-4C36-B768-33A809307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43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33276" cy="54180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 months intensive front-end</a:t>
            </a:r>
          </a:p>
          <a:p>
            <a:pPr lvl="1"/>
            <a:r>
              <a:rPr lang="en-US" dirty="0"/>
              <a:t>2 times weekly, lots of live coding and exercises</a:t>
            </a:r>
          </a:p>
          <a:p>
            <a:r>
              <a:rPr lang="en-US" dirty="0"/>
              <a:t>Part I - </a:t>
            </a:r>
            <a:r>
              <a:rPr lang="en-US" b="1" dirty="0">
                <a:solidFill>
                  <a:schemeClr val="bg1"/>
                </a:solidFill>
              </a:rPr>
              <a:t>HTML and CSS</a:t>
            </a:r>
          </a:p>
          <a:p>
            <a:pPr lvl="1"/>
            <a:r>
              <a:rPr lang="en-US" dirty="0"/>
              <a:t>HTML, Semantic Tags, CSS, Typography, Box Model, Position and Float, Flexbox, Forms, Media Queries, Practical exam</a:t>
            </a:r>
          </a:p>
          <a:p>
            <a:r>
              <a:rPr lang="en-US" dirty="0"/>
              <a:t>Part II - </a:t>
            </a:r>
            <a:r>
              <a:rPr lang="en-US" b="1" dirty="0">
                <a:solidFill>
                  <a:schemeClr val="bg1"/>
                </a:solidFill>
              </a:rPr>
              <a:t>CSS Advanced</a:t>
            </a:r>
          </a:p>
          <a:p>
            <a:pPr lvl="1"/>
            <a:r>
              <a:rPr lang="en-US" dirty="0"/>
              <a:t>Dev Workflows and Tools, CSS Variables, Transitions and </a:t>
            </a:r>
            <a:br>
              <a:rPr lang="en-US" dirty="0"/>
            </a:br>
            <a:r>
              <a:rPr lang="en-US" dirty="0"/>
              <a:t>Animations, SASS, Grid, Building Layouts, Exam Project </a:t>
            </a:r>
            <a:r>
              <a:rPr lang="bg-BG" dirty="0"/>
              <a:t>- </a:t>
            </a:r>
            <a:r>
              <a:rPr lang="en-US" dirty="0"/>
              <a:t>Build a Website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Development: Module Goals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7B19CCE-DD47-4281-8C08-E3EAB548AD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9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Front-End Development Module – Timeline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188815" y="2174240"/>
            <a:ext cx="11772997" cy="460909"/>
            <a:chOff x="-153988" y="2047442"/>
            <a:chExt cx="11221462" cy="460909"/>
          </a:xfrm>
        </p:grpSpPr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-153988" y="2249541"/>
              <a:ext cx="11221462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787382" y="2047442"/>
              <a:ext cx="1514" cy="46090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118920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183899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3790338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511179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40130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632301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7696200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8996351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1029733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646144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08812" y="21237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>
            <a:xfrm>
              <a:off x="-3853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" name="Text Placeholder 19"/>
          <p:cNvSpPr txBox="1">
            <a:spLocks noGrp="1"/>
          </p:cNvSpPr>
          <p:nvPr>
            <p:ph type="body" sz="quarter" idx="10"/>
          </p:nvPr>
        </p:nvSpPr>
        <p:spPr>
          <a:xfrm>
            <a:off x="101928" y="1701108"/>
            <a:ext cx="1607977" cy="382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buNone/>
            </a:pPr>
            <a:r>
              <a:rPr lang="en-US" sz="2000" dirty="0"/>
              <a:t>18-May-2020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98230" y="1668937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/>
              <a:t>6-July-2020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08237" y="1629953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/>
              <a:t>09-Aug-2020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4973" y="2879956"/>
            <a:ext cx="4953000" cy="3524754"/>
          </a:xfrm>
          <a:prstGeom prst="rect">
            <a:avLst/>
          </a:prstGeom>
          <a:solidFill>
            <a:schemeClr val="bg2"/>
          </a:solidFill>
          <a:ln>
            <a:solidFill>
              <a:srgbClr val="23446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200" b="1" dirty="0">
                <a:solidFill>
                  <a:schemeClr val="tx1"/>
                </a:solidFill>
              </a:rPr>
              <a:t>HTML and CSS</a:t>
            </a:r>
            <a:endParaRPr lang="bg-BG" sz="2200" b="1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Lessons</a:t>
            </a:r>
            <a:r>
              <a:rPr lang="bg-BG" sz="1800" dirty="0">
                <a:solidFill>
                  <a:schemeClr val="tx1"/>
                </a:solidFill>
              </a:rPr>
              <a:t> + </a:t>
            </a:r>
            <a:r>
              <a:rPr lang="en-US" sz="1800" dirty="0">
                <a:solidFill>
                  <a:schemeClr val="tx1"/>
                </a:solidFill>
              </a:rPr>
              <a:t>exercises + exam</a:t>
            </a:r>
            <a:endParaRPr lang="bg-BG" sz="1800" dirty="0">
              <a:solidFill>
                <a:schemeClr val="tx1"/>
              </a:solidFill>
            </a:endParaRP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8</a:t>
            </a:r>
            <a:r>
              <a:rPr lang="bg-BG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weeks</a:t>
            </a:r>
            <a:r>
              <a:rPr lang="bg-BG" sz="1800" dirty="0">
                <a:solidFill>
                  <a:schemeClr val="tx1"/>
                </a:solidFill>
              </a:rPr>
              <a:t> * 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bg-BG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times / week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6 credits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Start: </a:t>
            </a:r>
            <a:r>
              <a:rPr lang="en-US" dirty="0">
                <a:solidFill>
                  <a:schemeClr val="tx1"/>
                </a:solidFill>
              </a:rPr>
              <a:t>18-May</a:t>
            </a:r>
            <a:r>
              <a:rPr lang="en-US" sz="1800" dirty="0">
                <a:solidFill>
                  <a:schemeClr val="tx1"/>
                </a:solidFill>
              </a:rPr>
              <a:t>-2020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Final exam: 5-July-2020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73053" y="2872440"/>
            <a:ext cx="3999281" cy="3524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chemeClr val="tx1"/>
                </a:solidFill>
              </a:rPr>
              <a:t>CSS Advanced</a:t>
            </a:r>
            <a:endParaRPr lang="bg-BG" sz="2400" b="1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Lessons</a:t>
            </a:r>
            <a:r>
              <a:rPr lang="bg-BG" sz="1800" dirty="0">
                <a:solidFill>
                  <a:schemeClr val="tx1"/>
                </a:solidFill>
              </a:rPr>
              <a:t> + </a:t>
            </a:r>
            <a:r>
              <a:rPr lang="en-US" sz="1800" dirty="0">
                <a:solidFill>
                  <a:schemeClr val="tx1"/>
                </a:solidFill>
              </a:rPr>
              <a:t>exercises + exam</a:t>
            </a:r>
            <a:endParaRPr lang="bg-BG" sz="1800" dirty="0">
              <a:solidFill>
                <a:schemeClr val="tx1"/>
              </a:solidFill>
            </a:endParaRP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bg-BG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weeks</a:t>
            </a:r>
            <a:r>
              <a:rPr lang="bg-BG" sz="1800" dirty="0">
                <a:solidFill>
                  <a:schemeClr val="tx1"/>
                </a:solidFill>
              </a:rPr>
              <a:t> * 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bg-BG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times / week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6 credits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Start: </a:t>
            </a:r>
            <a:r>
              <a:rPr lang="en-US" dirty="0">
                <a:solidFill>
                  <a:schemeClr val="tx1"/>
                </a:solidFill>
              </a:rPr>
              <a:t>6-July</a:t>
            </a:r>
            <a:r>
              <a:rPr lang="en-US" sz="1800" dirty="0">
                <a:solidFill>
                  <a:schemeClr val="tx1"/>
                </a:solidFill>
              </a:rPr>
              <a:t>-2020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Final Exam: </a:t>
            </a:r>
            <a:r>
              <a:rPr lang="en-US" dirty="0">
                <a:solidFill>
                  <a:schemeClr val="tx1"/>
                </a:solidFill>
              </a:rPr>
              <a:t>9-Aug</a:t>
            </a:r>
            <a:r>
              <a:rPr lang="en-US" sz="1800" dirty="0">
                <a:solidFill>
                  <a:schemeClr val="tx1"/>
                </a:solidFill>
              </a:rPr>
              <a:t>-2020</a:t>
            </a:r>
            <a:endParaRPr lang="bg-BG" sz="18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37414" y="2859071"/>
            <a:ext cx="2474861" cy="3524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tx1"/>
                </a:solidFill>
              </a:rPr>
              <a:t>Front-End Development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Retake Exams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HTML and CSS -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12-Aug-2020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CSS Advanced -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15-Aug-2020</a:t>
            </a:r>
          </a:p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F97825A9-E076-4E17-8737-AA1D4C7936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38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7822-3DA6-4141-9DD4-6BB81EA92D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HTML and CSS</a:t>
            </a:r>
            <a:endParaRPr lang="bg-BG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769" y="1867699"/>
            <a:ext cx="2378462" cy="158643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B587F80-BB07-4D4A-A0F6-FE5C7CAD2F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Course Objectives &amp; Program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681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600" noProof="1"/>
              <a:t>Introduction to HTML and CSS</a:t>
            </a:r>
            <a:endParaRPr lang="bg-BG" sz="3600" noProof="1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600" noProof="1"/>
              <a:t>HTML Structure</a:t>
            </a:r>
            <a:endParaRPr lang="bg-BG" sz="3600" noProof="1"/>
          </a:p>
          <a:p>
            <a:pPr marL="0" indent="0">
              <a:buNone/>
            </a:pPr>
            <a:r>
              <a:rPr lang="en-US" sz="3600" noProof="1"/>
              <a:t>3. CSS &amp; Typography</a:t>
            </a:r>
            <a:endParaRPr lang="bg-BG" sz="3600" noProof="1"/>
          </a:p>
          <a:p>
            <a:pPr marL="0" indent="0">
              <a:buNone/>
            </a:pPr>
            <a:r>
              <a:rPr lang="en-US" sz="3600" noProof="1"/>
              <a:t>4. CSS Box Model</a:t>
            </a:r>
            <a:endParaRPr lang="bg-BG" sz="3600" noProof="1"/>
          </a:p>
          <a:p>
            <a:pPr marL="0" indent="0">
              <a:buNone/>
            </a:pPr>
            <a:r>
              <a:rPr lang="bg-BG" sz="3600" noProof="1"/>
              <a:t>5</a:t>
            </a:r>
            <a:r>
              <a:rPr lang="en-US" sz="3600" noProof="1"/>
              <a:t>. Position &amp; Float</a:t>
            </a:r>
          </a:p>
          <a:p>
            <a:pPr marL="0" indent="0">
              <a:buNone/>
            </a:pPr>
            <a:r>
              <a:rPr lang="en-US" sz="3600" noProof="1"/>
              <a:t>6. Flexbox</a:t>
            </a:r>
          </a:p>
          <a:p>
            <a:pPr marL="0" indent="0">
              <a:buNone/>
            </a:pPr>
            <a:endParaRPr lang="en-US" sz="3600" noProof="1"/>
          </a:p>
          <a:p>
            <a:pPr marL="0" indent="0">
              <a:buNone/>
            </a:pPr>
            <a:endParaRPr lang="en-US" sz="3600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and CSS – Course Topics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761" y="1985513"/>
            <a:ext cx="3593787" cy="441168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7E3A865-BEAB-4729-A627-6F552B8BB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451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noProof="1"/>
              <a:t>8. Media Queries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noProof="1"/>
              <a:t>9. Design to Code – Demo Project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noProof="1"/>
              <a:t>10. Exam Preparation</a:t>
            </a:r>
            <a:endParaRPr lang="en-US" sz="3600" dirty="0"/>
          </a:p>
          <a:p>
            <a:pPr marL="0" indent="0">
              <a:lnSpc>
                <a:spcPct val="100000"/>
              </a:lnSpc>
              <a:buNone/>
            </a:pPr>
            <a:endParaRPr lang="en-US" sz="3600" dirty="0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endParaRPr lang="en-US" sz="3600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and CSS – Course Topics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683" y="2139935"/>
            <a:ext cx="3593787" cy="441168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A2BC55B-6D2E-4BB1-A0A1-3802134681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48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3716</TotalTime>
  <Words>809</Words>
  <Application>Microsoft Office PowerPoint</Application>
  <PresentationFormat>Widescreen</PresentationFormat>
  <Paragraphs>185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Times New Roman</vt:lpstr>
      <vt:lpstr>Wingdings</vt:lpstr>
      <vt:lpstr>Wingdings 2</vt:lpstr>
      <vt:lpstr>SoftUni</vt:lpstr>
      <vt:lpstr>HTML and CSS</vt:lpstr>
      <vt:lpstr>Table of Contents</vt:lpstr>
      <vt:lpstr>Have a Question?</vt:lpstr>
      <vt:lpstr>SoftUni Diamond Partners</vt:lpstr>
      <vt:lpstr>Front-End Development: Module Goals</vt:lpstr>
      <vt:lpstr>Front-End Development Module – Timeline</vt:lpstr>
      <vt:lpstr>HTML and CSS</vt:lpstr>
      <vt:lpstr>HTML and CSS – Course Topics</vt:lpstr>
      <vt:lpstr>HTML and CSS – Course Topics</vt:lpstr>
      <vt:lpstr>Trainers and Team</vt:lpstr>
      <vt:lpstr>William Abboud</vt:lpstr>
      <vt:lpstr>Course Objectives</vt:lpstr>
      <vt:lpstr>Why HTML &amp; CSS?</vt:lpstr>
      <vt:lpstr>Practical Exam</vt:lpstr>
      <vt:lpstr>Exam: First Problem Demo</vt:lpstr>
      <vt:lpstr>Exam: Second Problem Demo</vt:lpstr>
      <vt:lpstr>Exam: Third Problem Demo</vt:lpstr>
      <vt:lpstr>Theoretical Exam</vt:lpstr>
      <vt:lpstr>Course Organization</vt:lpstr>
      <vt:lpstr>Scoring System for the Course</vt:lpstr>
      <vt:lpstr>Homework Assignments</vt:lpstr>
      <vt:lpstr>Website, Forum and FB Group</vt:lpstr>
      <vt:lpstr>Code Editors</vt:lpstr>
      <vt:lpstr>Learn to Search in Internet &amp; Find Solutions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- Course Intro</dc:title>
  <dc:subject>Software Development</dc:subject>
  <dc:creator>Software University</dc:creator>
  <cp:keywords>HTML; CSS;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Михаела Милева</cp:lastModifiedBy>
  <cp:revision>18</cp:revision>
  <dcterms:created xsi:type="dcterms:W3CDTF">2018-05-23T13:08:44Z</dcterms:created>
  <dcterms:modified xsi:type="dcterms:W3CDTF">2020-05-18T08:54:24Z</dcterms:modified>
  <cp:category>programming;computer programming;software development;web development</cp:category>
</cp:coreProperties>
</file>