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503" r:id="rId2"/>
    <p:sldId id="276" r:id="rId3"/>
    <p:sldId id="492" r:id="rId4"/>
    <p:sldId id="387" r:id="rId5"/>
    <p:sldId id="510" r:id="rId6"/>
    <p:sldId id="478" r:id="rId7"/>
    <p:sldId id="511" r:id="rId8"/>
    <p:sldId id="480" r:id="rId9"/>
    <p:sldId id="479" r:id="rId10"/>
    <p:sldId id="388" r:id="rId11"/>
    <p:sldId id="481" r:id="rId12"/>
    <p:sldId id="483" r:id="rId13"/>
    <p:sldId id="444" r:id="rId14"/>
    <p:sldId id="305" r:id="rId15"/>
    <p:sldId id="482" r:id="rId16"/>
    <p:sldId id="508" r:id="rId17"/>
    <p:sldId id="496" r:id="rId18"/>
    <p:sldId id="486" r:id="rId19"/>
    <p:sldId id="512" r:id="rId20"/>
    <p:sldId id="514" r:id="rId21"/>
    <p:sldId id="513" r:id="rId22"/>
    <p:sldId id="517" r:id="rId23"/>
    <p:sldId id="518" r:id="rId24"/>
    <p:sldId id="519" r:id="rId25"/>
    <p:sldId id="515" r:id="rId26"/>
    <p:sldId id="516" r:id="rId27"/>
    <p:sldId id="509" r:id="rId28"/>
    <p:sldId id="490" r:id="rId29"/>
    <p:sldId id="491" r:id="rId30"/>
    <p:sldId id="349" r:id="rId31"/>
    <p:sldId id="401" r:id="rId32"/>
    <p:sldId id="507" r:id="rId33"/>
    <p:sldId id="493" r:id="rId34"/>
    <p:sldId id="4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Responsive Web Design" id="{D9C8674D-2ADB-40BA-A7D0-CF8530F66361}">
          <p14:sldIdLst>
            <p14:sldId id="387"/>
            <p14:sldId id="510"/>
            <p14:sldId id="478"/>
            <p14:sldId id="511"/>
            <p14:sldId id="480"/>
            <p14:sldId id="479"/>
          </p14:sldIdLst>
        </p14:section>
        <p14:section name="Media Queries" id="{0CD9E074-67F3-48FE-AAEB-081C586BB698}">
          <p14:sldIdLst>
            <p14:sldId id="388"/>
            <p14:sldId id="481"/>
            <p14:sldId id="483"/>
            <p14:sldId id="444"/>
          </p14:sldIdLst>
        </p14:section>
        <p14:section name="Media Types" id="{1E456B01-4F95-4456-A210-0E7879A14486}">
          <p14:sldIdLst>
            <p14:sldId id="305"/>
            <p14:sldId id="482"/>
          </p14:sldIdLst>
        </p14:section>
        <p14:section name="Media Feature Rules" id="{86899EE3-E437-4F73-B4D6-D9EC743F7073}">
          <p14:sldIdLst>
            <p14:sldId id="508"/>
            <p14:sldId id="496"/>
            <p14:sldId id="486"/>
          </p14:sldIdLst>
        </p14:section>
        <p14:section name="CSS Breakpoints" id="{2DA5B134-B81E-4E81-987B-ADE8B8DAD51A}">
          <p14:sldIdLst>
            <p14:sldId id="512"/>
            <p14:sldId id="514"/>
            <p14:sldId id="513"/>
          </p14:sldIdLst>
        </p14:section>
        <p14:section name="Dev Tools" id="{1892182B-75FF-47E5-811E-BC399239497B}">
          <p14:sldIdLst>
            <p14:sldId id="517"/>
            <p14:sldId id="518"/>
            <p14:sldId id="519"/>
          </p14:sldIdLst>
        </p14:section>
        <p14:section name="Mobile First Design" id="{FA8BDE5F-0DA8-43FB-85E0-D0A9C4DDB8C6}">
          <p14:sldIdLst>
            <p14:sldId id="515"/>
            <p14:sldId id="516"/>
          </p14:sldIdLst>
        </p14:section>
        <p14:section name="Logical Operators" id="{5DDD637C-4C7A-4A3E-8DF5-D74D153BCEF0}">
          <p14:sldIdLst>
            <p14:sldId id="509"/>
            <p14:sldId id="490"/>
            <p14:sldId id="491"/>
          </p14:sldIdLst>
        </p14:section>
        <p14:section name="Summary" id="{E19D07F1-86E2-47E9-B2AB-7ADC4F89DC12}">
          <p14:sldIdLst>
            <p14:sldId id="349"/>
            <p14:sldId id="401"/>
            <p14:sldId id="50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68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</a:t>
            </a:r>
            <a:r>
              <a:rPr lang="en-US" sz="1100" dirty="0" err="1"/>
              <a:t>SoftUni</a:t>
            </a:r>
            <a:r>
              <a:rPr lang="en-US" sz="1100" dirty="0"/>
              <a:t>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25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79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codecamp.org/news/the-100-correct-way-to-do-css-breakpoints-88d6a5ba1862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4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47.png"/><Relationship Id="rId10" Type="http://schemas.openxmlformats.org/officeDocument/2006/relationships/image" Target="../media/image38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4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  <a:endParaRPr lang="en-GB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pic>
        <p:nvPicPr>
          <p:cNvPr id="13" name="Picture 6" descr="Резултат с изображение за „MEDIA QUERIES PNG“">
            <a:extLst>
              <a:ext uri="{FF2B5EF4-FFF2-40B4-BE49-F238E27FC236}">
                <a16:creationId xmlns:a16="http://schemas.microsoft.com/office/drawing/2014/main" id="{57138EB3-724F-4700-B1A2-5D14BB79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0" y="2388523"/>
            <a:ext cx="4396185" cy="247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dirty="0"/>
              <a:t>Media Queries are a feature of CSS that enable webpage content to </a:t>
            </a:r>
            <a:r>
              <a:rPr lang="en-US" b="1" dirty="0">
                <a:solidFill>
                  <a:schemeClr val="bg1"/>
                </a:solidFill>
              </a:rPr>
              <a:t>adapt</a:t>
            </a:r>
            <a:r>
              <a:rPr lang="en-US" dirty="0"/>
              <a:t> to different screen sizes and resolutions</a:t>
            </a:r>
          </a:p>
          <a:p>
            <a:r>
              <a:rPr lang="en-US" dirty="0"/>
              <a:t>They are a fundamental part of </a:t>
            </a:r>
            <a:r>
              <a:rPr lang="en-US" b="1" dirty="0">
                <a:solidFill>
                  <a:schemeClr val="bg1"/>
                </a:solidFill>
              </a:rPr>
              <a:t>responsive web design</a:t>
            </a:r>
            <a:r>
              <a:rPr lang="en-US" dirty="0"/>
              <a:t> and are used to customize the appearance of websites for multiple devices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Media Query?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D5D8D01-1BFC-4A58-A7BC-4D723D4EA2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1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media query consists of a </a:t>
            </a:r>
            <a:r>
              <a:rPr lang="en-US" b="1" dirty="0">
                <a:solidFill>
                  <a:schemeClr val="bg1"/>
                </a:solidFill>
              </a:rPr>
              <a:t>media type</a:t>
            </a:r>
            <a:r>
              <a:rPr lang="en-US" dirty="0"/>
              <a:t> and can contain one or more </a:t>
            </a:r>
            <a:r>
              <a:rPr lang="en-US" b="1" dirty="0">
                <a:solidFill>
                  <a:schemeClr val="bg1"/>
                </a:solidFill>
              </a:rPr>
              <a:t>expressions</a:t>
            </a:r>
            <a:r>
              <a:rPr lang="en-US" dirty="0"/>
              <a:t>, which resolve to either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The result of the query is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if the specified media type matches the type of device the document is being displayed on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Unless you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operators, the media type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all type will be implied 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2439000"/>
            <a:ext cx="990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400px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and (</a:t>
            </a:r>
            <a:r>
              <a:rPr lang="en-US" sz="2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800px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bg-BG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/*...*/</a:t>
            </a:r>
            <a:endParaRPr lang="en-US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65A32D9-6FF2-4607-87BC-EE6FE0877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2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media type</a:t>
            </a:r>
            <a:r>
              <a:rPr lang="en-US" dirty="0"/>
              <a:t>, which tells the browser what kind of media this code is for (e.g. print, or screen)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media feature rule </a:t>
            </a:r>
            <a:r>
              <a:rPr lang="en-US" dirty="0"/>
              <a:t>- test that must be passed for the contained CSS to be applied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A set of </a:t>
            </a:r>
            <a:r>
              <a:rPr lang="en-US" b="1" dirty="0">
                <a:solidFill>
                  <a:schemeClr val="bg1"/>
                </a:solidFill>
              </a:rPr>
              <a:t>CSS rules </a:t>
            </a:r>
            <a:r>
              <a:rPr lang="en-US" dirty="0"/>
              <a:t>that will be applied if the test passes and the media type is correct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ED0CA42-B84F-45AF-A9CF-DCD2AC9197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59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Media queries in CSS3 look at the </a:t>
            </a:r>
            <a:r>
              <a:rPr lang="en-US" b="1" dirty="0">
                <a:solidFill>
                  <a:schemeClr val="bg1"/>
                </a:solidFill>
              </a:rPr>
              <a:t>capability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device</a:t>
            </a:r>
          </a:p>
          <a:p>
            <a:pPr>
              <a:buClr>
                <a:schemeClr val="tx1"/>
              </a:buClr>
            </a:pPr>
            <a:r>
              <a:rPr lang="en-US" dirty="0"/>
              <a:t>Media queries can be used to check many things, such as: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 of the </a:t>
            </a:r>
            <a:r>
              <a:rPr lang="en-US" b="1" dirty="0">
                <a:solidFill>
                  <a:schemeClr val="bg1"/>
                </a:solidFill>
              </a:rPr>
              <a:t>viewport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 of the </a:t>
            </a:r>
            <a:r>
              <a:rPr lang="en-US" b="1" dirty="0">
                <a:solidFill>
                  <a:schemeClr val="bg1"/>
                </a:solidFill>
              </a:rPr>
              <a:t>device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orientation</a:t>
            </a:r>
            <a:r>
              <a:rPr lang="en-US" dirty="0"/>
              <a:t> (is the tablet/phone in </a:t>
            </a:r>
            <a:r>
              <a:rPr lang="en-US" b="1" dirty="0">
                <a:solidFill>
                  <a:schemeClr val="bg1"/>
                </a:solidFill>
              </a:rPr>
              <a:t>landscape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portrait</a:t>
            </a:r>
            <a:r>
              <a:rPr lang="en-US" dirty="0"/>
              <a:t> mode?)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resolution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F5E6C4E-5DAC-4AF7-9E89-F25D67E27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196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E983AE-7960-4D1D-B025-5A8075951F6F}"/>
              </a:ext>
            </a:extLst>
          </p:cNvPr>
          <p:cNvSpPr/>
          <p:nvPr/>
        </p:nvSpPr>
        <p:spPr bwMode="auto">
          <a:xfrm>
            <a:off x="4881000" y="864000"/>
            <a:ext cx="2385000" cy="3555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Резултат с изображение за „media types media queries css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7" b="17168"/>
          <a:stretch/>
        </p:blipFill>
        <p:spPr bwMode="auto">
          <a:xfrm>
            <a:off x="3171071" y="1089000"/>
            <a:ext cx="5849857" cy="3015000"/>
          </a:xfrm>
          <a:prstGeom prst="roundRect">
            <a:avLst>
              <a:gd name="adj" fmla="val 137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7F313C7-549F-4BBF-BDC0-E941C6B5AA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Introduction to Media Types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815B6C-C0F6-4115-9911-F19EE1752F5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Media Types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10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Media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Media Types describe the general category of a given device: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all</a:t>
            </a:r>
            <a:r>
              <a:rPr lang="en-US" dirty="0"/>
              <a:t> - used for all media type devices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dirty="0"/>
              <a:t> - used for printers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dirty="0"/>
              <a:t> - used for computer screens, tablets, smart-phones etc.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speech</a:t>
            </a:r>
            <a:r>
              <a:rPr lang="en-US" dirty="0"/>
              <a:t> - used for screen readers that 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lang="en-US" dirty="0"/>
              <a:t>reads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lang="en-US" dirty="0"/>
              <a:t> the page out loud</a:t>
            </a: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457581-DBC3-4931-B164-7D84399DF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840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Резултат с изображение за „media feature rules query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000" y="773434"/>
            <a:ext cx="4860000" cy="3648650"/>
          </a:xfrm>
          <a:prstGeom prst="roundRect">
            <a:avLst>
              <a:gd name="adj" fmla="val 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A302F9B7-119D-44AB-9875-9168ED02480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Rule </a:t>
            </a:r>
            <a:r>
              <a:rPr lang="en-GB" dirty="0"/>
              <a:t>used in media queries to apply different styles for different media types/devices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B0224C-7B6D-4551-B914-C797241D60C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en-US" dirty="0"/>
              <a:t>Media Feature Rules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8667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can apply CSS if the viewport is under or above an exact width - 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73500" y="2572348"/>
            <a:ext cx="7065000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400px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   </a:t>
            </a:r>
            <a:r>
              <a:rPr lang="en-GB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EB92DA1-1EFA-494B-91E8-C270345D6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ECF630FB-64EB-4B92-9132-7D61C9FAB75A}"/>
              </a:ext>
            </a:extLst>
          </p:cNvPr>
          <p:cNvSpPr txBox="1"/>
          <p:nvPr/>
        </p:nvSpPr>
        <p:spPr>
          <a:xfrm>
            <a:off x="673500" y="4648619"/>
            <a:ext cx="7065000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600px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   </a:t>
            </a:r>
            <a:r>
              <a:rPr lang="en-GB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765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Orientation - allows to test for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portrait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landscape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change the body text color if the device is in landscape orientation: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56000" y="3159000"/>
            <a:ext cx="657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   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F9B30F-5B41-446B-83D8-1F4F8AAC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444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E983AE-7960-4D1D-B025-5A8075951F6F}"/>
              </a:ext>
            </a:extLst>
          </p:cNvPr>
          <p:cNvSpPr/>
          <p:nvPr/>
        </p:nvSpPr>
        <p:spPr bwMode="auto">
          <a:xfrm>
            <a:off x="4881000" y="864000"/>
            <a:ext cx="2385000" cy="3555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313C7-549F-4BBF-BDC0-E941C6B5AA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Breakpoints for different devices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815B6C-C0F6-4115-9911-F19EE1752F5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CSS Breakpoints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38652-438A-4876-85AE-6E5C8C1EB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12" y="1224000"/>
            <a:ext cx="8478175" cy="30738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473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14000"/>
            <a:ext cx="9049234" cy="5265000"/>
          </a:xfrm>
        </p:spPr>
        <p:txBody>
          <a:bodyPr>
            <a:normAutofit lnSpcReduction="10000"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Responsive Web Design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Queries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Types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Feature Rules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CSS Breakpoints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 err="1"/>
              <a:t>DevTools</a:t>
            </a:r>
            <a:endParaRPr lang="en-US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Mobile First Design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Logical Operators</a:t>
            </a: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42438-DACE-48CC-8F23-398EB1B22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179000"/>
            <a:ext cx="10039236" cy="5488732"/>
          </a:xfrm>
        </p:spPr>
        <p:txBody>
          <a:bodyPr/>
          <a:lstStyle/>
          <a:p>
            <a:r>
              <a:rPr lang="en-US" dirty="0"/>
              <a:t>Points where the website content responds according to the </a:t>
            </a:r>
            <a:r>
              <a:rPr lang="en-US" b="1" dirty="0">
                <a:solidFill>
                  <a:schemeClr val="bg1"/>
                </a:solidFill>
              </a:rPr>
              <a:t>device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/>
              <a:t>, allowing you to show the </a:t>
            </a:r>
            <a:r>
              <a:rPr lang="en-US" b="1" dirty="0">
                <a:solidFill>
                  <a:schemeClr val="bg1"/>
                </a:solidFill>
              </a:rPr>
              <a:t>best</a:t>
            </a:r>
            <a:r>
              <a:rPr lang="en-US" dirty="0"/>
              <a:t> possible layout to the user</a:t>
            </a:r>
          </a:p>
          <a:p>
            <a:r>
              <a:rPr lang="en-US" dirty="0"/>
              <a:t>CSS breakpoints are also called </a:t>
            </a:r>
            <a:r>
              <a:rPr lang="en-US" b="1" dirty="0">
                <a:solidFill>
                  <a:schemeClr val="bg1"/>
                </a:solidFill>
              </a:rPr>
              <a:t>media query breakpoints</a:t>
            </a:r>
            <a:r>
              <a:rPr lang="en-US" dirty="0"/>
              <a:t>, as they are used with media queries</a:t>
            </a:r>
          </a:p>
          <a:p>
            <a:r>
              <a:rPr lang="en-US" dirty="0"/>
              <a:t>See more about setting the right breakpoints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9A4955-D24A-4BC7-A81C-E7E13E00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Breakpoints</a:t>
            </a:r>
          </a:p>
        </p:txBody>
      </p:sp>
    </p:spTree>
    <p:extLst>
      <p:ext uri="{BB962C8B-B14F-4D97-AF65-F5344CB8AC3E}">
        <p14:creationId xmlns:p14="http://schemas.microsoft.com/office/powerpoint/2010/main" val="232161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1B90C3-6A3C-4D58-81B3-B6CF33A3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breakpoints to use?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79FA9EE7-9775-478C-9CDB-B91A5C4C4BF3}"/>
              </a:ext>
            </a:extLst>
          </p:cNvPr>
          <p:cNvSpPr txBox="1"/>
          <p:nvPr/>
        </p:nvSpPr>
        <p:spPr>
          <a:xfrm>
            <a:off x="471000" y="1449000"/>
            <a:ext cx="1026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599px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bg-BG" sz="20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For phone only ...*/</a:t>
            </a:r>
            <a:endParaRPr lang="en-US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600px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bg-BG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For tablet port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en-US" sz="20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ait up ...*/</a:t>
            </a:r>
            <a:endParaRPr lang="en-US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900px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bg-BG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For tablet landscape up ...*/</a:t>
            </a:r>
            <a:endParaRPr lang="en-US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1200px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bg-BG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For desktop up ...*/</a:t>
            </a:r>
            <a:endParaRPr lang="en-US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1800px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bg-BG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For big desktop up ...*/</a:t>
            </a:r>
            <a:endParaRPr lang="en-US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301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E983AE-7960-4D1D-B025-5A8075951F6F}"/>
              </a:ext>
            </a:extLst>
          </p:cNvPr>
          <p:cNvSpPr/>
          <p:nvPr/>
        </p:nvSpPr>
        <p:spPr bwMode="auto">
          <a:xfrm>
            <a:off x="4881000" y="864000"/>
            <a:ext cx="2385000" cy="3555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313C7-549F-4BBF-BDC0-E941C6B5AA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Browser </a:t>
            </a:r>
            <a:r>
              <a:rPr lang="en-US" dirty="0" err="1"/>
              <a:t>DevTools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815B6C-C0F6-4115-9911-F19EE1752F5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C2801-CD71-4F6F-A949-AD6398341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125" y="844497"/>
            <a:ext cx="3903750" cy="33702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414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0EE6D2-37A7-4596-9909-E2C95CFE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</a:t>
            </a:r>
            <a:r>
              <a:rPr lang="en-US" dirty="0" err="1"/>
              <a:t>DevTools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194232-4A97-4E2F-A32B-F36018CC3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06" y="1359000"/>
            <a:ext cx="11115187" cy="51434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310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6091BA-310D-4690-8E37-BDEFEC508F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47A71-3C92-4A8E-B0DE-8B7ECE56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</a:t>
            </a:r>
            <a:r>
              <a:rPr lang="en-US" dirty="0" err="1"/>
              <a:t>DevTools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85935-1189-4F5B-B4FD-38F6CE9AE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1359000"/>
            <a:ext cx="4717823" cy="504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3AC0D3-068B-452F-A7A1-56078F088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000" y="1359001"/>
            <a:ext cx="4455000" cy="51220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736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AF5579B-16EB-460F-8015-3B580DEDA52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E61EE5-D61B-4686-BE12-BB875C0DCCC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Mobile First Design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CD88C5-BA4E-456B-BBB8-20F9554F71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2050" name="Picture 2" descr="Mobile and Phones - Vector stencils library">
            <a:extLst>
              <a:ext uri="{FF2B5EF4-FFF2-40B4-BE49-F238E27FC236}">
                <a16:creationId xmlns:a16="http://schemas.microsoft.com/office/drawing/2014/main" id="{AEF2EE4A-C06E-40A6-9FCC-76611AB06D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6450" r="6260" b="4506"/>
          <a:stretch/>
        </p:blipFill>
        <p:spPr bwMode="auto">
          <a:xfrm>
            <a:off x="4296000" y="864000"/>
            <a:ext cx="3577500" cy="360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96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CB4BF-DD91-46EA-B636-01F79491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/>
          <a:lstStyle/>
          <a:p>
            <a:r>
              <a:rPr lang="en-US" dirty="0"/>
              <a:t>We start the product design from the </a:t>
            </a:r>
            <a:r>
              <a:rPr lang="en-US" b="1" dirty="0">
                <a:solidFill>
                  <a:schemeClr val="bg1"/>
                </a:solidFill>
              </a:rPr>
              <a:t>mobile</a:t>
            </a:r>
            <a:r>
              <a:rPr lang="en-US" dirty="0"/>
              <a:t> which has more restrictions, then expand its features to create a </a:t>
            </a:r>
            <a:r>
              <a:rPr lang="en-US" b="1" dirty="0">
                <a:solidFill>
                  <a:schemeClr val="bg1"/>
                </a:solidFill>
              </a:rPr>
              <a:t>tablet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desktop</a:t>
            </a:r>
            <a:r>
              <a:rPr lang="en-US" dirty="0"/>
              <a:t> version</a:t>
            </a:r>
          </a:p>
          <a:p>
            <a:r>
              <a:rPr lang="en-US" dirty="0"/>
              <a:t>Mobile-first = Content-first</a:t>
            </a:r>
          </a:p>
          <a:p>
            <a:r>
              <a:rPr lang="en-US" dirty="0"/>
              <a:t>People have spent more and more time on the internet from mobile ends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4E5A8A-328C-4C1C-9CB9-B47585F5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First Design</a:t>
            </a:r>
          </a:p>
        </p:txBody>
      </p:sp>
    </p:spTree>
    <p:extLst>
      <p:ext uri="{BB962C8B-B14F-4D97-AF65-F5344CB8AC3E}">
        <p14:creationId xmlns:p14="http://schemas.microsoft.com/office/powerpoint/2010/main" val="398008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Резултат с изображение за „and png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7" t="20816" r="16735" b="20205"/>
          <a:stretch/>
        </p:blipFill>
        <p:spPr bwMode="auto">
          <a:xfrm>
            <a:off x="5488499" y="1265446"/>
            <a:ext cx="1215001" cy="1087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Резултат с изображение за „only png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4" t="28989" r="14282" b="31874"/>
          <a:stretch/>
        </p:blipFill>
        <p:spPr bwMode="auto">
          <a:xfrm>
            <a:off x="4993500" y="2633373"/>
            <a:ext cx="2205000" cy="12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Резултат с изображение за „not png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000" y="1546268"/>
            <a:ext cx="1477731" cy="14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22A6B289-5B23-4C52-8501-374FF8F72C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Media Queries Conditions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D5953-5D18-4695-94FB-2B989AA58E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Logical Operators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188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logical operators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/>
              <a:t>, and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dirty="0"/>
              <a:t> can be used to compose a complex media query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/>
              <a:t> - combining multiple media features</a:t>
            </a: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46886" y="3250732"/>
            <a:ext cx="11698227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    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background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4F1D10C-C172-46A0-AF5B-010B072025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843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</a:t>
            </a:r>
            <a:r>
              <a:rPr lang="en-GB" dirty="0"/>
              <a:t>negate a media query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used to apply a style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if an entire query matches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chemeClr val="bg1"/>
                </a:solidFill>
              </a:rPr>
              <a:t> (comma) </a:t>
            </a:r>
            <a:r>
              <a:rPr lang="en-US" dirty="0"/>
              <a:t>- commas are used to combine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media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queries</a:t>
            </a:r>
            <a:r>
              <a:rPr lang="en-US" dirty="0"/>
              <a:t> into a single rule</a:t>
            </a: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090161" y="1899000"/>
            <a:ext cx="10018575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not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all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   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37F7E08-B55D-452A-9816-1D6EF96A12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619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#front-end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501476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Responsive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Web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  <a:r>
              <a:rPr lang="en-US" sz="32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What are </a:t>
            </a:r>
            <a:r>
              <a:rPr lang="en-US" sz="3200" b="1" dirty="0">
                <a:solidFill>
                  <a:schemeClr val="bg1"/>
                </a:solidFill>
              </a:rPr>
              <a:t>Media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Queries</a:t>
            </a:r>
            <a:r>
              <a:rPr lang="en-US" sz="3200" dirty="0"/>
              <a:t>?</a:t>
            </a:r>
          </a:p>
          <a:p>
            <a:pPr>
              <a:buClr>
                <a:schemeClr val="bg2"/>
              </a:buClr>
            </a:pPr>
            <a:r>
              <a:rPr lang="en-GB" sz="3200"/>
              <a:t>Media </a:t>
            </a:r>
            <a:r>
              <a:rPr lang="en-GB" sz="3200" b="1">
                <a:solidFill>
                  <a:schemeClr val="bg1"/>
                </a:solidFill>
              </a:rPr>
              <a:t>Feature</a:t>
            </a:r>
            <a:r>
              <a:rPr lang="en-GB" sz="3200"/>
              <a:t> </a:t>
            </a:r>
            <a:r>
              <a:rPr lang="en-GB" sz="3200" b="1">
                <a:solidFill>
                  <a:schemeClr val="bg1"/>
                </a:solidFill>
              </a:rPr>
              <a:t>Rules</a:t>
            </a:r>
            <a:endParaRPr lang="en-US" sz="3200" dirty="0"/>
          </a:p>
          <a:p>
            <a:pPr>
              <a:buClr>
                <a:schemeClr val="bg2"/>
              </a:buClr>
            </a:pPr>
            <a:r>
              <a:rPr lang="en-US" sz="3200" dirty="0"/>
              <a:t>Media </a:t>
            </a:r>
            <a:r>
              <a:rPr lang="en-US" sz="3200" b="1" dirty="0">
                <a:solidFill>
                  <a:schemeClr val="bg1"/>
                </a:solidFill>
              </a:rPr>
              <a:t>Types </a:t>
            </a:r>
            <a:r>
              <a:rPr lang="en-US" sz="3200" dirty="0"/>
              <a:t>and</a:t>
            </a:r>
            <a:r>
              <a:rPr lang="en-US" sz="3200" b="1" dirty="0">
                <a:solidFill>
                  <a:schemeClr val="bg1"/>
                </a:solidFill>
              </a:rPr>
              <a:t> CSS Breakpoints</a:t>
            </a:r>
          </a:p>
          <a:p>
            <a:pPr>
              <a:buClr>
                <a:schemeClr val="bg2"/>
              </a:buClr>
            </a:pPr>
            <a:r>
              <a:rPr lang="en-GB" sz="3200" dirty="0" err="1"/>
              <a:t>DevTools</a:t>
            </a:r>
            <a:r>
              <a:rPr lang="en-GB" sz="3200" dirty="0"/>
              <a:t> </a:t>
            </a:r>
          </a:p>
          <a:p>
            <a:pPr>
              <a:buClr>
                <a:schemeClr val="bg2"/>
              </a:buClr>
            </a:pPr>
            <a:r>
              <a:rPr lang="en-GB" sz="3200" b="1" dirty="0">
                <a:solidFill>
                  <a:schemeClr val="bg1"/>
                </a:solidFill>
              </a:rPr>
              <a:t>Mobile First </a:t>
            </a:r>
            <a:r>
              <a:rPr lang="en-GB" sz="3200" dirty="0"/>
              <a:t>Design</a:t>
            </a:r>
          </a:p>
          <a:p>
            <a:pPr>
              <a:buClr>
                <a:schemeClr val="bg2"/>
              </a:buClr>
            </a:pPr>
            <a:r>
              <a:rPr lang="en-GB" sz="3200" b="1" dirty="0">
                <a:solidFill>
                  <a:schemeClr val="bg1"/>
                </a:solidFill>
              </a:rPr>
              <a:t>Logical Operators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188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Резултат с изображение за „MEDIA QUERIES PNG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00" y="1269000"/>
            <a:ext cx="4185000" cy="235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05CF52A6-11FB-4FCD-AFD9-877FCD0F1E9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Resize, hide, shrink, or enlarge a website to make it look good on all devices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F58A0A-C558-4430-AB5B-294315D3241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en-US" dirty="0"/>
              <a:t>Responsive Web Design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1246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D7AF30D-2DF6-48B3-A55D-715D82802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resize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  <a:r>
              <a:rPr lang="en-US" dirty="0"/>
              <a:t>, or </a:t>
            </a:r>
            <a:r>
              <a:rPr lang="en-US" b="1" dirty="0">
                <a:solidFill>
                  <a:schemeClr val="bg1"/>
                </a:solidFill>
              </a:rPr>
              <a:t>enlarge</a:t>
            </a:r>
            <a:r>
              <a:rPr lang="en-US" dirty="0"/>
              <a:t>, a website, to make it look good on </a:t>
            </a:r>
            <a:r>
              <a:rPr lang="en-US" b="1" dirty="0">
                <a:solidFill>
                  <a:schemeClr val="bg1"/>
                </a:solidFill>
              </a:rPr>
              <a:t>all devices </a:t>
            </a:r>
            <a:r>
              <a:rPr lang="en-US" dirty="0"/>
              <a:t>(desktops, tablets, and phones)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Setting the Viewport: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Add the following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meta</a:t>
            </a:r>
            <a:r>
              <a:rPr lang="en-US" dirty="0"/>
              <a:t>&gt; element: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This will give the browser instructions on how to control the page's </a:t>
            </a:r>
            <a:r>
              <a:rPr lang="en-US" b="1" dirty="0">
                <a:solidFill>
                  <a:schemeClr val="bg1"/>
                </a:solidFill>
              </a:rPr>
              <a:t>dimensions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scaling</a:t>
            </a:r>
          </a:p>
          <a:p>
            <a:pPr marL="0" indent="0">
              <a:lnSpc>
                <a:spcPts val="3600"/>
              </a:lnSpc>
              <a:buClr>
                <a:schemeClr val="tx1"/>
              </a:buCl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Responsive Web Design?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3126000" y="3894437"/>
            <a:ext cx="805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"viewport"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"width=device-width, initial-scale=1.0"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3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Responsive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Responsive website design consists of the following three main components: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Flexible layouts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Using a flexible grid to create the website layout	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That will dynamically resize to any width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Media queries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Allow designers to specify different styles for specific browser and device circumstances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00C199-92E6-4164-B0BC-1296A9DC5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172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Responsive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11818096" cy="5455891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Flexible Media</a:t>
            </a:r>
            <a:endParaRPr lang="en-US" dirty="0"/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Makes media (images, video and other format) scalable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00C199-92E6-4164-B0BC-1296A9DC5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1026" name="Picture 2" descr="CSS - Responsive - Tutorialspoint">
            <a:extLst>
              <a:ext uri="{FF2B5EF4-FFF2-40B4-BE49-F238E27FC236}">
                <a16:creationId xmlns:a16="http://schemas.microsoft.com/office/drawing/2014/main" id="{07CB303D-BD16-4CD8-9A77-D1CC344C4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5"/>
          <a:stretch/>
        </p:blipFill>
        <p:spPr bwMode="auto">
          <a:xfrm>
            <a:off x="5826000" y="3637911"/>
            <a:ext cx="5715000" cy="32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4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Using a Responsive Website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Increased </a:t>
            </a:r>
            <a:r>
              <a:rPr lang="en-US" b="1" dirty="0">
                <a:solidFill>
                  <a:schemeClr val="bg1"/>
                </a:solidFill>
              </a:rPr>
              <a:t>traffic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from mobile users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Lower </a:t>
            </a:r>
            <a:r>
              <a:rPr lang="en-US" b="1" dirty="0">
                <a:solidFill>
                  <a:schemeClr val="bg1"/>
                </a:solidFill>
              </a:rPr>
              <a:t>cost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website maintenance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Provides a seamless </a:t>
            </a:r>
            <a:r>
              <a:rPr lang="en-US" b="1" dirty="0">
                <a:solidFill>
                  <a:schemeClr val="bg1"/>
                </a:solidFill>
              </a:rPr>
              <a:t>User Experience (UI)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Adapts easily to any screen size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Improves your </a:t>
            </a:r>
            <a:r>
              <a:rPr lang="en-US" b="1" dirty="0">
                <a:solidFill>
                  <a:schemeClr val="bg1"/>
                </a:solidFill>
              </a:rPr>
              <a:t>SEO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efforts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9A08B4C-2C11-4E61-AC6D-CA44F5FAAA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EB9827-5950-49E5-B519-33397DEE1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12" t="10749" r="24561" b="14566"/>
          <a:stretch/>
        </p:blipFill>
        <p:spPr>
          <a:xfrm>
            <a:off x="7401001" y="3429000"/>
            <a:ext cx="3960000" cy="33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1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Responsive Website Design Works?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Google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prioritizes responsive websites</a:t>
            </a:r>
          </a:p>
          <a:p>
            <a:pPr fontAlgn="base"/>
            <a:r>
              <a:rPr lang="en-US" dirty="0"/>
              <a:t>50% of total </a:t>
            </a:r>
            <a:r>
              <a:rPr lang="en-US" b="1" dirty="0">
                <a:solidFill>
                  <a:schemeClr val="bg1"/>
                </a:solidFill>
              </a:rPr>
              <a:t>eCommerce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revenue comes from mobile</a:t>
            </a:r>
          </a:p>
          <a:p>
            <a:pPr fontAlgn="base"/>
            <a:r>
              <a:rPr lang="en-US" dirty="0"/>
              <a:t>94% of people </a:t>
            </a:r>
            <a:r>
              <a:rPr lang="en-US" b="1" dirty="0">
                <a:solidFill>
                  <a:schemeClr val="bg1"/>
                </a:solidFill>
              </a:rPr>
              <a:t>judges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websites on responsive web design</a:t>
            </a:r>
          </a:p>
          <a:p>
            <a:pPr fontAlgn="base"/>
            <a:r>
              <a:rPr lang="en-US" dirty="0"/>
              <a:t>Almost 60% of all Internet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done through the phone</a:t>
            </a:r>
          </a:p>
          <a:p>
            <a:pPr fontAlgn="base"/>
            <a:r>
              <a:rPr lang="en-US" dirty="0"/>
              <a:t>77% of adults own a </a:t>
            </a:r>
            <a:r>
              <a:rPr lang="en-US" b="1" dirty="0">
                <a:solidFill>
                  <a:schemeClr val="bg1"/>
                </a:solidFill>
              </a:rPr>
              <a:t>smart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phone</a:t>
            </a:r>
          </a:p>
          <a:p>
            <a:pPr fontAlgn="base"/>
            <a:r>
              <a:rPr lang="en-US" dirty="0"/>
              <a:t>72% of people want </a:t>
            </a:r>
            <a:r>
              <a:rPr lang="en-US" b="1" dirty="0">
                <a:solidFill>
                  <a:schemeClr val="bg1"/>
                </a:solidFill>
              </a:rPr>
              <a:t>Mobile-Friendly</a:t>
            </a:r>
            <a:r>
              <a:rPr lang="en-US" dirty="0"/>
              <a:t> websites</a:t>
            </a:r>
          </a:p>
          <a:p>
            <a:pPr fontAlgn="base"/>
            <a:r>
              <a:rPr lang="en-GB" dirty="0"/>
              <a:t>Responsive design integrates </a:t>
            </a:r>
            <a:r>
              <a:rPr lang="en-GB" b="1" dirty="0">
                <a:solidFill>
                  <a:schemeClr val="bg1"/>
                </a:solidFill>
              </a:rPr>
              <a:t>social media</a:t>
            </a:r>
          </a:p>
          <a:p>
            <a:pPr fontAlgn="base"/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54B9D7E-D543-4089-A8B5-72EAF81758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27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3935</TotalTime>
  <Words>1434</Words>
  <Application>Microsoft Office PowerPoint</Application>
  <PresentationFormat>Widescreen</PresentationFormat>
  <Paragraphs>228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Media Queries</vt:lpstr>
      <vt:lpstr>Table of Contents</vt:lpstr>
      <vt:lpstr>Have a Question?</vt:lpstr>
      <vt:lpstr>Responsive Web Design</vt:lpstr>
      <vt:lpstr>What is Responsive Web Design?</vt:lpstr>
      <vt:lpstr>Components of Responsive Design</vt:lpstr>
      <vt:lpstr>Components of Responsive Design</vt:lpstr>
      <vt:lpstr>Benefits of Using a Responsive Website</vt:lpstr>
      <vt:lpstr>Why Responsive Website Design Works?</vt:lpstr>
      <vt:lpstr>What is a Media Query?</vt:lpstr>
      <vt:lpstr>Media Query Syntax</vt:lpstr>
      <vt:lpstr>Media Query Syntax</vt:lpstr>
      <vt:lpstr>Media Queries</vt:lpstr>
      <vt:lpstr>Media Types</vt:lpstr>
      <vt:lpstr>CSS Media Types</vt:lpstr>
      <vt:lpstr>Media Feature Rules</vt:lpstr>
      <vt:lpstr>Media Feature Rules</vt:lpstr>
      <vt:lpstr>Media Feature Rules</vt:lpstr>
      <vt:lpstr>CSS Breakpoints</vt:lpstr>
      <vt:lpstr>CSS Breakpoints</vt:lpstr>
      <vt:lpstr>Which breakpoints to use?</vt:lpstr>
      <vt:lpstr>DevTools</vt:lpstr>
      <vt:lpstr>Browser DevTools</vt:lpstr>
      <vt:lpstr>Browser DevTools</vt:lpstr>
      <vt:lpstr>Mobile First Design</vt:lpstr>
      <vt:lpstr>Mobile First Design</vt:lpstr>
      <vt:lpstr>Logical Operators</vt:lpstr>
      <vt:lpstr>Logical Operators</vt:lpstr>
      <vt:lpstr>Logical Operators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Queries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antonoaatanasova</cp:lastModifiedBy>
  <cp:revision>445</cp:revision>
  <dcterms:created xsi:type="dcterms:W3CDTF">2018-05-23T13:08:44Z</dcterms:created>
  <dcterms:modified xsi:type="dcterms:W3CDTF">2020-06-25T12:20:04Z</dcterms:modified>
  <cp:category>computer programming;programming;software development;software engineering</cp:category>
</cp:coreProperties>
</file>