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492" r:id="rId4"/>
    <p:sldId id="387" r:id="rId5"/>
    <p:sldId id="388" r:id="rId6"/>
    <p:sldId id="389" r:id="rId7"/>
    <p:sldId id="442" r:id="rId8"/>
    <p:sldId id="305" r:id="rId9"/>
    <p:sldId id="508" r:id="rId10"/>
    <p:sldId id="343" r:id="rId11"/>
    <p:sldId id="443" r:id="rId12"/>
    <p:sldId id="472" r:id="rId13"/>
    <p:sldId id="444" r:id="rId14"/>
    <p:sldId id="445" r:id="rId15"/>
    <p:sldId id="44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76" r:id="rId29"/>
    <p:sldId id="460" r:id="rId30"/>
    <p:sldId id="477" r:id="rId31"/>
    <p:sldId id="461" r:id="rId32"/>
    <p:sldId id="462" r:id="rId33"/>
    <p:sldId id="463" r:id="rId34"/>
    <p:sldId id="474" r:id="rId35"/>
    <p:sldId id="464" r:id="rId36"/>
    <p:sldId id="465" r:id="rId37"/>
    <p:sldId id="473" r:id="rId38"/>
    <p:sldId id="466" r:id="rId39"/>
    <p:sldId id="467" r:id="rId40"/>
    <p:sldId id="468" r:id="rId41"/>
    <p:sldId id="475" r:id="rId42"/>
    <p:sldId id="469" r:id="rId43"/>
    <p:sldId id="470" r:id="rId44"/>
    <p:sldId id="471" r:id="rId45"/>
    <p:sldId id="349" r:id="rId46"/>
    <p:sldId id="401" r:id="rId47"/>
    <p:sldId id="507" r:id="rId48"/>
    <p:sldId id="493" r:id="rId49"/>
    <p:sldId id="4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exbox" id="{CBC20DC0-A148-420E-933D-6F37140966CE}">
          <p14:sldIdLst>
            <p14:sldId id="387"/>
            <p14:sldId id="388"/>
            <p14:sldId id="389"/>
            <p14:sldId id="442"/>
          </p14:sldIdLst>
        </p14:section>
        <p14:section name="Properties for the Parent" id="{D5AC744C-9BA7-479B-A936-48BEA80411D3}">
          <p14:sldIdLst>
            <p14:sldId id="305"/>
            <p14:sldId id="508"/>
            <p14:sldId id="343"/>
            <p14:sldId id="443"/>
            <p14:sldId id="472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76"/>
            <p14:sldId id="460"/>
            <p14:sldId id="477"/>
            <p14:sldId id="461"/>
          </p14:sldIdLst>
        </p14:section>
        <p14:section name="Properties for the Children" id="{AF4F83E5-839D-47F2-91B1-87E3B1D2B648}">
          <p14:sldIdLst>
            <p14:sldId id="462"/>
            <p14:sldId id="463"/>
            <p14:sldId id="474"/>
            <p14:sldId id="464"/>
            <p14:sldId id="465"/>
            <p14:sldId id="473"/>
            <p14:sldId id="466"/>
            <p14:sldId id="467"/>
            <p14:sldId id="468"/>
            <p14:sldId id="475"/>
            <p14:sldId id="469"/>
            <p14:sldId id="470"/>
            <p14:sldId id="471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7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7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6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8" name="Picture 2" descr="Резултат с изображение за „flexbox“">
            <a:extLst>
              <a:ext uri="{FF2B5EF4-FFF2-40B4-BE49-F238E27FC236}">
                <a16:creationId xmlns:a16="http://schemas.microsoft.com/office/drawing/2014/main" id="{FAE183C2-57A5-4CFA-ACFB-3BECBB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7" y="2574000"/>
            <a:ext cx="3843000" cy="21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000" y="130415"/>
            <a:ext cx="9715594" cy="882654"/>
          </a:xfrm>
        </p:spPr>
        <p:txBody>
          <a:bodyPr/>
          <a:lstStyle/>
          <a:p>
            <a:r>
              <a:rPr lang="en-US"/>
              <a:t>Display – Flex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71000" y="1629000"/>
            <a:ext cx="436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294000"/>
            <a:ext cx="6210000" cy="290517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787999D-CA70-4633-8984-DD768E47A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7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Inline-flex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element shares properties of both an 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and a </a:t>
            </a: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element: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inline</a:t>
            </a:r>
            <a:r>
              <a:rPr lang="en-US" sz="3600" dirty="0"/>
              <a:t> because the element behaves like simple text, and inserts itself in a block of text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flexbox</a:t>
            </a:r>
            <a:r>
              <a:rPr lang="en-US" sz="3600" dirty="0"/>
              <a:t> because its child element will be turned into flexbox items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67AC3F-E313-4D29-85B3-9592550A4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8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Inline-flex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516000" y="1539000"/>
            <a:ext cx="522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inline-flex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3em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3294000"/>
            <a:ext cx="6511998" cy="288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E80CB8C-E0E1-4FD5-8A34-D039796FA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ordered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 items are ordered the </a:t>
            </a:r>
            <a:r>
              <a:rPr lang="en-US" b="1" dirty="0">
                <a:solidFill>
                  <a:schemeClr val="bg1"/>
                </a:solidFill>
              </a:rPr>
              <a:t>same way </a:t>
            </a:r>
            <a:r>
              <a:rPr lang="en-US" dirty="0"/>
              <a:t>as the text direction, along the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4374000"/>
            <a:ext cx="6968382" cy="175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9C5E29E-96EF-4F18-B66D-A44BF1CF1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BB31EC2A-0A21-4CB9-8FC1-2AF7BFFE25C6}"/>
              </a:ext>
            </a:extLst>
          </p:cNvPr>
          <p:cNvSpPr txBox="1"/>
          <p:nvPr/>
        </p:nvSpPr>
        <p:spPr>
          <a:xfrm>
            <a:off x="1146000" y="2415279"/>
            <a:ext cx="69683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9059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9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along the main axis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 ordered</a:t>
            </a:r>
            <a:r>
              <a:rPr lang="bg-BG" dirty="0"/>
              <a:t> </a:t>
            </a: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6" y="1809000"/>
            <a:ext cx="3857625" cy="11360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31" y="3699000"/>
            <a:ext cx="3867150" cy="216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595F01B-69C8-4429-A257-8B72A12BC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A6F22B1-4BAC-45FE-8CEF-C944CEBCE388}"/>
              </a:ext>
            </a:extLst>
          </p:cNvPr>
          <p:cNvSpPr txBox="1"/>
          <p:nvPr/>
        </p:nvSpPr>
        <p:spPr>
          <a:xfrm>
            <a:off x="741000" y="3005198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3B4D3A05-3570-42FE-91E7-9BA9C39D5BFE}"/>
              </a:ext>
            </a:extLst>
          </p:cNvPr>
          <p:cNvSpPr txBox="1"/>
          <p:nvPr/>
        </p:nvSpPr>
        <p:spPr>
          <a:xfrm>
            <a:off x="741000" y="5401712"/>
            <a:ext cx="607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520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17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ordered the </a:t>
            </a:r>
            <a:r>
              <a:rPr lang="en-US" b="1" dirty="0">
                <a:solidFill>
                  <a:schemeClr val="accent1"/>
                </a:solidFill>
              </a:rPr>
              <a:t>opposite</a:t>
            </a:r>
            <a:r>
              <a:rPr lang="en-US" dirty="0"/>
              <a:t> way as the </a:t>
            </a:r>
            <a:r>
              <a:rPr lang="en-US" b="1" dirty="0">
                <a:solidFill>
                  <a:schemeClr val="accent1"/>
                </a:solidFill>
              </a:rPr>
              <a:t>text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direction</a:t>
            </a:r>
            <a:r>
              <a:rPr lang="en-US" dirty="0"/>
              <a:t>, along the </a:t>
            </a:r>
            <a:r>
              <a:rPr lang="en-US" b="1" dirty="0">
                <a:solidFill>
                  <a:schemeClr val="accent1"/>
                </a:solidFill>
              </a:rPr>
              <a:t>cross axis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8" y="3248162"/>
            <a:ext cx="5708481" cy="336041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B4D981-C8FD-47C6-8A42-9FD81BBC4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2988899-FAC2-4620-A0A9-BF03E5693E02}"/>
              </a:ext>
            </a:extLst>
          </p:cNvPr>
          <p:cNvSpPr txBox="1"/>
          <p:nvPr/>
        </p:nvSpPr>
        <p:spPr>
          <a:xfrm>
            <a:off x="696000" y="2526559"/>
            <a:ext cx="57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column-reverse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346111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if flexbox items appear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 or on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within a flexbox container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remain on a </a:t>
            </a:r>
            <a:r>
              <a:rPr lang="en-US" b="1" dirty="0">
                <a:solidFill>
                  <a:schemeClr val="accent1"/>
                </a:solidFill>
              </a:rPr>
              <a:t>single line</a:t>
            </a:r>
            <a:r>
              <a:rPr lang="en-US" dirty="0"/>
              <a:t>, no matter what, and will eventually overflow if needed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474779"/>
            <a:ext cx="6349226" cy="183422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25811C1-6BCC-4D2C-83AF-B65799913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3381FF-4EED-4D20-94DF-7ED4F5546B35}"/>
              </a:ext>
            </a:extLst>
          </p:cNvPr>
          <p:cNvSpPr txBox="1"/>
          <p:nvPr/>
        </p:nvSpPr>
        <p:spPr>
          <a:xfrm>
            <a:off x="711317" y="24390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42565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Wrap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191711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accent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will be distributed</a:t>
            </a:r>
            <a:r>
              <a:rPr lang="bg-BG" dirty="0"/>
              <a:t> </a:t>
            </a:r>
            <a:r>
              <a:rPr lang="en-US" dirty="0"/>
              <a:t>among </a:t>
            </a:r>
            <a:r>
              <a:rPr lang="en-US" b="1" dirty="0">
                <a:solidFill>
                  <a:schemeClr val="bg1"/>
                </a:solidFill>
              </a:rPr>
              <a:t>multiple lines</a:t>
            </a:r>
            <a:r>
              <a:rPr lang="en-US" dirty="0"/>
              <a:t> if needed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Any additional line will appear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previous one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970" y="1854000"/>
            <a:ext cx="3375030" cy="1228043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2"/>
          <a:stretch/>
        </p:blipFill>
        <p:spPr>
          <a:xfrm>
            <a:off x="7411918" y="5097300"/>
            <a:ext cx="3679082" cy="14097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EC87775-89B9-466F-8DF4-FF1231F7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0C45CCF8-F75C-4BC6-B6CF-A5C1B2B8D4EC}"/>
              </a:ext>
            </a:extLst>
          </p:cNvPr>
          <p:cNvSpPr txBox="1"/>
          <p:nvPr/>
        </p:nvSpPr>
        <p:spPr>
          <a:xfrm>
            <a:off x="707090" y="2391559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EC31F9-B001-4584-93DA-5CC97E9399A3}"/>
              </a:ext>
            </a:extLst>
          </p:cNvPr>
          <p:cNvSpPr txBox="1"/>
          <p:nvPr/>
        </p:nvSpPr>
        <p:spPr>
          <a:xfrm>
            <a:off x="707090" y="5097300"/>
            <a:ext cx="633391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wrap-reverse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13670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flex-flow</a:t>
            </a:r>
            <a:r>
              <a:rPr lang="en-US" dirty="0"/>
              <a:t> is a shorthand for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</a:t>
            </a:r>
            <a:r>
              <a:rPr lang="en-US" dirty="0"/>
              <a:t>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 The default value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nowrap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786000" y="3249000"/>
            <a:ext cx="756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flex-direction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 || &lt;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flex-wrap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flex-flow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C5260-A9D3-4DF4-AA9E-EAF0F1FDE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5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items are aligned according to the 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 axis, within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 container's main 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304239"/>
            <a:ext cx="5994707" cy="14015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159EC84-B9BD-4228-AD14-5B0A3C4E7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11B146D2-8DF0-4E72-84D2-D1408BF01BF9}"/>
              </a:ext>
            </a:extLst>
          </p:cNvPr>
          <p:cNvSpPr txBox="1"/>
          <p:nvPr/>
        </p:nvSpPr>
        <p:spPr>
          <a:xfrm>
            <a:off x="696000" y="2455703"/>
            <a:ext cx="59947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02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Flexbox Properties for the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pushed towards the 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 container's main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flexbox items are </a:t>
            </a:r>
            <a:r>
              <a:rPr lang="en-US" b="1" dirty="0">
                <a:solidFill>
                  <a:schemeClr val="bg1"/>
                </a:solidFill>
              </a:rPr>
              <a:t>centered</a:t>
            </a:r>
            <a:r>
              <a:rPr lang="en-US" dirty="0"/>
              <a:t> along the container's main axis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50" y="2502758"/>
            <a:ext cx="5061276" cy="10097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2" y="5560052"/>
            <a:ext cx="4513257" cy="87819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B49AD4F-F15A-4D7B-A5A5-7D0B2404E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523A17D-E574-4C8F-BADD-367CB750FFC9}"/>
              </a:ext>
            </a:extLst>
          </p:cNvPr>
          <p:cNvSpPr txBox="1"/>
          <p:nvPr/>
        </p:nvSpPr>
        <p:spPr>
          <a:xfrm>
            <a:off x="711027" y="2713919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80352A5-4B4A-4F79-A82E-806AD265DA9C}"/>
              </a:ext>
            </a:extLst>
          </p:cNvPr>
          <p:cNvSpPr txBox="1"/>
          <p:nvPr/>
        </p:nvSpPr>
        <p:spPr>
          <a:xfrm>
            <a:off x="711026" y="4662830"/>
            <a:ext cx="520497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between</a:t>
            </a:r>
            <a:r>
              <a:rPr lang="en-US" dirty="0"/>
              <a:t> the flexbox items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remaining space is distributed 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 the flexbox items: this adds space 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 the first item and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 the last 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2073664"/>
            <a:ext cx="5038304" cy="9679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" y="5577073"/>
            <a:ext cx="3876675" cy="762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7D4464B-D415-487A-9A62-E4E0D9EC9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8013F07-659C-4788-929D-21370F10D40C}"/>
              </a:ext>
            </a:extLst>
          </p:cNvPr>
          <p:cNvSpPr txBox="1"/>
          <p:nvPr/>
        </p:nvSpPr>
        <p:spPr>
          <a:xfrm>
            <a:off x="741001" y="226391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2FD8FBE-5E61-4714-B6C0-D8B21C45E628}"/>
              </a:ext>
            </a:extLst>
          </p:cNvPr>
          <p:cNvSpPr txBox="1"/>
          <p:nvPr/>
        </p:nvSpPr>
        <p:spPr>
          <a:xfrm>
            <a:off x="741001" y="474605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justify-content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2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flexbox items are aligned according to the </a:t>
            </a: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axis, within a line of a flexbox container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flexbox items are aligned at the 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9" y="3798333"/>
            <a:ext cx="4535363" cy="259803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548C717-9A0B-46A0-8C3F-BBB79589D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C47B027B-A97B-4241-97DE-77D5508B2CFC}"/>
              </a:ext>
            </a:extLst>
          </p:cNvPr>
          <p:cNvSpPr txBox="1"/>
          <p:nvPr/>
        </p:nvSpPr>
        <p:spPr>
          <a:xfrm>
            <a:off x="682699" y="2394000"/>
            <a:ext cx="453536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46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349049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383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C18CA7A-995E-4E14-A78C-F8BCF1FEC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4644447A-AC50-4AA0-A576-D3B9D89CD444}"/>
              </a:ext>
            </a:extLst>
          </p:cNvPr>
          <p:cNvSpPr txBox="1"/>
          <p:nvPr/>
        </p:nvSpPr>
        <p:spPr>
          <a:xfrm>
            <a:off x="713201" y="2400978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F9D8F304-FC46-4FB1-B7D0-69621AC62B42}"/>
              </a:ext>
            </a:extLst>
          </p:cNvPr>
          <p:cNvSpPr txBox="1"/>
          <p:nvPr/>
        </p:nvSpPr>
        <p:spPr>
          <a:xfrm>
            <a:off x="703075" y="4309894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45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flexbox items are aligned at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baseline</a:t>
            </a:r>
            <a:r>
              <a:rPr lang="en-US" dirty="0"/>
              <a:t> of the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The flexbox items will stretch across</a:t>
            </a:r>
            <a:r>
              <a:rPr lang="bg-BG" dirty="0"/>
              <a:t> </a:t>
            </a:r>
            <a:r>
              <a:rPr lang="en-US" dirty="0"/>
              <a:t>the whole </a:t>
            </a:r>
            <a:r>
              <a:rPr lang="en-US" b="1" dirty="0">
                <a:solidFill>
                  <a:schemeClr val="bg1"/>
                </a:solidFill>
              </a:rPr>
              <a:t>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59000"/>
            <a:ext cx="38766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31" y="3954846"/>
            <a:ext cx="385762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B10AC1F-619F-437D-A842-B0644667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A6D705-94CB-41A5-AA23-78F3C54D01A3}"/>
              </a:ext>
            </a:extLst>
          </p:cNvPr>
          <p:cNvSpPr txBox="1"/>
          <p:nvPr/>
        </p:nvSpPr>
        <p:spPr>
          <a:xfrm>
            <a:off x="651000" y="2410649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baseline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401F10D9-F935-443D-ABA6-123439184BB5}"/>
              </a:ext>
            </a:extLst>
          </p:cNvPr>
          <p:cNvSpPr txBox="1"/>
          <p:nvPr/>
        </p:nvSpPr>
        <p:spPr>
          <a:xfrm>
            <a:off x="650117" y="4374000"/>
            <a:ext cx="562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align-items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29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each line is </a:t>
            </a:r>
            <a:r>
              <a:rPr lang="en-US" b="1" dirty="0">
                <a:solidFill>
                  <a:schemeClr val="bg1"/>
                </a:solidFill>
              </a:rPr>
              <a:t>aligned</a:t>
            </a:r>
            <a:r>
              <a:rPr lang="en-US" dirty="0"/>
              <a:t> within a flexbox 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 only applies if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flex-wrap: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 </a:t>
            </a:r>
            <a:r>
              <a:rPr lang="en-US" dirty="0"/>
              <a:t>is present, and if there are multiple lines of flexbox items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Each line will stretch to 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/>
              <a:t> the remaining space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E1448DE-0B1C-41F6-BC66-2B40F61AD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CB6969DF-6E49-4C48-9568-DC0DDC42A400}"/>
              </a:ext>
            </a:extLst>
          </p:cNvPr>
          <p:cNvSpPr txBox="1"/>
          <p:nvPr/>
        </p:nvSpPr>
        <p:spPr>
          <a:xfrm>
            <a:off x="1101000" y="3135279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7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Content: Stretch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first line is </a:t>
            </a:r>
            <a:r>
              <a:rPr lang="en-US" b="1" dirty="0">
                <a:solidFill>
                  <a:schemeClr val="bg1"/>
                </a:solidFill>
              </a:rPr>
              <a:t>100px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second line is </a:t>
            </a:r>
            <a:r>
              <a:rPr lang="en-US" b="1" dirty="0">
                <a:solidFill>
                  <a:schemeClr val="bg1"/>
                </a:solidFill>
              </a:rPr>
              <a:t>50px</a:t>
            </a:r>
            <a:r>
              <a:rPr lang="en-US" dirty="0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remaining space is </a:t>
            </a:r>
            <a:r>
              <a:rPr lang="en-US" b="1" dirty="0">
                <a:solidFill>
                  <a:schemeClr val="bg1"/>
                </a:solidFill>
              </a:rPr>
              <a:t>150px</a:t>
            </a:r>
            <a:r>
              <a:rPr lang="en-US" dirty="0">
                <a:solidFill>
                  <a:schemeClr val="tx2"/>
                </a:solidFill>
              </a:rPr>
              <a:t> and it is distributed equally amongst the two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798" y="3326825"/>
            <a:ext cx="3857625" cy="3200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Rounded Rectangular Callout 6"/>
          <p:cNvSpPr/>
          <p:nvPr/>
        </p:nvSpPr>
        <p:spPr bwMode="auto">
          <a:xfrm>
            <a:off x="9213952" y="3568572"/>
            <a:ext cx="2677343" cy="1025559"/>
          </a:xfrm>
          <a:prstGeom prst="wedgeRoundRectCallout">
            <a:avLst>
              <a:gd name="adj1" fmla="val -64942"/>
              <a:gd name="adj2" fmla="val 23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first line is </a:t>
            </a:r>
            <a:r>
              <a:rPr lang="en-US" sz="2200" b="1" dirty="0">
                <a:solidFill>
                  <a:schemeClr val="bg1"/>
                </a:solidFill>
              </a:rPr>
              <a:t>175px</a:t>
            </a:r>
            <a:r>
              <a:rPr lang="en-US" sz="2200" b="1" dirty="0">
                <a:solidFill>
                  <a:schemeClr val="bg2"/>
                </a:solidFill>
              </a:rPr>
              <a:t> high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213952" y="5150494"/>
            <a:ext cx="2677343" cy="1018035"/>
          </a:xfrm>
          <a:prstGeom prst="wedgeRoundRectCallout">
            <a:avLst>
              <a:gd name="adj1" fmla="val -62827"/>
              <a:gd name="adj2" fmla="val 180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line is </a:t>
            </a:r>
            <a:r>
              <a:rPr lang="en-US" sz="2200" b="1" dirty="0">
                <a:solidFill>
                  <a:schemeClr val="bg1"/>
                </a:solidFill>
              </a:rPr>
              <a:t>125px</a:t>
            </a:r>
            <a:r>
              <a:rPr lang="en-US" sz="2200" b="1" dirty="0">
                <a:solidFill>
                  <a:schemeClr val="bg2"/>
                </a:solidFill>
              </a:rPr>
              <a:t> high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E9D0AC-45F0-4B39-A0C4-601F6DFB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A7DD1BAF-8C47-4F85-A721-8C1418F65268}"/>
              </a:ext>
            </a:extLst>
          </p:cNvPr>
          <p:cNvSpPr/>
          <p:nvPr/>
        </p:nvSpPr>
        <p:spPr bwMode="auto">
          <a:xfrm>
            <a:off x="630756" y="4081351"/>
            <a:ext cx="4053347" cy="1721173"/>
          </a:xfrm>
          <a:prstGeom prst="wedgeRoundRectCallout">
            <a:avLst>
              <a:gd name="adj1" fmla="val 53654"/>
              <a:gd name="adj2" fmla="val -21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container is </a:t>
            </a:r>
            <a:r>
              <a:rPr lang="en-US" sz="2200" b="1" dirty="0">
                <a:solidFill>
                  <a:schemeClr val="bg1"/>
                </a:solidFill>
              </a:rPr>
              <a:t>300px</a:t>
            </a:r>
            <a:r>
              <a:rPr lang="en-US" sz="2200" b="1" dirty="0">
                <a:solidFill>
                  <a:schemeClr val="bg2"/>
                </a:solidFill>
              </a:rPr>
              <a:t>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All boxes are </a:t>
            </a:r>
            <a:r>
              <a:rPr lang="en-US" sz="2200" b="1" dirty="0">
                <a:solidFill>
                  <a:schemeClr val="bg1"/>
                </a:solidFill>
              </a:rPr>
              <a:t>50px</a:t>
            </a:r>
            <a:r>
              <a:rPr lang="en-US" sz="2200" b="1" dirty="0">
                <a:solidFill>
                  <a:schemeClr val="bg2"/>
                </a:solidFill>
              </a:rPr>
              <a:t> high</a:t>
            </a:r>
          </a:p>
          <a:p>
            <a:pPr>
              <a:lnSpc>
                <a:spcPts val="3300"/>
              </a:lnSpc>
              <a:buClr>
                <a:schemeClr val="tx1"/>
              </a:buClr>
            </a:pPr>
            <a:r>
              <a:rPr lang="en-US" sz="2200" b="1" dirty="0">
                <a:solidFill>
                  <a:schemeClr val="bg2"/>
                </a:solidFill>
              </a:rPr>
              <a:t>The second box is </a:t>
            </a:r>
            <a:r>
              <a:rPr lang="en-US" sz="2200" b="1" dirty="0">
                <a:solidFill>
                  <a:schemeClr val="bg1"/>
                </a:solidFill>
              </a:rPr>
              <a:t>100px</a:t>
            </a:r>
            <a:r>
              <a:rPr lang="en-US" sz="2200" b="1" dirty="0">
                <a:solidFill>
                  <a:schemeClr val="bg2"/>
                </a:solidFill>
              </a:rPr>
              <a:t> high</a:t>
            </a:r>
          </a:p>
        </p:txBody>
      </p:sp>
    </p:spTree>
    <p:extLst>
      <p:ext uri="{BB962C8B-B14F-4D97-AF65-F5344CB8AC3E}">
        <p14:creationId xmlns:p14="http://schemas.microsoft.com/office/powerpoint/2010/main" val="25741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start</a:t>
            </a:r>
            <a:r>
              <a:rPr lang="en-US" dirty="0"/>
              <a:t> of the 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77" y="2709000"/>
            <a:ext cx="4455000" cy="367206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4EE54CB-4BB7-49D5-B8FB-0A299A801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5F8C758B-CFFE-4ED8-807F-5158764C334D}"/>
              </a:ext>
            </a:extLst>
          </p:cNvPr>
          <p:cNvSpPr txBox="1"/>
          <p:nvPr/>
        </p:nvSpPr>
        <p:spPr>
          <a:xfrm>
            <a:off x="741000" y="3349891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06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end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flexbox container's cross axis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0" y="2709000"/>
            <a:ext cx="4275000" cy="361914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60AE20-03F1-4491-9592-933CD587B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F0CA2792-9E3A-4AF2-A24D-2A2BB13138D0}"/>
              </a:ext>
            </a:extLst>
          </p:cNvPr>
          <p:cNvSpPr txBox="1"/>
          <p:nvPr/>
        </p:nvSpPr>
        <p:spPr>
          <a:xfrm>
            <a:off x="786000" y="3246143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68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</a:p>
          <a:p>
            <a:pPr>
              <a:buClr>
                <a:schemeClr val="tx1"/>
              </a:buClr>
            </a:pPr>
            <a:r>
              <a:rPr lang="en-US" dirty="0"/>
              <a:t>They will all move towards the </a:t>
            </a:r>
            <a:r>
              <a:rPr lang="en-US" b="1" dirty="0">
                <a:solidFill>
                  <a:schemeClr val="accent1"/>
                </a:solidFill>
              </a:rPr>
              <a:t>center</a:t>
            </a:r>
            <a:r>
              <a:rPr lang="en-US" dirty="0"/>
              <a:t> of the</a:t>
            </a:r>
            <a:r>
              <a:rPr lang="bg-BG" dirty="0"/>
              <a:t> </a:t>
            </a:r>
            <a:r>
              <a:rPr lang="en-US" dirty="0"/>
              <a:t>flexbox container's cross axis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2" y="2754883"/>
            <a:ext cx="4534402" cy="371910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E1346-1923-496C-B9D1-77675C75F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ECE7D01F-3379-4B96-91F7-63519D851F36}"/>
              </a:ext>
            </a:extLst>
          </p:cNvPr>
          <p:cNvSpPr txBox="1"/>
          <p:nvPr/>
        </p:nvSpPr>
        <p:spPr>
          <a:xfrm>
            <a:off x="741000" y="3294000"/>
            <a:ext cx="499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708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bg1"/>
                </a:solidFill>
              </a:rPr>
              <a:t>needs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appear </a:t>
            </a:r>
            <a:r>
              <a:rPr lang="en-US" b="1" dirty="0">
                <a:solidFill>
                  <a:schemeClr val="accent1"/>
                </a:solidFill>
              </a:rPr>
              <a:t>between</a:t>
            </a:r>
            <a:r>
              <a:rPr lang="en-US" dirty="0"/>
              <a:t> the lines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01" y="2709000"/>
            <a:ext cx="4936083" cy="387179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B3139CA-FF31-43AE-B977-181ECD57A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828DD145-B041-4DDA-8A0B-E6BBACA2C7C5}"/>
              </a:ext>
            </a:extLst>
          </p:cNvPr>
          <p:cNvSpPr txBox="1"/>
          <p:nvPr/>
        </p:nvSpPr>
        <p:spPr>
          <a:xfrm>
            <a:off x="651000" y="2709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1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Each line will only fill the space it </a:t>
            </a:r>
            <a:r>
              <a:rPr lang="en-US" b="1" dirty="0">
                <a:solidFill>
                  <a:schemeClr val="accent1"/>
                </a:solidFill>
              </a:rPr>
              <a:t>needs</a:t>
            </a:r>
            <a:r>
              <a:rPr lang="en-US" dirty="0"/>
              <a:t>. </a:t>
            </a:r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 space will be distributed equally </a:t>
            </a:r>
            <a:r>
              <a:rPr lang="en-US" b="1" dirty="0">
                <a:solidFill>
                  <a:schemeClr val="accent1"/>
                </a:solidFill>
              </a:rPr>
              <a:t>around</a:t>
            </a:r>
            <a:r>
              <a:rPr lang="en-US" dirty="0"/>
              <a:t> the lines: before the first line, between the two, and after the last one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75" y="3204000"/>
            <a:ext cx="3876675" cy="31623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4146F96-6B8F-4E4F-9909-4BF3A9FC1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DBD8F880-6CDD-4C48-B722-D0340C3FC058}"/>
              </a:ext>
            </a:extLst>
          </p:cNvPr>
          <p:cNvSpPr txBox="1"/>
          <p:nvPr/>
        </p:nvSpPr>
        <p:spPr>
          <a:xfrm>
            <a:off x="723502" y="3744000"/>
            <a:ext cx="559782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0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54247-613D-4FA2-B808-EA355D05162B}"/>
              </a:ext>
            </a:extLst>
          </p:cNvPr>
          <p:cNvSpPr/>
          <p:nvPr/>
        </p:nvSpPr>
        <p:spPr bwMode="auto">
          <a:xfrm>
            <a:off x="4498578" y="819000"/>
            <a:ext cx="3172422" cy="360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CE45E-DFBE-461B-9B31-D2785A06F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Expands items to fill available free space or shrinks them to prevent overflow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419000"/>
            <a:ext cx="10961783" cy="768084"/>
          </a:xfrm>
        </p:spPr>
        <p:txBody>
          <a:bodyPr/>
          <a:lstStyle/>
          <a:p>
            <a:r>
              <a:rPr lang="en-US" dirty="0"/>
              <a:t>Flex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9" y="1539000"/>
            <a:ext cx="5242261" cy="2293489"/>
          </a:xfrm>
          <a:prstGeom prst="roundRect">
            <a:avLst>
              <a:gd name="adj" fmla="val 3093"/>
            </a:avLst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705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Order - defines the order of a flexbox item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order of the flexbox items is the one defined in the </a:t>
            </a:r>
            <a:r>
              <a:rPr lang="en-US" b="1" dirty="0">
                <a:solidFill>
                  <a:schemeClr val="accent1"/>
                </a:solidFill>
              </a:rPr>
              <a:t>HTML code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3834000"/>
            <a:ext cx="5757000" cy="171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CCB1ECB-DF40-42AD-BAA2-F538630A5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527733E-CC98-49C3-B8F8-35D5AC82EC62}"/>
              </a:ext>
            </a:extLst>
          </p:cNvPr>
          <p:cNvSpPr txBox="1"/>
          <p:nvPr/>
        </p:nvSpPr>
        <p:spPr>
          <a:xfrm>
            <a:off x="1101000" y="189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66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order is </a:t>
            </a:r>
            <a:r>
              <a:rPr lang="en-US" b="1" dirty="0">
                <a:solidFill>
                  <a:schemeClr val="accent1"/>
                </a:solidFill>
              </a:rPr>
              <a:t>relative</a:t>
            </a:r>
            <a:r>
              <a:rPr lang="en-US" dirty="0"/>
              <a:t> to the flexbox item's </a:t>
            </a:r>
            <a:r>
              <a:rPr lang="en-US" b="1" dirty="0">
                <a:solidFill>
                  <a:schemeClr val="accent1"/>
                </a:solidFill>
              </a:rPr>
              <a:t>siblings</a:t>
            </a:r>
          </a:p>
          <a:p>
            <a:pPr>
              <a:buClr>
                <a:schemeClr val="tx1"/>
              </a:buClr>
            </a:pPr>
            <a:r>
              <a:rPr lang="en-US" dirty="0"/>
              <a:t>The final order is defined when all individual flexbox item order values</a:t>
            </a:r>
            <a:r>
              <a:rPr lang="bg-BG" dirty="0"/>
              <a:t> </a:t>
            </a:r>
            <a:r>
              <a:rPr lang="en-US" dirty="0"/>
              <a:t>are considered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" y="4052230"/>
            <a:ext cx="5740165" cy="162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92CE8D5-8658-4032-9A0F-DAB4D5E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566BA3BE-76F1-4EE5-B405-F9753695ABE9}"/>
              </a:ext>
            </a:extLst>
          </p:cNvPr>
          <p:cNvSpPr txBox="1"/>
          <p:nvPr/>
        </p:nvSpPr>
        <p:spPr>
          <a:xfrm>
            <a:off x="696000" y="3169388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4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 </a:t>
            </a:r>
            <a:r>
              <a:rPr lang="en-US" b="1" dirty="0">
                <a:solidFill>
                  <a:schemeClr val="accent1"/>
                </a:solidFill>
              </a:rPr>
              <a:t>negative</a:t>
            </a:r>
            <a:r>
              <a:rPr lang="en-US" dirty="0"/>
              <a:t> values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You can set a </a:t>
            </a:r>
            <a:r>
              <a:rPr lang="en-US" b="1" dirty="0">
                <a:solidFill>
                  <a:schemeClr val="accent1"/>
                </a:solidFill>
              </a:rPr>
              <a:t>different</a:t>
            </a:r>
            <a:r>
              <a:rPr lang="en-US" dirty="0"/>
              <a:t> value for each flexbox item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12" y="1919293"/>
            <a:ext cx="3848100" cy="1143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8" y="5064233"/>
            <a:ext cx="3848100" cy="11334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FDEAF24-BE01-4BC0-9F56-77117F65F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50393C90-6877-48E6-B118-20A64136D3C6}"/>
              </a:ext>
            </a:extLst>
          </p:cNvPr>
          <p:cNvSpPr txBox="1"/>
          <p:nvPr/>
        </p:nvSpPr>
        <p:spPr>
          <a:xfrm>
            <a:off x="730288" y="2197073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9D45FE2-78CE-412E-A6AA-2F3E5E3835D5}"/>
              </a:ext>
            </a:extLst>
          </p:cNvPr>
          <p:cNvSpPr txBox="1"/>
          <p:nvPr/>
        </p:nvSpPr>
        <p:spPr>
          <a:xfrm>
            <a:off x="730288" y="4239000"/>
            <a:ext cx="575699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20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 if there's space available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grow if there's space available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It will only use</a:t>
            </a:r>
            <a:r>
              <a:rPr lang="bg-BG" dirty="0"/>
              <a:t> </a:t>
            </a:r>
            <a:r>
              <a:rPr lang="en-US" dirty="0"/>
              <a:t>the space</a:t>
            </a:r>
            <a:r>
              <a:rPr lang="bg-BG" dirty="0"/>
              <a:t> </a:t>
            </a:r>
            <a:r>
              <a:rPr lang="en-US" dirty="0"/>
              <a:t>it needs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1" y="4509000"/>
            <a:ext cx="5196055" cy="139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F029CC-A4C8-496C-BEE1-26F1E86EA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E606817-94AB-4AF8-8CB9-651E701397D7}"/>
              </a:ext>
            </a:extLst>
          </p:cNvPr>
          <p:cNvSpPr txBox="1"/>
          <p:nvPr/>
        </p:nvSpPr>
        <p:spPr>
          <a:xfrm>
            <a:off x="1101001" y="2400121"/>
            <a:ext cx="5196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25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Grow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will </a:t>
            </a:r>
            <a:r>
              <a:rPr lang="en-US" b="1" dirty="0">
                <a:solidFill>
                  <a:schemeClr val="accent1"/>
                </a:solidFill>
              </a:rPr>
              <a:t>grow</a:t>
            </a:r>
            <a:r>
              <a:rPr lang="en-US" dirty="0"/>
              <a:t> by a factor of 1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fill up the remaining space if no other</a:t>
            </a:r>
            <a:r>
              <a:rPr lang="bg-BG" dirty="0"/>
              <a:t> </a:t>
            </a:r>
            <a:r>
              <a:rPr lang="en-US" dirty="0"/>
              <a:t>flexbox item has a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  <a:r>
              <a:rPr lang="en-US" dirty="0"/>
              <a:t> value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263446"/>
            <a:ext cx="6209573" cy="164055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1A76B7-6782-4DF5-87E4-83C7F78EC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13F517C6-699C-49EE-8509-CE099D26B899}"/>
              </a:ext>
            </a:extLst>
          </p:cNvPr>
          <p:cNvSpPr txBox="1"/>
          <p:nvPr/>
        </p:nvSpPr>
        <p:spPr>
          <a:xfrm>
            <a:off x="741000" y="3221159"/>
            <a:ext cx="620957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flex-grow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79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how much a flexbox item should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If there's </a:t>
            </a:r>
            <a:r>
              <a:rPr lang="en-US" b="1" dirty="0">
                <a:solidFill>
                  <a:schemeClr val="accent1"/>
                </a:solidFill>
              </a:rPr>
              <a:t>NOT enough</a:t>
            </a:r>
            <a:r>
              <a:rPr lang="en-US" dirty="0"/>
              <a:t> space available in the container's main axis, the element will </a:t>
            </a:r>
            <a:r>
              <a:rPr lang="en-US" b="1" dirty="0">
                <a:solidFill>
                  <a:schemeClr val="accent1"/>
                </a:solidFill>
              </a:rPr>
              <a:t>shrink</a:t>
            </a:r>
            <a:r>
              <a:rPr lang="en-US" dirty="0"/>
              <a:t> by a factor of 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  <a:r>
              <a:rPr lang="en-US" dirty="0"/>
              <a:t>, and will wrap its content</a:t>
            </a: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803135"/>
            <a:ext cx="5578375" cy="17174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6A1CD53-E918-4EE2-92A2-28739032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CAF55DD5-EEA0-4CBA-B770-AFAD18C9BBC5}"/>
              </a:ext>
            </a:extLst>
          </p:cNvPr>
          <p:cNvSpPr txBox="1"/>
          <p:nvPr/>
        </p:nvSpPr>
        <p:spPr>
          <a:xfrm>
            <a:off x="741000" y="2394000"/>
            <a:ext cx="557837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18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Shrink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 will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shrink it will retain the width it needs, and 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 wrap its content</a:t>
            </a:r>
          </a:p>
          <a:p>
            <a:r>
              <a:rPr lang="en-US" dirty="0"/>
              <a:t>Its siblings will shrink to give space to the target element.</a:t>
            </a:r>
          </a:p>
          <a:p>
            <a:pPr lvl="1"/>
            <a:r>
              <a:rPr lang="en-US" dirty="0"/>
              <a:t>Because the target element will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/>
              <a:t> wrap its content, there is a chance for the flexbox container's content to </a:t>
            </a:r>
            <a:r>
              <a:rPr lang="en-US" b="1" dirty="0">
                <a:solidFill>
                  <a:schemeClr val="bg1"/>
                </a:solidFill>
              </a:rPr>
              <a:t>overflow</a:t>
            </a:r>
            <a:endParaRPr lang="en-US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95" y="5279878"/>
            <a:ext cx="3848100" cy="11715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E7DB70C-5B06-470F-BE8E-3FA083906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F265C9E6-BC00-4D76-AEE2-36A9B76A21D8}"/>
              </a:ext>
            </a:extLst>
          </p:cNvPr>
          <p:cNvSpPr txBox="1"/>
          <p:nvPr/>
        </p:nvSpPr>
        <p:spPr>
          <a:xfrm>
            <a:off x="1146001" y="4419000"/>
            <a:ext cx="38631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flex-shrink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684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F68C15C-EF9D-492A-A460-212E27A696E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Flexbox Layout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DA5A35-00E5-40E2-81F1-13FB6AA22B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bg-BG" dirty="0"/>
          </a:p>
        </p:txBody>
      </p:sp>
      <p:pic>
        <p:nvPicPr>
          <p:cNvPr id="3" name="Graphic 2" descr="Abacus">
            <a:extLst>
              <a:ext uri="{FF2B5EF4-FFF2-40B4-BE49-F238E27FC236}">
                <a16:creationId xmlns:a16="http://schemas.microsoft.com/office/drawing/2014/main" id="{558C0A2F-039A-46AF-84B4-57BE91FF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900" y="1134000"/>
            <a:ext cx="2932200" cy="29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initial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a flexbox item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element will be automatically sized based on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tx2"/>
                </a:solidFill>
              </a:rPr>
              <a:t>, or on</a:t>
            </a:r>
            <a:r>
              <a:rPr lang="bg-BG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any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 if they are defined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978043"/>
            <a:ext cx="5709165" cy="1530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C5621B9-FE32-4FA2-9546-7A2B104C8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6626A857-6891-487E-965E-55AF6797417C}"/>
              </a:ext>
            </a:extLst>
          </p:cNvPr>
          <p:cNvSpPr txBox="1"/>
          <p:nvPr/>
        </p:nvSpPr>
        <p:spPr>
          <a:xfrm>
            <a:off x="1100999" y="1854000"/>
            <a:ext cx="570916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772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Basis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define </a:t>
            </a:r>
            <a:r>
              <a:rPr lang="en-US" b="1" dirty="0">
                <a:solidFill>
                  <a:schemeClr val="bg1"/>
                </a:solidFill>
              </a:rPr>
              <a:t>pixel</a:t>
            </a:r>
            <a:r>
              <a:rPr lang="en-US" dirty="0"/>
              <a:t> or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element will wrap its content to avoid any overflow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" y="3834000"/>
            <a:ext cx="6597579" cy="202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2340F55-ACD0-4426-863C-7AE8D07D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79CCD29-7DAF-47D4-BD42-FC091DA1001B}"/>
              </a:ext>
            </a:extLst>
          </p:cNvPr>
          <p:cNvSpPr txBox="1"/>
          <p:nvPr/>
        </p:nvSpPr>
        <p:spPr>
          <a:xfrm>
            <a:off x="705386" y="2841559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flex-basis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80px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3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Flex is the shorthand for: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flex-grow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flex-shrink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flex-basis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default value is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 1 auto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831000" y="4599000"/>
            <a:ext cx="918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flex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&lt;flex-grow&gt; &lt;flex-shrink&gt; &lt;flex-basis&gt;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F5E1E0-0ACA-4792-BD8B-0D40F8168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5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/>
              <a:t>, but applies only to a </a:t>
            </a:r>
            <a:r>
              <a:rPr lang="en-US" b="1" dirty="0">
                <a:solidFill>
                  <a:schemeClr val="bg1"/>
                </a:solidFill>
              </a:rPr>
              <a:t>single </a:t>
            </a:r>
            <a:r>
              <a:rPr lang="en-US" dirty="0"/>
              <a:t>flexbox item, instead of all of them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will use the value of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center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2529000"/>
            <a:ext cx="2655000" cy="151433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885" y="4458678"/>
            <a:ext cx="2629230" cy="152287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9662664-6826-487A-8535-9DC75BEAF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955F204-1B6B-49AB-913D-BAAEB3B1E8D9}"/>
              </a:ext>
            </a:extLst>
          </p:cNvPr>
          <p:cNvSpPr txBox="1"/>
          <p:nvPr/>
        </p:nvSpPr>
        <p:spPr>
          <a:xfrm>
            <a:off x="1191000" y="3114000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B22A7203-2CD7-425A-872F-97E927AB364E}"/>
              </a:ext>
            </a:extLst>
          </p:cNvPr>
          <p:cNvSpPr txBox="1"/>
          <p:nvPr/>
        </p:nvSpPr>
        <p:spPr>
          <a:xfrm>
            <a:off x="1190999" y="5156714"/>
            <a:ext cx="6597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56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Self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align-items: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flex-start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center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container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align-items: center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2"/>
                </a:solidFill>
              </a:rPr>
              <a:t>The target has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align-self: stretch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8" y="2092916"/>
            <a:ext cx="3134903" cy="181248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27" y="4118124"/>
            <a:ext cx="3134903" cy="17880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C469616-55EA-4C8B-92C4-5E8E16D4A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4C4F09D-0144-47D0-BB42-2E8AD4E91A0F}"/>
              </a:ext>
            </a:extLst>
          </p:cNvPr>
          <p:cNvSpPr txBox="1"/>
          <p:nvPr/>
        </p:nvSpPr>
        <p:spPr>
          <a:xfrm>
            <a:off x="722865" y="2539046"/>
            <a:ext cx="44228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7F0A668E-0896-498C-91F0-5AE8021CD460}"/>
              </a:ext>
            </a:extLst>
          </p:cNvPr>
          <p:cNvSpPr txBox="1"/>
          <p:nvPr/>
        </p:nvSpPr>
        <p:spPr>
          <a:xfrm>
            <a:off x="728171" y="4689000"/>
            <a:ext cx="44228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align-self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85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Flexbox</a:t>
            </a:r>
            <a:r>
              <a:rPr lang="en-US" sz="3200" dirty="0"/>
              <a:t>?</a:t>
            </a:r>
          </a:p>
          <a:p>
            <a:pPr lvl="1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Why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Flexbox</a:t>
            </a:r>
            <a:r>
              <a:rPr lang="en-US" sz="3000" dirty="0">
                <a:solidFill>
                  <a:schemeClr val="bg2"/>
                </a:solidFill>
              </a:rPr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Properties for the Parent: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direction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wrap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justify</a:t>
            </a:r>
            <a:r>
              <a:rPr lang="en-US" sz="32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r>
              <a:rPr lang="en-US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Properties for the children: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GB" sz="3200" dirty="0"/>
              <a:t>,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shrink</a:t>
            </a:r>
            <a:r>
              <a:rPr lang="en-GB" sz="3200" dirty="0"/>
              <a:t>, </a:t>
            </a:r>
            <a:br>
              <a:rPr lang="en-GB" sz="3200" dirty="0"/>
            </a:b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align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Offers </a:t>
            </a:r>
            <a:r>
              <a:rPr lang="en-US" b="1" dirty="0">
                <a:solidFill>
                  <a:schemeClr val="bg1"/>
                </a:solidFill>
              </a:rPr>
              <a:t>space distribution</a:t>
            </a:r>
            <a:r>
              <a:rPr lang="en-US" dirty="0"/>
              <a:t> between items in an interface and powerful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r>
              <a:rPr lang="en-US" dirty="0"/>
              <a:t> capabilities </a:t>
            </a:r>
          </a:p>
          <a:p>
            <a:r>
              <a:rPr lang="en-US" dirty="0"/>
              <a:t>Flexbox is a method for laying out items in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  <a:endParaRPr lang="en-US" dirty="0"/>
          </a:p>
          <a:p>
            <a:r>
              <a:rPr lang="en-US" dirty="0"/>
              <a:t>Items flex to </a:t>
            </a:r>
            <a:r>
              <a:rPr lang="en-US" b="1" dirty="0">
                <a:solidFill>
                  <a:schemeClr val="bg1"/>
                </a:solidFill>
              </a:rPr>
              <a:t>fill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additional space and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fit into smaller spaces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Flexbox?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F735D7-72ED-47AF-88E7-106D73B44B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For a long time, the only reliable cross browser-compatible tools available for creating CSS layouts were </a:t>
            </a:r>
            <a:r>
              <a:rPr lang="en-US" b="1" dirty="0">
                <a:solidFill>
                  <a:schemeClr val="bg1"/>
                </a:solidFill>
              </a:rPr>
              <a:t>floats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positioning</a:t>
            </a:r>
            <a:endParaRPr lang="bg-BG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These are fine and they work, but in some ways, they are also rather limiting and frustrating</a:t>
            </a:r>
            <a:endParaRPr lang="bg-BG" dirty="0"/>
          </a:p>
        </p:txBody>
      </p:sp>
      <p:pic>
        <p:nvPicPr>
          <p:cNvPr id="2050" name="Picture 2" descr="Резултат с изображение за „flexbox vs positioning and floa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91" y="3429000"/>
            <a:ext cx="3411450" cy="31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5ADA796-DF49-4385-80C6-BAF20CADA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5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9000"/>
            <a:ext cx="11818096" cy="661500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following simple layout requirements are either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achieve with such tools:</a:t>
            </a:r>
            <a:endParaRPr lang="bg-BG" dirty="0"/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Vertically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centering</a:t>
            </a:r>
            <a:r>
              <a:rPr lang="en-US" sz="3200" dirty="0"/>
              <a:t> a block of content inside its parent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the children of a container take up an </a:t>
            </a:r>
            <a:r>
              <a:rPr lang="en-US" sz="3200" b="1" dirty="0">
                <a:solidFill>
                  <a:schemeClr val="bg1"/>
                </a:solidFill>
              </a:rPr>
              <a:t>equal</a:t>
            </a:r>
            <a:r>
              <a:rPr lang="en-US" sz="3200" dirty="0"/>
              <a:t> amount of the available </a:t>
            </a:r>
            <a:r>
              <a:rPr lang="en-US" sz="3200" b="1" dirty="0">
                <a:solidFill>
                  <a:schemeClr val="bg1"/>
                </a:solidFill>
              </a:rPr>
              <a:t>width/height</a:t>
            </a:r>
          </a:p>
          <a:p>
            <a:pPr marL="812801" lvl="2">
              <a:lnSpc>
                <a:spcPts val="3600"/>
              </a:lnSpc>
              <a:buClr>
                <a:schemeClr val="tx1"/>
              </a:buClr>
            </a:pPr>
            <a:r>
              <a:rPr lang="en-US" sz="3200" dirty="0"/>
              <a:t>Making all columns in a multiple column layout adopt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dirty="0"/>
              <a:t> even if they contain a different amount of content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990465-9AA5-4B27-B8F8-20B54001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8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FEADA9F-E9B6-4443-AC95-E45A395986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Expands items to fill available free space or shrinks them to prevent overflow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05974" y="4509000"/>
            <a:ext cx="10961783" cy="768084"/>
          </a:xfrm>
        </p:spPr>
        <p:txBody>
          <a:bodyPr/>
          <a:lstStyle/>
          <a:p>
            <a:r>
              <a:rPr lang="en-US" dirty="0"/>
              <a:t>Flex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916044"/>
            <a:ext cx="3150000" cy="1322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53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- Flex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turned into a </a:t>
            </a:r>
            <a:r>
              <a:rPr lang="en-US" b="1" dirty="0">
                <a:solidFill>
                  <a:schemeClr val="bg1"/>
                </a:solidFill>
              </a:rPr>
              <a:t>flexbox</a:t>
            </a:r>
            <a:r>
              <a:rPr lang="en-US" dirty="0"/>
              <a:t> container</a:t>
            </a:r>
          </a:p>
          <a:p>
            <a:pPr>
              <a:buClr>
                <a:schemeClr val="tx1"/>
              </a:buClr>
            </a:pPr>
            <a:r>
              <a:rPr lang="en-US" dirty="0"/>
              <a:t>Its child elements will be turned into </a:t>
            </a:r>
            <a:r>
              <a:rPr lang="en-US" b="1" dirty="0">
                <a:solidFill>
                  <a:schemeClr val="bg1"/>
                </a:solidFill>
              </a:rPr>
              <a:t>flexbox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81000" y="2709000"/>
            <a:ext cx="112500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Lorem ipsum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sit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amet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consectetur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adipiscing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 child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Etiam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semper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at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pulvinar, at pulvinar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felis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blandit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 Vestibulum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volutpat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tellus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diam,consequat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gravida libero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rhoncus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ut.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87999D-CA70-4633-8984-DD768E47A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90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1912</Words>
  <Application>Microsoft Office PowerPoint</Application>
  <PresentationFormat>Widescreen</PresentationFormat>
  <Paragraphs>315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Flexbox</vt:lpstr>
      <vt:lpstr>Table of Contents</vt:lpstr>
      <vt:lpstr>Have a Question?</vt:lpstr>
      <vt:lpstr>Flexbox</vt:lpstr>
      <vt:lpstr>What is Flexbox?</vt:lpstr>
      <vt:lpstr>Why Flexbox?</vt:lpstr>
      <vt:lpstr>Why Flexbox?</vt:lpstr>
      <vt:lpstr>Flex Container</vt:lpstr>
      <vt:lpstr>Display - Flex</vt:lpstr>
      <vt:lpstr>Display – Flex</vt:lpstr>
      <vt:lpstr>Display - Inline-flex</vt:lpstr>
      <vt:lpstr>Display - Inline-flex Example</vt:lpstr>
      <vt:lpstr>Flex Direction</vt:lpstr>
      <vt:lpstr>Flex Direction</vt:lpstr>
      <vt:lpstr>Flex Direction</vt:lpstr>
      <vt:lpstr>Flex Wrap</vt:lpstr>
      <vt:lpstr>Flex Wrap</vt:lpstr>
      <vt:lpstr>Flex Flow</vt:lpstr>
      <vt:lpstr>Justify Content</vt:lpstr>
      <vt:lpstr>Justify Content</vt:lpstr>
      <vt:lpstr>Justify Content</vt:lpstr>
      <vt:lpstr>Align Items</vt:lpstr>
      <vt:lpstr>Align-items</vt:lpstr>
      <vt:lpstr>Align-items</vt:lpstr>
      <vt:lpstr>Align Content</vt:lpstr>
      <vt:lpstr>Align Content: Stretch Example</vt:lpstr>
      <vt:lpstr>Align Content</vt:lpstr>
      <vt:lpstr>Align Content</vt:lpstr>
      <vt:lpstr>Align Content</vt:lpstr>
      <vt:lpstr>Align Content</vt:lpstr>
      <vt:lpstr>Align Content</vt:lpstr>
      <vt:lpstr>Flex Items</vt:lpstr>
      <vt:lpstr>Order</vt:lpstr>
      <vt:lpstr>Order</vt:lpstr>
      <vt:lpstr>Order</vt:lpstr>
      <vt:lpstr>Flex Grow</vt:lpstr>
      <vt:lpstr>Flex Grow</vt:lpstr>
      <vt:lpstr>Flex Shrink</vt:lpstr>
      <vt:lpstr>Flex Shrink</vt:lpstr>
      <vt:lpstr>Flex Basis</vt:lpstr>
      <vt:lpstr>Flex Basis</vt:lpstr>
      <vt:lpstr>Flex</vt:lpstr>
      <vt:lpstr>Align Self</vt:lpstr>
      <vt:lpstr>Align Self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277</cp:revision>
  <dcterms:created xsi:type="dcterms:W3CDTF">2018-05-23T13:08:44Z</dcterms:created>
  <dcterms:modified xsi:type="dcterms:W3CDTF">2020-05-23T13:49:34Z</dcterms:modified>
  <cp:category>computer programming;programming;software development;software engineering</cp:category>
</cp:coreProperties>
</file>