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5" r:id="rId46"/>
    <p:sldId id="306" r:id="rId47"/>
    <p:sldId id="30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C2036AA-3DD0-47BE-A8BD-05FDFA04F507}">
          <p14:sldIdLst>
            <p14:sldId id="256"/>
            <p14:sldId id="257"/>
            <p14:sldId id="258"/>
          </p14:sldIdLst>
        </p14:section>
        <p14:section name="Memory Storage" id="{74F2D71F-95FB-4498-B9B8-42CB7870D49B}">
          <p14:sldIdLst>
            <p14:sldId id="259"/>
            <p14:sldId id="260"/>
            <p14:sldId id="261"/>
            <p14:sldId id="262"/>
            <p14:sldId id="263"/>
          </p14:sldIdLst>
        </p14:section>
        <p14:section name="Data Structures" id="{6C04351B-1578-4ABB-A8F5-3BDD0FA33BFC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Algorithmic Complexity" id="{AA4B5B55-0E74-4E2C-8203-583D12871EDE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Array Data Structures" id="{994F8E0E-4256-48E6-9ECE-6E5DF2F62772}">
          <p14:sldIdLst>
            <p14:sldId id="289"/>
            <p14:sldId id="290"/>
            <p14:sldId id="291"/>
            <p14:sldId id="292"/>
          </p14:sldIdLst>
        </p14:section>
        <p14:section name="Data Structures Implementation" id="{09C83289-34DF-46C0-B2C2-ABEF745FDCE0}">
          <p14:sldIdLst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Conclusion" id="{FB5CD3FD-B9B6-4385-BA96-1274ABCACF49}">
          <p14:sldIdLst>
            <p14:sldId id="299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63870" autoAdjust="0"/>
  </p:normalViewPr>
  <p:slideViewPr>
    <p:cSldViewPr showGuides="1">
      <p:cViewPr varScale="1">
        <p:scale>
          <a:sx n="76" d="100"/>
          <a:sy n="76" d="100"/>
        </p:scale>
        <p:origin x="90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Complexity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DF-43D7-BC66-4F4C0BDAE6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17</c:v>
                </c:pt>
                <c:pt idx="7">
                  <c:v>19</c:v>
                </c:pt>
                <c:pt idx="8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DF-43D7-BC66-4F4C0BDAE6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DF-43D7-BC66-4F4C0BDAE6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Big O Notation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27-48C7-ADD0-402FB6A939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2.5849625007211561</c:v>
                </c:pt>
                <c:pt idx="4">
                  <c:v>3</c:v>
                </c:pt>
                <c:pt idx="5">
                  <c:v>3.3219280948873626</c:v>
                </c:pt>
                <c:pt idx="6">
                  <c:v>3.5849625007211565</c:v>
                </c:pt>
                <c:pt idx="7">
                  <c:v>3.8073549220576037</c:v>
                </c:pt>
                <c:pt idx="8">
                  <c:v>4</c:v>
                </c:pt>
                <c:pt idx="9">
                  <c:v>4.1699250014423122</c:v>
                </c:pt>
                <c:pt idx="10">
                  <c:v>4.3219280948873626</c:v>
                </c:pt>
                <c:pt idx="11">
                  <c:v>4.4594316186372973</c:v>
                </c:pt>
                <c:pt idx="12">
                  <c:v>4.584962500721157</c:v>
                </c:pt>
                <c:pt idx="13">
                  <c:v>4.7004397181410926</c:v>
                </c:pt>
                <c:pt idx="14">
                  <c:v>4.8073549220576037</c:v>
                </c:pt>
                <c:pt idx="15">
                  <c:v>4.9068905956085187</c:v>
                </c:pt>
                <c:pt idx="16">
                  <c:v>5</c:v>
                </c:pt>
                <c:pt idx="17">
                  <c:v>5.08746284125034</c:v>
                </c:pt>
                <c:pt idx="18">
                  <c:v>5.1699250014423122</c:v>
                </c:pt>
                <c:pt idx="19">
                  <c:v>5.2479275134435852</c:v>
                </c:pt>
                <c:pt idx="20">
                  <c:v>5.3219280948873626</c:v>
                </c:pt>
                <c:pt idx="21">
                  <c:v>5.3923174227787607</c:v>
                </c:pt>
                <c:pt idx="22">
                  <c:v>5.4594316186372973</c:v>
                </c:pt>
                <c:pt idx="23">
                  <c:v>5.5235619560570131</c:v>
                </c:pt>
                <c:pt idx="24">
                  <c:v>5.584962500721157</c:v>
                </c:pt>
                <c:pt idx="25">
                  <c:v>5.6438561897747244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27-48C7-ADD0-402FB6A939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27-48C7-ADD0-402FB6A939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O(n*log(n))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Sheet1!$E$2:$E$27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15.509775004326936</c:v>
                </c:pt>
                <c:pt idx="4">
                  <c:v>24</c:v>
                </c:pt>
                <c:pt idx="5">
                  <c:v>33.219280948873624</c:v>
                </c:pt>
                <c:pt idx="6">
                  <c:v>43.01955000865388</c:v>
                </c:pt>
                <c:pt idx="7">
                  <c:v>53.302968908806449</c:v>
                </c:pt>
                <c:pt idx="8">
                  <c:v>64</c:v>
                </c:pt>
                <c:pt idx="9">
                  <c:v>75.058650025961612</c:v>
                </c:pt>
                <c:pt idx="10">
                  <c:v>86.438561897747249</c:v>
                </c:pt>
                <c:pt idx="11">
                  <c:v>98.107495610020536</c:v>
                </c:pt>
                <c:pt idx="12">
                  <c:v>110.03910001730776</c:v>
                </c:pt>
                <c:pt idx="13">
                  <c:v>122.2114326716684</c:v>
                </c:pt>
                <c:pt idx="14">
                  <c:v>134.6059378176129</c:v>
                </c:pt>
                <c:pt idx="15">
                  <c:v>147.20671786825557</c:v>
                </c:pt>
                <c:pt idx="16">
                  <c:v>160</c:v>
                </c:pt>
                <c:pt idx="17">
                  <c:v>172.97373660251156</c:v>
                </c:pt>
                <c:pt idx="18">
                  <c:v>186.11730005192322</c:v>
                </c:pt>
                <c:pt idx="19">
                  <c:v>199.42124551085624</c:v>
                </c:pt>
                <c:pt idx="20">
                  <c:v>212.8771237954945</c:v>
                </c:pt>
                <c:pt idx="21">
                  <c:v>226.47733175670794</c:v>
                </c:pt>
                <c:pt idx="22">
                  <c:v>240.21499122004107</c:v>
                </c:pt>
                <c:pt idx="23">
                  <c:v>254.0838499786226</c:v>
                </c:pt>
                <c:pt idx="24">
                  <c:v>268.07820003461552</c:v>
                </c:pt>
                <c:pt idx="25">
                  <c:v>282.1928094887362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27-48C7-ADD0-402FB6A939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Sheet1!$F$2:$F$27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36</c:v>
                </c:pt>
                <c:pt idx="4">
                  <c:v>64</c:v>
                </c:pt>
                <c:pt idx="5">
                  <c:v>100</c:v>
                </c:pt>
                <c:pt idx="6">
                  <c:v>144</c:v>
                </c:pt>
                <c:pt idx="7">
                  <c:v>196</c:v>
                </c:pt>
                <c:pt idx="8">
                  <c:v>256</c:v>
                </c:pt>
                <c:pt idx="9">
                  <c:v>324</c:v>
                </c:pt>
                <c:pt idx="10">
                  <c:v>400</c:v>
                </c:pt>
                <c:pt idx="11">
                  <c:v>484</c:v>
                </c:pt>
                <c:pt idx="12">
                  <c:v>576</c:v>
                </c:pt>
                <c:pt idx="13">
                  <c:v>676</c:v>
                </c:pt>
                <c:pt idx="14">
                  <c:v>784</c:v>
                </c:pt>
                <c:pt idx="15">
                  <c:v>900</c:v>
                </c:pt>
                <c:pt idx="16">
                  <c:v>1024</c:v>
                </c:pt>
                <c:pt idx="17">
                  <c:v>1156</c:v>
                </c:pt>
                <c:pt idx="18">
                  <c:v>1296</c:v>
                </c:pt>
                <c:pt idx="19">
                  <c:v>1444</c:v>
                </c:pt>
                <c:pt idx="20">
                  <c:v>1600</c:v>
                </c:pt>
                <c:pt idx="21">
                  <c:v>1764</c:v>
                </c:pt>
                <c:pt idx="22">
                  <c:v>1936</c:v>
                </c:pt>
                <c:pt idx="23">
                  <c:v>2116</c:v>
                </c:pt>
                <c:pt idx="24">
                  <c:v>2304</c:v>
                </c:pt>
                <c:pt idx="25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27-48C7-ADD0-402FB6A9397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Sheet1!$G$2:$G$27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1024</c:v>
                </c:pt>
                <c:pt idx="6">
                  <c:v>4096</c:v>
                </c:pt>
                <c:pt idx="7">
                  <c:v>16384</c:v>
                </c:pt>
                <c:pt idx="8">
                  <c:v>65536</c:v>
                </c:pt>
                <c:pt idx="9">
                  <c:v>262144</c:v>
                </c:pt>
                <c:pt idx="10">
                  <c:v>1048576</c:v>
                </c:pt>
                <c:pt idx="11">
                  <c:v>4194304</c:v>
                </c:pt>
                <c:pt idx="12">
                  <c:v>16777216</c:v>
                </c:pt>
                <c:pt idx="13">
                  <c:v>67108864</c:v>
                </c:pt>
                <c:pt idx="14">
                  <c:v>268435456</c:v>
                </c:pt>
                <c:pt idx="15">
                  <c:v>1073741824</c:v>
                </c:pt>
                <c:pt idx="16">
                  <c:v>4294967296</c:v>
                </c:pt>
                <c:pt idx="17">
                  <c:v>17179869184</c:v>
                </c:pt>
                <c:pt idx="18">
                  <c:v>68719476736</c:v>
                </c:pt>
                <c:pt idx="19">
                  <c:v>274877906944</c:v>
                </c:pt>
                <c:pt idx="20">
                  <c:v>1099511627776</c:v>
                </c:pt>
                <c:pt idx="21">
                  <c:v>4398046511104</c:v>
                </c:pt>
                <c:pt idx="22">
                  <c:v>17592186044416</c:v>
                </c:pt>
                <c:pt idx="23">
                  <c:v>70368744177664</c:v>
                </c:pt>
                <c:pt idx="24">
                  <c:v>281474976710656</c:v>
                </c:pt>
                <c:pt idx="25">
                  <c:v>1125899906842624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27-48C7-ADD0-402FB6A93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2E7CF-367A-4A95-B86F-45F0C172448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81813E1-CBFA-4058-A48B-63E7A10A3CB8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0</a:t>
          </a:r>
        </a:p>
      </dgm:t>
    </dgm:pt>
    <dgm:pt modelId="{211B831C-8AA9-4D54-86D7-15528DEB1843}" type="parTrans" cxnId="{47E75717-797C-4CD3-B370-8D47C423D8DC}">
      <dgm:prSet/>
      <dgm:spPr/>
      <dgm:t>
        <a:bodyPr/>
        <a:lstStyle/>
        <a:p>
          <a:endParaRPr lang="en-US"/>
        </a:p>
      </dgm:t>
    </dgm:pt>
    <dgm:pt modelId="{406E0416-3436-4FD3-8D31-1AA25CC01F63}" type="sibTrans" cxnId="{47E75717-797C-4CD3-B370-8D47C423D8DC}">
      <dgm:prSet/>
      <dgm:spPr/>
      <dgm:t>
        <a:bodyPr/>
        <a:lstStyle/>
        <a:p>
          <a:endParaRPr lang="en-US"/>
        </a:p>
      </dgm:t>
    </dgm:pt>
    <dgm:pt modelId="{38AB77C2-64E2-43BF-97B1-F40E0C4D5CFE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</a:t>
          </a:r>
        </a:p>
      </dgm:t>
    </dgm:pt>
    <dgm:pt modelId="{9BB6931B-A17C-490E-B7D9-37659D5DCED1}" type="parTrans" cxnId="{B7F8B7E7-B7FB-41B2-91CE-238E98ED2393}">
      <dgm:prSet/>
      <dgm:spPr/>
      <dgm:t>
        <a:bodyPr/>
        <a:lstStyle/>
        <a:p>
          <a:endParaRPr lang="en-US"/>
        </a:p>
      </dgm:t>
    </dgm:pt>
    <dgm:pt modelId="{6361F688-74CA-474F-BB40-F0360236A0CC}" type="sibTrans" cxnId="{B7F8B7E7-B7FB-41B2-91CE-238E98ED2393}">
      <dgm:prSet/>
      <dgm:spPr/>
      <dgm:t>
        <a:bodyPr/>
        <a:lstStyle/>
        <a:p>
          <a:endParaRPr lang="en-US"/>
        </a:p>
      </dgm:t>
    </dgm:pt>
    <dgm:pt modelId="{7BEFB15B-C523-4C20-97BA-DA76EFB82F71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2</a:t>
          </a:r>
        </a:p>
      </dgm:t>
    </dgm:pt>
    <dgm:pt modelId="{802B0089-D5CB-46FA-8269-04A713640D50}" type="parTrans" cxnId="{7DA3966E-AF69-4C09-810C-A568CF3DC0C0}">
      <dgm:prSet/>
      <dgm:spPr/>
      <dgm:t>
        <a:bodyPr/>
        <a:lstStyle/>
        <a:p>
          <a:endParaRPr lang="en-US"/>
        </a:p>
      </dgm:t>
    </dgm:pt>
    <dgm:pt modelId="{55D6209B-F88C-4292-AD5C-C907888B9422}" type="sibTrans" cxnId="{7DA3966E-AF69-4C09-810C-A568CF3DC0C0}">
      <dgm:prSet/>
      <dgm:spPr/>
      <dgm:t>
        <a:bodyPr/>
        <a:lstStyle/>
        <a:p>
          <a:endParaRPr lang="en-US"/>
        </a:p>
      </dgm:t>
    </dgm:pt>
    <dgm:pt modelId="{61A02081-F386-4B98-B16F-03D32B753BFB}" type="pres">
      <dgm:prSet presAssocID="{FDC2E7CF-367A-4A95-B86F-45F0C172448B}" presName="CompostProcess" presStyleCnt="0">
        <dgm:presLayoutVars>
          <dgm:dir/>
          <dgm:resizeHandles val="exact"/>
        </dgm:presLayoutVars>
      </dgm:prSet>
      <dgm:spPr/>
    </dgm:pt>
    <dgm:pt modelId="{2B6638D7-69D5-4599-9DD0-10741EBBB690}" type="pres">
      <dgm:prSet presAssocID="{FDC2E7CF-367A-4A95-B86F-45F0C172448B}" presName="arrow" presStyleLbl="bgShp" presStyleIdx="0" presStyleCnt="1"/>
      <dgm:spPr>
        <a:solidFill>
          <a:schemeClr val="bg2"/>
        </a:solidFill>
      </dgm:spPr>
    </dgm:pt>
    <dgm:pt modelId="{766AC2BB-095C-4DDB-9224-C7D4642493E8}" type="pres">
      <dgm:prSet presAssocID="{FDC2E7CF-367A-4A95-B86F-45F0C172448B}" presName="linearProcess" presStyleCnt="0"/>
      <dgm:spPr/>
    </dgm:pt>
    <dgm:pt modelId="{645FACA8-3089-48C5-B12D-58D17E78E0C3}" type="pres">
      <dgm:prSet presAssocID="{681813E1-CBFA-4058-A48B-63E7A10A3CB8}" presName="textNode" presStyleLbl="node1" presStyleIdx="0" presStyleCnt="3">
        <dgm:presLayoutVars>
          <dgm:bulletEnabled val="1"/>
        </dgm:presLayoutVars>
      </dgm:prSet>
      <dgm:spPr/>
    </dgm:pt>
    <dgm:pt modelId="{AA45FD60-30EB-445C-B567-A11AA59B2662}" type="pres">
      <dgm:prSet presAssocID="{406E0416-3436-4FD3-8D31-1AA25CC01F63}" presName="sibTrans" presStyleCnt="0"/>
      <dgm:spPr/>
    </dgm:pt>
    <dgm:pt modelId="{5FF34B6B-4C21-457E-A162-0E07BAC0427C}" type="pres">
      <dgm:prSet presAssocID="{38AB77C2-64E2-43BF-97B1-F40E0C4D5CFE}" presName="textNode" presStyleLbl="node1" presStyleIdx="1" presStyleCnt="3">
        <dgm:presLayoutVars>
          <dgm:bulletEnabled val="1"/>
        </dgm:presLayoutVars>
      </dgm:prSet>
      <dgm:spPr/>
    </dgm:pt>
    <dgm:pt modelId="{89F3EA13-477A-4993-9406-C06E038E9DB4}" type="pres">
      <dgm:prSet presAssocID="{6361F688-74CA-474F-BB40-F0360236A0CC}" presName="sibTrans" presStyleCnt="0"/>
      <dgm:spPr/>
    </dgm:pt>
    <dgm:pt modelId="{D7E4F198-AA2D-4E04-B9DD-965E224238D1}" type="pres">
      <dgm:prSet presAssocID="{7BEFB15B-C523-4C20-97BA-DA76EFB82F71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7E75717-797C-4CD3-B370-8D47C423D8DC}" srcId="{FDC2E7CF-367A-4A95-B86F-45F0C172448B}" destId="{681813E1-CBFA-4058-A48B-63E7A10A3CB8}" srcOrd="0" destOrd="0" parTransId="{211B831C-8AA9-4D54-86D7-15528DEB1843}" sibTransId="{406E0416-3436-4FD3-8D31-1AA25CC01F63}"/>
    <dgm:cxn modelId="{DEDE9125-7A05-43B1-80A5-18F38773E591}" type="presOf" srcId="{7BEFB15B-C523-4C20-97BA-DA76EFB82F71}" destId="{D7E4F198-AA2D-4E04-B9DD-965E224238D1}" srcOrd="0" destOrd="0" presId="urn:microsoft.com/office/officeart/2005/8/layout/hProcess9"/>
    <dgm:cxn modelId="{D3A11E3A-25D0-47F3-A22F-332EB1364EA7}" type="presOf" srcId="{681813E1-CBFA-4058-A48B-63E7A10A3CB8}" destId="{645FACA8-3089-48C5-B12D-58D17E78E0C3}" srcOrd="0" destOrd="0" presId="urn:microsoft.com/office/officeart/2005/8/layout/hProcess9"/>
    <dgm:cxn modelId="{7DA3966E-AF69-4C09-810C-A568CF3DC0C0}" srcId="{FDC2E7CF-367A-4A95-B86F-45F0C172448B}" destId="{7BEFB15B-C523-4C20-97BA-DA76EFB82F71}" srcOrd="2" destOrd="0" parTransId="{802B0089-D5CB-46FA-8269-04A713640D50}" sibTransId="{55D6209B-F88C-4292-AD5C-C907888B9422}"/>
    <dgm:cxn modelId="{279BA481-369E-4E77-9B77-314633CE0DAE}" type="presOf" srcId="{FDC2E7CF-367A-4A95-B86F-45F0C172448B}" destId="{61A02081-F386-4B98-B16F-03D32B753BFB}" srcOrd="0" destOrd="0" presId="urn:microsoft.com/office/officeart/2005/8/layout/hProcess9"/>
    <dgm:cxn modelId="{8C177787-2A85-40F5-B254-AE5499B3B27A}" type="presOf" srcId="{38AB77C2-64E2-43BF-97B1-F40E0C4D5CFE}" destId="{5FF34B6B-4C21-457E-A162-0E07BAC0427C}" srcOrd="0" destOrd="0" presId="urn:microsoft.com/office/officeart/2005/8/layout/hProcess9"/>
    <dgm:cxn modelId="{B7F8B7E7-B7FB-41B2-91CE-238E98ED2393}" srcId="{FDC2E7CF-367A-4A95-B86F-45F0C172448B}" destId="{38AB77C2-64E2-43BF-97B1-F40E0C4D5CFE}" srcOrd="1" destOrd="0" parTransId="{9BB6931B-A17C-490E-B7D9-37659D5DCED1}" sibTransId="{6361F688-74CA-474F-BB40-F0360236A0CC}"/>
    <dgm:cxn modelId="{0CB8D10E-E35B-4973-BE51-9F28A41F39C2}" type="presParOf" srcId="{61A02081-F386-4B98-B16F-03D32B753BFB}" destId="{2B6638D7-69D5-4599-9DD0-10741EBBB690}" srcOrd="0" destOrd="0" presId="urn:microsoft.com/office/officeart/2005/8/layout/hProcess9"/>
    <dgm:cxn modelId="{7426FF61-ADB9-4CAF-80C3-56246A23B5C5}" type="presParOf" srcId="{61A02081-F386-4B98-B16F-03D32B753BFB}" destId="{766AC2BB-095C-4DDB-9224-C7D4642493E8}" srcOrd="1" destOrd="0" presId="urn:microsoft.com/office/officeart/2005/8/layout/hProcess9"/>
    <dgm:cxn modelId="{D870409B-B197-45DF-B96A-A035B02E8BC4}" type="presParOf" srcId="{766AC2BB-095C-4DDB-9224-C7D4642493E8}" destId="{645FACA8-3089-48C5-B12D-58D17E78E0C3}" srcOrd="0" destOrd="0" presId="urn:microsoft.com/office/officeart/2005/8/layout/hProcess9"/>
    <dgm:cxn modelId="{C3EDD5F9-2C68-4440-9376-3EEFAA0B5F78}" type="presParOf" srcId="{766AC2BB-095C-4DDB-9224-C7D4642493E8}" destId="{AA45FD60-30EB-445C-B567-A11AA59B2662}" srcOrd="1" destOrd="0" presId="urn:microsoft.com/office/officeart/2005/8/layout/hProcess9"/>
    <dgm:cxn modelId="{4037B5F3-9E3C-44CA-A296-309E7576D896}" type="presParOf" srcId="{766AC2BB-095C-4DDB-9224-C7D4642493E8}" destId="{5FF34B6B-4C21-457E-A162-0E07BAC0427C}" srcOrd="2" destOrd="0" presId="urn:microsoft.com/office/officeart/2005/8/layout/hProcess9"/>
    <dgm:cxn modelId="{17D9C2F6-5F52-47A8-B490-00B9BBE91E6D}" type="presParOf" srcId="{766AC2BB-095C-4DDB-9224-C7D4642493E8}" destId="{89F3EA13-477A-4993-9406-C06E038E9DB4}" srcOrd="3" destOrd="0" presId="urn:microsoft.com/office/officeart/2005/8/layout/hProcess9"/>
    <dgm:cxn modelId="{4BE6B1FA-A245-4F6A-B1A1-0981F5956941}" type="presParOf" srcId="{766AC2BB-095C-4DDB-9224-C7D4642493E8}" destId="{D7E4F198-AA2D-4E04-B9DD-965E224238D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638D7-69D5-4599-9DD0-10741EBBB690}">
      <dsp:nvSpPr>
        <dsp:cNvPr id="0" name=""/>
        <dsp:cNvSpPr/>
      </dsp:nvSpPr>
      <dsp:spPr>
        <a:xfrm>
          <a:off x="242818" y="0"/>
          <a:ext cx="2751946" cy="2155508"/>
        </a:xfrm>
        <a:prstGeom prst="rightArrow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FACA8-3089-48C5-B12D-58D17E78E0C3}">
      <dsp:nvSpPr>
        <dsp:cNvPr id="0" name=""/>
        <dsp:cNvSpPr/>
      </dsp:nvSpPr>
      <dsp:spPr>
        <a:xfrm>
          <a:off x="10117" y="646652"/>
          <a:ext cx="971275" cy="862203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tx1"/>
              </a:solidFill>
            </a:rPr>
            <a:t>0</a:t>
          </a:r>
        </a:p>
      </dsp:txBody>
      <dsp:txXfrm>
        <a:off x="52206" y="688741"/>
        <a:ext cx="887097" cy="778025"/>
      </dsp:txXfrm>
    </dsp:sp>
    <dsp:sp modelId="{5FF34B6B-4C21-457E-A162-0E07BAC0427C}">
      <dsp:nvSpPr>
        <dsp:cNvPr id="0" name=""/>
        <dsp:cNvSpPr/>
      </dsp:nvSpPr>
      <dsp:spPr>
        <a:xfrm>
          <a:off x="1133154" y="646652"/>
          <a:ext cx="971275" cy="862203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tx1"/>
              </a:solidFill>
            </a:rPr>
            <a:t>1</a:t>
          </a:r>
        </a:p>
      </dsp:txBody>
      <dsp:txXfrm>
        <a:off x="1175243" y="688741"/>
        <a:ext cx="887097" cy="778025"/>
      </dsp:txXfrm>
    </dsp:sp>
    <dsp:sp modelId="{D7E4F198-AA2D-4E04-B9DD-965E224238D1}">
      <dsp:nvSpPr>
        <dsp:cNvPr id="0" name=""/>
        <dsp:cNvSpPr/>
      </dsp:nvSpPr>
      <dsp:spPr>
        <a:xfrm>
          <a:off x="2256191" y="646652"/>
          <a:ext cx="971275" cy="862203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tx1"/>
              </a:solidFill>
            </a:rPr>
            <a:t>2</a:t>
          </a:r>
        </a:p>
      </dsp:txBody>
      <dsp:txXfrm>
        <a:off x="2298280" y="688741"/>
        <a:ext cx="887097" cy="778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3670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4945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3510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2708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Примери: </a:t>
            </a:r>
          </a:p>
          <a:p>
            <a:endParaRPr lang="bg-BG" dirty="0"/>
          </a:p>
          <a:p>
            <a:r>
              <a:rPr lang="bg-BG" dirty="0"/>
              <a:t>Константна сложност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bg-BG" dirty="0"/>
              <a:t>Ако имаме един метод, който проверява дали числото е четно или не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bg-BG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bg-BG" dirty="0"/>
              <a:t>Логаритмична сложност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bg-BG" dirty="0"/>
              <a:t>Когато търсим в англо-български речник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bg-BG" dirty="0"/>
              <a:t>търсим </a:t>
            </a:r>
            <a:r>
              <a:rPr lang="en-US" dirty="0"/>
              <a:t>football</a:t>
            </a:r>
            <a:r>
              <a:rPr lang="bg-BG" dirty="0"/>
              <a:t> =&gt; отиваме в страницата, където са с буквата </a:t>
            </a:r>
            <a:r>
              <a:rPr lang="en-US" dirty="0"/>
              <a:t>F </a:t>
            </a:r>
            <a:r>
              <a:rPr lang="bg-BG" dirty="0"/>
              <a:t>=&gt; вече започваме да търсим думата </a:t>
            </a:r>
            <a:r>
              <a:rPr lang="en-US" dirty="0"/>
              <a:t>football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bg-BG" dirty="0"/>
              <a:t>Това са стъпките , които извършваме, а не да търсим из целия речник за да намерим думата </a:t>
            </a:r>
            <a:r>
              <a:rPr lang="en-US" dirty="0"/>
              <a:t>football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bg-BG" dirty="0"/>
              <a:t>Линейна сложност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bg-BG" dirty="0"/>
              <a:t>Когато четем една книга, трябва да минем през всичките страници на книгата за да я прочетем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bg-BG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bg-BG" dirty="0"/>
              <a:t>Квадратична сложност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bg-BG" dirty="0"/>
              <a:t>Когато сме пазарували и имаме един списък с всичките продукти, които сме купили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bg-BG" dirty="0"/>
              <a:t>Накрая проверяваме от този списък, дали сме си закупили всичко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bg-BG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bg-BG" dirty="0"/>
              <a:t>Кубична сложност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bg-BG" dirty="0"/>
              <a:t>Когато обикаляме една триизмерна матрица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bg-BG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bg-BG" dirty="0"/>
              <a:t>Експоненциална сложност (най-лошият случай)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bg-BG" dirty="0"/>
              <a:t>Когато се опитваме да хакнем една парола, като да речем, че знаем, че е 10 символи и това е 10 на </a:t>
            </a:r>
            <a:r>
              <a:rPr lang="en-US" dirty="0"/>
              <a:t>n-</a:t>
            </a:r>
            <a:r>
              <a:rPr lang="bg-BG" dirty="0"/>
              <a:t>та степен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bg-BG" dirty="0"/>
              <a:t>И това е при положение, че знаем че е 10 символа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80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Предимство на масива: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bg-BG" dirty="0"/>
              <a:t>Имаме фиксиран брой на елементи т.е. Отделяме по-малко памет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bg-BG" dirty="0"/>
              <a:t>Имаме константно време при достъпването на елементи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4032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9259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8477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to </a:t>
            </a:r>
            <a:r>
              <a:rPr lang="en-US" b="1" dirty="0">
                <a:solidFill>
                  <a:schemeClr val="bg1"/>
                </a:solidFill>
              </a:rPr>
              <a:t>connect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  <a:r>
              <a:rPr lang="en-US" dirty="0"/>
              <a:t>? 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5675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1091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Asymptotic notations =&gt; </a:t>
            </a:r>
            <a:r>
              <a:rPr lang="en-US" b="0" i="0" dirty="0">
                <a:effectLst/>
                <a:latin typeface="Google Sans"/>
              </a:rPr>
              <a:t>Big O notation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6089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dirty="0"/>
              <a:t>Паметта е </a:t>
            </a:r>
            <a:r>
              <a:rPr lang="bg-BG" dirty="0">
                <a:effectLst/>
                <a:latin typeface="Segoe UI Web (Cyrillic)"/>
              </a:rPr>
              <a:t>Адресируема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58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Binary - </a:t>
            </a:r>
            <a:r>
              <a:rPr lang="ru-RU" b="0" i="0" dirty="0">
                <a:solidFill>
                  <a:srgbClr val="CFC2AD"/>
                </a:solidFill>
                <a:effectLst/>
                <a:latin typeface="arial" panose="020B0604020202020204" pitchFamily="34" charset="0"/>
              </a:rPr>
              <a:t>Двоичната бройна система е позиционна бройна система с основа 2, при която числата се изобразяват само с помощта на две цифри: 0 и 1.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5DD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dirty="0"/>
              <a:t>0x</a:t>
            </a:r>
            <a:r>
              <a:rPr lang="en-US" b="0" i="0" dirty="0">
                <a:solidFill>
                  <a:srgbClr val="FFF5DD"/>
                </a:solidFill>
                <a:effectLst/>
                <a:latin typeface="Arial" panose="020B0604020202020204" pitchFamily="34" charset="0"/>
              </a:rPr>
              <a:t> prefix means hexadecimal and it's a way to tell programs, contracts, APIs that the input should be interpreted as a hexadecimal number (we'll shorten to hex). </a:t>
            </a:r>
            <a:r>
              <a:rPr lang="en-US" dirty="0"/>
              <a:t>0x0</a:t>
            </a:r>
            <a:r>
              <a:rPr lang="en-US" b="0" i="0" dirty="0">
                <a:solidFill>
                  <a:srgbClr val="FFF5DD"/>
                </a:solidFill>
                <a:effectLst/>
                <a:latin typeface="Arial" panose="020B0604020202020204" pitchFamily="34" charset="0"/>
              </a:rPr>
              <a:t> is actually </a:t>
            </a:r>
            <a:r>
              <a:rPr lang="en-US" dirty="0"/>
              <a:t>0</a:t>
            </a:r>
            <a:r>
              <a:rPr lang="en-US" b="0" i="0" dirty="0">
                <a:solidFill>
                  <a:srgbClr val="FFF5DD"/>
                </a:solidFill>
                <a:effectLst/>
                <a:latin typeface="Arial" panose="020B0604020202020204" pitchFamily="34" charset="0"/>
              </a:rPr>
              <a:t> but in hex.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addresses numbered in hexadecimal, prefixed with 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0x</a:t>
            </a:r>
            <a:endParaRPr lang="bg-BG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dirty="0"/>
              <a:t>Имаме някакъв адрес в паметта в </a:t>
            </a:r>
            <a:r>
              <a:rPr lang="en-US" sz="1200" dirty="0"/>
              <a:t>hexadecimal</a:t>
            </a:r>
            <a:r>
              <a:rPr lang="bg-BG" sz="1200" dirty="0"/>
              <a:t>(</a:t>
            </a:r>
            <a:r>
              <a:rPr lang="bg-BG" dirty="0">
                <a:effectLst/>
                <a:latin typeface="Segoe UI Web (Cyrillic)"/>
              </a:rPr>
              <a:t>Шестнадесетичен) вид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  <a:latin typeface="Segoe UI Web (Cyrillic)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dirty="0">
                <a:effectLst/>
                <a:latin typeface="Segoe UI Web (Cyrillic)"/>
              </a:rPr>
              <a:t>Когато запишем една променлива от тип инт която е равно на</a:t>
            </a:r>
            <a:r>
              <a:rPr lang="en-US" dirty="0">
                <a:effectLst/>
                <a:latin typeface="Segoe UI Web (Cyrillic)"/>
              </a:rPr>
              <a:t> 13</a:t>
            </a:r>
            <a:endParaRPr lang="bg-BG" dirty="0">
              <a:effectLst/>
              <a:latin typeface="Segoe UI Web (Cyrillic)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dirty="0">
                <a:effectLst/>
                <a:latin typeface="Segoe UI Web (Cyrillic)"/>
              </a:rPr>
              <a:t>Тя се запазва в някакъв адрес в паметта, който е в шестнадесетична бройна система</a:t>
            </a:r>
            <a:r>
              <a:rPr lang="en-US" dirty="0">
                <a:effectLst/>
                <a:latin typeface="Segoe UI Web (Cyrillic)"/>
              </a:rPr>
              <a:t> (</a:t>
            </a:r>
            <a:r>
              <a:rPr lang="bg-BG" dirty="0">
                <a:effectLst/>
                <a:latin typeface="Segoe UI Web (Cyrillic)"/>
              </a:rPr>
              <a:t>да кажем 0х0)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dirty="0">
                <a:effectLst/>
                <a:latin typeface="Segoe UI Web (Cyrillic)"/>
              </a:rPr>
              <a:t>Със стойност </a:t>
            </a:r>
            <a:r>
              <a:rPr 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00001101</a:t>
            </a:r>
            <a:endParaRPr lang="bg-BG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dirty="0">
                <a:effectLst/>
                <a:latin typeface="Segoe UI Web (Cyrillic)"/>
              </a:rPr>
              <a:t>Може да си го представим като речник: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dirty="0">
                <a:effectLst/>
                <a:latin typeface="Segoe UI Web (Cyrillic)"/>
              </a:rPr>
              <a:t>ключ: адрес ; стойност: бит</a:t>
            </a:r>
            <a:r>
              <a:rPr lang="en-US" dirty="0">
                <a:effectLst/>
                <a:latin typeface="Segoe UI Web (Cyrillic)"/>
              </a:rPr>
              <a:t> </a:t>
            </a:r>
            <a:r>
              <a:rPr lang="bg-BG" dirty="0">
                <a:effectLst/>
                <a:latin typeface="Segoe UI Web (Cyrillic)"/>
              </a:rPr>
              <a:t>(</a:t>
            </a:r>
            <a:r>
              <a:rPr lang="en-US" dirty="0">
                <a:effectLst/>
                <a:latin typeface="Segoe UI Web (Cyrillic)"/>
              </a:rPr>
              <a:t>binary</a:t>
            </a:r>
            <a:r>
              <a:rPr lang="bg-BG" dirty="0">
                <a:effectLst/>
                <a:latin typeface="Segoe UI Web (Cyrillic)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dirty="0">
              <a:effectLst/>
              <a:latin typeface="Segoe UI Web (Cyrillic)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dirty="0">
                <a:effectLst/>
                <a:latin typeface="Segoe UI Web (Cyrillic)"/>
              </a:rPr>
              <a:t>В случая адреса е 0х0, а променливата от тип инт която е равна на 13 в </a:t>
            </a:r>
            <a:r>
              <a:rPr lang="en-US" dirty="0">
                <a:effectLst/>
                <a:latin typeface="Segoe UI Web (Cyrillic)"/>
              </a:rPr>
              <a:t>binary (</a:t>
            </a:r>
            <a:r>
              <a:rPr lang="bg-BG" b="0" i="0" dirty="0">
                <a:solidFill>
                  <a:srgbClr val="CFC2AD"/>
                </a:solidFill>
                <a:effectLst/>
                <a:latin typeface="arial" panose="020B0604020202020204" pitchFamily="34" charset="0"/>
              </a:rPr>
              <a:t>д</a:t>
            </a:r>
            <a:r>
              <a:rPr lang="ru-RU" b="0" i="0" dirty="0">
                <a:solidFill>
                  <a:srgbClr val="CFC2AD"/>
                </a:solidFill>
                <a:effectLst/>
                <a:latin typeface="arial" panose="020B0604020202020204" pitchFamily="34" charset="0"/>
              </a:rPr>
              <a:t>воичната бройна</a:t>
            </a:r>
            <a:r>
              <a:rPr lang="en-US" b="0" i="0" dirty="0">
                <a:solidFill>
                  <a:srgbClr val="CFC2A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bg-BG" b="0" i="0" dirty="0">
                <a:solidFill>
                  <a:srgbClr val="CFC2AD"/>
                </a:solidFill>
                <a:effectLst/>
                <a:latin typeface="arial" panose="020B0604020202020204" pitchFamily="34" charset="0"/>
              </a:rPr>
              <a:t>система</a:t>
            </a:r>
            <a:r>
              <a:rPr lang="en-US" b="0" i="0" dirty="0">
                <a:solidFill>
                  <a:srgbClr val="CFC2AD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bg-BG" b="0" i="0" dirty="0">
                <a:solidFill>
                  <a:srgbClr val="CFC2AD"/>
                </a:solidFill>
                <a:effectLst/>
                <a:latin typeface="arial" panose="020B0604020202020204" pitchFamily="34" charset="0"/>
              </a:rPr>
              <a:t> е 1101</a:t>
            </a:r>
            <a:endParaRPr lang="en-US" dirty="0">
              <a:effectLst/>
              <a:latin typeface="Segoe UI Web (Cyrillic)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  <a:latin typeface="Segoe UI Web (Cyrillic)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0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4538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Registers (</a:t>
            </a:r>
            <a:r>
              <a:rPr lang="bg-BG" dirty="0"/>
              <a:t>ядрото на нашият процесор</a:t>
            </a:r>
            <a:r>
              <a:rPr lang="en-US" dirty="0"/>
              <a:t>)</a:t>
            </a:r>
            <a:endParaRPr lang="bg-BG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bg-BG" dirty="0"/>
              <a:t>Има най-малко памет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bg-BG" dirty="0"/>
              <a:t>Достъпва се за най-бързо време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bg-BG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bg-BG" dirty="0"/>
          </a:p>
          <a:p>
            <a:r>
              <a:rPr lang="en-US" dirty="0"/>
              <a:t>CPU Cache</a:t>
            </a:r>
            <a:r>
              <a:rPr lang="bg-BG" dirty="0"/>
              <a:t>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bg-BG" dirty="0"/>
              <a:t>Има повече памет от </a:t>
            </a:r>
            <a:r>
              <a:rPr lang="en-US" dirty="0"/>
              <a:t>CPU Registers</a:t>
            </a:r>
            <a:endParaRPr lang="bg-BG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bg-BG" dirty="0"/>
              <a:t>Достъпва се изключително бързо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dirty="0"/>
          </a:p>
          <a:p>
            <a:pPr marL="0" indent="0">
              <a:buFont typeface="Symbol" panose="05050102010706020507" pitchFamily="18" charset="2"/>
              <a:buNone/>
            </a:pPr>
            <a:endParaRPr lang="en-US" dirty="0"/>
          </a:p>
          <a:p>
            <a:r>
              <a:rPr lang="en-US" dirty="0"/>
              <a:t>RAM</a:t>
            </a:r>
            <a:endParaRPr lang="bg-BG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bg-BG" dirty="0"/>
              <a:t>Зависи от </a:t>
            </a:r>
            <a:r>
              <a:rPr lang="en-US" dirty="0"/>
              <a:t>PC-</a:t>
            </a:r>
            <a:r>
              <a:rPr lang="bg-BG" dirty="0"/>
              <a:t>то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bg-BG" dirty="0"/>
              <a:t>За да стигне информация от процесора до </a:t>
            </a:r>
            <a:r>
              <a:rPr lang="en-US" dirty="0"/>
              <a:t>RAM </a:t>
            </a:r>
            <a:r>
              <a:rPr lang="bg-BG" dirty="0"/>
              <a:t>паметта това отнема няколко време, но може да съхраняваме много повече работи в </a:t>
            </a:r>
            <a:r>
              <a:rPr lang="en-US" dirty="0"/>
              <a:t>RAM </a:t>
            </a:r>
            <a:r>
              <a:rPr lang="bg-BG" dirty="0"/>
              <a:t>паметта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bg-BG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dirty="0"/>
              <a:t>Disk (SSD / HDD)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SSD =&gt; </a:t>
            </a:r>
            <a:r>
              <a:rPr lang="bg-BG" dirty="0"/>
              <a:t>ПРИЕМАТ ПО-МАЛКА ИНФОРМАЦИЯ, НО СА ПО-БЪРЗИ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HDD =&gt; </a:t>
            </a:r>
            <a:r>
              <a:rPr lang="bg-BG" dirty="0"/>
              <a:t>ПРИЕМАТ ПОВЕЧЕ ИНФОРМАЦИЯ, НО СА ПО-БАВНИ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bg-BG" dirty="0"/>
          </a:p>
          <a:p>
            <a:pPr marL="0" indent="0">
              <a:buFont typeface="Symbol" panose="05050102010706020507" pitchFamily="18" charset="2"/>
              <a:buNone/>
            </a:pPr>
            <a:endParaRPr lang="bg-BG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bg-BG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88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chemeClr val="bg1"/>
                </a:solidFill>
                <a:ea typeface="굴림" pitchFamily="50" charset="-127"/>
              </a:rPr>
              <a:t>Bandwidth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bg-BG" sz="1200" b="1" dirty="0">
                <a:solidFill>
                  <a:schemeClr val="bg1"/>
                </a:solidFill>
                <a:ea typeface="굴림" pitchFamily="50" charset="-127"/>
              </a:rPr>
              <a:t>Комуникацията между процесора и РАМ паметта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4726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7359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7020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s://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Memory, Data Structures and Complexity Notations</a:t>
            </a:r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and Complexity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5565" y="2019301"/>
            <a:ext cx="1711831" cy="92567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 </a:t>
            </a:r>
            <a:r>
              <a:rPr lang="en-US" sz="4400" b="1" dirty="0">
                <a:solidFill>
                  <a:schemeClr val="bg1"/>
                </a:solidFill>
              </a:rPr>
              <a:t>O(n)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44974" y="3355660"/>
            <a:ext cx="3476506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 </a:t>
            </a:r>
            <a:r>
              <a:rPr lang="en-US" sz="3400" dirty="0"/>
              <a:t>The Big 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03470" y="3355660"/>
            <a:ext cx="3901440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 </a:t>
            </a:r>
            <a:r>
              <a:rPr lang="en-US" sz="3400" dirty="0"/>
              <a:t>Size of the Input</a:t>
            </a:r>
          </a:p>
        </p:txBody>
      </p:sp>
      <p:cxnSp>
        <p:nvCxnSpPr>
          <p:cNvPr id="6" name="Straight Arrow Connector 5"/>
          <p:cNvCxnSpPr>
            <a:stCxn id="13" idx="0"/>
          </p:cNvCxnSpPr>
          <p:nvPr/>
        </p:nvCxnSpPr>
        <p:spPr>
          <a:xfrm rot="5400000" flipH="1" flipV="1">
            <a:off x="3329022" y="2271443"/>
            <a:ext cx="838423" cy="1330013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"/>
          <p:cNvCxnSpPr>
            <a:stCxn id="14" idx="0"/>
          </p:cNvCxnSpPr>
          <p:nvPr/>
        </p:nvCxnSpPr>
        <p:spPr>
          <a:xfrm rot="16200000" flipV="1">
            <a:off x="5776880" y="2278350"/>
            <a:ext cx="836302" cy="1318318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9997932">
            <a:off x="7440551" y="1895153"/>
            <a:ext cx="1711831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Structures</a:t>
            </a:r>
          </a:p>
        </p:txBody>
      </p:sp>
    </p:spTree>
    <p:extLst>
      <p:ext uri="{BB962C8B-B14F-4D97-AF65-F5344CB8AC3E}">
        <p14:creationId xmlns:p14="http://schemas.microsoft.com/office/powerpoint/2010/main" val="63957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"Data"</a:t>
            </a:r>
            <a:r>
              <a:rPr lang="en-US" dirty="0"/>
              <a:t> from Latin – datum, which originally meant "something given." Dates back to the 1600s.</a:t>
            </a:r>
          </a:p>
          <a:p>
            <a:r>
              <a:rPr lang="en-US" dirty="0"/>
              <a:t>Data is </a:t>
            </a:r>
            <a:r>
              <a:rPr lang="en-US" b="1" dirty="0">
                <a:solidFill>
                  <a:schemeClr val="bg1"/>
                </a:solidFill>
              </a:rPr>
              <a:t>raw, unorganized </a:t>
            </a:r>
            <a:r>
              <a:rPr lang="en-US" dirty="0"/>
              <a:t>facts that need to be processed. Data can be something simple and seemingly </a:t>
            </a:r>
            <a:r>
              <a:rPr lang="en-US" b="1" dirty="0">
                <a:solidFill>
                  <a:schemeClr val="bg1"/>
                </a:solidFill>
              </a:rPr>
              <a:t>random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useless</a:t>
            </a:r>
            <a:r>
              <a:rPr lang="en-US" dirty="0"/>
              <a:t> until it is </a:t>
            </a:r>
            <a:r>
              <a:rPr lang="en-US" b="1" dirty="0">
                <a:solidFill>
                  <a:schemeClr val="bg1"/>
                </a:solidFill>
              </a:rPr>
              <a:t>organized.</a:t>
            </a:r>
          </a:p>
          <a:p>
            <a:r>
              <a:rPr lang="en-US" dirty="0"/>
              <a:t>Example: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2"/>
                </a:solidFill>
              </a:rPr>
              <a:t>The history of temperature readings all over the world for the past 100 years is data.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146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"Information" </a:t>
            </a:r>
            <a:r>
              <a:rPr lang="en-US" sz="3400" dirty="0"/>
              <a:t>has Old French and Middle English origins. It has always referred to "the act of informing, " usually in regard to education, instruction, or other knowledge communication.</a:t>
            </a:r>
          </a:p>
          <a:p>
            <a:r>
              <a:rPr lang="en-US" sz="3400" dirty="0"/>
              <a:t>When data is </a:t>
            </a:r>
            <a:r>
              <a:rPr lang="en-US" sz="3400" b="1" dirty="0">
                <a:solidFill>
                  <a:schemeClr val="bg1"/>
                </a:solidFill>
              </a:rPr>
              <a:t>processed, organized, structured or presented</a:t>
            </a:r>
            <a:r>
              <a:rPr lang="en-US" sz="3400" dirty="0"/>
              <a:t> in a </a:t>
            </a:r>
            <a:r>
              <a:rPr lang="en-US" sz="3400" b="1" dirty="0">
                <a:solidFill>
                  <a:schemeClr val="bg1"/>
                </a:solidFill>
              </a:rPr>
              <a:t>given context</a:t>
            </a:r>
            <a:r>
              <a:rPr lang="en-US" sz="3400" b="1" dirty="0"/>
              <a:t> </a:t>
            </a:r>
            <a:r>
              <a:rPr lang="en-US" sz="3400" dirty="0"/>
              <a:t>so as to </a:t>
            </a:r>
            <a:r>
              <a:rPr lang="en-US" sz="3400" b="1" dirty="0">
                <a:solidFill>
                  <a:schemeClr val="bg1"/>
                </a:solidFill>
              </a:rPr>
              <a:t>make it useful</a:t>
            </a:r>
            <a:r>
              <a:rPr lang="en-US" sz="3400" dirty="0"/>
              <a:t>, it is called </a:t>
            </a:r>
            <a:r>
              <a:rPr lang="en-US" sz="3400" b="1" dirty="0">
                <a:solidFill>
                  <a:schemeClr val="bg1"/>
                </a:solidFill>
              </a:rPr>
              <a:t>information.</a:t>
            </a:r>
          </a:p>
          <a:p>
            <a:r>
              <a:rPr lang="en-US" sz="3400" dirty="0"/>
              <a:t>Example:</a:t>
            </a:r>
          </a:p>
          <a:p>
            <a:pPr marL="0" indent="0" algn="ctr">
              <a:buNone/>
            </a:pPr>
            <a:r>
              <a:rPr lang="en-US" sz="3400" b="1" dirty="0">
                <a:solidFill>
                  <a:schemeClr val="accent2"/>
                </a:solidFill>
              </a:rPr>
              <a:t>The history of temperature readings all over the world for the past 100, when organized and analyzed we find that global temperature is rising. – That is information.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Information?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062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Set of </a:t>
            </a:r>
            <a:r>
              <a:rPr lang="en-US" sz="3400" b="1" dirty="0">
                <a:solidFill>
                  <a:schemeClr val="bg1"/>
                </a:solidFill>
              </a:rPr>
              <a:t>symbols</a:t>
            </a:r>
            <a:r>
              <a:rPr lang="en-US" sz="3400" dirty="0"/>
              <a:t> gathered and translated for </a:t>
            </a:r>
            <a:r>
              <a:rPr lang="en-US" sz="3400" b="1" dirty="0">
                <a:solidFill>
                  <a:schemeClr val="bg1"/>
                </a:solidFill>
              </a:rPr>
              <a:t>some purpose.</a:t>
            </a:r>
          </a:p>
          <a:p>
            <a:r>
              <a:rPr lang="en-US" sz="3400" dirty="0"/>
              <a:t>Simplified – bits of information stored in memory. If those      bits remain </a:t>
            </a:r>
            <a:r>
              <a:rPr lang="en-US" sz="3400" b="1" dirty="0">
                <a:solidFill>
                  <a:schemeClr val="bg1"/>
                </a:solidFill>
              </a:rPr>
              <a:t>unused,</a:t>
            </a:r>
            <a:r>
              <a:rPr lang="en-US" sz="3400" dirty="0"/>
              <a:t> they don't do anything.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sz="3400" dirty="0"/>
              <a:t>Example:</a:t>
            </a:r>
            <a:endParaRPr lang="en-US" sz="34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Computing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76622"/>
              </p:ext>
            </p:extLst>
          </p:nvPr>
        </p:nvGraphicFramePr>
        <p:xfrm>
          <a:off x="3015398" y="4206578"/>
          <a:ext cx="6168104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052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3084052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Binary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Translation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98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easy to notice, that the way we </a:t>
            </a:r>
            <a:r>
              <a:rPr lang="en-US" b="1" dirty="0">
                <a:solidFill>
                  <a:schemeClr val="bg1"/>
                </a:solidFill>
              </a:rPr>
              <a:t>read </a:t>
            </a:r>
            <a:r>
              <a:rPr lang="en-US" dirty="0"/>
              <a:t>the data </a:t>
            </a:r>
            <a:r>
              <a:rPr lang="en-US" b="1" dirty="0">
                <a:solidFill>
                  <a:schemeClr val="bg1"/>
                </a:solidFill>
              </a:rPr>
              <a:t>retrieves          the information </a:t>
            </a:r>
            <a:r>
              <a:rPr lang="en-US" dirty="0"/>
              <a:t>of the bits in different ways. However those bits have only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en-US" dirty="0"/>
              <a:t> as values.</a:t>
            </a:r>
          </a:p>
          <a:p>
            <a:r>
              <a:rPr lang="en-US" sz="3400" dirty="0"/>
              <a:t>Example:</a:t>
            </a:r>
            <a:endParaRPr lang="en-US" sz="34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Computing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76357"/>
              </p:ext>
            </p:extLst>
          </p:nvPr>
        </p:nvGraphicFramePr>
        <p:xfrm>
          <a:off x="2558778" y="3655893"/>
          <a:ext cx="7081344" cy="2741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448">
                  <a:extLst>
                    <a:ext uri="{9D8B030D-6E8A-4147-A177-3AD203B41FA5}">
                      <a16:colId xmlns:a16="http://schemas.microsoft.com/office/drawing/2014/main" val="841183022"/>
                    </a:ext>
                  </a:extLst>
                </a:gridCol>
                <a:gridCol w="2360448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2360448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294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Binary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Translation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/>
                        <a:t>100 0001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'A'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7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</a:t>
                      </a:r>
                      <a:r>
                        <a:rPr lang="en-US" baseline="0" dirty="0"/>
                        <a:t>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 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50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88792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7868784" y="6013380"/>
            <a:ext cx="1298448" cy="310896"/>
          </a:xfrm>
          <a:prstGeom prst="rect">
            <a:avLst/>
          </a:prstGeom>
          <a:solidFill>
            <a:srgbClr val="000041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275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Data structure – an </a:t>
            </a:r>
            <a:r>
              <a:rPr lang="en-US" sz="3400" b="1" dirty="0">
                <a:solidFill>
                  <a:schemeClr val="bg1"/>
                </a:solidFill>
              </a:rPr>
              <a:t>object</a:t>
            </a:r>
            <a:r>
              <a:rPr lang="en-US" sz="3400" dirty="0"/>
              <a:t> which takes responsibility for data </a:t>
            </a:r>
            <a:r>
              <a:rPr lang="en-US" sz="3400" b="1" dirty="0">
                <a:solidFill>
                  <a:schemeClr val="bg1"/>
                </a:solidFill>
              </a:rPr>
              <a:t>organization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storage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management</a:t>
            </a:r>
            <a:r>
              <a:rPr lang="en-US" sz="3400" dirty="0"/>
              <a:t> in </a:t>
            </a:r>
            <a:r>
              <a:rPr lang="en-US" sz="3400" b="1" dirty="0">
                <a:solidFill>
                  <a:schemeClr val="bg1"/>
                </a:solidFill>
              </a:rPr>
              <a:t>effective</a:t>
            </a:r>
            <a:r>
              <a:rPr lang="en-US" sz="3400" dirty="0"/>
              <a:t> manner.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sz="3400" dirty="0"/>
              <a:t>Storing items </a:t>
            </a:r>
            <a:r>
              <a:rPr lang="en-US" sz="3400" b="1" dirty="0">
                <a:solidFill>
                  <a:schemeClr val="bg1"/>
                </a:solidFill>
              </a:rPr>
              <a:t>requires memory consumption</a:t>
            </a:r>
            <a:r>
              <a:rPr lang="en-US" sz="3400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591020"/>
              </p:ext>
            </p:extLst>
          </p:nvPr>
        </p:nvGraphicFramePr>
        <p:xfrm>
          <a:off x="2113390" y="3199010"/>
          <a:ext cx="8426274" cy="3198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137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4213137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Data Structure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 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 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= 8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808386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dirty="0"/>
                        <a:t> (Array</a:t>
                      </a:r>
                      <a:r>
                        <a:rPr lang="en-US" baseline="0" dirty="0"/>
                        <a:t> length) * 4 bytes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29611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List&lt;double&gt;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dirty="0"/>
                        <a:t> (List</a:t>
                      </a:r>
                      <a:r>
                        <a:rPr lang="en-US" baseline="0" dirty="0"/>
                        <a:t> size) * 8 bytes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92876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Dictionary&lt;</a:t>
                      </a:r>
                      <a:r>
                        <a:rPr lang="en-US"/>
                        <a:t>int,</a:t>
                      </a:r>
                      <a:r>
                        <a:rPr lang="en-US" baseline="0"/>
                        <a:t> </a:t>
                      </a:r>
                      <a:r>
                        <a:rPr lang="en-US" baseline="0" dirty="0"/>
                        <a:t>int[]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dirty="0"/>
                        <a:t> (Dictionary</a:t>
                      </a:r>
                      <a:r>
                        <a:rPr lang="en-US" baseline="0" dirty="0"/>
                        <a:t> size) * Entry bytes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114965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836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Abstract Data Structure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(ADS) </a:t>
            </a:r>
            <a:r>
              <a:rPr lang="en-US" sz="3200" dirty="0"/>
              <a:t>– the way the real objects will be modulated as </a:t>
            </a:r>
            <a:r>
              <a:rPr lang="en-US" sz="3200" b="1" dirty="0">
                <a:solidFill>
                  <a:schemeClr val="bg1"/>
                </a:solidFill>
              </a:rPr>
              <a:t>mathematical</a:t>
            </a:r>
            <a:r>
              <a:rPr lang="en-US" sz="3200" dirty="0"/>
              <a:t> objects, alongside the </a:t>
            </a:r>
            <a:r>
              <a:rPr lang="en-US" sz="3200" b="1" dirty="0">
                <a:solidFill>
                  <a:schemeClr val="bg1"/>
                </a:solidFill>
              </a:rPr>
              <a:t>set of operations </a:t>
            </a:r>
            <a:r>
              <a:rPr lang="en-US" sz="3200" dirty="0"/>
              <a:t>to be executed upon them, </a:t>
            </a:r>
            <a:r>
              <a:rPr lang="en-US" sz="3200" b="1" dirty="0">
                <a:solidFill>
                  <a:schemeClr val="bg1"/>
                </a:solidFill>
              </a:rPr>
              <a:t>without</a:t>
            </a:r>
            <a:r>
              <a:rPr lang="en-US" sz="3200" dirty="0"/>
              <a:t> the implementation itself.</a:t>
            </a: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Structures (ADS)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74678" y="3098593"/>
            <a:ext cx="7633046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public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200" b="1" noProof="1">
                <a:latin typeface="Consolas" pitchFamily="49" charset="0"/>
              </a:rPr>
              <a:t> IList&lt;T&gt;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200" b="1" noProof="1">
                <a:latin typeface="Consolas" pitchFamily="49" charset="0"/>
              </a:rPr>
              <a:t>(T item);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int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200" b="1" noProof="1">
                <a:latin typeface="Consolas" pitchFamily="49" charset="0"/>
              </a:rPr>
              <a:t> { get;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bool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en-US" sz="2200" b="1" noProof="1">
                <a:latin typeface="Consolas" pitchFamily="49" charset="0"/>
              </a:rPr>
              <a:t>(T item);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Clear</a:t>
            </a:r>
            <a:r>
              <a:rPr lang="en-US" sz="2200" b="1" noProof="1">
                <a:latin typeface="Consolas" pitchFamily="49" charset="0"/>
              </a:rPr>
              <a:t>();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712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implementation </a:t>
            </a:r>
            <a:r>
              <a:rPr lang="en-US" dirty="0"/>
              <a:t>– definitive way of ADS to be presented inside the computer memory, alongside the implementation        of the operations.</a:t>
            </a: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Implementation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147777" y="2606151"/>
            <a:ext cx="7633046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public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class</a:t>
            </a:r>
            <a:r>
              <a:rPr lang="en-US" sz="2200" b="1" noProof="1">
                <a:latin typeface="Consolas" pitchFamily="49" charset="0"/>
              </a:rPr>
              <a:t> List&lt;T&gt; : IList&lt;T&gt;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public 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200" b="1" noProof="1">
                <a:latin typeface="Consolas" pitchFamily="49" charset="0"/>
              </a:rPr>
              <a:t>(T item)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this.Grow();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this.elements[this.Count++] = item;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897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Algorithmic Complexity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3699" y="1706252"/>
            <a:ext cx="2884602" cy="17619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600" dirty="0">
                <a:solidFill>
                  <a:schemeClr val="bg2"/>
                </a:solidFill>
              </a:rPr>
              <a:t>O(n)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Asymptotic Notation</a:t>
            </a:r>
          </a:p>
        </p:txBody>
      </p:sp>
    </p:spTree>
    <p:extLst>
      <p:ext uri="{BB962C8B-B14F-4D97-AF65-F5344CB8AC3E}">
        <p14:creationId xmlns:p14="http://schemas.microsoft.com/office/powerpoint/2010/main" val="29992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Why should we analyze algorithms?</a:t>
            </a:r>
          </a:p>
          <a:p>
            <a:pPr lvl="1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Predict 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resources</a:t>
            </a:r>
            <a:r>
              <a:rPr lang="en-US" altLang="ko-KR" sz="3400" dirty="0">
                <a:ea typeface="굴림" pitchFamily="50" charset="-127"/>
              </a:rPr>
              <a:t> the algorithm will need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Computational time (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CPU</a:t>
            </a:r>
            <a:r>
              <a:rPr lang="en-US" altLang="ko-KR" sz="34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Memory space (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RAM</a:t>
            </a:r>
            <a:r>
              <a:rPr lang="en-US" altLang="ko-KR" sz="34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Communication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bandwidth</a:t>
            </a:r>
            <a:r>
              <a:rPr lang="en-US" altLang="ko-KR" sz="3400" dirty="0">
                <a:ea typeface="굴림" pitchFamily="50" charset="-127"/>
              </a:rPr>
              <a:t> consumption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Hard disk </a:t>
            </a:r>
            <a:r>
              <a:rPr lang="en-US" sz="3400" dirty="0">
                <a:ea typeface="굴림" pitchFamily="50" charset="-127"/>
              </a:rPr>
              <a:t>operations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775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There are three main properties we want to analyze: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Simplicity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this is really a matter of intuition and of            course it is subjective quality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Accuracy</a:t>
            </a:r>
            <a:r>
              <a:rPr lang="en-US" sz="3400" dirty="0"/>
              <a:t> – this seems easy to determine, however it may         be very difficult to determine is the algorithm correct?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Performance</a:t>
            </a:r>
            <a:r>
              <a:rPr lang="en-US" sz="3400" dirty="0"/>
              <a:t> – the consumption of CPU, Memory and           other resources (we really care the most for the first two)</a:t>
            </a:r>
            <a:endParaRPr lang="bg-BG" sz="3400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91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Memory Storage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Structures –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Algorithmic Complexity</a:t>
            </a:r>
          </a:p>
          <a:p>
            <a:pPr marL="990289" lvl="1" indent="-514350">
              <a:buFont typeface="+mj-lt"/>
              <a:buAutoNum type="arabicPeriod"/>
            </a:pPr>
            <a:r>
              <a:rPr lang="en-US" dirty="0"/>
              <a:t>Asymptotic notations</a:t>
            </a:r>
          </a:p>
          <a:p>
            <a:pPr marL="514350" indent="-514350"/>
            <a:r>
              <a:rPr lang="en-US" dirty="0"/>
              <a:t>Array Data Structure</a:t>
            </a:r>
          </a:p>
          <a:p>
            <a:pPr marL="514350" indent="-514350"/>
            <a:r>
              <a:rPr lang="en-US" dirty="0"/>
              <a:t>Data Structure Implementation</a:t>
            </a:r>
          </a:p>
          <a:p>
            <a:pPr marL="609219" lvl="1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83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The expected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running time </a:t>
            </a:r>
            <a:r>
              <a:rPr lang="en-US" altLang="ko-KR" sz="3400" dirty="0">
                <a:ea typeface="굴림" pitchFamily="50" charset="-127"/>
              </a:rPr>
              <a:t>of an algorithm is:</a:t>
            </a:r>
          </a:p>
          <a:p>
            <a:pPr lvl="1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The total number of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primitive operations</a:t>
            </a:r>
            <a:r>
              <a:rPr lang="en-US" altLang="ko-KR" sz="34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altLang="ko-KR" sz="3400" dirty="0">
                <a:ea typeface="굴림" pitchFamily="50" charset="-127"/>
              </a:rPr>
              <a:t>executed</a:t>
            </a:r>
            <a:br>
              <a:rPr lang="en-US" altLang="ko-KR" sz="3400" dirty="0">
                <a:ea typeface="굴림" pitchFamily="50" charset="-127"/>
              </a:rPr>
            </a:br>
            <a:r>
              <a:rPr lang="en-US" altLang="ko-KR" sz="3400" dirty="0">
                <a:ea typeface="굴림" pitchFamily="50" charset="-127"/>
              </a:rPr>
              <a:t>(machine independent steps)</a:t>
            </a: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Also known as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algorithm complexity</a:t>
            </a: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Compare algorithms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ignoring details</a:t>
            </a:r>
            <a:r>
              <a:rPr lang="en-US" sz="3400" dirty="0">
                <a:ea typeface="굴림" pitchFamily="50" charset="-127"/>
              </a:rPr>
              <a:t> such as </a:t>
            </a:r>
          </a:p>
          <a:p>
            <a:pPr marL="377887" lvl="1" indent="0">
              <a:lnSpc>
                <a:spcPct val="110000"/>
              </a:lnSpc>
              <a:buNone/>
            </a:pPr>
            <a:r>
              <a:rPr lang="en-US" sz="3400" dirty="0">
                <a:ea typeface="굴림" pitchFamily="50" charset="-127"/>
              </a:rPr>
              <a:t>  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language</a:t>
            </a:r>
            <a:r>
              <a:rPr lang="en-US" sz="3400" dirty="0">
                <a:ea typeface="굴림" pitchFamily="50" charset="-127"/>
              </a:rPr>
              <a:t> or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hardware</a:t>
            </a:r>
            <a:endParaRPr lang="bg-BG" sz="3400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 (3)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06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38843"/>
            <a:ext cx="11804822" cy="556719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Calculate maximum steps to find the result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The input(</a:t>
            </a:r>
            <a:r>
              <a:rPr lang="en-US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dirty="0">
                <a:ea typeface="굴림" pitchFamily="50" charset="-127"/>
              </a:rPr>
              <a:t>) of the function is the main source of steps growth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Get Number of Steps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5025" y="1837392"/>
            <a:ext cx="10515598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long GetOperationsCount(int n) 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long counter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for (int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 n; i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>
                <a:latin typeface="Consolas" pitchFamily="49" charset="0"/>
              </a:rPr>
              <a:t>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for (int j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 j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 n; j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>
                <a:latin typeface="Consolas" pitchFamily="49" charset="0"/>
              </a:rPr>
              <a:t>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  counter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200" b="1" noProof="1">
                <a:latin typeface="Consolas" pitchFamily="49" charset="0"/>
              </a:rPr>
              <a:t> counter;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35885" y="1945520"/>
            <a:ext cx="4356371" cy="919401"/>
          </a:xfrm>
          <a:prstGeom prst="wedgeRoundRectCallout">
            <a:avLst>
              <a:gd name="adj1" fmla="val -69687"/>
              <a:gd name="adj2" fmla="val -283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Solution: </a:t>
            </a:r>
          </a:p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T(n) = 3(n ^ 2) + 3n + 3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268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8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Some parts of the equation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grow much faster </a:t>
            </a:r>
            <a:r>
              <a:rPr lang="en-US" sz="3400" dirty="0">
                <a:ea typeface="굴림" pitchFamily="50" charset="-127"/>
              </a:rPr>
              <a:t>than others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T(n) =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3(n</a:t>
            </a:r>
            <a:r>
              <a:rPr lang="en-US" sz="3400" b="1" baseline="30000" dirty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 </a:t>
            </a:r>
            <a:r>
              <a:rPr lang="en-US" sz="3400" dirty="0"/>
              <a:t>+ 3n + 3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We can </a:t>
            </a:r>
            <a:r>
              <a:rPr lang="en-US" sz="3400" b="1" dirty="0">
                <a:solidFill>
                  <a:schemeClr val="bg1"/>
                </a:solidFill>
              </a:rPr>
              <a:t>ignore</a:t>
            </a:r>
            <a:r>
              <a:rPr lang="en-US" sz="3400" dirty="0"/>
              <a:t> some part of this equation</a:t>
            </a: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Higher </a:t>
            </a:r>
            <a:r>
              <a:rPr lang="en-US" sz="3400" dirty="0"/>
              <a:t>terms</a:t>
            </a:r>
            <a:r>
              <a:rPr lang="en-US" sz="3400" dirty="0">
                <a:ea typeface="굴림" pitchFamily="50" charset="-127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dominate</a:t>
            </a:r>
            <a:r>
              <a:rPr lang="en-US" sz="3400" dirty="0">
                <a:ea typeface="굴림" pitchFamily="50" charset="-127"/>
              </a:rPr>
              <a:t> lower terms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 &gt; 2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3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endParaRPr lang="en-US" sz="3400" b="1" dirty="0">
              <a:solidFill>
                <a:schemeClr val="bg1"/>
              </a:solidFill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Multiplicative constants can be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omitted</a:t>
            </a:r>
            <a:r>
              <a:rPr lang="en-US" sz="3400" dirty="0">
                <a:ea typeface="굴림" pitchFamily="50" charset="-127"/>
              </a:rPr>
              <a:t>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12n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 n</a:t>
            </a:r>
            <a:r>
              <a:rPr lang="en-US" sz="3400" dirty="0">
                <a:ea typeface="굴림" pitchFamily="50" charset="-127"/>
                <a:sym typeface="Wingdings" panose="05000000000000000000" pitchFamily="2" charset="2"/>
              </a:rPr>
              <a:t>,           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 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endParaRPr lang="en-US" sz="3400" b="1" baseline="30000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The solution becomes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≈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Simplifying Step Count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299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An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upper</a:t>
            </a:r>
            <a:r>
              <a:rPr lang="en-US" altLang="ko-KR" sz="3400" dirty="0">
                <a:ea typeface="굴림" pitchFamily="50" charset="-127"/>
              </a:rPr>
              <a:t> bound on the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Average</a:t>
            </a:r>
            <a:r>
              <a:rPr lang="en-US" sz="3400" dirty="0"/>
              <a:t>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lower</a:t>
            </a:r>
            <a:r>
              <a:rPr lang="en-US" altLang="ko-KR" sz="3400" dirty="0">
                <a:ea typeface="굴림" pitchFamily="50" charset="-127"/>
              </a:rPr>
              <a:t> bound on the running time </a:t>
            </a:r>
            <a:br>
              <a:rPr lang="en-US" altLang="ko-KR" sz="3400" dirty="0">
                <a:ea typeface="굴림" pitchFamily="50" charset="-127"/>
              </a:rPr>
            </a:br>
            <a:r>
              <a:rPr lang="en-US" altLang="ko-KR" sz="3400" dirty="0">
                <a:ea typeface="굴림" pitchFamily="50" charset="-127"/>
              </a:rPr>
              <a:t>(the optimal case)</a:t>
            </a:r>
            <a:endParaRPr lang="bg-BG" sz="3400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63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Define the time complexity of the following code: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not as simple as the previous, </a:t>
            </a:r>
            <a:r>
              <a:rPr lang="en-US" b="1" dirty="0">
                <a:solidFill>
                  <a:schemeClr val="bg1"/>
                </a:solidFill>
              </a:rPr>
              <a:t>when</a:t>
            </a:r>
            <a:r>
              <a:rPr lang="en-US" dirty="0"/>
              <a:t> does the code return?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5" y="1837392"/>
            <a:ext cx="10515598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bool Contains(int[] numbers, int number)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for (int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 numbers.Length; i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>
                <a:latin typeface="Consolas" pitchFamily="49" charset="0"/>
              </a:rPr>
              <a:t>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if (numbers[i] == number)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    return true;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return</a:t>
            </a:r>
            <a:r>
              <a:rPr lang="en-US" sz="2200" b="1" noProof="1">
                <a:latin typeface="Consolas" pitchFamily="49" charset="0"/>
              </a:rPr>
              <a:t> false;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6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Therefore, we need to measure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possibilities: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982314621"/>
              </p:ext>
            </p:extLst>
          </p:nvPr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051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From the previous chart we can deduce:</a:t>
            </a:r>
          </a:p>
          <a:p>
            <a:pPr lvl="1"/>
            <a:r>
              <a:rPr lang="en-US" sz="3400" dirty="0"/>
              <a:t>For smaller size of the input (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) we </a:t>
            </a:r>
            <a:r>
              <a:rPr lang="en-US" sz="3400" b="1" dirty="0">
                <a:solidFill>
                  <a:schemeClr val="bg1"/>
                </a:solidFill>
              </a:rPr>
              <a:t>don't care much for the     runtime</a:t>
            </a:r>
            <a:r>
              <a:rPr lang="en-US" sz="3400" dirty="0"/>
              <a:t>. So we measure the time as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approaches </a:t>
            </a:r>
            <a:r>
              <a:rPr lang="en-US" sz="3400" b="1" dirty="0">
                <a:solidFill>
                  <a:schemeClr val="bg1"/>
                </a:solidFill>
              </a:rPr>
              <a:t>infinity</a:t>
            </a:r>
          </a:p>
          <a:p>
            <a:pPr lvl="1"/>
            <a:r>
              <a:rPr lang="en-US" sz="3400" dirty="0"/>
              <a:t>If an algorithm </a:t>
            </a:r>
            <a:r>
              <a:rPr lang="en-US" sz="3400" b="1" dirty="0">
                <a:solidFill>
                  <a:schemeClr val="bg1"/>
                </a:solidFill>
              </a:rPr>
              <a:t>has to scale</a:t>
            </a:r>
            <a:r>
              <a:rPr lang="en-US" sz="3400" dirty="0"/>
              <a:t>, it </a:t>
            </a:r>
            <a:r>
              <a:rPr lang="en-US" sz="3400" b="1" dirty="0">
                <a:solidFill>
                  <a:schemeClr val="bg1"/>
                </a:solidFill>
              </a:rPr>
              <a:t>should compute </a:t>
            </a:r>
            <a:r>
              <a:rPr lang="en-US" sz="3400" dirty="0"/>
              <a:t>the result             within a </a:t>
            </a:r>
            <a:r>
              <a:rPr lang="en-US" sz="3400" b="1" dirty="0">
                <a:solidFill>
                  <a:schemeClr val="bg1"/>
                </a:solidFill>
              </a:rPr>
              <a:t>finite and practical time</a:t>
            </a:r>
            <a:r>
              <a:rPr lang="en-US" sz="3400" dirty="0"/>
              <a:t> </a:t>
            </a:r>
          </a:p>
          <a:p>
            <a:pPr lvl="1"/>
            <a:r>
              <a:rPr lang="en-US" sz="3400" dirty="0"/>
              <a:t>We're concerned about the </a:t>
            </a:r>
            <a:r>
              <a:rPr lang="en-US" sz="3400" b="1" dirty="0">
                <a:solidFill>
                  <a:schemeClr val="bg1"/>
                </a:solidFill>
              </a:rPr>
              <a:t>order of an algorithm's complexity</a:t>
            </a:r>
            <a:r>
              <a:rPr lang="en-US" sz="3400" dirty="0"/>
              <a:t>, not the actual time in terms of </a:t>
            </a:r>
            <a:r>
              <a:rPr lang="en-US" sz="3400" b="1" dirty="0">
                <a:solidFill>
                  <a:schemeClr val="bg1"/>
                </a:solidFill>
              </a:rPr>
              <a:t>milliseconds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23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Asymptotic notations </a:t>
            </a:r>
            <a:r>
              <a:rPr lang="en-US" sz="3400" dirty="0"/>
              <a:t>are descriptions that allow    us to examine an algorithm's running time by expressing its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  <a:r>
              <a:rPr lang="en-US" sz="3400" dirty="0"/>
              <a:t> as the input size (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) of   an algorithm or a function</a:t>
            </a:r>
            <a:r>
              <a:rPr lang="en-US" sz="3400" b="1" dirty="0">
                <a:solidFill>
                  <a:schemeClr val="bg1"/>
                </a:solidFill>
              </a:rPr>
              <a:t> f increases</a:t>
            </a:r>
            <a:r>
              <a:rPr lang="en-US" sz="3400" dirty="0"/>
              <a:t>. There are </a:t>
            </a:r>
            <a:r>
              <a:rPr lang="en-US" sz="3400" b="1" dirty="0">
                <a:solidFill>
                  <a:schemeClr val="bg1"/>
                </a:solidFill>
              </a:rPr>
              <a:t>three</a:t>
            </a:r>
            <a:r>
              <a:rPr lang="en-US" sz="3400" dirty="0"/>
              <a:t> common asymptotic notations: </a:t>
            </a: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O </a:t>
            </a:r>
            <a:r>
              <a:rPr lang="en-US" sz="3400" b="1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O(f(n))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Theta </a:t>
            </a:r>
            <a:r>
              <a:rPr lang="en-US" sz="3400" b="1" dirty="0"/>
              <a:t>– </a:t>
            </a:r>
            <a:r>
              <a:rPr lang="el-GR" sz="3400" b="1" dirty="0">
                <a:solidFill>
                  <a:schemeClr val="bg1"/>
                </a:solidFill>
              </a:rPr>
              <a:t>Θ(</a:t>
            </a:r>
            <a:r>
              <a:rPr lang="en-US" sz="3400" b="1" dirty="0">
                <a:solidFill>
                  <a:schemeClr val="bg1"/>
                </a:solidFill>
              </a:rPr>
              <a:t>f(n))</a:t>
            </a: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Omega </a:t>
            </a:r>
            <a:r>
              <a:rPr lang="en-US" sz="3400" b="1" dirty="0"/>
              <a:t>– </a:t>
            </a:r>
            <a:r>
              <a:rPr lang="el-GR" sz="3400" b="1" dirty="0">
                <a:solidFill>
                  <a:schemeClr val="bg1"/>
                </a:solidFill>
              </a:rPr>
              <a:t>Ω(</a:t>
            </a:r>
            <a:r>
              <a:rPr lang="en-US" sz="3400" b="1" dirty="0">
                <a:solidFill>
                  <a:schemeClr val="bg1"/>
                </a:solidFill>
              </a:rPr>
              <a:t>f(n))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Asymptotic Notations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751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Algorithmic complexity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– rough estimation of the number of steps performed by given computation, depending on the size of the input</a:t>
            </a:r>
          </a:p>
          <a:p>
            <a:r>
              <a:rPr lang="en-US" sz="3400" dirty="0"/>
              <a:t>Measured with asymptotic notation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O(f(n))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>
                <a:cs typeface="Consolas" pitchFamily="49" charset="0"/>
              </a:rPr>
              <a:t>–  upper bound (worst case)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Θ(f(n))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>
                <a:cs typeface="Consolas" pitchFamily="49" charset="0"/>
              </a:rPr>
              <a:t>–  average case</a:t>
            </a:r>
          </a:p>
          <a:p>
            <a:pPr lvl="1">
              <a:buClr>
                <a:schemeClr val="tx1"/>
              </a:buClr>
            </a:pPr>
            <a:r>
              <a:rPr lang="el-GR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Ω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(f(n))</a:t>
            </a:r>
            <a:r>
              <a:rPr lang="el-GR" sz="3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>
                <a:cs typeface="Consolas" pitchFamily="49" charset="0"/>
              </a:rPr>
              <a:t>– lower bound (best case)</a:t>
            </a:r>
            <a:endParaRPr lang="en-GB" sz="3400" dirty="0">
              <a:cs typeface="Consolas" pitchFamily="49" charset="0"/>
            </a:endParaRPr>
          </a:p>
          <a:p>
            <a:pPr lvl="2"/>
            <a:r>
              <a:rPr lang="en-US" sz="3400" dirty="0"/>
              <a:t>Where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f(n)</a:t>
            </a:r>
            <a:r>
              <a:rPr lang="en-US" sz="3400" dirty="0"/>
              <a:t> is a function of the size of the input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Complexity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38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38843"/>
            <a:ext cx="11804822" cy="5443111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In this course we will analyze only the Big O – </a:t>
            </a:r>
            <a:r>
              <a:rPr lang="en-US" sz="3400" b="1" dirty="0">
                <a:solidFill>
                  <a:schemeClr val="bg1"/>
                </a:solidFill>
              </a:rPr>
              <a:t>O(f(n))</a:t>
            </a: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dirty="0"/>
              <a:t>So the code above will have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r>
              <a:rPr lang="en-US" sz="3400" dirty="0"/>
              <a:t> or simply </a:t>
            </a:r>
            <a:r>
              <a:rPr lang="en-US" sz="3400" b="1" dirty="0">
                <a:solidFill>
                  <a:schemeClr val="bg1"/>
                </a:solidFill>
              </a:rPr>
              <a:t>linear</a:t>
            </a:r>
            <a:r>
              <a:rPr lang="en-US" sz="3400" dirty="0"/>
              <a:t> complexity </a:t>
            </a:r>
          </a:p>
          <a:p>
            <a:pPr lvl="1">
              <a:buClr>
                <a:schemeClr val="tx1"/>
              </a:buClr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5" y="1858517"/>
            <a:ext cx="10515598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bool Contains(int[] numbers, int number)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for (int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 numbers.length; i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>
                <a:latin typeface="Consolas" pitchFamily="49" charset="0"/>
              </a:rPr>
              <a:t>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if (numbers[i] == number)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    return true;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return</a:t>
            </a:r>
            <a:r>
              <a:rPr lang="en-US" sz="2200" b="1" noProof="1">
                <a:latin typeface="Consolas" pitchFamily="49" charset="0"/>
              </a:rPr>
              <a:t> false;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57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#ds-csharp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230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Functions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332057304"/>
              </p:ext>
            </p:extLst>
          </p:nvPr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01591" y="1214259"/>
            <a:ext cx="11804822" cy="62495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dirty="0"/>
              <a:t>Below are some examples of </a:t>
            </a:r>
            <a:r>
              <a:rPr lang="en-US" sz="3400" b="1" dirty="0">
                <a:solidFill>
                  <a:schemeClr val="bg1"/>
                </a:solidFill>
              </a:rPr>
              <a:t>common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algorithmic</a:t>
            </a:r>
            <a:r>
              <a:rPr lang="en-US" sz="3400" dirty="0"/>
              <a:t> grow: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0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Complexities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021863"/>
              </p:ext>
            </p:extLst>
          </p:nvPr>
        </p:nvGraphicFramePr>
        <p:xfrm>
          <a:off x="644939" y="1426820"/>
          <a:ext cx="11135884" cy="497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795">
                  <a:extLst>
                    <a:ext uri="{9D8B030D-6E8A-4147-A177-3AD203B41FA5}">
                      <a16:colId xmlns:a16="http://schemas.microsoft.com/office/drawing/2014/main" val="120904446"/>
                    </a:ext>
                  </a:extLst>
                </a:gridCol>
                <a:gridCol w="1959397">
                  <a:extLst>
                    <a:ext uri="{9D8B030D-6E8A-4147-A177-3AD203B41FA5}">
                      <a16:colId xmlns:a16="http://schemas.microsoft.com/office/drawing/2014/main" val="3135973592"/>
                    </a:ext>
                  </a:extLst>
                </a:gridCol>
                <a:gridCol w="6306692">
                  <a:extLst>
                    <a:ext uri="{9D8B030D-6E8A-4147-A177-3AD203B41FA5}">
                      <a16:colId xmlns:a16="http://schemas.microsoft.com/office/drawing/2014/main" val="1345296295"/>
                    </a:ext>
                  </a:extLst>
                </a:gridCol>
              </a:tblGrid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7527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1-2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464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63065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04769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O(n*log 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9697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6333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cubic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636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34305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709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and Program Speed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549148"/>
              </p:ext>
            </p:extLst>
          </p:nvPr>
        </p:nvGraphicFramePr>
        <p:xfrm>
          <a:off x="526935" y="1407321"/>
          <a:ext cx="11039477" cy="509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666">
                  <a:extLst>
                    <a:ext uri="{9D8B030D-6E8A-4147-A177-3AD203B41FA5}">
                      <a16:colId xmlns:a16="http://schemas.microsoft.com/office/drawing/2014/main" val="120904446"/>
                    </a:ext>
                  </a:extLst>
                </a:gridCol>
                <a:gridCol w="1188845">
                  <a:extLst>
                    <a:ext uri="{9D8B030D-6E8A-4147-A177-3AD203B41FA5}">
                      <a16:colId xmlns:a16="http://schemas.microsoft.com/office/drawing/2014/main" val="3135973592"/>
                    </a:ext>
                  </a:extLst>
                </a:gridCol>
                <a:gridCol w="996217">
                  <a:extLst>
                    <a:ext uri="{9D8B030D-6E8A-4147-A177-3AD203B41FA5}">
                      <a16:colId xmlns:a16="http://schemas.microsoft.com/office/drawing/2014/main" val="1345296295"/>
                    </a:ext>
                  </a:extLst>
                </a:gridCol>
                <a:gridCol w="954176">
                  <a:extLst>
                    <a:ext uri="{9D8B030D-6E8A-4147-A177-3AD203B41FA5}">
                      <a16:colId xmlns:a16="http://schemas.microsoft.com/office/drawing/2014/main" val="4228732024"/>
                    </a:ext>
                  </a:extLst>
                </a:gridCol>
                <a:gridCol w="925551">
                  <a:extLst>
                    <a:ext uri="{9D8B030D-6E8A-4147-A177-3AD203B41FA5}">
                      <a16:colId xmlns:a16="http://schemas.microsoft.com/office/drawing/2014/main" val="2764123020"/>
                    </a:ext>
                  </a:extLst>
                </a:gridCol>
                <a:gridCol w="969384">
                  <a:extLst>
                    <a:ext uri="{9D8B030D-6E8A-4147-A177-3AD203B41FA5}">
                      <a16:colId xmlns:a16="http://schemas.microsoft.com/office/drawing/2014/main" val="4100359290"/>
                    </a:ext>
                  </a:extLst>
                </a:gridCol>
                <a:gridCol w="1860642">
                  <a:extLst>
                    <a:ext uri="{9D8B030D-6E8A-4147-A177-3AD203B41FA5}">
                      <a16:colId xmlns:a16="http://schemas.microsoft.com/office/drawing/2014/main" val="1512714751"/>
                    </a:ext>
                  </a:extLst>
                </a:gridCol>
                <a:gridCol w="1586996">
                  <a:extLst>
                    <a:ext uri="{9D8B030D-6E8A-4147-A177-3AD203B41FA5}">
                      <a16:colId xmlns:a16="http://schemas.microsoft.com/office/drawing/2014/main" val="3759201991"/>
                    </a:ext>
                  </a:extLst>
                </a:gridCol>
              </a:tblGrid>
              <a:tr h="43654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75276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4648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63065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04769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O(n*log 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96978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3-4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63336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231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6366"/>
                  </a:ext>
                </a:extLst>
              </a:tr>
              <a:tr h="785719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O(2^n)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260 </a:t>
                      </a:r>
                    </a:p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34305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O(n!)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84460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3-4 min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18466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154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Memory consumption</a:t>
            </a:r>
            <a:r>
              <a:rPr lang="en-US" sz="3400" dirty="0"/>
              <a:t> should also be considered, for example:</a:t>
            </a:r>
          </a:p>
          <a:p>
            <a:pPr lvl="1"/>
            <a:r>
              <a:rPr lang="en-US" sz="3400" dirty="0"/>
              <a:t>Storing elements in a matrix of size N by N</a:t>
            </a:r>
          </a:p>
          <a:p>
            <a:pPr lvl="2"/>
            <a:r>
              <a:rPr lang="en-US" sz="3400" dirty="0"/>
              <a:t>Filling the matrix – Running time </a:t>
            </a:r>
            <a:r>
              <a:rPr lang="en-US" sz="3400" b="1" dirty="0">
                <a:solidFill>
                  <a:schemeClr val="bg1"/>
                </a:solidFill>
              </a:rPr>
              <a:t>O(n</a:t>
            </a:r>
            <a:r>
              <a:rPr lang="en-US" sz="3400" b="1" baseline="30000" dirty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sz="3400" dirty="0"/>
              <a:t>Get element by index – Running time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2"/>
            <a:r>
              <a:rPr lang="en-US" sz="3400" dirty="0"/>
              <a:t>Memory requirement </a:t>
            </a:r>
            <a:r>
              <a:rPr lang="en-US" sz="3400" b="1" dirty="0">
                <a:solidFill>
                  <a:schemeClr val="bg1"/>
                </a:solidFill>
              </a:rPr>
              <a:t>O(n</a:t>
            </a:r>
            <a:r>
              <a:rPr lang="en-US" sz="3400" b="1" baseline="30000" dirty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</a:t>
            </a:r>
          </a:p>
          <a:p>
            <a:r>
              <a:rPr lang="en-US" sz="3400" dirty="0"/>
              <a:t>However in this course we </a:t>
            </a:r>
            <a:r>
              <a:rPr lang="en-US" sz="3400" b="1" dirty="0">
                <a:solidFill>
                  <a:schemeClr val="bg1"/>
                </a:solidFill>
              </a:rPr>
              <a:t>won't be optimizing </a:t>
            </a:r>
            <a:r>
              <a:rPr lang="en-US" sz="3400" dirty="0"/>
              <a:t>memory consumption we will only point it out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Requirement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234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 Data Structures</a:t>
            </a:r>
          </a:p>
        </p:txBody>
      </p:sp>
      <p:pic>
        <p:nvPicPr>
          <p:cNvPr id="11" name="Picture 10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831386"/>
            <a:ext cx="3200022" cy="111496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Built-in and Lightweight</a:t>
            </a:r>
          </a:p>
        </p:txBody>
      </p:sp>
    </p:spTree>
    <p:extLst>
      <p:ext uri="{BB962C8B-B14F-4D97-AF65-F5344CB8AC3E}">
        <p14:creationId xmlns:p14="http://schemas.microsoft.com/office/powerpoint/2010/main" val="249470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3400" dirty="0"/>
              <a:t>Ordered</a:t>
            </a:r>
          </a:p>
          <a:p>
            <a:r>
              <a:rPr lang="en-US" altLang="ko-KR" sz="3400" dirty="0"/>
              <a:t>Very </a:t>
            </a:r>
            <a:r>
              <a:rPr lang="en-US" altLang="ko-KR" sz="3400" b="1" dirty="0">
                <a:solidFill>
                  <a:schemeClr val="bg1"/>
                </a:solidFill>
              </a:rPr>
              <a:t>lightweight</a:t>
            </a:r>
          </a:p>
          <a:p>
            <a:r>
              <a:rPr lang="en-US" altLang="ko-KR" sz="3400" dirty="0"/>
              <a:t>Has a </a:t>
            </a:r>
            <a:r>
              <a:rPr lang="en-US" altLang="ko-KR" sz="3400" b="1" dirty="0">
                <a:solidFill>
                  <a:schemeClr val="bg1"/>
                </a:solidFill>
              </a:rPr>
              <a:t>fixed size</a:t>
            </a:r>
          </a:p>
          <a:p>
            <a:r>
              <a:rPr lang="en-US" altLang="ko-KR" sz="3400" dirty="0"/>
              <a:t>Usually </a:t>
            </a:r>
            <a:r>
              <a:rPr lang="en-US" altLang="ko-KR" sz="3400" b="1" dirty="0">
                <a:solidFill>
                  <a:schemeClr val="bg1"/>
                </a:solidFill>
              </a:rPr>
              <a:t>built into the language</a:t>
            </a:r>
          </a:p>
          <a:p>
            <a:r>
              <a:rPr lang="en-US" altLang="ko-KR" sz="3400" dirty="0"/>
              <a:t>Many collections are implemented by using arrays, e.g.</a:t>
            </a:r>
          </a:p>
          <a:p>
            <a:pPr lvl="1">
              <a:buClr>
                <a:schemeClr val="tx1"/>
              </a:buClr>
            </a:pPr>
            <a:r>
              <a:rPr lang="en-US" altLang="ko-KR" sz="3400" b="1" dirty="0">
                <a:solidFill>
                  <a:schemeClr val="bg1"/>
                </a:solidFill>
              </a:rPr>
              <a:t>List&lt;T&gt;</a:t>
            </a:r>
            <a:r>
              <a:rPr lang="en-US" altLang="ko-KR" sz="3400" dirty="0"/>
              <a:t> in C#</a:t>
            </a:r>
          </a:p>
          <a:p>
            <a:pPr lvl="1">
              <a:buClr>
                <a:schemeClr val="tx1"/>
              </a:buClr>
            </a:pPr>
            <a:r>
              <a:rPr lang="en-US" altLang="ko-KR" sz="3400" b="1" dirty="0">
                <a:solidFill>
                  <a:schemeClr val="bg1"/>
                </a:solidFill>
              </a:rPr>
              <a:t>Queue&lt;T&gt;</a:t>
            </a:r>
            <a:r>
              <a:rPr lang="en-US" altLang="ko-KR" sz="3400" dirty="0"/>
              <a:t> in C#</a:t>
            </a:r>
          </a:p>
          <a:p>
            <a:pPr lvl="1">
              <a:buClr>
                <a:schemeClr val="tx1"/>
              </a:buClr>
            </a:pPr>
            <a:r>
              <a:rPr lang="en-US" altLang="ko-KR" sz="3400" b="1" dirty="0">
                <a:solidFill>
                  <a:schemeClr val="bg1"/>
                </a:solidFill>
              </a:rPr>
              <a:t>Stack&lt;T&gt; </a:t>
            </a:r>
            <a:r>
              <a:rPr lang="en-US" altLang="ko-KR" sz="3400" dirty="0"/>
              <a:t>in C#</a:t>
            </a:r>
          </a:p>
          <a:p>
            <a:pPr lvl="1">
              <a:buClr>
                <a:schemeClr val="tx1"/>
              </a:buClr>
            </a:pPr>
            <a:endParaRPr lang="en-US" altLang="ko-KR" sz="3400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Data Structure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95925"/>
              </p:ext>
            </p:extLst>
          </p:nvPr>
        </p:nvGraphicFramePr>
        <p:xfrm>
          <a:off x="2886170" y="3109759"/>
          <a:ext cx="6357860" cy="18275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5786">
                  <a:extLst>
                    <a:ext uri="{9D8B030D-6E8A-4147-A177-3AD203B41FA5}">
                      <a16:colId xmlns:a16="http://schemas.microsoft.com/office/drawing/2014/main" val="4021378060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582569307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072220713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585343737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863154922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743315566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392501038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688695034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089404228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3283454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0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57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7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223651"/>
                  </a:ext>
                </a:extLst>
              </a:tr>
            </a:tbl>
          </a:graphicData>
        </a:graphic>
      </p:graphicFrame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Arrays use a </a:t>
            </a:r>
            <a:r>
              <a:rPr lang="en-US" altLang="ko-KR" b="1" dirty="0">
                <a:solidFill>
                  <a:schemeClr val="bg1"/>
                </a:solidFill>
              </a:rPr>
              <a:t>single block of memory</a:t>
            </a:r>
          </a:p>
          <a:p>
            <a:endParaRPr lang="en-US" altLang="ko-KR" dirty="0"/>
          </a:p>
          <a:p>
            <a:r>
              <a:rPr lang="en-US" altLang="ko-KR" dirty="0"/>
              <a:t>Uses total of</a:t>
            </a:r>
            <a:r>
              <a:rPr lang="en-US" altLang="ko-KR" b="1" dirty="0">
                <a:solidFill>
                  <a:schemeClr val="bg1"/>
                </a:solidFill>
              </a:rPr>
              <a:t> array pointer + (N * element/pointer size)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Array Address </a:t>
            </a:r>
            <a:r>
              <a:rPr lang="en-US" altLang="ko-KR" b="1" dirty="0"/>
              <a:t>+</a:t>
            </a:r>
            <a:r>
              <a:rPr lang="en-US" altLang="ko-KR" b="1" dirty="0">
                <a:solidFill>
                  <a:schemeClr val="bg1"/>
                </a:solidFill>
              </a:rPr>
              <a:t> (Element Index </a:t>
            </a:r>
            <a:r>
              <a:rPr lang="en-US" altLang="ko-KR" b="1" dirty="0"/>
              <a:t>*</a:t>
            </a:r>
            <a:r>
              <a:rPr lang="en-US" altLang="ko-KR" b="1" dirty="0">
                <a:solidFill>
                  <a:schemeClr val="bg1"/>
                </a:solidFill>
              </a:rPr>
              <a:t> Size) </a:t>
            </a:r>
            <a:r>
              <a:rPr lang="en-US" altLang="ko-KR" b="1" dirty="0"/>
              <a:t>=</a:t>
            </a:r>
            <a:r>
              <a:rPr lang="en-US" altLang="ko-KR" b="1" dirty="0">
                <a:solidFill>
                  <a:schemeClr val="bg1"/>
                </a:solidFill>
              </a:rPr>
              <a:t> Element Address</a:t>
            </a:r>
          </a:p>
          <a:p>
            <a:r>
              <a:rPr lang="en-US" altLang="ko-KR" dirty="0"/>
              <a:t>Array Element Lookup – </a:t>
            </a:r>
            <a:r>
              <a:rPr lang="en-US" altLang="ko-KR" b="1" dirty="0">
                <a:solidFill>
                  <a:schemeClr val="bg1"/>
                </a:solidFill>
              </a:rPr>
              <a:t>O(1)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Arrays Are Fast?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7301" y="1932180"/>
            <a:ext cx="105155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 array = { 2, 4, 1, 3, 5 };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57765" y="3495721"/>
            <a:ext cx="3305189" cy="578882"/>
          </a:xfrm>
          <a:prstGeom prst="wedgeRoundRectCallout">
            <a:avLst>
              <a:gd name="adj1" fmla="val -65629"/>
              <a:gd name="adj2" fmla="val 7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Total: </a:t>
            </a:r>
            <a:r>
              <a:rPr lang="en-US" sz="2800" b="1" dirty="0">
                <a:solidFill>
                  <a:schemeClr val="bg1"/>
                </a:solidFill>
              </a:rPr>
              <a:t>5 * 4 bytes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93601" y="1532784"/>
            <a:ext cx="2914732" cy="578882"/>
          </a:xfrm>
          <a:prstGeom prst="wedgeRoundRectCallout">
            <a:avLst>
              <a:gd name="adj1" fmla="val -51227"/>
              <a:gd name="adj2" fmla="val 770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int</a:t>
            </a:r>
            <a:r>
              <a:rPr lang="en-US" sz="2800" b="1" dirty="0">
                <a:solidFill>
                  <a:srgbClr val="FFFFFF"/>
                </a:solidFill>
              </a:rPr>
              <a:t> size is </a:t>
            </a:r>
            <a:r>
              <a:rPr lang="en-US" sz="2800" b="1" dirty="0">
                <a:solidFill>
                  <a:schemeClr val="bg1"/>
                </a:solidFill>
              </a:rPr>
              <a:t>4 bytes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28397" y="3495721"/>
            <a:ext cx="3177539" cy="1055608"/>
          </a:xfrm>
          <a:prstGeom prst="wedgeRoundRectCallout">
            <a:avLst>
              <a:gd name="adj1" fmla="val 69291"/>
              <a:gd name="adj2" fmla="val -18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Array starts at this address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539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618703"/>
              </p:ext>
            </p:extLst>
          </p:nvPr>
        </p:nvGraphicFramePr>
        <p:xfrm>
          <a:off x="2920520" y="3462785"/>
          <a:ext cx="6357860" cy="18275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5786">
                  <a:extLst>
                    <a:ext uri="{9D8B030D-6E8A-4147-A177-3AD203B41FA5}">
                      <a16:colId xmlns:a16="http://schemas.microsoft.com/office/drawing/2014/main" val="3355335373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951684442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714781493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508693061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321097870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3265099882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483083108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343160814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319773101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735444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9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2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25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83408"/>
                  </a:ext>
                </a:extLst>
              </a:tr>
            </a:tbl>
          </a:graphicData>
        </a:graphic>
      </p:graphicFrame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sz="3700" dirty="0">
                <a:ea typeface="굴림" pitchFamily="50" charset="-127"/>
              </a:rPr>
              <a:t>Arrays have a </a:t>
            </a:r>
            <a:r>
              <a:rPr lang="en-US" altLang="ko-KR" sz="3700" b="1" dirty="0">
                <a:solidFill>
                  <a:schemeClr val="bg1"/>
                </a:solidFill>
                <a:ea typeface="굴림" pitchFamily="50" charset="-127"/>
              </a:rPr>
              <a:t>fixed size</a:t>
            </a:r>
          </a:p>
          <a:p>
            <a:pPr>
              <a:lnSpc>
                <a:spcPct val="110000"/>
              </a:lnSpc>
            </a:pPr>
            <a:r>
              <a:rPr lang="en-US" altLang="ko-KR" sz="3700" dirty="0">
                <a:ea typeface="굴림" pitchFamily="50" charset="-127"/>
              </a:rPr>
              <a:t>Memory after the array </a:t>
            </a:r>
            <a:r>
              <a:rPr lang="en-US" altLang="ko-KR" sz="3700" b="1" dirty="0">
                <a:solidFill>
                  <a:schemeClr val="bg1"/>
                </a:solidFill>
                <a:ea typeface="굴림" pitchFamily="50" charset="-127"/>
              </a:rPr>
              <a:t>may be occupied</a:t>
            </a:r>
          </a:p>
          <a:p>
            <a:pPr>
              <a:lnSpc>
                <a:spcPct val="110000"/>
              </a:lnSpc>
            </a:pPr>
            <a:r>
              <a:rPr lang="en-US" altLang="ko-KR" sz="3700" dirty="0">
                <a:ea typeface="굴림" pitchFamily="50" charset="-127"/>
              </a:rPr>
              <a:t>If we want to resize the array we have to </a:t>
            </a:r>
            <a:r>
              <a:rPr lang="en-US" altLang="ko-KR" sz="3700" b="1" dirty="0">
                <a:solidFill>
                  <a:schemeClr val="bg1"/>
                </a:solidFill>
                <a:ea typeface="굴림" pitchFamily="50" charset="-127"/>
              </a:rPr>
              <a:t>make a copy</a:t>
            </a:r>
          </a:p>
          <a:p>
            <a:pPr>
              <a:lnSpc>
                <a:spcPct val="110000"/>
              </a:lnSpc>
            </a:pPr>
            <a:endParaRPr lang="en-US" altLang="ko-KR" sz="3400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3400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3400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3400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3700" dirty="0">
                <a:ea typeface="굴림" pitchFamily="50" charset="-127"/>
              </a:rPr>
              <a:t>Array Copy – </a:t>
            </a:r>
            <a:r>
              <a:rPr lang="en-US" altLang="ko-KR" sz="3700" b="1" dirty="0">
                <a:solidFill>
                  <a:schemeClr val="bg1"/>
                </a:solidFill>
                <a:latin typeface="Consolas" panose="020B0609020204030204" pitchFamily="49" charset="0"/>
                <a:ea typeface="굴림" pitchFamily="50" charset="-127"/>
              </a:rPr>
              <a:t>O(n)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Arrays – Changing Array Size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123365" y="3320943"/>
            <a:ext cx="2914732" cy="578882"/>
          </a:xfrm>
          <a:prstGeom prst="wedgeRoundRectCallout">
            <a:avLst>
              <a:gd name="adj1" fmla="val -70281"/>
              <a:gd name="adj2" fmla="val 974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May be occupied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821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Structure Implementation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554797017"/>
              </p:ext>
            </p:extLst>
          </p:nvPr>
        </p:nvGraphicFramePr>
        <p:xfrm>
          <a:off x="4501824" y="1558652"/>
          <a:ext cx="3237584" cy="2155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Elements Representation Approaches</a:t>
            </a:r>
          </a:p>
        </p:txBody>
      </p:sp>
    </p:spTree>
    <p:extLst>
      <p:ext uri="{BB962C8B-B14F-4D97-AF65-F5344CB8AC3E}">
        <p14:creationId xmlns:p14="http://schemas.microsoft.com/office/powerpoint/2010/main" val="60092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Choose</a:t>
            </a:r>
            <a:r>
              <a:rPr lang="en-US" sz="3400" dirty="0"/>
              <a:t> the way to </a:t>
            </a:r>
            <a:r>
              <a:rPr lang="en-US" sz="3400" b="1" dirty="0">
                <a:solidFill>
                  <a:schemeClr val="bg1"/>
                </a:solidFill>
              </a:rPr>
              <a:t>store</a:t>
            </a:r>
            <a:r>
              <a:rPr lang="en-US" sz="3400" dirty="0"/>
              <a:t> the elements:</a:t>
            </a:r>
          </a:p>
          <a:p>
            <a:pPr lvl="1"/>
            <a:r>
              <a:rPr lang="en-US" sz="3400" dirty="0"/>
              <a:t>By </a:t>
            </a:r>
            <a:r>
              <a:rPr lang="en-US" sz="3400" b="1" dirty="0">
                <a:solidFill>
                  <a:schemeClr val="bg1"/>
                </a:solidFill>
              </a:rPr>
              <a:t>using an array</a:t>
            </a:r>
            <a:r>
              <a:rPr lang="en-US" sz="3400" dirty="0"/>
              <a:t>: </a:t>
            </a:r>
          </a:p>
          <a:p>
            <a:pPr lvl="2"/>
            <a:r>
              <a:rPr lang="en-US" sz="3400" dirty="0"/>
              <a:t>Stores the elements as a </a:t>
            </a:r>
            <a:r>
              <a:rPr lang="en-US" sz="3400" b="1" dirty="0">
                <a:solidFill>
                  <a:schemeClr val="bg1"/>
                </a:solidFill>
              </a:rPr>
              <a:t>sequence</a:t>
            </a:r>
            <a:r>
              <a:rPr lang="en-US" sz="3400" dirty="0"/>
              <a:t> inside the computer memory </a:t>
            </a:r>
          </a:p>
          <a:p>
            <a:pPr lvl="1"/>
            <a:r>
              <a:rPr lang="en-US" sz="3400" dirty="0"/>
              <a:t>By </a:t>
            </a:r>
            <a:r>
              <a:rPr lang="en-US" sz="3400" b="1" dirty="0">
                <a:solidFill>
                  <a:schemeClr val="bg1"/>
                </a:solidFill>
              </a:rPr>
              <a:t>using a Node&lt;T&gt; </a:t>
            </a:r>
            <a:r>
              <a:rPr lang="en-US" sz="3400" dirty="0"/>
              <a:t>class:</a:t>
            </a:r>
          </a:p>
          <a:p>
            <a:pPr lvl="2"/>
            <a:r>
              <a:rPr lang="en-US" sz="3400" dirty="0"/>
              <a:t>Contains the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/>
              <a:t> inside the Node.       </a:t>
            </a: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Must</a:t>
            </a:r>
            <a:r>
              <a:rPr lang="en-US" sz="3400" dirty="0"/>
              <a:t> have </a:t>
            </a:r>
            <a:r>
              <a:rPr lang="en-US" sz="3400" b="1" dirty="0">
                <a:solidFill>
                  <a:schemeClr val="bg1"/>
                </a:solidFill>
              </a:rPr>
              <a:t>pointer to the next Node.           </a:t>
            </a:r>
          </a:p>
          <a:p>
            <a:pPr lvl="2"/>
            <a:r>
              <a:rPr lang="en-US" sz="3400" dirty="0"/>
              <a:t>Can have </a:t>
            </a:r>
            <a:r>
              <a:rPr lang="en-US" sz="3400" b="1" dirty="0">
                <a:solidFill>
                  <a:schemeClr val="bg1"/>
                </a:solidFill>
              </a:rPr>
              <a:t>more</a:t>
            </a:r>
            <a:r>
              <a:rPr lang="en-US" sz="3400" dirty="0"/>
              <a:t> fields if necessary.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Store the Elements?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789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Memory Storage</a:t>
            </a:r>
          </a:p>
        </p:txBody>
      </p:sp>
      <p:sp>
        <p:nvSpPr>
          <p:cNvPr id="2" name="Can 1"/>
          <p:cNvSpPr/>
          <p:nvPr/>
        </p:nvSpPr>
        <p:spPr bwMode="auto">
          <a:xfrm>
            <a:off x="5062538" y="3409950"/>
            <a:ext cx="2066925" cy="695325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n 6"/>
          <p:cNvSpPr/>
          <p:nvPr/>
        </p:nvSpPr>
        <p:spPr bwMode="auto">
          <a:xfrm>
            <a:off x="5062538" y="2858025"/>
            <a:ext cx="2066925" cy="695325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5062537" y="2306100"/>
            <a:ext cx="2066925" cy="695325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5062537" y="1754175"/>
            <a:ext cx="2066925" cy="695325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5062537" y="1202250"/>
            <a:ext cx="2066925" cy="695325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Memory Storage and Hierarchy</a:t>
            </a:r>
          </a:p>
        </p:txBody>
      </p:sp>
    </p:spTree>
    <p:extLst>
      <p:ext uri="{BB962C8B-B14F-4D97-AF65-F5344CB8AC3E}">
        <p14:creationId xmlns:p14="http://schemas.microsoft.com/office/powerpoint/2010/main" val="427973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 the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access indices with </a:t>
            </a:r>
            <a:r>
              <a:rPr lang="en-US" b="1" dirty="0">
                <a:solidFill>
                  <a:schemeClr val="bg1"/>
                </a:solidFill>
              </a:rPr>
              <a:t>O(1)</a:t>
            </a:r>
            <a:r>
              <a:rPr lang="en-US" dirty="0"/>
              <a:t> – constant complexity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rest</a:t>
            </a:r>
            <a:r>
              <a:rPr lang="en-US" dirty="0"/>
              <a:t> operations on </a:t>
            </a:r>
            <a:r>
              <a:rPr lang="en-US" b="1" dirty="0">
                <a:solidFill>
                  <a:schemeClr val="bg1"/>
                </a:solidFill>
              </a:rPr>
              <a:t>unsorted</a:t>
            </a:r>
            <a:r>
              <a:rPr lang="en-US" dirty="0"/>
              <a:t> arrays are </a:t>
            </a:r>
            <a:r>
              <a:rPr lang="en-US" b="1" dirty="0">
                <a:solidFill>
                  <a:schemeClr val="bg1"/>
                </a:solidFill>
              </a:rPr>
              <a:t>linear</a:t>
            </a:r>
          </a:p>
          <a:p>
            <a:r>
              <a:rPr lang="en-US" dirty="0"/>
              <a:t>Array initial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?</a:t>
            </a:r>
          </a:p>
          <a:p>
            <a:r>
              <a:rPr lang="en-US" dirty="0"/>
              <a:t>What happens when we </a:t>
            </a:r>
            <a:r>
              <a:rPr lang="en-US" b="1" dirty="0">
                <a:solidFill>
                  <a:schemeClr val="bg1"/>
                </a:solidFill>
              </a:rPr>
              <a:t>exceed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initial</a:t>
            </a:r>
            <a:r>
              <a:rPr lang="en-US" dirty="0"/>
              <a:t> size?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Array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78220" y="1781524"/>
            <a:ext cx="7133425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public class List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private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int[] </a:t>
            </a:r>
            <a:r>
              <a:rPr lang="en-US" sz="2200" b="1" noProof="1">
                <a:latin typeface="Consolas" pitchFamily="49" charset="0"/>
              </a:rPr>
              <a:t>elements;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09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 </a:t>
            </a:r>
            <a:r>
              <a:rPr lang="en-US" sz="2800" b="1" dirty="0">
                <a:solidFill>
                  <a:schemeClr val="bg1"/>
                </a:solidFill>
              </a:rPr>
              <a:t>Grow() </a:t>
            </a:r>
            <a:r>
              <a:rPr lang="en-US" sz="2800" dirty="0"/>
              <a:t>method when you </a:t>
            </a:r>
            <a:r>
              <a:rPr lang="en-US" sz="2800" b="1" dirty="0">
                <a:solidFill>
                  <a:schemeClr val="bg1"/>
                </a:solidFill>
              </a:rPr>
              <a:t>need more space</a:t>
            </a:r>
            <a:endParaRPr lang="en-US" sz="2800" dirty="0"/>
          </a:p>
          <a:p>
            <a:r>
              <a:rPr lang="en-US" sz="2800" dirty="0"/>
              <a:t>What is the complexity? – </a:t>
            </a:r>
            <a:r>
              <a:rPr lang="en-US" sz="2800" b="1" dirty="0">
                <a:solidFill>
                  <a:schemeClr val="bg1"/>
                </a:solidFill>
              </a:rPr>
              <a:t>O(n)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Array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4981" y="2277575"/>
            <a:ext cx="9288938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public class List 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private 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Grow()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</a:rPr>
              <a:t>// Create new array with larger size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</a:rPr>
              <a:t>	// Copy the elements from the old to the new array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</a:rPr>
              <a:t>        // Do additional operations if needed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500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320061" cy="5201066"/>
          </a:xfrm>
        </p:spPr>
        <p:txBody>
          <a:bodyPr>
            <a:normAutofit/>
          </a:bodyPr>
          <a:lstStyle/>
          <a:p>
            <a:r>
              <a:rPr lang="en-US" sz="3400" dirty="0"/>
              <a:t>We can use nested class – </a:t>
            </a:r>
            <a:r>
              <a:rPr lang="en-US" sz="3400" b="1" dirty="0">
                <a:solidFill>
                  <a:schemeClr val="bg1"/>
                </a:solidFill>
              </a:rPr>
              <a:t>Node</a:t>
            </a:r>
          </a:p>
          <a:p>
            <a:r>
              <a:rPr lang="en-US" sz="3400" dirty="0"/>
              <a:t>How to </a:t>
            </a:r>
            <a:r>
              <a:rPr lang="en-US" sz="3400" b="1" dirty="0">
                <a:solidFill>
                  <a:schemeClr val="bg1"/>
                </a:solidFill>
              </a:rPr>
              <a:t>connect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sequence of elements</a:t>
            </a:r>
            <a:r>
              <a:rPr lang="en-US" sz="3400" dirty="0"/>
              <a:t>? </a:t>
            </a:r>
          </a:p>
          <a:p>
            <a:endParaRPr lang="en-US" sz="3400" b="1" dirty="0">
              <a:solidFill>
                <a:schemeClr val="bg1"/>
              </a:solidFill>
            </a:endParaRPr>
          </a:p>
          <a:p>
            <a:endParaRPr lang="en-US" sz="3400" b="1" dirty="0">
              <a:solidFill>
                <a:schemeClr val="bg1"/>
              </a:solidFill>
            </a:endParaRPr>
          </a:p>
          <a:p>
            <a:endParaRPr lang="en-US" sz="3400" b="1" dirty="0">
              <a:solidFill>
                <a:schemeClr val="bg1"/>
              </a:solidFill>
            </a:endParaRPr>
          </a:p>
          <a:p>
            <a:endParaRPr lang="en-US" sz="3400" b="1" dirty="0">
              <a:solidFill>
                <a:schemeClr val="bg1"/>
              </a:solidFill>
            </a:endParaRPr>
          </a:p>
          <a:p>
            <a:endParaRPr lang="en-US" sz="3400" b="1" dirty="0">
              <a:solidFill>
                <a:schemeClr val="bg1"/>
              </a:solidFill>
            </a:endParaRPr>
          </a:p>
          <a:p>
            <a:endParaRPr lang="en-US" sz="3400" b="1" dirty="0">
              <a:solidFill>
                <a:schemeClr val="bg1"/>
              </a:solidFill>
            </a:endParaRPr>
          </a:p>
          <a:p>
            <a:endParaRPr lang="en-US" sz="3400" b="1" dirty="0">
              <a:solidFill>
                <a:schemeClr val="bg1"/>
              </a:solidFill>
            </a:endParaRPr>
          </a:p>
          <a:p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Node Class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78904" y="1516426"/>
            <a:ext cx="6329593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public class LinkedList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private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class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Node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    </a:t>
            </a:r>
            <a:r>
              <a:rPr lang="en-US" sz="2200" b="1" noProof="1">
                <a:latin typeface="Consolas" pitchFamily="49" charset="0"/>
              </a:rPr>
              <a:t>private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int </a:t>
            </a:r>
            <a:r>
              <a:rPr lang="en-US" sz="2200" b="1" noProof="1">
                <a:latin typeface="Consolas" pitchFamily="49" charset="0"/>
              </a:rPr>
              <a:t>element;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    </a:t>
            </a:r>
            <a:r>
              <a:rPr lang="en-US" sz="2200" b="1" noProof="1">
                <a:latin typeface="Consolas" pitchFamily="49" charset="0"/>
              </a:rPr>
              <a:t>private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Node </a:t>
            </a:r>
            <a:r>
              <a:rPr lang="en-US" sz="2200" b="1" noProof="1">
                <a:latin typeface="Consolas" pitchFamily="49" charset="0"/>
              </a:rPr>
              <a:t>next;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</a:rPr>
              <a:t>//You can add any fields needed 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</a:rPr>
              <a:t>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  private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Node </a:t>
            </a:r>
            <a:r>
              <a:rPr lang="en-US" sz="2200" b="1" noProof="1">
                <a:latin typeface="Consolas" pitchFamily="49" charset="0"/>
              </a:rPr>
              <a:t>head;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322533" y="4696526"/>
            <a:ext cx="4356371" cy="919401"/>
          </a:xfrm>
          <a:prstGeom prst="wedgeRoundRectCallout">
            <a:avLst>
              <a:gd name="adj1" fmla="val 77607"/>
              <a:gd name="adj2" fmla="val -90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Keep at </a:t>
            </a:r>
            <a:r>
              <a:rPr lang="en-US" sz="2400" b="1" dirty="0">
                <a:solidFill>
                  <a:schemeClr val="bg1"/>
                </a:solidFill>
              </a:rPr>
              <a:t>least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one</a:t>
            </a:r>
            <a:r>
              <a:rPr lang="en-US" sz="2400" b="1" dirty="0">
                <a:solidFill>
                  <a:srgbClr val="FFFFFF"/>
                </a:solidFill>
              </a:rPr>
              <a:t> reference to connect the nodes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42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</a:t>
            </a:r>
            <a:r>
              <a:rPr lang="en-US" b="1" dirty="0">
                <a:solidFill>
                  <a:schemeClr val="bg1"/>
                </a:solidFill>
              </a:rPr>
              <a:t>chaining</a:t>
            </a:r>
            <a:r>
              <a:rPr lang="en-US" dirty="0"/>
              <a:t> elements </a:t>
            </a:r>
            <a:r>
              <a:rPr lang="en-US" b="1" dirty="0">
                <a:solidFill>
                  <a:schemeClr val="bg1"/>
                </a:solidFill>
              </a:rPr>
              <a:t>when adding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new element simply </a:t>
            </a:r>
            <a:r>
              <a:rPr lang="en-US" b="1" dirty="0">
                <a:solidFill>
                  <a:schemeClr val="bg1"/>
                </a:solidFill>
              </a:rPr>
              <a:t>add new Node </a:t>
            </a:r>
            <a:r>
              <a:rPr lang="en-US" dirty="0"/>
              <a:t>make all the </a:t>
            </a:r>
            <a:r>
              <a:rPr lang="en-US" b="1" dirty="0">
                <a:solidFill>
                  <a:schemeClr val="bg1"/>
                </a:solidFill>
              </a:rPr>
              <a:t>required references point to it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Node </a:t>
            </a:r>
            <a:r>
              <a:rPr lang="en-US" b="1" dirty="0">
                <a:solidFill>
                  <a:schemeClr val="bg1"/>
                </a:solidFill>
              </a:rPr>
              <a:t>clear all the references pointing to it</a:t>
            </a:r>
            <a:r>
              <a:rPr lang="en-US" dirty="0"/>
              <a:t> all the other nodes </a:t>
            </a:r>
            <a:r>
              <a:rPr lang="en-US" b="1" dirty="0">
                <a:solidFill>
                  <a:schemeClr val="bg1"/>
                </a:solidFill>
              </a:rPr>
              <a:t>should</a:t>
            </a:r>
            <a:r>
              <a:rPr lang="en-US" dirty="0"/>
              <a:t> remain in the </a:t>
            </a:r>
            <a:r>
              <a:rPr lang="en-US" b="1" dirty="0">
                <a:solidFill>
                  <a:schemeClr val="bg1"/>
                </a:solidFill>
              </a:rPr>
              <a:t>same order unchanged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Node Class (2)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095332"/>
              </p:ext>
            </p:extLst>
          </p:nvPr>
        </p:nvGraphicFramePr>
        <p:xfrm>
          <a:off x="677653" y="2048134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122144"/>
              </p:ext>
            </p:extLst>
          </p:nvPr>
        </p:nvGraphicFramePr>
        <p:xfrm>
          <a:off x="3202317" y="2048134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993014"/>
              </p:ext>
            </p:extLst>
          </p:nvPr>
        </p:nvGraphicFramePr>
        <p:xfrm>
          <a:off x="5726981" y="2048133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18711"/>
              </p:ext>
            </p:extLst>
          </p:nvPr>
        </p:nvGraphicFramePr>
        <p:xfrm>
          <a:off x="8256437" y="2048132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061713" y="2251494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97972" y="2251492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111041" y="2300140"/>
            <a:ext cx="1118559" cy="872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469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 fontScale="850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b="1" dirty="0">
                <a:solidFill>
                  <a:schemeClr val="bg1"/>
                </a:solidFill>
              </a:rPr>
              <a:t>Data structures </a:t>
            </a:r>
            <a:r>
              <a:rPr lang="en-US" sz="3199" dirty="0">
                <a:solidFill>
                  <a:schemeClr val="bg2"/>
                </a:solidFill>
              </a:rPr>
              <a:t>organize data in computer systems </a:t>
            </a:r>
            <a:br>
              <a:rPr lang="en-US" sz="3199" dirty="0">
                <a:solidFill>
                  <a:schemeClr val="bg2"/>
                </a:solidFill>
              </a:rPr>
            </a:br>
            <a:r>
              <a:rPr lang="en-US" sz="3199" dirty="0">
                <a:solidFill>
                  <a:schemeClr val="bg2"/>
                </a:solidFill>
              </a:rPr>
              <a:t>for efficient use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999" dirty="0">
                <a:solidFill>
                  <a:schemeClr val="bg2"/>
                </a:solidFill>
              </a:rPr>
              <a:t>Abstract data types (</a:t>
            </a:r>
            <a:r>
              <a:rPr lang="en-US" sz="2999" b="1" dirty="0">
                <a:solidFill>
                  <a:schemeClr val="bg1"/>
                </a:solidFill>
              </a:rPr>
              <a:t>ADT</a:t>
            </a:r>
            <a:r>
              <a:rPr lang="en-US" sz="2999" dirty="0">
                <a:solidFill>
                  <a:schemeClr val="bg2"/>
                </a:solidFill>
              </a:rPr>
              <a:t>) describe a set of </a:t>
            </a:r>
            <a:br>
              <a:rPr lang="en-US" sz="2999" dirty="0">
                <a:solidFill>
                  <a:schemeClr val="bg2"/>
                </a:solidFill>
              </a:rPr>
            </a:br>
            <a:r>
              <a:rPr lang="en-US" sz="2999" dirty="0">
                <a:solidFill>
                  <a:schemeClr val="bg2"/>
                </a:solidFill>
              </a:rPr>
              <a:t>operations</a:t>
            </a:r>
            <a:endParaRPr lang="en-US" sz="3199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b="1" dirty="0">
                <a:solidFill>
                  <a:schemeClr val="bg1"/>
                </a:solidFill>
              </a:rPr>
              <a:t>Algorithm complexity </a:t>
            </a:r>
            <a:r>
              <a:rPr lang="en-US" sz="3199" dirty="0">
                <a:solidFill>
                  <a:schemeClr val="bg2"/>
                </a:solidFill>
              </a:rPr>
              <a:t>is a rough estimation of the </a:t>
            </a:r>
            <a:br>
              <a:rPr lang="en-US" sz="3199" dirty="0">
                <a:solidFill>
                  <a:schemeClr val="bg2"/>
                </a:solidFill>
              </a:rPr>
            </a:br>
            <a:r>
              <a:rPr lang="en-US" sz="3199" b="1" dirty="0">
                <a:solidFill>
                  <a:schemeClr val="bg1"/>
                </a:solidFill>
              </a:rPr>
              <a:t>number of steps</a:t>
            </a:r>
            <a:r>
              <a:rPr lang="en-US" sz="3199" dirty="0">
                <a:solidFill>
                  <a:schemeClr val="bg2"/>
                </a:solidFill>
              </a:rPr>
              <a:t> performed by given computation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b="1" dirty="0">
                <a:solidFill>
                  <a:schemeClr val="bg1"/>
                </a:solidFill>
              </a:rPr>
              <a:t>Arrays</a:t>
            </a:r>
            <a:r>
              <a:rPr lang="en-US" sz="3199" dirty="0">
                <a:solidFill>
                  <a:schemeClr val="bg2"/>
                </a:solidFill>
              </a:rPr>
              <a:t> are </a:t>
            </a:r>
            <a:r>
              <a:rPr lang="en-US" sz="3199" b="1" dirty="0">
                <a:solidFill>
                  <a:schemeClr val="bg2"/>
                </a:solidFill>
              </a:rPr>
              <a:t>a </a:t>
            </a:r>
            <a:r>
              <a:rPr lang="en-US" sz="3199" b="1" dirty="0">
                <a:solidFill>
                  <a:schemeClr val="bg1"/>
                </a:solidFill>
              </a:rPr>
              <a:t>lightweight data structure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en-US" sz="3199" dirty="0">
                <a:solidFill>
                  <a:schemeClr val="bg2"/>
                </a:solidFill>
              </a:rPr>
              <a:t>that </a:t>
            </a:r>
            <a:br>
              <a:rPr lang="en-US" sz="3199" dirty="0">
                <a:solidFill>
                  <a:schemeClr val="bg2"/>
                </a:solidFill>
              </a:rPr>
            </a:br>
            <a:r>
              <a:rPr lang="en-US" sz="3199" dirty="0">
                <a:solidFill>
                  <a:schemeClr val="bg2"/>
                </a:solidFill>
              </a:rPr>
              <a:t>has </a:t>
            </a:r>
            <a:r>
              <a:rPr lang="en-US" sz="3199" b="1" dirty="0">
                <a:solidFill>
                  <a:schemeClr val="bg1"/>
                </a:solidFill>
              </a:rPr>
              <a:t>constant time access</a:t>
            </a:r>
            <a:r>
              <a:rPr lang="en-US" sz="3199" dirty="0">
                <a:solidFill>
                  <a:schemeClr val="bg2"/>
                </a:solidFill>
              </a:rPr>
              <a:t> to elements but has a </a:t>
            </a:r>
            <a:br>
              <a:rPr lang="en-US" sz="3199" dirty="0">
                <a:solidFill>
                  <a:schemeClr val="bg2"/>
                </a:solidFill>
              </a:rPr>
            </a:br>
            <a:r>
              <a:rPr lang="en-US" sz="3199" b="1" dirty="0">
                <a:solidFill>
                  <a:schemeClr val="bg1"/>
                </a:solidFill>
              </a:rPr>
              <a:t>fixed size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090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Computer </a:t>
            </a:r>
            <a:r>
              <a:rPr lang="en-US" sz="3400" b="1" dirty="0">
                <a:solidFill>
                  <a:schemeClr val="bg1"/>
                </a:solidFill>
              </a:rPr>
              <a:t>memory</a:t>
            </a:r>
            <a:r>
              <a:rPr lang="en-US" sz="3400" dirty="0"/>
              <a:t> is any physical device capable    of storing information temporarily, like </a:t>
            </a:r>
            <a:r>
              <a:rPr lang="en-US" sz="3400" b="1" dirty="0">
                <a:solidFill>
                  <a:schemeClr val="bg1"/>
                </a:solidFill>
              </a:rPr>
              <a:t>RAM</a:t>
            </a:r>
            <a:r>
              <a:rPr lang="en-US" sz="3400" dirty="0"/>
              <a:t>, or permanently, like </a:t>
            </a:r>
            <a:r>
              <a:rPr lang="en-US" sz="3400" b="1" dirty="0">
                <a:solidFill>
                  <a:schemeClr val="bg1"/>
                </a:solidFill>
              </a:rPr>
              <a:t>ROM</a:t>
            </a:r>
            <a:r>
              <a:rPr lang="en-US" sz="3400" dirty="0"/>
              <a:t>. Memory devices utilize </a:t>
            </a:r>
            <a:r>
              <a:rPr lang="en-US" sz="3400" b="1" dirty="0">
                <a:solidFill>
                  <a:schemeClr val="bg1"/>
                </a:solidFill>
              </a:rPr>
              <a:t>integrated circuits</a:t>
            </a:r>
            <a:r>
              <a:rPr lang="en-US" sz="3400" dirty="0"/>
              <a:t> and are used by </a:t>
            </a:r>
            <a:r>
              <a:rPr lang="en-US" sz="3400" b="1" dirty="0">
                <a:solidFill>
                  <a:schemeClr val="bg1"/>
                </a:solidFill>
              </a:rPr>
              <a:t>operating systems</a:t>
            </a:r>
            <a:r>
              <a:rPr lang="en-US" sz="3400" dirty="0"/>
              <a:t>, </a:t>
            </a:r>
            <a:r>
              <a:rPr lang="en-US" sz="3400" b="1" dirty="0">
                <a:solidFill>
                  <a:schemeClr val="bg1"/>
                </a:solidFill>
              </a:rPr>
              <a:t>software</a:t>
            </a:r>
            <a:r>
              <a:rPr lang="en-US" sz="3400" dirty="0"/>
              <a:t>, and </a:t>
            </a:r>
            <a:r>
              <a:rPr lang="en-US" sz="3400" b="1" dirty="0">
                <a:solidFill>
                  <a:schemeClr val="bg1"/>
                </a:solidFill>
              </a:rPr>
              <a:t>hardware</a:t>
            </a:r>
            <a:r>
              <a:rPr lang="en-US" sz="3400" dirty="0"/>
              <a:t>.</a:t>
            </a:r>
          </a:p>
          <a:p>
            <a:r>
              <a:rPr lang="en-US" sz="3400" dirty="0"/>
              <a:t>The term "memory", meaning "primary storage"     or </a:t>
            </a:r>
            <a:r>
              <a:rPr lang="en-US" sz="3400" b="1" dirty="0">
                <a:solidFill>
                  <a:schemeClr val="bg1"/>
                </a:solidFill>
              </a:rPr>
              <a:t>"main memory"</a:t>
            </a:r>
            <a:r>
              <a:rPr lang="en-US" sz="3400" dirty="0"/>
              <a:t>, is often associated with addressable </a:t>
            </a:r>
            <a:r>
              <a:rPr lang="en-US" sz="3400" b="1" dirty="0">
                <a:solidFill>
                  <a:schemeClr val="bg1"/>
                </a:solidFill>
              </a:rPr>
              <a:t>semiconductor memory</a:t>
            </a:r>
            <a:r>
              <a:rPr lang="en-US" sz="3400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Call Memory?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17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343874-7B47-435C-8CC6-BC7357A8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Call Memory?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128D-6155-448F-9EBD-FA7B327739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50938"/>
            <a:ext cx="11991000" cy="5606312"/>
          </a:xfrm>
        </p:spPr>
        <p:txBody>
          <a:bodyPr>
            <a:normAutofit/>
          </a:bodyPr>
          <a:lstStyle/>
          <a:p>
            <a:r>
              <a:rPr lang="en-US" sz="3400" dirty="0"/>
              <a:t>In computer science, memory usually is:</a:t>
            </a:r>
          </a:p>
          <a:p>
            <a:pPr lvl="1"/>
            <a:r>
              <a:rPr lang="en-US" sz="3400" dirty="0"/>
              <a:t>a continuous, numbered – aka addressed – sequence of bytes</a:t>
            </a:r>
            <a:endParaRPr lang="bg-BG" sz="3400" dirty="0"/>
          </a:p>
          <a:p>
            <a:pPr lvl="1"/>
            <a:r>
              <a:rPr lang="en-US" sz="3400" dirty="0"/>
              <a:t>storage for variables and functions created in programs</a:t>
            </a:r>
          </a:p>
          <a:p>
            <a:pPr lvl="1"/>
            <a:r>
              <a:rPr lang="en-US" sz="3400" dirty="0"/>
              <a:t>random-access – equally fast accessing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3400" baseline="30000" dirty="0"/>
              <a:t>th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500</a:t>
            </a:r>
            <a:r>
              <a:rPr lang="en-US" sz="3400" baseline="30000" dirty="0"/>
              <a:t>th</a:t>
            </a:r>
            <a:r>
              <a:rPr lang="en-US" sz="3400" dirty="0"/>
              <a:t> byte</a:t>
            </a:r>
          </a:p>
          <a:p>
            <a:pPr lvl="1"/>
            <a:r>
              <a:rPr lang="en-US" sz="3400" dirty="0"/>
              <a:t>addresses numbered in hexadecimal, prefixed with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0x</a:t>
            </a:r>
            <a:endParaRPr lang="en-US" sz="3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E86035-6556-4A4D-AF8F-4B82D9290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39915"/>
              </p:ext>
            </p:extLst>
          </p:nvPr>
        </p:nvGraphicFramePr>
        <p:xfrm>
          <a:off x="943112" y="5200705"/>
          <a:ext cx="992160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70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1629336">
                  <a:extLst>
                    <a:ext uri="{9D8B030D-6E8A-4147-A177-3AD203B41FA5}">
                      <a16:colId xmlns:a16="http://schemas.microsoft.com/office/drawing/2014/main" val="2032826480"/>
                    </a:ext>
                  </a:extLst>
                </a:gridCol>
                <a:gridCol w="1629336">
                  <a:extLst>
                    <a:ext uri="{9D8B030D-6E8A-4147-A177-3AD203B41FA5}">
                      <a16:colId xmlns:a16="http://schemas.microsoft.com/office/drawing/2014/main" val="948481775"/>
                    </a:ext>
                  </a:extLst>
                </a:gridCol>
                <a:gridCol w="1629336">
                  <a:extLst>
                    <a:ext uri="{9D8B030D-6E8A-4147-A177-3AD203B41FA5}">
                      <a16:colId xmlns:a16="http://schemas.microsoft.com/office/drawing/2014/main" val="253539082"/>
                    </a:ext>
                  </a:extLst>
                </a:gridCol>
                <a:gridCol w="940417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864788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940417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0x0</a:t>
                      </a:r>
                      <a:endParaRPr lang="bg-BG" sz="3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0x1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0x2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Byte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(binary)</a:t>
                      </a:r>
                      <a:endParaRPr lang="bg-BG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00001101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bg-BG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101010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01000101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00000011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86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CA6791-5CDA-4501-901F-360D8BC2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Usage by Variables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BEC2D-2FBC-4F00-8244-DD246A5B87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7825" cy="5570537"/>
          </a:xfrm>
        </p:spPr>
        <p:txBody>
          <a:bodyPr/>
          <a:lstStyle/>
          <a:p>
            <a:r>
              <a:rPr lang="en-US" sz="3400" dirty="0"/>
              <a:t>A primitive data type takes up a sequence of bytes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byte</a:t>
            </a:r>
            <a:r>
              <a:rPr lang="en-US" sz="3400" dirty="0"/>
              <a:t> is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 byte,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 address: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3400" dirty="0"/>
              <a:t>Other types &amp; arrays use consecutive bytes, e.g.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400" dirty="0"/>
              <a:t>-byte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en-US" sz="3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015489-9AD9-48BC-91C7-CF7FC1DCA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69428"/>
              </p:ext>
            </p:extLst>
          </p:nvPr>
        </p:nvGraphicFramePr>
        <p:xfrm>
          <a:off x="1692938" y="2945902"/>
          <a:ext cx="842194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70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697355">
                  <a:extLst>
                    <a:ext uri="{9D8B030D-6E8A-4147-A177-3AD203B41FA5}">
                      <a16:colId xmlns:a16="http://schemas.microsoft.com/office/drawing/2014/main" val="1070309948"/>
                    </a:ext>
                  </a:extLst>
                </a:gridCol>
                <a:gridCol w="1543832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405941992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1451668114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1313168716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0x6afe4b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(binary)</a:t>
                      </a:r>
                      <a:endParaRPr kumimoji="0" lang="bg-BG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00101010‬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3E0F0097-A4A3-4DC5-B8E9-78C389D70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938" y="2484557"/>
            <a:ext cx="8421947" cy="461345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398" b="1" dirty="0">
                <a:solidFill>
                  <a:schemeClr val="tx1"/>
                </a:solidFill>
              </a:rPr>
              <a:t>byte number = 42;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let's assume number is at address 0x6afe4c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837C9D-5FFF-4DA4-874F-47F21A5CE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85769"/>
              </p:ext>
            </p:extLst>
          </p:nvPr>
        </p:nvGraphicFramePr>
        <p:xfrm>
          <a:off x="750518" y="5059776"/>
          <a:ext cx="10801659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70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787005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697355">
                  <a:extLst>
                    <a:ext uri="{9D8B030D-6E8A-4147-A177-3AD203B41FA5}">
                      <a16:colId xmlns:a16="http://schemas.microsoft.com/office/drawing/2014/main" val="3762794745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2315733304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2377764386"/>
                    </a:ext>
                  </a:extLst>
                </a:gridCol>
                <a:gridCol w="787005">
                  <a:extLst>
                    <a:ext uri="{9D8B030D-6E8A-4147-A177-3AD203B41FA5}">
                      <a16:colId xmlns:a16="http://schemas.microsoft.com/office/drawing/2014/main" val="2045659150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0x6afe4b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0x6afe4d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0x6afe4e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0x6afe4f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(binary)</a:t>
                      </a:r>
                      <a:endParaRPr kumimoji="0" lang="bg-BG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11100100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00000111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67F35B10-0331-488A-B67B-6735EFF2B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18" y="4607601"/>
            <a:ext cx="10801658" cy="461345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398" b="1" dirty="0">
                <a:solidFill>
                  <a:schemeClr val="tx1"/>
                </a:solidFill>
              </a:rPr>
              <a:t>int year = 2020;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let's assume year is at address 0x6afe4c</a:t>
            </a:r>
            <a:endParaRPr lang="bg-BG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160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4144695" cy="5201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/>
              <a:t>Each memory level is </a:t>
            </a:r>
            <a:r>
              <a:rPr lang="en-US" sz="3400" b="1" dirty="0">
                <a:solidFill>
                  <a:schemeClr val="bg1"/>
                </a:solidFill>
              </a:rPr>
              <a:t>faster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smaller</a:t>
            </a:r>
            <a:r>
              <a:rPr lang="en-US" sz="3400" dirty="0"/>
              <a:t> than the </a:t>
            </a:r>
            <a:r>
              <a:rPr lang="en-US" sz="3400" b="1" dirty="0">
                <a:solidFill>
                  <a:schemeClr val="bg1"/>
                </a:solidFill>
              </a:rPr>
              <a:t>next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memory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level</a:t>
            </a:r>
            <a:r>
              <a:rPr lang="en-US" sz="3400" dirty="0"/>
              <a:t>. At the end we can say we have </a:t>
            </a:r>
            <a:r>
              <a:rPr lang="en-US" sz="3400" b="1" dirty="0">
                <a:solidFill>
                  <a:schemeClr val="bg1"/>
                </a:solidFill>
              </a:rPr>
              <a:t>nearly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infinite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memory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storage which </a:t>
            </a:r>
            <a:r>
              <a:rPr lang="en-US" sz="3400" b="1" dirty="0">
                <a:solidFill>
                  <a:schemeClr val="bg1"/>
                </a:solidFill>
              </a:rPr>
              <a:t>is also infinitely slow</a:t>
            </a:r>
            <a:r>
              <a:rPr lang="en-US" sz="3400" dirty="0"/>
              <a:t>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943428" y="1348033"/>
            <a:ext cx="2" cy="44247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43428" y="5791526"/>
            <a:ext cx="668499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61953" y="5772817"/>
            <a:ext cx="6684995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                                                                       </a:t>
            </a:r>
            <a:r>
              <a:rPr lang="en-US" sz="2400" b="1" dirty="0">
                <a:solidFill>
                  <a:schemeClr val="bg1"/>
                </a:solidFill>
              </a:rPr>
              <a:t>Storage Size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2300250" y="3399345"/>
            <a:ext cx="4731116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Access Time</a:t>
            </a:r>
          </a:p>
        </p:txBody>
      </p:sp>
      <p:sp>
        <p:nvSpPr>
          <p:cNvPr id="15" name="TextBox 14"/>
          <p:cNvSpPr txBox="1"/>
          <p:nvPr/>
        </p:nvSpPr>
        <p:spPr>
          <a:xfrm rot="19871908">
            <a:off x="5085187" y="4652010"/>
            <a:ext cx="1430052" cy="827507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CPU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Registers</a:t>
            </a:r>
          </a:p>
        </p:txBody>
      </p:sp>
      <p:sp>
        <p:nvSpPr>
          <p:cNvPr id="19" name="TextBox 18"/>
          <p:cNvSpPr txBox="1"/>
          <p:nvPr/>
        </p:nvSpPr>
        <p:spPr>
          <a:xfrm rot="19861986">
            <a:off x="6565388" y="3839943"/>
            <a:ext cx="1430052" cy="827507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CPU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Cache</a:t>
            </a:r>
          </a:p>
        </p:txBody>
      </p:sp>
      <p:sp>
        <p:nvSpPr>
          <p:cNvPr id="20" name="TextBox 19"/>
          <p:cNvSpPr txBox="1"/>
          <p:nvPr/>
        </p:nvSpPr>
        <p:spPr>
          <a:xfrm rot="19874990">
            <a:off x="7985779" y="2918221"/>
            <a:ext cx="1940087" cy="827507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Random</a:t>
            </a:r>
            <a:r>
              <a:rPr lang="en-US" dirty="0"/>
              <a:t> </a:t>
            </a:r>
            <a:r>
              <a:rPr lang="en-US" b="1" dirty="0"/>
              <a:t>Access</a:t>
            </a:r>
            <a:r>
              <a:rPr lang="en-US" dirty="0"/>
              <a:t> </a:t>
            </a:r>
            <a:r>
              <a:rPr lang="en-US" b="1" dirty="0"/>
              <a:t>Memory</a:t>
            </a:r>
          </a:p>
        </p:txBody>
      </p:sp>
      <p:sp>
        <p:nvSpPr>
          <p:cNvPr id="23" name="TextBox 22"/>
          <p:cNvSpPr txBox="1"/>
          <p:nvPr/>
        </p:nvSpPr>
        <p:spPr>
          <a:xfrm rot="19874990">
            <a:off x="9897137" y="2030858"/>
            <a:ext cx="1352295" cy="827507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Disk</a:t>
            </a:r>
            <a:r>
              <a:rPr lang="en-US" dirty="0"/>
              <a:t> </a:t>
            </a:r>
            <a:r>
              <a:rPr lang="en-US" b="1" dirty="0"/>
              <a:t>Storage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67356" y="1655469"/>
            <a:ext cx="6805047" cy="375477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568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Structures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5727192" y="941832"/>
            <a:ext cx="731520" cy="713232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386072" y="2279261"/>
            <a:ext cx="731520" cy="713232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062216" y="2279261"/>
            <a:ext cx="731520" cy="713232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27192" y="3626213"/>
            <a:ext cx="731520" cy="713232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7" idx="7"/>
            <a:endCxn id="4" idx="3"/>
          </p:cNvCxnSpPr>
          <p:nvPr/>
        </p:nvCxnSpPr>
        <p:spPr>
          <a:xfrm flipV="1">
            <a:off x="5010463" y="1550614"/>
            <a:ext cx="823858" cy="833097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21" idx="0"/>
          </p:cNvCxnSpPr>
          <p:nvPr/>
        </p:nvCxnSpPr>
        <p:spPr>
          <a:xfrm>
            <a:off x="6458712" y="1298448"/>
            <a:ext cx="970720" cy="980813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7"/>
          </p:cNvCxnSpPr>
          <p:nvPr/>
        </p:nvCxnSpPr>
        <p:spPr>
          <a:xfrm flipH="1">
            <a:off x="6351583" y="2888043"/>
            <a:ext cx="817762" cy="84262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6275" y="2301696"/>
            <a:ext cx="51435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72257" y="2279261"/>
            <a:ext cx="51435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34321" y="3608684"/>
            <a:ext cx="51435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34321" y="933546"/>
            <a:ext cx="51435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A</a:t>
            </a:r>
          </a:p>
        </p:txBody>
      </p:sp>
      <p:cxnSp>
        <p:nvCxnSpPr>
          <p:cNvPr id="24" name="Straight Arrow Connector 23"/>
          <p:cNvCxnSpPr>
            <a:stCxn id="22" idx="0"/>
            <a:endCxn id="4" idx="4"/>
          </p:cNvCxnSpPr>
          <p:nvPr/>
        </p:nvCxnSpPr>
        <p:spPr>
          <a:xfrm flipV="1">
            <a:off x="6091496" y="1655064"/>
            <a:ext cx="1456" cy="195362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7" idx="6"/>
          </p:cNvCxnSpPr>
          <p:nvPr/>
        </p:nvCxnSpPr>
        <p:spPr>
          <a:xfrm flipH="1">
            <a:off x="5117592" y="2635877"/>
            <a:ext cx="1944624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4" idx="5"/>
          </p:cNvCxnSpPr>
          <p:nvPr/>
        </p:nvCxnSpPr>
        <p:spPr>
          <a:xfrm flipH="1" flipV="1">
            <a:off x="6351583" y="1550614"/>
            <a:ext cx="817762" cy="833097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7348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6058</TotalTime>
  <Words>3613</Words>
  <Application>Microsoft Office PowerPoint</Application>
  <PresentationFormat>Widescreen</PresentationFormat>
  <Paragraphs>707</Paragraphs>
  <Slides>47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Arial</vt:lpstr>
      <vt:lpstr>Arial</vt:lpstr>
      <vt:lpstr>Calibri</vt:lpstr>
      <vt:lpstr>Consolas</vt:lpstr>
      <vt:lpstr>Courier New</vt:lpstr>
      <vt:lpstr>Google Sans</vt:lpstr>
      <vt:lpstr>Segoe UI Symbol</vt:lpstr>
      <vt:lpstr>Segoe UI Web (Cyrillic)</vt:lpstr>
      <vt:lpstr>Symbol</vt:lpstr>
      <vt:lpstr>Wingdings</vt:lpstr>
      <vt:lpstr>Wingdings 2</vt:lpstr>
      <vt:lpstr>SoftUni</vt:lpstr>
      <vt:lpstr>Data Structures and Complexity</vt:lpstr>
      <vt:lpstr>Table of Contents</vt:lpstr>
      <vt:lpstr>Have a Question?</vt:lpstr>
      <vt:lpstr>Memory Storage</vt:lpstr>
      <vt:lpstr>What Do We Call Memory?</vt:lpstr>
      <vt:lpstr>What Do We Call Memory?</vt:lpstr>
      <vt:lpstr>Memory Usage by Variables</vt:lpstr>
      <vt:lpstr>Memory Hierarchy</vt:lpstr>
      <vt:lpstr>Data Structures</vt:lpstr>
      <vt:lpstr>What is Data?</vt:lpstr>
      <vt:lpstr>What is Information?</vt:lpstr>
      <vt:lpstr>Data in Computing</vt:lpstr>
      <vt:lpstr>Data in Computing</vt:lpstr>
      <vt:lpstr>Data Structures</vt:lpstr>
      <vt:lpstr>Abstract Data Structures (ADS)</vt:lpstr>
      <vt:lpstr>Data Structures Implementation</vt:lpstr>
      <vt:lpstr>Algorithmic Complexity</vt:lpstr>
      <vt:lpstr>Algorithm Analysis</vt:lpstr>
      <vt:lpstr>Algorithm Analysis</vt:lpstr>
      <vt:lpstr>Algorithm Analysis (3)</vt:lpstr>
      <vt:lpstr>Problem: Get Number of Steps</vt:lpstr>
      <vt:lpstr>Simplifying Step Count</vt:lpstr>
      <vt:lpstr>Time Complexity</vt:lpstr>
      <vt:lpstr>Time Complexity</vt:lpstr>
      <vt:lpstr>Time Complexity</vt:lpstr>
      <vt:lpstr>Time Complexity</vt:lpstr>
      <vt:lpstr>Asymptotic Notations</vt:lpstr>
      <vt:lpstr>Algorithms Complexity</vt:lpstr>
      <vt:lpstr>Algorithmic Complexity</vt:lpstr>
      <vt:lpstr>Asymptotic Functions</vt:lpstr>
      <vt:lpstr>Typical Complexities</vt:lpstr>
      <vt:lpstr>Time Complexity and Program Speed</vt:lpstr>
      <vt:lpstr>Memory Requirement</vt:lpstr>
      <vt:lpstr>Array Data Structures</vt:lpstr>
      <vt:lpstr>Array Data Structure</vt:lpstr>
      <vt:lpstr>Why Arrays Are Fast?</vt:lpstr>
      <vt:lpstr>Arrays – Changing Array Size</vt:lpstr>
      <vt:lpstr>Data Structure Implementation</vt:lpstr>
      <vt:lpstr>How Do We Store the Elements?</vt:lpstr>
      <vt:lpstr>Using an Array</vt:lpstr>
      <vt:lpstr>Using an Array (2)</vt:lpstr>
      <vt:lpstr>Using Node Class</vt:lpstr>
      <vt:lpstr>Using Node Class (2)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Eray Erol</cp:lastModifiedBy>
  <cp:revision>35</cp:revision>
  <dcterms:created xsi:type="dcterms:W3CDTF">2018-05-23T13:08:44Z</dcterms:created>
  <dcterms:modified xsi:type="dcterms:W3CDTF">2021-01-18T05:06:09Z</dcterms:modified>
  <cp:category>computer programming; programming</cp:category>
</cp:coreProperties>
</file>