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276" r:id="rId3"/>
    <p:sldId id="492" r:id="rId4"/>
    <p:sldId id="493" r:id="rId5"/>
    <p:sldId id="406" r:id="rId6"/>
    <p:sldId id="581" r:id="rId7"/>
    <p:sldId id="609" r:id="rId8"/>
    <p:sldId id="549" r:id="rId9"/>
    <p:sldId id="583" r:id="rId10"/>
    <p:sldId id="584" r:id="rId11"/>
    <p:sldId id="585" r:id="rId12"/>
    <p:sldId id="594" r:id="rId13"/>
    <p:sldId id="599" r:id="rId14"/>
    <p:sldId id="586" r:id="rId15"/>
    <p:sldId id="600" r:id="rId16"/>
    <p:sldId id="554" r:id="rId17"/>
    <p:sldId id="601" r:id="rId18"/>
    <p:sldId id="595" r:id="rId19"/>
    <p:sldId id="556" r:id="rId20"/>
    <p:sldId id="558" r:id="rId21"/>
    <p:sldId id="559" r:id="rId22"/>
    <p:sldId id="563" r:id="rId23"/>
    <p:sldId id="596" r:id="rId24"/>
    <p:sldId id="606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603" r:id="rId34"/>
    <p:sldId id="604" r:id="rId35"/>
    <p:sldId id="605" r:id="rId36"/>
    <p:sldId id="576" r:id="rId37"/>
    <p:sldId id="543" r:id="rId38"/>
    <p:sldId id="542" r:id="rId39"/>
    <p:sldId id="544" r:id="rId40"/>
    <p:sldId id="610" r:id="rId41"/>
    <p:sldId id="582" r:id="rId42"/>
    <p:sldId id="592" r:id="rId43"/>
    <p:sldId id="5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First Class Functions" id="{BC4A3995-4CED-4320-A673-95328C9C809D}">
          <p14:sldIdLst>
            <p14:sldId id="493"/>
            <p14:sldId id="406"/>
            <p14:sldId id="581"/>
            <p14:sldId id="609"/>
            <p14:sldId id="549"/>
            <p14:sldId id="583"/>
            <p14:sldId id="584"/>
            <p14:sldId id="585"/>
            <p14:sldId id="594"/>
            <p14:sldId id="599"/>
            <p14:sldId id="586"/>
            <p14:sldId id="600"/>
            <p14:sldId id="554"/>
            <p14:sldId id="601"/>
            <p14:sldId id="595"/>
            <p14:sldId id="556"/>
          </p14:sldIdLst>
        </p14:section>
        <p14:section name="IIFE" id="{8DD0CCFF-ADA4-4C17-A924-42AC210A09FB}">
          <p14:sldIdLst>
            <p14:sldId id="558"/>
            <p14:sldId id="559"/>
            <p14:sldId id="563"/>
            <p14:sldId id="596"/>
            <p14:sldId id="606"/>
          </p14:sldIdLst>
        </p14:section>
        <p14:section name="Using this, call, apply, bind" id="{02752E8F-3CDC-4BAA-AE5D-BB06E2A564C7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603"/>
            <p14:sldId id="604"/>
            <p14:sldId id="605"/>
            <p14:sldId id="576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610"/>
            <p14:sldId id="582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C4"/>
    <a:srgbClr val="1C77C4"/>
    <a:srgbClr val="0984E4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ъмен сти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114" d="100"/>
          <a:sy n="114" d="100"/>
        </p:scale>
        <p:origin x="162" y="10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26.8.2019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3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Expressions,</a:t>
            </a:r>
            <a:r>
              <a:rPr lang="bg-BG" b="1" dirty="0"/>
              <a:t/>
            </a:r>
            <a:br>
              <a:rPr lang="bg-BG" b="1" dirty="0"/>
            </a:br>
            <a:r>
              <a:rPr lang="en-US" b="1" dirty="0"/>
              <a:t> IIFE, this, call, apply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7043" y="2492684"/>
            <a:ext cx="689253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nums = [4, 2, 1, 5];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mappedNums = nums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.map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(n =&gt; n * 2);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console.log(mappedNums);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[8, 4, 2, 10]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190405" y="1218726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creates a new array with the results of calling a provided function on every element in the calling array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55A443F-9900-41C5-BA24-C5BBFEB8EF02}"/>
              </a:ext>
            </a:extLst>
          </p:cNvPr>
          <p:cNvSpPr txBox="1">
            <a:spLocks/>
          </p:cNvSpPr>
          <p:nvPr/>
        </p:nvSpPr>
        <p:spPr>
          <a:xfrm>
            <a:off x="747043" y="4088446"/>
            <a:ext cx="8803357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names = ["joe", "PeteR", "CleVELand"];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mappedNames = names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.map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(n =&gt; n.toUpperCase());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console.log(mappedNames);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["JOE", "PETER", "CLEVELAND"]</a:t>
            </a:r>
          </a:p>
        </p:txBody>
      </p:sp>
    </p:spTree>
    <p:extLst>
      <p:ext uri="{BB962C8B-B14F-4D97-AF65-F5344CB8AC3E}">
        <p14:creationId xmlns:p14="http://schemas.microsoft.com/office/powerpoint/2010/main" val="457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83509" y="2627654"/>
            <a:ext cx="9902212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array1 = [1, 2, 3, 4];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(acc, cur) =&gt; acc + cur;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 + 2 + 3 + 4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console.log(array1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10</a:t>
            </a:r>
            <a:endParaRPr lang="bg-BG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console.log([]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.reduce(reducer, 5)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5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190405" y="1266920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</a:t>
            </a:r>
            <a:r>
              <a:rPr lang="en-US" sz="3200" dirty="0"/>
              <a:t> method executes a </a:t>
            </a:r>
            <a:r>
              <a:rPr lang="en-US" sz="3200" b="1" dirty="0">
                <a:solidFill>
                  <a:schemeClr val="bg1"/>
                </a:solidFill>
              </a:rPr>
              <a:t>reducer</a:t>
            </a:r>
            <a:r>
              <a:rPr lang="en-US" sz="3200" dirty="0"/>
              <a:t> function on each member of the array resulting in a single output value</a:t>
            </a:r>
          </a:p>
        </p:txBody>
      </p:sp>
    </p:spTree>
    <p:extLst>
      <p:ext uri="{BB962C8B-B14F-4D97-AF65-F5344CB8AC3E}">
        <p14:creationId xmlns:p14="http://schemas.microsoft.com/office/powerpoint/2010/main" val="38813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Problem: Aggregates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program, which:</a:t>
            </a:r>
          </a:p>
          <a:p>
            <a:pPr lvl="1"/>
            <a:r>
              <a:rPr lang="en-US" dirty="0"/>
              <a:t>Receives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information about an </a:t>
            </a:r>
            <a:r>
              <a:rPr lang="en-US" b="1" dirty="0">
                <a:solidFill>
                  <a:schemeClr val="bg1"/>
                </a:solidFill>
              </a:rPr>
              <a:t>input array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B51BA0E-A647-438E-BC11-37104FE153D6}"/>
              </a:ext>
            </a:extLst>
          </p:cNvPr>
          <p:cNvSpPr txBox="1">
            <a:spLocks/>
          </p:cNvSpPr>
          <p:nvPr/>
        </p:nvSpPr>
        <p:spPr>
          <a:xfrm>
            <a:off x="1282720" y="3980855"/>
            <a:ext cx="1060485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-3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20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7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0.5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979B926-84F1-4F2A-95BA-453A0E8A785F}"/>
              </a:ext>
            </a:extLst>
          </p:cNvPr>
          <p:cNvSpPr txBox="1">
            <a:spLocks/>
          </p:cNvSpPr>
          <p:nvPr/>
        </p:nvSpPr>
        <p:spPr>
          <a:xfrm>
            <a:off x="3908039" y="3953236"/>
            <a:ext cx="3063553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Sum = 29.5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Min = 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Product = -1050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Join = 5-32070.5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2791228" y="4745528"/>
            <a:ext cx="668788" cy="5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5DB25-2F56-4993-A471-608D954620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4312" y="3792135"/>
            <a:ext cx="2122100" cy="26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Solution: Aggregates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999732-2D6D-4631-97D9-18654AF17496}"/>
              </a:ext>
            </a:extLst>
          </p:cNvPr>
          <p:cNvSpPr txBox="1">
            <a:spLocks/>
          </p:cNvSpPr>
          <p:nvPr/>
        </p:nvSpPr>
        <p:spPr>
          <a:xfrm>
            <a:off x="436982" y="1476970"/>
            <a:ext cx="1131803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solution(arr)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console.log('Sum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a + b));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Math.min(a,b)));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console.log('Max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Math.max(a,b)));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console.log('Product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a * b));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console.log('Join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'' + a + b));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process of </a:t>
            </a:r>
            <a:r>
              <a:rPr lang="en-US" sz="3200" b="1" dirty="0">
                <a:solidFill>
                  <a:schemeClr val="bg1"/>
                </a:solidFill>
              </a:rPr>
              <a:t>breaking down </a:t>
            </a:r>
            <a:r>
              <a:rPr lang="en-US" sz="3200" dirty="0"/>
              <a:t>a function into a series </a:t>
            </a:r>
            <a:br>
              <a:rPr lang="en-US" sz="3200" dirty="0"/>
            </a:br>
            <a:r>
              <a:rPr lang="en-US" sz="3200" dirty="0"/>
              <a:t>of functions - each takes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argument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737486" y="2401905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Composition </a:t>
            </a:r>
            <a:r>
              <a:rPr lang="en-US" sz="3200" dirty="0"/>
              <a:t>- Building new function from old</a:t>
            </a:r>
            <a:br>
              <a:rPr lang="en-US" sz="3200" dirty="0"/>
            </a:br>
            <a:r>
              <a:rPr lang="en-US" sz="32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 - Functions that are called repeatedly with the</a:t>
            </a:r>
            <a:br>
              <a:rPr lang="en-US" sz="3200" dirty="0"/>
            </a:br>
            <a:r>
              <a:rPr lang="en-US" sz="3200" dirty="0"/>
              <a:t>same set of inputs but whose result is relatively expensive to</a:t>
            </a:r>
            <a:br>
              <a:rPr lang="en-US" sz="3200" dirty="0"/>
            </a:br>
            <a:r>
              <a:rPr lang="en-US" sz="32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Errors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Throwing functions and exiting immediately</a:t>
            </a:r>
            <a:br>
              <a:rPr lang="en-US" sz="3200" dirty="0"/>
            </a:br>
            <a:r>
              <a:rPr lang="en-US" sz="32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222480"/>
            <a:ext cx="11184201" cy="5514221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final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  <a:r>
              <a:rPr lang="en-US" sz="3200" dirty="0"/>
              <a:t>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times</a:t>
            </a:r>
          </a:p>
          <a:p>
            <a:r>
              <a:rPr lang="en-US" sz="3200" dirty="0"/>
              <a:t>This helps write </a:t>
            </a:r>
            <a:r>
              <a:rPr lang="en-US" sz="3200" b="1" dirty="0">
                <a:solidFill>
                  <a:schemeClr val="bg1"/>
                </a:solidFill>
              </a:rPr>
              <a:t>reusable code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fewer bugs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29135" y="4619177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638785" y="4690802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44048" y="4630365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83855"/>
            <a:ext cx="11818096" cy="51133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CE30-E7B0-4703-8FCE-7C21D7BEA6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Write a program, which: </a:t>
            </a:r>
          </a:p>
          <a:p>
            <a:pPr marL="990266" lvl="1" indent="-457200"/>
            <a:r>
              <a:rPr lang="en-US" sz="3100" dirty="0"/>
              <a:t>Receives a </a:t>
            </a:r>
            <a:r>
              <a:rPr lang="en-US" sz="3100" b="1" dirty="0">
                <a:solidFill>
                  <a:schemeClr val="bg1"/>
                </a:solidFill>
              </a:rPr>
              <a:t>function</a:t>
            </a:r>
            <a:r>
              <a:rPr lang="en-US" sz="3100" dirty="0"/>
              <a:t> that </a:t>
            </a:r>
            <a:r>
              <a:rPr lang="en-US" sz="3100" b="1" dirty="0">
                <a:solidFill>
                  <a:schemeClr val="bg1"/>
                </a:solidFill>
              </a:rPr>
              <a:t>takes 4 parameters</a:t>
            </a:r>
          </a:p>
          <a:p>
            <a:pPr marL="990266" lvl="1" indent="-457200"/>
            <a:r>
              <a:rPr lang="en-US" sz="3100" dirty="0"/>
              <a:t>Returns </a:t>
            </a:r>
            <a:r>
              <a:rPr lang="en-US" sz="3100" b="1" dirty="0">
                <a:solidFill>
                  <a:schemeClr val="bg1"/>
                </a:solidFill>
              </a:rPr>
              <a:t>another function </a:t>
            </a:r>
            <a:r>
              <a:rPr lang="en-US" sz="3100" dirty="0"/>
              <a:t>that only </a:t>
            </a:r>
            <a:r>
              <a:rPr lang="en-US" sz="3100" b="1" dirty="0">
                <a:solidFill>
                  <a:schemeClr val="bg1"/>
                </a:solidFill>
              </a:rPr>
              <a:t>takes 1 parameter</a:t>
            </a:r>
          </a:p>
          <a:p>
            <a:pPr marL="990266" lvl="1" indent="-457200"/>
            <a:r>
              <a:rPr lang="en-US" sz="3100" dirty="0"/>
              <a:t>Returns the formatted string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1291097" y="4043823"/>
            <a:ext cx="9075534" cy="22819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const dollarFormatter =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result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27449" y="1848230"/>
            <a:ext cx="8732221" cy="3401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getDollarFormatter(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function dollarFormatter(value)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return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(',', '$', true, value);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dollarFormatter;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7852730" y="2644383"/>
            <a:ext cx="2141015" cy="495981"/>
          </a:xfrm>
          <a:prstGeom prst="wedgeRoundRectCallout">
            <a:avLst>
              <a:gd name="adj1" fmla="val -59029"/>
              <a:gd name="adj2" fmla="val 55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Fix parameters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015805" y="3623118"/>
            <a:ext cx="4385083" cy="495981"/>
          </a:xfrm>
          <a:prstGeom prst="wedgeRoundRectCallout">
            <a:avLst>
              <a:gd name="adj1" fmla="val -61073"/>
              <a:gd name="adj2" fmla="val -601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Return result of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original</a:t>
            </a: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12078" y="1398653"/>
            <a:ext cx="8365766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First Class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Higher-Order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Currying 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Immediately-Invoked Function Expressions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Function Context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42818" y="5018861"/>
            <a:ext cx="10961783" cy="768084"/>
          </a:xfrm>
        </p:spPr>
        <p:txBody>
          <a:bodyPr/>
          <a:lstStyle/>
          <a:p>
            <a:r>
              <a:rPr lang="en-US" dirty="0"/>
              <a:t>Immediately-Invoked </a:t>
            </a:r>
            <a:br>
              <a:rPr lang="en-US" dirty="0"/>
            </a:br>
            <a:r>
              <a:rPr lang="en-US" dirty="0"/>
              <a:t>Function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49283" y="3376284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49283" y="5313314"/>
            <a:ext cx="92106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iife = 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49283" y="4344799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1601" y="1275570"/>
            <a:ext cx="10895974" cy="5276048"/>
          </a:xfrm>
        </p:spPr>
        <p:txBody>
          <a:bodyPr>
            <a:normAutofit/>
          </a:bodyPr>
          <a:lstStyle/>
          <a:p>
            <a:pPr marL="609219" lvl="1" indent="0">
              <a:buNone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is preserved in the outer function (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  <a:r>
              <a:rPr lang="en-US" sz="32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96547" y="2050213"/>
            <a:ext cx="542556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const f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 function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22109" y="2050213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56595-0357-49ED-BFDF-C7E7DE234E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39954" y="4172629"/>
            <a:ext cx="2055499" cy="22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3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Keeps a string </a:t>
            </a:r>
            <a:r>
              <a:rPr lang="en-US" sz="3100" b="1" dirty="0">
                <a:solidFill>
                  <a:schemeClr val="bg1"/>
                </a:solidFill>
              </a:rPr>
              <a:t>inside its context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Can execute different </a:t>
            </a:r>
            <a:r>
              <a:rPr lang="en-US" sz="3100" b="1" dirty="0">
                <a:solidFill>
                  <a:schemeClr val="bg1"/>
                </a:solidFill>
              </a:rPr>
              <a:t>commands</a:t>
            </a:r>
            <a:r>
              <a:rPr lang="en-US" sz="31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100" dirty="0"/>
              <a:t> - add </a:t>
            </a:r>
            <a:r>
              <a:rPr lang="en-US" sz="3100" b="1" dirty="0">
                <a:solidFill>
                  <a:schemeClr val="bg1"/>
                </a:solidFill>
              </a:rPr>
              <a:t>str</a:t>
            </a:r>
            <a:r>
              <a:rPr lang="en-US" sz="31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100" dirty="0"/>
              <a:t> - </a:t>
            </a:r>
            <a:r>
              <a:rPr lang="en-US" sz="3100" b="1" dirty="0">
                <a:solidFill>
                  <a:schemeClr val="bg1"/>
                </a:solidFill>
              </a:rPr>
              <a:t>remove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first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n</a:t>
            </a:r>
            <a:r>
              <a:rPr lang="en-US" sz="31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100" dirty="0"/>
              <a:t> - remove the </a:t>
            </a:r>
            <a:r>
              <a:rPr lang="en-US" sz="3100" b="1" dirty="0">
                <a:solidFill>
                  <a:schemeClr val="bg1"/>
                </a:solidFill>
              </a:rPr>
              <a:t>last n</a:t>
            </a:r>
            <a:r>
              <a:rPr lang="en-US" sz="31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100" dirty="0"/>
              <a:t> - print the stored string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3"/>
            <a:ext cx="11623396" cy="4775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solution()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let str = 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return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: (s) =&gt; str += 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 (n) =&gt; str = str.substring(n),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 (n) =&gt; str = str.substring(0, str.length - 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: () =&gt; console.log(str)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			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Function "this" Context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this, call, apply, bind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1091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2164852"/>
            <a:ext cx="9929724" cy="3958856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Function context == "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"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1410" y="983404"/>
            <a:ext cx="105705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function context </a:t>
            </a:r>
            <a:r>
              <a:rPr lang="en-US" sz="3200" dirty="0"/>
              <a:t>is the object that "</a:t>
            </a:r>
            <a:r>
              <a:rPr lang="en-US" sz="3200" b="1" dirty="0">
                <a:solidFill>
                  <a:schemeClr val="bg1"/>
                </a:solidFill>
              </a:rPr>
              <a:t>owns</a:t>
            </a:r>
            <a:r>
              <a:rPr lang="en-US" sz="3200" dirty="0"/>
              <a:t>" the </a:t>
            </a:r>
            <a:br>
              <a:rPr lang="en-US" sz="3200" dirty="0"/>
            </a:br>
            <a:r>
              <a:rPr lang="en-US" sz="3200" dirty="0"/>
              <a:t>currently executed code</a:t>
            </a:r>
          </a:p>
        </p:txBody>
      </p:sp>
    </p:spTree>
    <p:extLst>
      <p:ext uri="{BB962C8B-B14F-4D97-AF65-F5344CB8AC3E}">
        <p14:creationId xmlns:p14="http://schemas.microsoft.com/office/powerpoint/2010/main" val="10580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39685" y="1147052"/>
            <a:ext cx="7113037" cy="2196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Window ("this"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is the global context)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39685" y="3580034"/>
            <a:ext cx="7113038" cy="2697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'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 strict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undefined ("this"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is missing)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8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8594" y="1258619"/>
            <a:ext cx="6076220" cy="4675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func()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37477" y="1183246"/>
            <a:ext cx="8389758" cy="29026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Teodor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function 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.name; 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"this" refers to "obj"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console.log(obj.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Teodor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7477" y="4285715"/>
            <a:ext cx="5397983" cy="1847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Car()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car =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Car();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Car {}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2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 Context with Inner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5506" y="1229776"/>
            <a:ext cx="8052406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Object {name: "Peter"}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function inner()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Window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obj = { name: 'Peter',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86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 Context with Arrow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73980" y="1082895"/>
            <a:ext cx="7063984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const inner = ()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8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DOM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5578" y="1268156"/>
            <a:ext cx="9116007" cy="117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onclick="alert(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HtmlButtonElement]"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5578" y="2680188"/>
            <a:ext cx="9116007" cy="1621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onclick="f(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f(btn) { alert(btn);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HtmlButtonElement]"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55578" y="4536980"/>
            <a:ext cx="9116007" cy="1686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onclick="f()"&gt;Click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 alert(this);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Window]"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</a:p>
        </p:txBody>
      </p:sp>
    </p:spTree>
    <p:extLst>
      <p:ext uri="{BB962C8B-B14F-4D97-AF65-F5344CB8AC3E}">
        <p14:creationId xmlns:p14="http://schemas.microsoft.com/office/powerpoint/2010/main" val="3257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30" y="91872"/>
            <a:ext cx="9506047" cy="882654"/>
          </a:xfrm>
        </p:spPr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2450-9E24-4B37-9DE5-7422658EA5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237" y="6388318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9993" y="1376972"/>
            <a:ext cx="10662262" cy="468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sharePersonalInfo = function (){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console.log(`Hello, my name is ${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this.name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}`.);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console.log(`I'm a ${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this.profession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}.`);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{name: "Peter", profession: "Fisherman"};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{name: "George", profession: "Manager"};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Continues on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4010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C4B5-D355-4D24-B8E8-8B582F5EF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66550" y="1407028"/>
            <a:ext cx="6870686" cy="1708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(firstPerson);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Peter.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Fisherman.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66550" y="3429000"/>
            <a:ext cx="6870686" cy="17826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George.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Manager.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B2F5B-0EEC-4810-9495-5125D0222A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39954" y="4172629"/>
            <a:ext cx="2055499" cy="22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4551-471F-4A92-94F9-246FD47632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2014" y="1326388"/>
            <a:ext cx="9747972" cy="4996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name: "Peter",</a:t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prof: "Fisherman",</a:t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shareInfo: function()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console.log(`${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.name} works as a 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.prof}`);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{name: "George", prof: "Manager"};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firstPerson.shareInfo.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apply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George works as a Manager</a:t>
            </a:r>
          </a:p>
        </p:txBody>
      </p:sp>
    </p:spTree>
    <p:extLst>
      <p:ext uri="{BB962C8B-B14F-4D97-AF65-F5344CB8AC3E}">
        <p14:creationId xmlns:p14="http://schemas.microsoft.com/office/powerpoint/2010/main" val="27468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7011" y="1400279"/>
            <a:ext cx="7568190" cy="47788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x = 42;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getX = function () return this.x;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module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,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};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unboundGetX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module.getX;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console.log(unboundGetX());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undefined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unboundGetX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.bind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(module);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42</a:t>
            </a:r>
          </a:p>
        </p:txBody>
      </p:sp>
    </p:spTree>
    <p:extLst>
      <p:ext uri="{BB962C8B-B14F-4D97-AF65-F5344CB8AC3E}">
        <p14:creationId xmlns:p14="http://schemas.microsoft.com/office/powerpoint/2010/main" val="35295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99961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function context </a:t>
            </a:r>
            <a:r>
              <a:rPr lang="en-US" sz="3200" dirty="0">
                <a:solidFill>
                  <a:schemeClr val="bg2"/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this</a:t>
            </a:r>
            <a:r>
              <a:rPr lang="en-US" sz="3200" dirty="0">
                <a:solidFill>
                  <a:schemeClr val="bg2"/>
                </a:solidFill>
              </a:rPr>
              <a:t>" depends on how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the function is invoked: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Through object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As event-handler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Inner function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2773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Functions Behaving Like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4122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function 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sayHello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() {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  return "Hello, ";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4122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function 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greeting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 (helloMessage, name)</a:t>
            </a:r>
            <a:r>
              <a:rPr lang="bg-BG" sz="2400" noProof="0" dirty="0">
                <a:solidFill>
                  <a:srgbClr val="234465"/>
                </a:solidFill>
                <a:sym typeface="Wingdings" pitchFamily="2" charset="2"/>
              </a:rPr>
              <a:t> 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{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noProof="0" dirty="0">
                <a:solidFill>
                  <a:srgbClr val="234465"/>
                </a:solidFill>
                <a:sym typeface="Wingdings" pitchFamily="2" charset="2"/>
              </a:rPr>
              <a:t>  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console.log(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helloMessage()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 + name);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7037779" cy="9682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greeting (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sayHello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, "JavaScript!");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i="1" noProof="0" dirty="0">
                <a:solidFill>
                  <a:schemeClr val="accent2"/>
                </a:solidFill>
                <a:sym typeface="Wingdings" pitchFamily="2" charset="2"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in</a:t>
            </a:r>
            <a:br>
              <a:rPr lang="en-US" dirty="0"/>
            </a:br>
            <a:r>
              <a:rPr lang="en-US" dirty="0"/>
              <a:t>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659652" y="3117138"/>
            <a:ext cx="5791622" cy="25818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function </a:t>
            </a:r>
            <a:r>
              <a:rPr lang="nn-NO" sz="2400" noProof="0" dirty="0">
                <a:solidFill>
                  <a:srgbClr val="FFA000"/>
                </a:solidFill>
                <a:cs typeface="+mn-cs"/>
                <a:sym typeface="Wingdings" pitchFamily="2" charset="2"/>
              </a:rPr>
              <a:t>sayHello</a:t>
            </a: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() {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endParaRPr lang="nn-NO" sz="2400" noProof="0" dirty="0">
              <a:solidFill>
                <a:srgbClr val="234465"/>
              </a:solidFill>
              <a:cs typeface="+mn-cs"/>
              <a:sym typeface="Wingdings" pitchFamily="2" charset="2"/>
            </a:endParaRP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</a:t>
            </a:r>
            <a:r>
              <a:rPr lang="nn-NO" sz="2400" noProof="0" dirty="0">
                <a:solidFill>
                  <a:srgbClr val="FFA000"/>
                </a:solidFill>
                <a:cs typeface="+mn-cs"/>
                <a:sym typeface="Wingdings" pitchFamily="2" charset="2"/>
              </a:rPr>
              <a:t>return</a:t>
            </a: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function() {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	</a:t>
            </a:r>
            <a:r>
              <a:rPr lang="bg-BG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</a:t>
            </a:r>
            <a:r>
              <a:rPr lang="en-US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       	 			  </a:t>
            </a: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console.log('Hello!');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endParaRPr lang="nn-NO" sz="2400" noProof="0" dirty="0">
              <a:solidFill>
                <a:srgbClr val="234465"/>
              </a:solidFill>
              <a:cs typeface="+mn-cs"/>
              <a:sym typeface="Wingdings" pitchFamily="2" charset="2"/>
            </a:endParaRP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}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That function 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by adding parentheses "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" at the end after the variable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39540" y="1901173"/>
            <a:ext cx="5518038" cy="14176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const </a:t>
            </a:r>
            <a:r>
              <a:rPr lang="en-US" sz="2400" noProof="0" dirty="0">
                <a:solidFill>
                  <a:schemeClr val="bg1"/>
                </a:solidFill>
                <a:sym typeface="Wingdings" pitchFamily="2" charset="2"/>
              </a:rPr>
              <a:t>write</a:t>
            </a: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 = function () {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  console.log("Hello, world!");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39541" y="4956827"/>
            <a:ext cx="5518037" cy="5188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chemeClr val="bg1"/>
                </a:solidFill>
                <a:sym typeface="Wingdings" pitchFamily="2" charset="2"/>
              </a:rPr>
              <a:t>write(); </a:t>
            </a:r>
            <a:r>
              <a:rPr lang="nn-NO" sz="2400" i="1" noProof="0" dirty="0">
                <a:solidFill>
                  <a:schemeClr val="accent2"/>
                </a:solidFill>
                <a:sym typeface="Wingdings" pitchFamily="2" charset="2"/>
              </a:rPr>
              <a:t>// Hello, world!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01757"/>
            <a:ext cx="52272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myFunc =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sayHello();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myFunc();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5227262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6308" y="2564018"/>
            <a:ext cx="1123938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strings = ['JavaScript', 'programming', 'development', 'code'];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strResult = strings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.filter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(word =&gt; word.length &gt; 6);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console.log(strResult);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["JavaScript", "programming", "development"]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190405" y="1235102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dirty="0"/>
              <a:t> - method creates a new array with all elements that pass the test implemented by the provided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C7462-2AA8-4350-A625-EC45DF8B2DBF}"/>
              </a:ext>
            </a:extLst>
          </p:cNvPr>
          <p:cNvSpPr txBox="1">
            <a:spLocks/>
          </p:cNvSpPr>
          <p:nvPr/>
        </p:nvSpPr>
        <p:spPr>
          <a:xfrm>
            <a:off x="476308" y="4294840"/>
            <a:ext cx="90556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numbers = [2, 4, 6, 8, 10 ];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numResult = numbers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.filter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(num =&gt; 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(num * 2) &gt; 9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console.log(numResult);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[6, 8, 10]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74762B4-093B-4085-AB59-97BF6167963A}"/>
              </a:ext>
            </a:extLst>
          </p:cNvPr>
          <p:cNvSpPr/>
          <p:nvPr/>
        </p:nvSpPr>
        <p:spPr bwMode="auto">
          <a:xfrm>
            <a:off x="7666182" y="4043259"/>
            <a:ext cx="2890981" cy="503162"/>
          </a:xfrm>
          <a:prstGeom prst="wedgeRoundRectCallout">
            <a:avLst>
              <a:gd name="adj1" fmla="val -38349"/>
              <a:gd name="adj2" fmla="val 81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expression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6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6336</TotalTime>
  <Words>1886</Words>
  <Application>Microsoft Office PowerPoint</Application>
  <PresentationFormat>Widescreen</PresentationFormat>
  <Paragraphs>402</Paragraphs>
  <Slides>43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맑은 고딕</vt:lpstr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1_SoftUni3_1</vt:lpstr>
      <vt:lpstr>Advanced Functions</vt:lpstr>
      <vt:lpstr>Table of Content</vt:lpstr>
      <vt:lpstr>Have a Question?</vt:lpstr>
      <vt:lpstr>PowerPoint Presentation</vt:lpstr>
      <vt:lpstr>First-Class Functions</vt:lpstr>
      <vt:lpstr>First-Class Functions </vt:lpstr>
      <vt:lpstr>First-Class Functions </vt:lpstr>
      <vt:lpstr>Higher-Order Functions </vt:lpstr>
      <vt:lpstr>Methods</vt:lpstr>
      <vt:lpstr>Methods</vt:lpstr>
      <vt:lpstr>Methods</vt:lpstr>
      <vt:lpstr>Problem: Aggregates</vt:lpstr>
      <vt:lpstr>Solution: Aggregates</vt:lpstr>
      <vt:lpstr>Currying</vt:lpstr>
      <vt:lpstr>Currying Usage</vt:lpstr>
      <vt:lpstr>Partial Application</vt:lpstr>
      <vt:lpstr>Currying vs Partial Application</vt:lpstr>
      <vt:lpstr>Problem: Currency Format</vt:lpstr>
      <vt:lpstr>Solution: Currency Format</vt:lpstr>
      <vt:lpstr>PowerPoint Presentation</vt:lpstr>
      <vt:lpstr>What is IIFE?</vt:lpstr>
      <vt:lpstr>Functions Returning Functions</vt:lpstr>
      <vt:lpstr>Problem: Command Processor</vt:lpstr>
      <vt:lpstr>Solution: Command Processor</vt:lpstr>
      <vt:lpstr>PowerPoint Presentation</vt:lpstr>
      <vt:lpstr>What is Function Context?</vt:lpstr>
      <vt:lpstr>The Function Context</vt:lpstr>
      <vt:lpstr>The Function Context with Object</vt:lpstr>
      <vt:lpstr>The Function Context for Objects</vt:lpstr>
      <vt:lpstr>The Function Context with Inner Function</vt:lpstr>
      <vt:lpstr>The Function Context with Arrow Function</vt:lpstr>
      <vt:lpstr>The Function Context for DOM Events</vt:lpstr>
      <vt:lpstr>Changing the Context: Call</vt:lpstr>
      <vt:lpstr>Changing the Context: Call</vt:lpstr>
      <vt:lpstr>Changing the Context: Apply</vt:lpstr>
      <vt:lpstr>Changing the Context: Bind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creator>Alen Paunov</dc:creator>
  <cp:keywords>JS, JavaScript, programming, course, SoftUni, Software University</cp:keywords>
  <cp:lastModifiedBy>Eray Erol</cp:lastModifiedBy>
  <cp:revision>370</cp:revision>
  <dcterms:created xsi:type="dcterms:W3CDTF">2018-05-23T13:08:44Z</dcterms:created>
  <dcterms:modified xsi:type="dcterms:W3CDTF">2019-08-26T14:15:36Z</dcterms:modified>
  <cp:category>JS, JavaScript, front-end, ES6, ES2015, ES2016, ES2017, Web development, computer programming, programming</cp:category>
</cp:coreProperties>
</file>