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239" autoAdjust="0"/>
  </p:normalViewPr>
  <p:slideViewPr>
    <p:cSldViewPr showGuides="1">
      <p:cViewPr varScale="1">
        <p:scale>
          <a:sx n="83" d="100"/>
          <a:sy n="83" d="100"/>
        </p:scale>
        <p:origin x="1524" y="7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Когато искаме бързодействие по определени колони в търсене, сортиране или групиране по тях ние създаваме </a:t>
            </a:r>
            <a:r>
              <a:rPr lang="en-US" dirty="0"/>
              <a:t>Index </a:t>
            </a:r>
            <a:r>
              <a:rPr lang="bg-BG" dirty="0"/>
              <a:t>върху тези колони</a:t>
            </a:r>
            <a:endParaRPr lang="en-US" dirty="0"/>
          </a:p>
          <a:p>
            <a:endParaRPr lang="en-US" dirty="0"/>
          </a:p>
          <a:p>
            <a:r>
              <a:rPr lang="bg-BG" dirty="0"/>
              <a:t>Единствената разлика между </a:t>
            </a:r>
            <a:r>
              <a:rPr lang="en-US" dirty="0"/>
              <a:t>clustered &amp; non-clustered</a:t>
            </a:r>
          </a:p>
          <a:p>
            <a:pPr marL="171450" indent="-171450">
              <a:buFont typeface="Symbol" panose="05050102010706020507" pitchFamily="18" charset="2"/>
              <a:buChar char="Þ"/>
            </a:pPr>
            <a:r>
              <a:rPr lang="bg-BG" dirty="0"/>
              <a:t>При </a:t>
            </a:r>
            <a:r>
              <a:rPr lang="en-US" dirty="0"/>
              <a:t>clustered </a:t>
            </a:r>
            <a:r>
              <a:rPr lang="bg-BG" dirty="0"/>
              <a:t>в самото дърво, се намират данните(редовете) в самото листо (цялата информация за реда)</a:t>
            </a:r>
          </a:p>
          <a:p>
            <a:pPr marL="171450" indent="-171450">
              <a:buFont typeface="Symbol" panose="05050102010706020507" pitchFamily="18" charset="2"/>
              <a:buChar char="Þ"/>
            </a:pPr>
            <a:r>
              <a:rPr lang="bg-BG" dirty="0"/>
              <a:t>При </a:t>
            </a:r>
            <a:r>
              <a:rPr lang="en-US" dirty="0"/>
              <a:t>non-clustered </a:t>
            </a:r>
            <a:r>
              <a:rPr lang="bg-BG" dirty="0"/>
              <a:t>пак ще бъде построен като </a:t>
            </a:r>
            <a:r>
              <a:rPr lang="en-US" dirty="0"/>
              <a:t>B-Trees, </a:t>
            </a:r>
            <a:r>
              <a:rPr lang="bg-BG" dirty="0"/>
              <a:t>но при него в </a:t>
            </a:r>
          </a:p>
          <a:p>
            <a:pPr marL="0" indent="0">
              <a:buFont typeface="Symbol" panose="05050102010706020507" pitchFamily="18" charset="2"/>
              <a:buNone/>
            </a:pPr>
            <a:r>
              <a:rPr lang="bg-BG" dirty="0"/>
              <a:t>листата му няма смисъл да се повтарят отново редовете =&gt; ще е много неефективно</a:t>
            </a:r>
          </a:p>
          <a:p>
            <a:pPr marL="0" indent="0">
              <a:buFont typeface="Symbol" panose="05050102010706020507" pitchFamily="18" charset="2"/>
              <a:buNone/>
            </a:pPr>
            <a:r>
              <a:rPr lang="bg-BG" dirty="0"/>
              <a:t>в листата има връзка към паметта, в която реално се съхранява реда</a:t>
            </a:r>
          </a:p>
          <a:p>
            <a:pPr marL="0" indent="0">
              <a:buFont typeface="Symbol" panose="05050102010706020507" pitchFamily="18" charset="2"/>
              <a:buNone/>
            </a:pPr>
            <a:endParaRPr lang="bg-BG" dirty="0"/>
          </a:p>
          <a:p>
            <a:pPr marL="0" indent="0">
              <a:buFont typeface="Symbol" panose="05050102010706020507" pitchFamily="18" charset="2"/>
              <a:buNone/>
            </a:pPr>
            <a:r>
              <a:rPr lang="bg-BG" dirty="0"/>
              <a:t>В всяка таблица е задължително, ако имаме </a:t>
            </a:r>
            <a:r>
              <a:rPr lang="en-US" dirty="0"/>
              <a:t>PK, </a:t>
            </a:r>
            <a:r>
              <a:rPr lang="bg-BG" dirty="0"/>
              <a:t>а ние трябва да имаме, имаме един единствен </a:t>
            </a:r>
            <a:r>
              <a:rPr lang="en-US" dirty="0"/>
              <a:t>clustered index </a:t>
            </a:r>
            <a:r>
              <a:rPr lang="bg-BG" dirty="0"/>
              <a:t>и то е по </a:t>
            </a:r>
            <a:r>
              <a:rPr lang="en-US" dirty="0"/>
              <a:t>PK</a:t>
            </a:r>
          </a:p>
          <a:p>
            <a:pPr marL="0" indent="0">
              <a:buFont typeface="Symbol" panose="05050102010706020507" pitchFamily="18" charset="2"/>
              <a:buNone/>
            </a:pPr>
            <a:endParaRPr lang="en-US" dirty="0"/>
          </a:p>
          <a:p>
            <a:pPr marL="0" indent="0">
              <a:buFont typeface="Symbol" panose="05050102010706020507" pitchFamily="18" charset="2"/>
              <a:buNone/>
            </a:pPr>
            <a:r>
              <a:rPr lang="bg-BG" dirty="0"/>
              <a:t>А при </a:t>
            </a:r>
            <a:r>
              <a:rPr lang="en-US" dirty="0"/>
              <a:t>non-clustered </a:t>
            </a:r>
            <a:r>
              <a:rPr lang="bg-BG" dirty="0"/>
              <a:t>може да направим по друга колона или колони</a:t>
            </a:r>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Clustered</a:t>
            </a:r>
            <a:r>
              <a:rPr lang="bg-BG" dirty="0"/>
              <a:t> </a:t>
            </a:r>
            <a:r>
              <a:rPr lang="en-US" dirty="0"/>
              <a:t>index</a:t>
            </a:r>
            <a:endParaRPr lang="bg-BG" dirty="0"/>
          </a:p>
          <a:p>
            <a:pPr marL="171450" indent="-171450">
              <a:buFont typeface="Symbol" panose="05050102010706020507" pitchFamily="18" charset="2"/>
              <a:buChar char="Þ"/>
            </a:pPr>
            <a:r>
              <a:rPr lang="bg-BG" dirty="0"/>
              <a:t>Индекс от </a:t>
            </a:r>
            <a:r>
              <a:rPr lang="en-US" dirty="0"/>
              <a:t>Id-</a:t>
            </a:r>
            <a:r>
              <a:rPr lang="bg-BG" dirty="0"/>
              <a:t>тата или </a:t>
            </a:r>
            <a:r>
              <a:rPr lang="en-US" dirty="0"/>
              <a:t>Id-</a:t>
            </a:r>
            <a:r>
              <a:rPr lang="bg-BG" dirty="0"/>
              <a:t>то, </a:t>
            </a:r>
            <a:r>
              <a:rPr lang="en-US" dirty="0"/>
              <a:t>PK + </a:t>
            </a:r>
            <a:r>
              <a:rPr lang="bg-BG" dirty="0"/>
              <a:t>данните</a:t>
            </a:r>
          </a:p>
          <a:p>
            <a:pPr marL="171450" indent="-171450">
              <a:buFont typeface="Symbol" panose="05050102010706020507" pitchFamily="18" charset="2"/>
              <a:buChar char="Þ"/>
            </a:pPr>
            <a:endParaRPr lang="bg-BG" dirty="0"/>
          </a:p>
          <a:p>
            <a:pPr marL="171450" indent="-171450">
              <a:buFont typeface="Symbol" panose="05050102010706020507" pitchFamily="18" charset="2"/>
              <a:buChar char="Þ"/>
            </a:pPr>
            <a:endParaRPr lang="bg-BG" dirty="0"/>
          </a:p>
          <a:p>
            <a:r>
              <a:rPr lang="en-US" dirty="0"/>
              <a:t>Non-Clustered</a:t>
            </a:r>
            <a:r>
              <a:rPr lang="bg-BG" dirty="0"/>
              <a:t> </a:t>
            </a:r>
            <a:r>
              <a:rPr lang="en-US" dirty="0"/>
              <a:t>index</a:t>
            </a:r>
            <a:endParaRPr lang="bg-BG" dirty="0"/>
          </a:p>
          <a:p>
            <a:pPr marL="0" indent="0">
              <a:buFont typeface="Symbol" panose="05050102010706020507" pitchFamily="18" charset="2"/>
              <a:buNone/>
            </a:pPr>
            <a:r>
              <a:rPr lang="bg-BG" dirty="0"/>
              <a:t>=&gt; Просто индекс върху друга колона</a:t>
            </a:r>
          </a:p>
          <a:p>
            <a:pPr marL="0" indent="0">
              <a:buFont typeface="Symbol" panose="05050102010706020507" pitchFamily="18" charset="2"/>
              <a:buNone/>
            </a:pPr>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Разпределянето на всички редове от една таблица в отделни групички</a:t>
            </a:r>
          </a:p>
          <a:p>
            <a:endParaRPr lang="bg-BG" dirty="0"/>
          </a:p>
          <a:p>
            <a:r>
              <a:rPr lang="bg-BG" dirty="0"/>
              <a:t>От една таблица с много брой редове връща по-малка таблица където редовете вече не са оригиналните редове и</a:t>
            </a:r>
          </a:p>
          <a:p>
            <a:r>
              <a:rPr lang="bg-BG" dirty="0"/>
              <a:t>Резултата вече става само групичките</a:t>
            </a:r>
            <a:endParaRPr lang="en-US" dirty="0"/>
          </a:p>
          <a:p>
            <a:endParaRPr lang="en-US" dirty="0"/>
          </a:p>
          <a:p>
            <a:r>
              <a:rPr lang="bg-BG" dirty="0"/>
              <a:t>Променя структурата като вместо редове получаваме нов начин за презентиране на информацията</a:t>
            </a:r>
          </a:p>
          <a:p>
            <a:r>
              <a:rPr lang="bg-BG" dirty="0"/>
              <a:t>Всеки един ред вече не е един запис от таблицата от която почваме, а всеки един ред е група от записи и в един ред се съдържат много записи</a:t>
            </a:r>
            <a:endParaRPr lang="en-US" dirty="0"/>
          </a:p>
          <a:p>
            <a:endParaRPr lang="en-US" dirty="0"/>
          </a:p>
          <a:p>
            <a:r>
              <a:rPr lang="en-US" dirty="0"/>
              <a:t>GROUP BY </a:t>
            </a:r>
            <a:r>
              <a:rPr lang="bg-BG" dirty="0"/>
              <a:t>+ </a:t>
            </a:r>
            <a:r>
              <a:rPr lang="en-US" dirty="0"/>
              <a:t>aggregation </a:t>
            </a:r>
            <a:r>
              <a:rPr lang="bg-BG"/>
              <a:t>функция =&gt; групира </a:t>
            </a:r>
            <a:r>
              <a:rPr lang="bg-BG" dirty="0"/>
              <a:t>по еднаквост </a:t>
            </a:r>
            <a:r>
              <a:rPr lang="bg-BG"/>
              <a:t>на елементи по зададената функция</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p:txBody>
          <a:bodyPr/>
          <a:lstStyle/>
          <a:p>
            <a:r>
              <a:rPr lang="en-US" dirty="0"/>
              <a:t>Consolidating Data Based On Criteria</a:t>
            </a:r>
          </a:p>
        </p:txBody>
      </p:sp>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dirty="0"/>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811000"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dirty="0"/>
              <a:t>Problem: Departments Total Salaries</a:t>
            </a:r>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65743"/>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dirty="0"/>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a:t>Having Clause</a:t>
            </a:r>
            <a:endParaRPr lang="en-US" dirty="0"/>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Indexes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a:t>
            </a:r>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dirty="0"/>
              <a:t>Non-Clustered Indexes (2)</a:t>
            </a:r>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4723</TotalTime>
  <Words>2879</Words>
  <Application>Microsoft Office PowerPoint</Application>
  <PresentationFormat>Widescreen</PresentationFormat>
  <Paragraphs>574</Paragraphs>
  <Slides>37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Symbol</vt:lpstr>
      <vt:lpstr>Wingdings</vt:lpstr>
      <vt:lpstr>Wingdings 2</vt:lpstr>
      <vt:lpstr>SoftUni</vt:lpstr>
      <vt:lpstr>Indices and Data Aggregation</vt:lpstr>
      <vt:lpstr>Table of Contents</vt:lpstr>
      <vt:lpstr>Questions</vt:lpstr>
      <vt:lpstr>Indices</vt:lpstr>
      <vt:lpstr>Indices</vt:lpstr>
      <vt:lpstr>Clustered Indexes</vt:lpstr>
      <vt:lpstr>Clustered Indexes (2)</vt:lpstr>
      <vt:lpstr>Non-Clustered Indexes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Eray Erol</cp:lastModifiedBy>
  <cp:revision>23</cp:revision>
  <dcterms:created xsi:type="dcterms:W3CDTF">2018-05-23T13:08:44Z</dcterms:created>
  <dcterms:modified xsi:type="dcterms:W3CDTF">2021-01-29T03:36:51Z</dcterms:modified>
  <cp:category>db;databases;sql;programming;computer programming;software development</cp:category>
</cp:coreProperties>
</file>