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97"/>
  </p:notesMasterIdLst>
  <p:handoutMasterIdLst>
    <p:handoutMasterId r:id="rId98"/>
  </p:handoutMasterIdLst>
  <p:sldIdLst>
    <p:sldId id="394" r:id="rId3"/>
    <p:sldId id="395" r:id="rId4"/>
    <p:sldId id="704" r:id="rId5"/>
    <p:sldId id="469" r:id="rId6"/>
    <p:sldId id="424" r:id="rId7"/>
    <p:sldId id="485" r:id="rId8"/>
    <p:sldId id="486" r:id="rId9"/>
    <p:sldId id="487" r:id="rId10"/>
    <p:sldId id="699" r:id="rId11"/>
    <p:sldId id="700" r:id="rId12"/>
    <p:sldId id="701" r:id="rId13"/>
    <p:sldId id="703" r:id="rId14"/>
    <p:sldId id="705" r:id="rId15"/>
    <p:sldId id="706" r:id="rId16"/>
    <p:sldId id="707" r:id="rId17"/>
    <p:sldId id="708" r:id="rId18"/>
    <p:sldId id="709" r:id="rId19"/>
    <p:sldId id="715" r:id="rId20"/>
    <p:sldId id="675" r:id="rId21"/>
    <p:sldId id="599" r:id="rId22"/>
    <p:sldId id="473" r:id="rId23"/>
    <p:sldId id="676" r:id="rId24"/>
    <p:sldId id="539" r:id="rId25"/>
    <p:sldId id="540" r:id="rId26"/>
    <p:sldId id="542" r:id="rId27"/>
    <p:sldId id="544" r:id="rId28"/>
    <p:sldId id="545" r:id="rId29"/>
    <p:sldId id="546" r:id="rId30"/>
    <p:sldId id="677" r:id="rId31"/>
    <p:sldId id="678" r:id="rId32"/>
    <p:sldId id="679" r:id="rId33"/>
    <p:sldId id="680" r:id="rId34"/>
    <p:sldId id="681" r:id="rId35"/>
    <p:sldId id="562" r:id="rId36"/>
    <p:sldId id="563" r:id="rId37"/>
    <p:sldId id="564" r:id="rId38"/>
    <p:sldId id="565" r:id="rId39"/>
    <p:sldId id="566" r:id="rId40"/>
    <p:sldId id="567" r:id="rId41"/>
    <p:sldId id="687" r:id="rId42"/>
    <p:sldId id="576" r:id="rId43"/>
    <p:sldId id="577" r:id="rId44"/>
    <p:sldId id="578" r:id="rId45"/>
    <p:sldId id="579" r:id="rId46"/>
    <p:sldId id="619" r:id="rId47"/>
    <p:sldId id="618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31" r:id="rId57"/>
    <p:sldId id="632" r:id="rId58"/>
    <p:sldId id="633" r:id="rId59"/>
    <p:sldId id="634" r:id="rId60"/>
    <p:sldId id="635" r:id="rId61"/>
    <p:sldId id="636" r:id="rId62"/>
    <p:sldId id="638" r:id="rId63"/>
    <p:sldId id="639" r:id="rId64"/>
    <p:sldId id="640" r:id="rId65"/>
    <p:sldId id="641" r:id="rId66"/>
    <p:sldId id="642" r:id="rId67"/>
    <p:sldId id="643" r:id="rId68"/>
    <p:sldId id="646" r:id="rId69"/>
    <p:sldId id="647" r:id="rId70"/>
    <p:sldId id="648" r:id="rId71"/>
    <p:sldId id="649" r:id="rId72"/>
    <p:sldId id="650" r:id="rId73"/>
    <p:sldId id="653" r:id="rId74"/>
    <p:sldId id="654" r:id="rId75"/>
    <p:sldId id="655" r:id="rId76"/>
    <p:sldId id="656" r:id="rId77"/>
    <p:sldId id="659" r:id="rId78"/>
    <p:sldId id="660" r:id="rId79"/>
    <p:sldId id="661" r:id="rId80"/>
    <p:sldId id="664" r:id="rId81"/>
    <p:sldId id="665" r:id="rId82"/>
    <p:sldId id="667" r:id="rId83"/>
    <p:sldId id="673" r:id="rId84"/>
    <p:sldId id="674" r:id="rId85"/>
    <p:sldId id="688" r:id="rId86"/>
    <p:sldId id="689" r:id="rId87"/>
    <p:sldId id="690" r:id="rId88"/>
    <p:sldId id="691" r:id="rId89"/>
    <p:sldId id="692" r:id="rId90"/>
    <p:sldId id="693" r:id="rId91"/>
    <p:sldId id="694" r:id="rId92"/>
    <p:sldId id="695" r:id="rId93"/>
    <p:sldId id="696" r:id="rId94"/>
    <p:sldId id="697" r:id="rId95"/>
    <p:sldId id="698" r:id="rId9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F78CD-E507-46D1-B939-B344210E5B17}">
          <p14:sldIdLst>
            <p14:sldId id="394"/>
            <p14:sldId id="395"/>
            <p14:sldId id="704"/>
          </p14:sldIdLst>
        </p14:section>
        <p14:section name="Recusion" id="{427B74A5-B944-416B-BFDD-A8D6CE3227A1}">
          <p14:sldIdLst>
            <p14:sldId id="469"/>
            <p14:sldId id="424"/>
            <p14:sldId id="485"/>
            <p14:sldId id="486"/>
            <p14:sldId id="487"/>
            <p14:sldId id="699"/>
            <p14:sldId id="700"/>
            <p14:sldId id="701"/>
            <p14:sldId id="703"/>
          </p14:sldIdLst>
        </p14:section>
        <p14:section name="Greedy" id="{DB2264B6-9DDB-4B47-A7EA-B69E1E933FF0}">
          <p14:sldIdLst>
            <p14:sldId id="705"/>
            <p14:sldId id="706"/>
            <p14:sldId id="707"/>
            <p14:sldId id="708"/>
            <p14:sldId id="709"/>
            <p14:sldId id="715"/>
            <p14:sldId id="675"/>
            <p14:sldId id="599"/>
            <p14:sldId id="473"/>
            <p14:sldId id="676"/>
            <p14:sldId id="539"/>
            <p14:sldId id="540"/>
            <p14:sldId id="542"/>
            <p14:sldId id="544"/>
            <p14:sldId id="545"/>
            <p14:sldId id="546"/>
            <p14:sldId id="677"/>
            <p14:sldId id="678"/>
            <p14:sldId id="679"/>
            <p14:sldId id="680"/>
            <p14:sldId id="68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Sorting" id="{634800D4-93D4-4893-A279-B76BD318B6D4}">
          <p14:sldIdLst>
            <p14:sldId id="687"/>
            <p14:sldId id="576"/>
            <p14:sldId id="577"/>
            <p14:sldId id="578"/>
            <p14:sldId id="579"/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73"/>
            <p14:sldId id="674"/>
          </p14:sldIdLst>
        </p14:section>
        <p14:section name="Searching" id="{1BADC22E-4678-4913-A7B4-5E7AC4B5257E}">
          <p14:sldIdLst>
            <p14:sldId id="688"/>
            <p14:sldId id="689"/>
            <p14:sldId id="690"/>
            <p14:sldId id="691"/>
            <p14:sldId id="692"/>
          </p14:sldIdLst>
        </p14:section>
        <p14:section name="Conclusion" id="{AC1961BD-8E9D-47C5-A016-D5FD842CF6ED}">
          <p14:sldIdLst>
            <p14:sldId id="693"/>
            <p14:sldId id="694"/>
            <p14:sldId id="695"/>
            <p14:sldId id="696"/>
            <p14:sldId id="697"/>
            <p14:sldId id="6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5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1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88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2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99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7630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sualgo.net/en/sorting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8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5.jpe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1" y="2271533"/>
            <a:ext cx="3319602" cy="33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1098" y="4088698"/>
            <a:ext cx="434241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399" b="1" dirty="0">
                <a:latin typeface="Consolas" panose="020B0609020204030204" pitchFamily="49" charset="0"/>
              </a:rPr>
              <a:t>static void Recursion()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{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Pre-actions</a:t>
            </a:r>
          </a:p>
          <a:p>
            <a:r>
              <a:rPr lang="pt-BR" sz="2399" b="1" dirty="0">
                <a:latin typeface="Consolas" panose="020B0609020204030204" pitchFamily="49" charset="0"/>
              </a:rPr>
              <a:t>  Recursion();</a:t>
            </a:r>
            <a:endParaRPr lang="pt-BR" sz="2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Post-actions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Factorial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3106" y="4794300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1673" y="3048099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3106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0612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3107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0612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7340" y="211100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6451" y="3156162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4512" y="1504845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0"/>
                <a:solidFill>
                  <a:schemeClr val="tx1"/>
                </a:solidFill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Trying All Solutions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59" y="1066800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852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02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56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0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8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2824" y="5105400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5012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Picking Locally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4" y="1236519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79412" y="1371600"/>
            <a:ext cx="8180332" cy="47959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marL="761946" lvl="1" indent="-457200"/>
            <a:r>
              <a:rPr lang="en-US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marL="761946" lvl="1" indent="-457200"/>
            <a:r>
              <a:rPr lang="en-US" dirty="0"/>
              <a:t>Linear</a:t>
            </a:r>
          </a:p>
          <a:p>
            <a:pPr marL="761946" lvl="1" indent="-457200"/>
            <a:r>
              <a:rPr lang="en-US" dirty="0"/>
              <a:t>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In computer science, an </a:t>
            </a:r>
            <a:r>
              <a:rPr lang="en-US" sz="3600" b="1" dirty="0">
                <a:solidFill>
                  <a:schemeClr val="bg1"/>
                </a:solidFill>
              </a:rPr>
              <a:t>optimization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problem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is the problem of finding the best solution from all feasible solutions</a:t>
            </a:r>
          </a:p>
          <a:p>
            <a:pPr lvl="1"/>
            <a:r>
              <a:rPr lang="en-US" sz="3400" dirty="0"/>
              <a:t>Finding the </a:t>
            </a:r>
            <a:r>
              <a:rPr lang="en-US" sz="3400" b="1" dirty="0">
                <a:solidFill>
                  <a:schemeClr val="bg1"/>
                </a:solidFill>
              </a:rPr>
              <a:t>optimal</a:t>
            </a:r>
            <a:r>
              <a:rPr lang="en-US" sz="3400" dirty="0"/>
              <a:t> among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candidates</a:t>
            </a:r>
          </a:p>
          <a:p>
            <a:r>
              <a:rPr lang="en-US" sz="3600" dirty="0"/>
              <a:t>Examples of optimization problems: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shortest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path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from Sofia to Varna on the map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maximum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increasing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subsequence</a:t>
            </a:r>
            <a:r>
              <a:rPr lang="en-US" sz="3400" dirty="0"/>
              <a:t> in integer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Traveling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salesman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problem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(minimal Hamilton cycle)</a:t>
            </a:r>
          </a:p>
          <a:p>
            <a:pPr lvl="2"/>
            <a:r>
              <a:rPr lang="en-US" sz="3000" dirty="0"/>
              <a:t>Find the shortest route that visits each city and returns to the origin </a:t>
            </a:r>
            <a:br>
              <a:rPr lang="en-US" sz="3000" dirty="0"/>
            </a:br>
            <a:r>
              <a:rPr lang="en-US" sz="3000" dirty="0"/>
              <a:t>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algorithms </a:t>
            </a:r>
            <a:r>
              <a:rPr lang="en-US" dirty="0"/>
              <a:t>are a category of algorithms</a:t>
            </a:r>
          </a:p>
          <a:p>
            <a:pPr lvl="1"/>
            <a:r>
              <a:rPr lang="en-US" dirty="0"/>
              <a:t>For solving optimization problems</a:t>
            </a:r>
          </a:p>
          <a:p>
            <a:pPr lvl="1"/>
            <a:r>
              <a:rPr lang="en-US" dirty="0"/>
              <a:t>Usually more efficient than the other algorithms</a:t>
            </a:r>
          </a:p>
          <a:p>
            <a:pPr lvl="2"/>
            <a:r>
              <a:rPr lang="en-US" dirty="0"/>
              <a:t>But can produce </a:t>
            </a:r>
            <a:r>
              <a:rPr lang="en-US" b="1" dirty="0">
                <a:solidFill>
                  <a:schemeClr val="bg1"/>
                </a:solidFill>
              </a:rPr>
              <a:t>non-optimal</a:t>
            </a:r>
            <a:r>
              <a:rPr lang="en-US" dirty="0"/>
              <a:t> (incorrect) result</a:t>
            </a:r>
          </a:p>
          <a:p>
            <a:r>
              <a:rPr lang="en-US" dirty="0"/>
              <a:t>Greedy algorithms pick the best local solution</a:t>
            </a:r>
          </a:p>
          <a:p>
            <a:pPr lvl="1"/>
            <a:r>
              <a:rPr lang="en-US" dirty="0"/>
              <a:t>Pick the optimum from their current position &amp; point of view</a:t>
            </a:r>
          </a:p>
          <a:p>
            <a:r>
              <a:rPr lang="en-US" dirty="0"/>
              <a:t>Greedy algorithms assume </a:t>
            </a:r>
            <a:r>
              <a:rPr lang="en-US" b="1" dirty="0">
                <a:solidFill>
                  <a:schemeClr val="bg1"/>
                </a:solidFill>
              </a:rPr>
              <a:t>always choosing a local optimum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leads to the global optimum</a:t>
            </a:r>
          </a:p>
          <a:p>
            <a:pPr lvl="1"/>
            <a:r>
              <a:rPr lang="en-US" dirty="0"/>
              <a:t>This is sometimes correct, but sometimes it is not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2F042AC-6CAC-44D4-BD1D-16687E107AB7}"/>
              </a:ext>
            </a:extLst>
          </p:cNvPr>
          <p:cNvSpPr txBox="1"/>
          <p:nvPr/>
        </p:nvSpPr>
        <p:spPr>
          <a:xfrm>
            <a:off x="4529567" y="250878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ED6BDF5F-0F17-4342-B2AB-89298BEBC1B6}"/>
              </a:ext>
            </a:extLst>
          </p:cNvPr>
          <p:cNvSpPr txBox="1"/>
          <p:nvPr/>
        </p:nvSpPr>
        <p:spPr>
          <a:xfrm>
            <a:off x="5276027" y="3373514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solidFill>
                  <a:schemeClr val="tx1"/>
                </a:solidFill>
                <a:effectLst/>
              </a:rPr>
              <a:t>4</a:t>
            </a:r>
            <a:r>
              <a:rPr lang="en-US" sz="2799" dirty="0">
                <a:solidFill>
                  <a:schemeClr val="tx1"/>
                </a:solidFill>
                <a:effectLst/>
              </a:rPr>
              <a:t>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8799BA4-F4A1-44C5-A9ED-5B9BE616B020}"/>
              </a:ext>
            </a:extLst>
          </p:cNvPr>
          <p:cNvSpPr txBox="1"/>
          <p:nvPr/>
        </p:nvSpPr>
        <p:spPr>
          <a:xfrm>
            <a:off x="4796210" y="1358815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3977CAF-923F-412B-B01F-D2C42FEB55F5}"/>
              </a:ext>
            </a:extLst>
          </p:cNvPr>
          <p:cNvSpPr txBox="1"/>
          <p:nvPr/>
        </p:nvSpPr>
        <p:spPr>
          <a:xfrm>
            <a:off x="5755844" y="2294013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50¢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7F4D815-8BEF-4AB0-8F2D-DCAB3E75AB6E}"/>
              </a:ext>
            </a:extLst>
          </p:cNvPr>
          <p:cNvSpPr txBox="1"/>
          <p:nvPr/>
        </p:nvSpPr>
        <p:spPr>
          <a:xfrm>
            <a:off x="6799630" y="2761480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25¢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F9ACAC6-772E-4D6A-8C94-6A6C677EAB23}"/>
              </a:ext>
            </a:extLst>
          </p:cNvPr>
          <p:cNvSpPr txBox="1"/>
          <p:nvPr/>
        </p:nvSpPr>
        <p:spPr>
          <a:xfrm>
            <a:off x="6094412" y="121451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1$</a:t>
            </a:r>
          </a:p>
        </p:txBody>
      </p:sp>
    </p:spTree>
    <p:extLst>
      <p:ext uri="{BB962C8B-B14F-4D97-AF65-F5344CB8AC3E}">
        <p14:creationId xmlns:p14="http://schemas.microsoft.com/office/powerpoint/2010/main" val="11749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897" y="1196125"/>
            <a:ext cx="11301283" cy="52010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{ </a:t>
            </a: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</a:t>
            </a:r>
            <a:r>
              <a:rPr lang="en-US" sz="3000" dirty="0"/>
              <a:t>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Problem "</a:t>
            </a:r>
            <a:r>
              <a:rPr lang="en-US" sz="3200" b="1" dirty="0">
                <a:solidFill>
                  <a:schemeClr val="bg1"/>
                </a:solidFill>
              </a:rPr>
              <a:t>Sum of Coins</a:t>
            </a:r>
            <a:r>
              <a:rPr lang="en-US" sz="3200" dirty="0"/>
              <a:t>":</a:t>
            </a:r>
          </a:p>
          <a:p>
            <a:pPr lvl="1"/>
            <a:r>
              <a:rPr lang="en-US" sz="3000" dirty="0"/>
              <a:t>Gather a sum of money, using the least possible number of coins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Sum of Coins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60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232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47257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4305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1537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4160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7175" y="2362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 for 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17899" y="1699460"/>
            <a:ext cx="10955546" cy="38831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coins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resultCoins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</p:spTree>
    <p:extLst>
      <p:ext uri="{BB962C8B-B14F-4D97-AF65-F5344CB8AC3E}">
        <p14:creationId xmlns:p14="http://schemas.microsoft.com/office/powerpoint/2010/main" val="1679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7853" y="1448317"/>
            <a:ext cx="10955546" cy="48308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== finalSum)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7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Failure Cases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Greedy Algorithms Often Fail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8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0580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0882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045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6317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0872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7354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42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248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899714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2075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484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720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657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189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108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344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61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3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0488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1660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0921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3036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676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5436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180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0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991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012" y="211120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4EA2-1BCF-4CEC-9E22-CE95EDCB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4" y="869140"/>
            <a:ext cx="4524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BubbleSort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412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296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/>
              <a:t>An algorithm that rearranges elements in a list</a:t>
            </a:r>
          </a:p>
          <a:p>
            <a:pPr lvl="2"/>
            <a:r>
              <a:rPr lang="en-US"/>
              <a:t>In non-decreasing order</a:t>
            </a:r>
          </a:p>
          <a:p>
            <a:pPr lvl="1"/>
            <a:r>
              <a:rPr lang="en-US"/>
              <a:t>Elements must be </a:t>
            </a:r>
            <a:r>
              <a:rPr lang="en-US" b="1">
                <a:solidFill>
                  <a:schemeClr val="bg1"/>
                </a:solidFill>
              </a:rPr>
              <a:t>comparable</a:t>
            </a:r>
          </a:p>
          <a:p>
            <a:r>
              <a:rPr lang="en-US"/>
              <a:t>More formally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is a sequence / list of elements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output</a:t>
            </a:r>
            <a:r>
              <a:rPr lang="en-US"/>
              <a:t> is an rearrangement / </a:t>
            </a:r>
            <a:r>
              <a:rPr lang="en-US" b="1">
                <a:solidFill>
                  <a:schemeClr val="bg1"/>
                </a:solidFill>
              </a:rPr>
              <a:t>permutation</a:t>
            </a:r>
            <a:r>
              <a:rPr lang="en-US"/>
              <a:t> of elements</a:t>
            </a:r>
          </a:p>
          <a:p>
            <a:pPr lvl="2"/>
            <a:r>
              <a:rPr lang="en-US"/>
              <a:t>In non-decreasing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858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49769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88909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38" y="5163757"/>
            <a:ext cx="1086609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872" y="1211263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38" y="1150938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Stable</a:t>
            </a:r>
            <a:r>
              <a:rPr lang="en-US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/>
              <a:t>If two items compare as equal, their </a:t>
            </a:r>
            <a:br>
              <a:rPr lang="en-US"/>
            </a:br>
            <a:r>
              <a:rPr lang="en-US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Unstable</a:t>
            </a:r>
            <a:r>
              <a:rPr lang="en-US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/>
              <a:t>Rearrange the equal elements in </a:t>
            </a:r>
            <a:br>
              <a:rPr lang="en-US"/>
            </a:br>
            <a:r>
              <a:rPr lang="en-US"/>
              <a:t>unpredictable order</a:t>
            </a:r>
            <a:endParaRPr lang="bg-BG"/>
          </a:p>
          <a:p>
            <a:pPr>
              <a:lnSpc>
                <a:spcPct val="110000"/>
              </a:lnSpc>
            </a:pPr>
            <a:r>
              <a:rPr lang="en-US"/>
              <a:t>Often </a:t>
            </a:r>
            <a:r>
              <a:rPr lang="en-US" b="1">
                <a:solidFill>
                  <a:schemeClr val="bg1"/>
                </a:solidFill>
              </a:rPr>
              <a:t>different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elements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have </a:t>
            </a:r>
            <a:r>
              <a:rPr lang="en-US" b="1">
                <a:solidFill>
                  <a:schemeClr val="bg1"/>
                </a:solidFill>
              </a:rPr>
              <a:t>same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key</a:t>
            </a:r>
            <a:r>
              <a:rPr lang="en-US"/>
              <a:t> </a:t>
            </a:r>
            <a:br>
              <a:rPr lang="en-US"/>
            </a:br>
            <a:r>
              <a:rPr lang="en-US"/>
              <a:t>used for equality comparing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47" y="1151121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</a:t>
            </a:r>
            <a:r>
              <a:rPr lang="en-GB"/>
              <a:t>solving technique</a:t>
            </a:r>
            <a:endParaRPr lang="en-GB" dirty="0"/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bg1"/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610"/>
              </p:ext>
            </p:extLst>
          </p:nvPr>
        </p:nvGraphicFramePr>
        <p:xfrm>
          <a:off x="1751012" y="5715000"/>
          <a:ext cx="274320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85905"/>
              </p:ext>
            </p:extLst>
          </p:nvPr>
        </p:nvGraphicFramePr>
        <p:xfrm>
          <a:off x="7499209" y="5733034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45435"/>
              </p:ext>
            </p:extLst>
          </p:nvPr>
        </p:nvGraphicFramePr>
        <p:xfrm>
          <a:off x="6356209" y="5733034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087729" y="584733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455691" y="4276611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5975209" y="4680887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0E2948BD-D8D9-4E7D-8F12-11D0B92C5F49}"/>
              </a:ext>
            </a:extLst>
          </p:cNvPr>
          <p:cNvSpPr/>
          <p:nvPr/>
        </p:nvSpPr>
        <p:spPr>
          <a:xfrm>
            <a:off x="5068988" y="5545137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/>
      <p:bldP spid="12" grpId="0" animBg="1"/>
      <p:bldP spid="13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82521"/>
              </p:ext>
            </p:extLst>
          </p:nvPr>
        </p:nvGraphicFramePr>
        <p:xfrm>
          <a:off x="1041856" y="4464372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84792"/>
              </p:ext>
            </p:extLst>
          </p:nvPr>
        </p:nvGraphicFramePr>
        <p:xfrm>
          <a:off x="6057825" y="2206513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39522"/>
              </p:ext>
            </p:extLst>
          </p:nvPr>
        </p:nvGraphicFramePr>
        <p:xfrm>
          <a:off x="4914825" y="22065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646345" y="23208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09260"/>
              </p:ext>
            </p:extLst>
          </p:nvPr>
        </p:nvGraphicFramePr>
        <p:xfrm>
          <a:off x="7245022" y="4070885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34443"/>
              </p:ext>
            </p:extLst>
          </p:nvPr>
        </p:nvGraphicFramePr>
        <p:xfrm>
          <a:off x="4959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690542" y="4191047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55865"/>
              </p:ext>
            </p:extLst>
          </p:nvPr>
        </p:nvGraphicFramePr>
        <p:xfrm>
          <a:off x="6102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53282"/>
              </p:ext>
            </p:extLst>
          </p:nvPr>
        </p:nvGraphicFramePr>
        <p:xfrm>
          <a:off x="4978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709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57980"/>
              </p:ext>
            </p:extLst>
          </p:nvPr>
        </p:nvGraphicFramePr>
        <p:xfrm>
          <a:off x="6121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833542" y="419397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81169"/>
              </p:ext>
            </p:extLst>
          </p:nvPr>
        </p:nvGraphicFramePr>
        <p:xfrm>
          <a:off x="7264049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22931"/>
              </p:ext>
            </p:extLst>
          </p:nvPr>
        </p:nvGraphicFramePr>
        <p:xfrm>
          <a:off x="8357807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852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995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816023" y="4154695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522621" y="342900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023739" y="3067788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068285" y="115587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793783" y="1118019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139805" y="316090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720936" y="3306541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551307" y="5469337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279935" y="5043104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9171828" y="6147436"/>
            <a:ext cx="1656306" cy="499263"/>
          </a:xfrm>
          <a:prstGeom prst="wedgeRoundRectCallout">
            <a:avLst>
              <a:gd name="adj1" fmla="val -59419"/>
              <a:gd name="adj2" fmla="val -510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1185" y="1196125"/>
            <a:ext cx="10780859" cy="2075282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3429000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961131" y="3429000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161499" y="352475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4700862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3959876" y="4700859"/>
            <a:ext cx="685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161499" y="4803880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828800"/>
            <a:ext cx="946371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latin typeface="Consolas" panose="020B0609020204030204" pitchFamily="49" charset="0"/>
              </a:rPr>
              <a:t>(int[] array, int index)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if (index == </a:t>
            </a:r>
            <a:r>
              <a:rPr lang="en-GB" sz="2800" b="1" dirty="0" err="1">
                <a:latin typeface="Consolas" panose="020B0609020204030204" pitchFamily="49" charset="0"/>
              </a:rPr>
              <a:t>array.Length</a:t>
            </a:r>
            <a:r>
              <a:rPr lang="en-GB" sz="2800" b="1" dirty="0">
                <a:latin typeface="Consolas" panose="020B0609020204030204" pitchFamily="49" charset="0"/>
              </a:rPr>
              <a:t> - 1)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return array[index];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return array[index] +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latin typeface="Consolas" panose="020B0609020204030204" pitchFamily="49" charset="0"/>
              </a:rPr>
              <a:t>(array, index + 1);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524000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Linear and Binary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795" y="1219201"/>
            <a:ext cx="2760618" cy="2760618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412" y="1676400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 search typically answers either True or False as to whether the item is present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Also may return where the item is found</a:t>
            </a:r>
          </a:p>
          <a:p>
            <a:pPr>
              <a:buClr>
                <a:schemeClr val="tx1"/>
              </a:buClr>
            </a:pPr>
            <a:r>
              <a:rPr lang="en-GB" dirty="0"/>
              <a:t>The values might be integers, or strings or even other </a:t>
            </a:r>
            <a:br>
              <a:rPr lang="en-GB" dirty="0"/>
            </a:br>
            <a:r>
              <a:rPr lang="en-GB" dirty="0"/>
              <a:t>kinds of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648200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57" y="379106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075" y="1476421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89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104" y="1744221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GB" sz="2800" dirty="0">
                <a:solidFill>
                  <a:schemeClr val="bg2"/>
                </a:solidFill>
              </a:rPr>
              <a:t>technique which usually </a:t>
            </a:r>
            <a:r>
              <a:rPr lang="en-US" sz="2800" dirty="0">
                <a:solidFill>
                  <a:schemeClr val="bg2"/>
                </a:solidFill>
              </a:rPr>
              <a:t>involves a </a:t>
            </a:r>
            <a:r>
              <a:rPr lang="en-US" sz="2800" b="1" dirty="0">
                <a:solidFill>
                  <a:schemeClr val="bg1"/>
                </a:solidFill>
              </a:rPr>
              <a:t>function calling itself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Brute-Force 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trying all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Greedy </a:t>
            </a:r>
            <a:r>
              <a:rPr lang="en-US" sz="3200" b="1" dirty="0">
                <a:solidFill>
                  <a:schemeClr val="bg2"/>
                </a:solidFill>
              </a:rPr>
              <a:t>- </a:t>
            </a:r>
            <a:r>
              <a:rPr lang="en-US" sz="2800" dirty="0">
                <a:solidFill>
                  <a:schemeClr val="bg2"/>
                </a:solidFill>
              </a:rPr>
              <a:t>picking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and Indirect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012" y="1800614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7412" y="4267200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4853" y="4267200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39732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4853" y="3193479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4853" y="4762730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029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693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2180</Words>
  <Application>Microsoft Office PowerPoint</Application>
  <PresentationFormat>Custom</PresentationFormat>
  <Paragraphs>711</Paragraphs>
  <Slides>94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Algorithms</vt:lpstr>
      <vt:lpstr>Table of Contents</vt:lpstr>
      <vt:lpstr>Have a Question?</vt:lpstr>
      <vt:lpstr>PowerPoint Presentation</vt:lpstr>
      <vt:lpstr>What is Recursion?</vt:lpstr>
      <vt:lpstr>Array Sum – Example</vt:lpstr>
      <vt:lpstr>Problem: Array Sum</vt:lpstr>
      <vt:lpstr>Solution: Array Sum</vt:lpstr>
      <vt:lpstr>Direct and Indirect Recursion</vt:lpstr>
      <vt:lpstr>Recursion Pre-Actions and Post-Actions</vt:lpstr>
      <vt:lpstr>Recursive Factorial – Example</vt:lpstr>
      <vt:lpstr>PowerPoint Presentation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Optimization Problems</vt:lpstr>
      <vt:lpstr>Greedy Algorithms</vt:lpstr>
      <vt:lpstr>PowerPoint Presentation</vt:lpstr>
      <vt:lpstr>Greedy Algorithms: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PowerPoint Presentation</vt:lpstr>
      <vt:lpstr>Sum of Coins – Solution</vt:lpstr>
      <vt:lpstr>Sum of Coins – Solution(2)</vt:lpstr>
      <vt:lpstr>PowerPoint Presentation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PowerPoint Presentation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PowerPoint Presentation</vt:lpstr>
      <vt:lpstr>BubbleSort</vt:lpstr>
      <vt:lpstr>PowerPoint Presentation</vt:lpstr>
      <vt:lpstr>Search Algorithm</vt:lpstr>
      <vt:lpstr>Linear Search</vt:lpstr>
      <vt:lpstr>Binary Search</vt:lpstr>
      <vt:lpstr>Binary Search (Iterative)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Basic Algorithms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2019-02-14T09:21:25Z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