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5" r:id="rId49"/>
    <p:sldId id="307" r:id="rId50"/>
    <p:sldId id="30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5BBC62-D5CB-42C1-9ABD-812B150787EA}">
          <p14:sldIdLst>
            <p14:sldId id="256"/>
            <p14:sldId id="257"/>
            <p14:sldId id="258"/>
          </p14:sldIdLst>
        </p14:section>
        <p14:section name="Lists" id="{A780CDEB-8FDE-47ED-ACFE-CEFA317B0DA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tack" id="{4A2877AD-97BB-4B70-A4CE-E2D8F9878B67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Queue" id="{A1483060-0F22-4842-BB8E-9F5476FD4427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LinkedList" id="{5624A6BF-D33D-45B4-A822-1918860739C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Summary" id="{BD404703-9EC8-45F5-A5FF-6DA06DA6E959}">
          <p14:sldIdLst>
            <p14:sldId id="302"/>
            <p14:sldId id="305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59060" autoAdjust="0"/>
  </p:normalViewPr>
  <p:slideViewPr>
    <p:cSldViewPr showGuides="1">
      <p:cViewPr varScale="1">
        <p:scale>
          <a:sx n="70" d="100"/>
          <a:sy n="70" d="100"/>
        </p:scale>
        <p:origin x="2004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9B3BB-50D6-4B86-8B19-CF8C207AE36C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76FD9-B4DE-472B-B674-22F545D4294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6</a:t>
          </a:r>
        </a:p>
      </dgm:t>
    </dgm:pt>
    <dgm:pt modelId="{54105FBE-0166-49A0-BBC7-2516CAA650E2}" type="parTrans" cxnId="{B849483C-3899-40F3-BBE5-D9C1D07672F7}">
      <dgm:prSet/>
      <dgm:spPr/>
      <dgm:t>
        <a:bodyPr/>
        <a:lstStyle/>
        <a:p>
          <a:endParaRPr lang="en-US"/>
        </a:p>
      </dgm:t>
    </dgm:pt>
    <dgm:pt modelId="{1122EBDE-D2C0-4CA3-9C42-4E1DCDB985A3}" type="sibTrans" cxnId="{B849483C-3899-40F3-BBE5-D9C1D07672F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217CEA61-648D-47F9-8EAC-64CAD81E06A3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5</a:t>
          </a:r>
        </a:p>
      </dgm:t>
    </dgm:pt>
    <dgm:pt modelId="{3659C0DC-D76D-47E5-804F-85D5B2EFD7AF}" type="parTrans" cxnId="{5B09B16F-9753-4051-9ADB-AAA8FA9270D6}">
      <dgm:prSet/>
      <dgm:spPr/>
      <dgm:t>
        <a:bodyPr/>
        <a:lstStyle/>
        <a:p>
          <a:endParaRPr lang="en-US"/>
        </a:p>
      </dgm:t>
    </dgm:pt>
    <dgm:pt modelId="{8D20BCFA-C921-4F0B-A871-B1F3DDCAAA21}" type="sibTrans" cxnId="{5B09B16F-9753-4051-9ADB-AAA8FA9270D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70B421A-E631-45A6-B899-B30FB4BFD815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4</a:t>
          </a:r>
        </a:p>
      </dgm:t>
    </dgm:pt>
    <dgm:pt modelId="{49A861F4-302E-4EAC-90A9-57ACFB879606}" type="parTrans" cxnId="{15E8E329-F00B-44E5-848B-29F6337C80C3}">
      <dgm:prSet/>
      <dgm:spPr/>
      <dgm:t>
        <a:bodyPr/>
        <a:lstStyle/>
        <a:p>
          <a:endParaRPr lang="en-US"/>
        </a:p>
      </dgm:t>
    </dgm:pt>
    <dgm:pt modelId="{E8497194-DF09-4F6F-9F81-C5A0D73FD287}" type="sibTrans" cxnId="{15E8E329-F00B-44E5-848B-29F6337C80C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CF5B001-7294-46B6-8706-E310808BF0D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3</a:t>
          </a:r>
        </a:p>
      </dgm:t>
    </dgm:pt>
    <dgm:pt modelId="{10D2E623-FF8D-4393-8D4B-92DBFCD29957}" type="parTrans" cxnId="{0ACC8E75-0BCA-4720-8B37-575DE83E9BA8}">
      <dgm:prSet/>
      <dgm:spPr/>
      <dgm:t>
        <a:bodyPr/>
        <a:lstStyle/>
        <a:p>
          <a:endParaRPr lang="en-US"/>
        </a:p>
      </dgm:t>
    </dgm:pt>
    <dgm:pt modelId="{75E40D6B-25FD-45CF-9907-A5516B5416FE}" type="sibTrans" cxnId="{0ACC8E75-0BCA-4720-8B37-575DE83E9BA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EA236B2F-18AF-434A-B5BB-F3B27CC4E87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BB991AFF-14A8-4640-9612-407DC55419DA}" type="parTrans" cxnId="{AE6F7B91-56AA-4247-813C-59E8E87B12CF}">
      <dgm:prSet/>
      <dgm:spPr/>
      <dgm:t>
        <a:bodyPr/>
        <a:lstStyle/>
        <a:p>
          <a:endParaRPr lang="en-US"/>
        </a:p>
      </dgm:t>
    </dgm:pt>
    <dgm:pt modelId="{29B20A8E-C855-465F-8ADE-71EC8CCCBDE5}" type="sibTrans" cxnId="{AE6F7B91-56AA-4247-813C-59E8E87B12C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5735CEA-C15F-4E87-9FBF-3F6230C3D289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8524BE32-9408-4BB7-B05F-D51AF23EB7E8}" type="parTrans" cxnId="{15BE3060-DE78-4497-A56C-F68B827BFD81}">
      <dgm:prSet/>
      <dgm:spPr/>
      <dgm:t>
        <a:bodyPr/>
        <a:lstStyle/>
        <a:p>
          <a:endParaRPr lang="en-US"/>
        </a:p>
      </dgm:t>
    </dgm:pt>
    <dgm:pt modelId="{97102FC7-F2E3-4C10-B0A8-9335081AD976}" type="sibTrans" cxnId="{15BE3060-DE78-4497-A56C-F68B827BFD81}">
      <dgm:prSet/>
      <dgm:spPr/>
      <dgm:t>
        <a:bodyPr/>
        <a:lstStyle/>
        <a:p>
          <a:endParaRPr lang="en-US"/>
        </a:p>
      </dgm:t>
    </dgm:pt>
    <dgm:pt modelId="{8FEF0393-7069-4E55-8742-DF388238CD32}" type="pres">
      <dgm:prSet presAssocID="{7459B3BB-50D6-4B86-8B19-CF8C207AE36C}" presName="diagram" presStyleCnt="0">
        <dgm:presLayoutVars>
          <dgm:dir/>
          <dgm:resizeHandles/>
        </dgm:presLayoutVars>
      </dgm:prSet>
      <dgm:spPr/>
    </dgm:pt>
    <dgm:pt modelId="{DCFCADBD-066D-4007-83CE-D75E18C235FD}" type="pres">
      <dgm:prSet presAssocID="{55276FD9-B4DE-472B-B674-22F545D4294C}" presName="firstNode" presStyleLbl="node1" presStyleIdx="0" presStyleCnt="6">
        <dgm:presLayoutVars>
          <dgm:bulletEnabled val="1"/>
        </dgm:presLayoutVars>
      </dgm:prSet>
      <dgm:spPr/>
    </dgm:pt>
    <dgm:pt modelId="{1347B509-EB0B-4F58-A452-E76B12885E16}" type="pres">
      <dgm:prSet presAssocID="{1122EBDE-D2C0-4CA3-9C42-4E1DCDB985A3}" presName="sibTrans" presStyleLbl="sibTrans2D1" presStyleIdx="0" presStyleCnt="5"/>
      <dgm:spPr/>
    </dgm:pt>
    <dgm:pt modelId="{F2631221-F7BD-40F9-9CD3-208D5A58A636}" type="pres">
      <dgm:prSet presAssocID="{217CEA61-648D-47F9-8EAC-64CAD81E06A3}" presName="middleNode" presStyleCnt="0"/>
      <dgm:spPr/>
    </dgm:pt>
    <dgm:pt modelId="{82378000-716D-441E-ADA5-C831880AEBC9}" type="pres">
      <dgm:prSet presAssocID="{217CEA61-648D-47F9-8EAC-64CAD81E06A3}" presName="padding" presStyleLbl="node1" presStyleIdx="0" presStyleCnt="6"/>
      <dgm:spPr/>
    </dgm:pt>
    <dgm:pt modelId="{4501F21C-AE0C-4FB9-9D77-8F00746429C4}" type="pres">
      <dgm:prSet presAssocID="{217CEA61-648D-47F9-8EAC-64CAD81E06A3}" presName="shape" presStyleLbl="node1" presStyleIdx="1" presStyleCnt="6">
        <dgm:presLayoutVars>
          <dgm:bulletEnabled val="1"/>
        </dgm:presLayoutVars>
      </dgm:prSet>
      <dgm:spPr/>
    </dgm:pt>
    <dgm:pt modelId="{EB3F919D-B85A-4730-AE8E-702ABA293AFD}" type="pres">
      <dgm:prSet presAssocID="{8D20BCFA-C921-4F0B-A871-B1F3DDCAAA21}" presName="sibTrans" presStyleLbl="sibTrans2D1" presStyleIdx="1" presStyleCnt="5"/>
      <dgm:spPr/>
    </dgm:pt>
    <dgm:pt modelId="{F74DB14B-7923-43C0-A98C-BD9238E1E967}" type="pres">
      <dgm:prSet presAssocID="{B70B421A-E631-45A6-B899-B30FB4BFD815}" presName="middleNode" presStyleCnt="0"/>
      <dgm:spPr/>
    </dgm:pt>
    <dgm:pt modelId="{06E55F94-EA19-4128-BC5A-EB978AB24417}" type="pres">
      <dgm:prSet presAssocID="{B70B421A-E631-45A6-B899-B30FB4BFD815}" presName="padding" presStyleLbl="node1" presStyleIdx="1" presStyleCnt="6"/>
      <dgm:spPr/>
    </dgm:pt>
    <dgm:pt modelId="{7835A717-0DB2-47B5-8E5C-041DA6072487}" type="pres">
      <dgm:prSet presAssocID="{B70B421A-E631-45A6-B899-B30FB4BFD815}" presName="shape" presStyleLbl="node1" presStyleIdx="2" presStyleCnt="6">
        <dgm:presLayoutVars>
          <dgm:bulletEnabled val="1"/>
        </dgm:presLayoutVars>
      </dgm:prSet>
      <dgm:spPr/>
    </dgm:pt>
    <dgm:pt modelId="{93AB62C3-CC9D-49A0-83B0-8C55B8C27AB5}" type="pres">
      <dgm:prSet presAssocID="{E8497194-DF09-4F6F-9F81-C5A0D73FD287}" presName="sibTrans" presStyleLbl="sibTrans2D1" presStyleIdx="2" presStyleCnt="5"/>
      <dgm:spPr/>
    </dgm:pt>
    <dgm:pt modelId="{5B35047F-97DD-48E5-B51B-1025F40580CC}" type="pres">
      <dgm:prSet presAssocID="{7CF5B001-7294-46B6-8706-E310808BF0D8}" presName="middleNode" presStyleCnt="0"/>
      <dgm:spPr/>
    </dgm:pt>
    <dgm:pt modelId="{DAA2924D-1A5C-42D0-A0DA-C5389498B8DC}" type="pres">
      <dgm:prSet presAssocID="{7CF5B001-7294-46B6-8706-E310808BF0D8}" presName="padding" presStyleLbl="node1" presStyleIdx="2" presStyleCnt="6"/>
      <dgm:spPr/>
    </dgm:pt>
    <dgm:pt modelId="{DC4E0399-D33F-4709-98D2-1672FBFBB09A}" type="pres">
      <dgm:prSet presAssocID="{7CF5B001-7294-46B6-8706-E310808BF0D8}" presName="shape" presStyleLbl="node1" presStyleIdx="3" presStyleCnt="6">
        <dgm:presLayoutVars>
          <dgm:bulletEnabled val="1"/>
        </dgm:presLayoutVars>
      </dgm:prSet>
      <dgm:spPr/>
    </dgm:pt>
    <dgm:pt modelId="{A2C455EA-6178-4A8C-92B1-7708C2F2A64E}" type="pres">
      <dgm:prSet presAssocID="{75E40D6B-25FD-45CF-9907-A5516B5416FE}" presName="sibTrans" presStyleLbl="sibTrans2D1" presStyleIdx="3" presStyleCnt="5"/>
      <dgm:spPr/>
    </dgm:pt>
    <dgm:pt modelId="{AA18845C-953C-4081-936B-E4DB7517CE7B}" type="pres">
      <dgm:prSet presAssocID="{EA236B2F-18AF-434A-B5BB-F3B27CC4E87C}" presName="middleNode" presStyleCnt="0"/>
      <dgm:spPr/>
    </dgm:pt>
    <dgm:pt modelId="{2920F654-30C1-470F-AB70-0A9BEB1CCAFF}" type="pres">
      <dgm:prSet presAssocID="{EA236B2F-18AF-434A-B5BB-F3B27CC4E87C}" presName="padding" presStyleLbl="node1" presStyleIdx="3" presStyleCnt="6"/>
      <dgm:spPr/>
    </dgm:pt>
    <dgm:pt modelId="{C635FDC8-E6A9-4051-B3DF-0D56600FB419}" type="pres">
      <dgm:prSet presAssocID="{EA236B2F-18AF-434A-B5BB-F3B27CC4E87C}" presName="shape" presStyleLbl="node1" presStyleIdx="4" presStyleCnt="6">
        <dgm:presLayoutVars>
          <dgm:bulletEnabled val="1"/>
        </dgm:presLayoutVars>
      </dgm:prSet>
      <dgm:spPr/>
    </dgm:pt>
    <dgm:pt modelId="{BC9A1EDF-AF3C-496A-A238-118A7FDBB258}" type="pres">
      <dgm:prSet presAssocID="{29B20A8E-C855-465F-8ADE-71EC8CCCBDE5}" presName="sibTrans" presStyleLbl="sibTrans2D1" presStyleIdx="4" presStyleCnt="5"/>
      <dgm:spPr/>
    </dgm:pt>
    <dgm:pt modelId="{8B030CBC-A457-4EB6-B8B5-9848165437DD}" type="pres">
      <dgm:prSet presAssocID="{75735CEA-C15F-4E87-9FBF-3F6230C3D289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88BEED08-4AC1-45F9-ABA5-4E68B9954B9E}" type="presOf" srcId="{75E40D6B-25FD-45CF-9907-A5516B5416FE}" destId="{A2C455EA-6178-4A8C-92B1-7708C2F2A64E}" srcOrd="0" destOrd="0" presId="urn:microsoft.com/office/officeart/2005/8/layout/bProcess2"/>
    <dgm:cxn modelId="{39128D19-E2AE-43F5-9F03-E8D0DF117C08}" type="presOf" srcId="{217CEA61-648D-47F9-8EAC-64CAD81E06A3}" destId="{4501F21C-AE0C-4FB9-9D77-8F00746429C4}" srcOrd="0" destOrd="0" presId="urn:microsoft.com/office/officeart/2005/8/layout/bProcess2"/>
    <dgm:cxn modelId="{E608301A-E8C1-437A-AF4F-973C171AE1AF}" type="presOf" srcId="{29B20A8E-C855-465F-8ADE-71EC8CCCBDE5}" destId="{BC9A1EDF-AF3C-496A-A238-118A7FDBB258}" srcOrd="0" destOrd="0" presId="urn:microsoft.com/office/officeart/2005/8/layout/bProcess2"/>
    <dgm:cxn modelId="{15E8E329-F00B-44E5-848B-29F6337C80C3}" srcId="{7459B3BB-50D6-4B86-8B19-CF8C207AE36C}" destId="{B70B421A-E631-45A6-B899-B30FB4BFD815}" srcOrd="2" destOrd="0" parTransId="{49A861F4-302E-4EAC-90A9-57ACFB879606}" sibTransId="{E8497194-DF09-4F6F-9F81-C5A0D73FD287}"/>
    <dgm:cxn modelId="{B849483C-3899-40F3-BBE5-D9C1D07672F7}" srcId="{7459B3BB-50D6-4B86-8B19-CF8C207AE36C}" destId="{55276FD9-B4DE-472B-B674-22F545D4294C}" srcOrd="0" destOrd="0" parTransId="{54105FBE-0166-49A0-BBC7-2516CAA650E2}" sibTransId="{1122EBDE-D2C0-4CA3-9C42-4E1DCDB985A3}"/>
    <dgm:cxn modelId="{15BE3060-DE78-4497-A56C-F68B827BFD81}" srcId="{7459B3BB-50D6-4B86-8B19-CF8C207AE36C}" destId="{75735CEA-C15F-4E87-9FBF-3F6230C3D289}" srcOrd="5" destOrd="0" parTransId="{8524BE32-9408-4BB7-B05F-D51AF23EB7E8}" sibTransId="{97102FC7-F2E3-4C10-B0A8-9335081AD976}"/>
    <dgm:cxn modelId="{629C5E43-082E-47A5-95C9-C1F66CC0F2C4}" type="presOf" srcId="{75735CEA-C15F-4E87-9FBF-3F6230C3D289}" destId="{8B030CBC-A457-4EB6-B8B5-9848165437DD}" srcOrd="0" destOrd="0" presId="urn:microsoft.com/office/officeart/2005/8/layout/bProcess2"/>
    <dgm:cxn modelId="{5B09B16F-9753-4051-9ADB-AAA8FA9270D6}" srcId="{7459B3BB-50D6-4B86-8B19-CF8C207AE36C}" destId="{217CEA61-648D-47F9-8EAC-64CAD81E06A3}" srcOrd="1" destOrd="0" parTransId="{3659C0DC-D76D-47E5-804F-85D5B2EFD7AF}" sibTransId="{8D20BCFA-C921-4F0B-A871-B1F3DDCAAA21}"/>
    <dgm:cxn modelId="{0ACC8E75-0BCA-4720-8B37-575DE83E9BA8}" srcId="{7459B3BB-50D6-4B86-8B19-CF8C207AE36C}" destId="{7CF5B001-7294-46B6-8706-E310808BF0D8}" srcOrd="3" destOrd="0" parTransId="{10D2E623-FF8D-4393-8D4B-92DBFCD29957}" sibTransId="{75E40D6B-25FD-45CF-9907-A5516B5416FE}"/>
    <dgm:cxn modelId="{F0EB4E56-2680-4678-BC29-46BABC8E3FF7}" type="presOf" srcId="{7CF5B001-7294-46B6-8706-E310808BF0D8}" destId="{DC4E0399-D33F-4709-98D2-1672FBFBB09A}" srcOrd="0" destOrd="0" presId="urn:microsoft.com/office/officeart/2005/8/layout/bProcess2"/>
    <dgm:cxn modelId="{075D8179-041B-4FC7-B9D0-C591D3251AC2}" type="presOf" srcId="{7459B3BB-50D6-4B86-8B19-CF8C207AE36C}" destId="{8FEF0393-7069-4E55-8742-DF388238CD32}" srcOrd="0" destOrd="0" presId="urn:microsoft.com/office/officeart/2005/8/layout/bProcess2"/>
    <dgm:cxn modelId="{ADD6238D-DF70-4D04-A275-2B3C2B9BECD5}" type="presOf" srcId="{1122EBDE-D2C0-4CA3-9C42-4E1DCDB985A3}" destId="{1347B509-EB0B-4F58-A452-E76B12885E16}" srcOrd="0" destOrd="0" presId="urn:microsoft.com/office/officeart/2005/8/layout/bProcess2"/>
    <dgm:cxn modelId="{AE6F7B91-56AA-4247-813C-59E8E87B12CF}" srcId="{7459B3BB-50D6-4B86-8B19-CF8C207AE36C}" destId="{EA236B2F-18AF-434A-B5BB-F3B27CC4E87C}" srcOrd="4" destOrd="0" parTransId="{BB991AFF-14A8-4640-9612-407DC55419DA}" sibTransId="{29B20A8E-C855-465F-8ADE-71EC8CCCBDE5}"/>
    <dgm:cxn modelId="{4EAF42A2-1DAE-4E75-A499-3D559FD0A21C}" type="presOf" srcId="{B70B421A-E631-45A6-B899-B30FB4BFD815}" destId="{7835A717-0DB2-47B5-8E5C-041DA6072487}" srcOrd="0" destOrd="0" presId="urn:microsoft.com/office/officeart/2005/8/layout/bProcess2"/>
    <dgm:cxn modelId="{FEF23BBF-0CD2-4543-9AD0-1B8341BC96AB}" type="presOf" srcId="{E8497194-DF09-4F6F-9F81-C5A0D73FD287}" destId="{93AB62C3-CC9D-49A0-83B0-8C55B8C27AB5}" srcOrd="0" destOrd="0" presId="urn:microsoft.com/office/officeart/2005/8/layout/bProcess2"/>
    <dgm:cxn modelId="{252665C5-764A-43D1-B914-851FAC99CC6D}" type="presOf" srcId="{8D20BCFA-C921-4F0B-A871-B1F3DDCAAA21}" destId="{EB3F919D-B85A-4730-AE8E-702ABA293AFD}" srcOrd="0" destOrd="0" presId="urn:microsoft.com/office/officeart/2005/8/layout/bProcess2"/>
    <dgm:cxn modelId="{94EE2CC9-E599-417B-B3CE-F9AEAC5247BC}" type="presOf" srcId="{EA236B2F-18AF-434A-B5BB-F3B27CC4E87C}" destId="{C635FDC8-E6A9-4051-B3DF-0D56600FB419}" srcOrd="0" destOrd="0" presId="urn:microsoft.com/office/officeart/2005/8/layout/bProcess2"/>
    <dgm:cxn modelId="{EEBE68D2-C1A8-445E-809D-81DAA3E1C4C3}" type="presOf" srcId="{55276FD9-B4DE-472B-B674-22F545D4294C}" destId="{DCFCADBD-066D-4007-83CE-D75E18C235FD}" srcOrd="0" destOrd="0" presId="urn:microsoft.com/office/officeart/2005/8/layout/bProcess2"/>
    <dgm:cxn modelId="{945A91F6-EA8A-4950-BC07-01653C21C363}" type="presParOf" srcId="{8FEF0393-7069-4E55-8742-DF388238CD32}" destId="{DCFCADBD-066D-4007-83CE-D75E18C235FD}" srcOrd="0" destOrd="0" presId="urn:microsoft.com/office/officeart/2005/8/layout/bProcess2"/>
    <dgm:cxn modelId="{B05CBAD0-7814-42FB-AD2E-3FE7049C3D92}" type="presParOf" srcId="{8FEF0393-7069-4E55-8742-DF388238CD32}" destId="{1347B509-EB0B-4F58-A452-E76B12885E16}" srcOrd="1" destOrd="0" presId="urn:microsoft.com/office/officeart/2005/8/layout/bProcess2"/>
    <dgm:cxn modelId="{4C37F601-62B5-42D9-B51D-8ACA7FC61192}" type="presParOf" srcId="{8FEF0393-7069-4E55-8742-DF388238CD32}" destId="{F2631221-F7BD-40F9-9CD3-208D5A58A636}" srcOrd="2" destOrd="0" presId="urn:microsoft.com/office/officeart/2005/8/layout/bProcess2"/>
    <dgm:cxn modelId="{D4C7A7B1-C9D5-4CB8-A9BF-0C1387FFA89B}" type="presParOf" srcId="{F2631221-F7BD-40F9-9CD3-208D5A58A636}" destId="{82378000-716D-441E-ADA5-C831880AEBC9}" srcOrd="0" destOrd="0" presId="urn:microsoft.com/office/officeart/2005/8/layout/bProcess2"/>
    <dgm:cxn modelId="{9A6B63A2-DA9C-4E16-BBB0-A33558415744}" type="presParOf" srcId="{F2631221-F7BD-40F9-9CD3-208D5A58A636}" destId="{4501F21C-AE0C-4FB9-9D77-8F00746429C4}" srcOrd="1" destOrd="0" presId="urn:microsoft.com/office/officeart/2005/8/layout/bProcess2"/>
    <dgm:cxn modelId="{DA587EFF-4524-4CF3-832F-4ED4BAE979C5}" type="presParOf" srcId="{8FEF0393-7069-4E55-8742-DF388238CD32}" destId="{EB3F919D-B85A-4730-AE8E-702ABA293AFD}" srcOrd="3" destOrd="0" presId="urn:microsoft.com/office/officeart/2005/8/layout/bProcess2"/>
    <dgm:cxn modelId="{90FD7CF7-B4FF-4F1A-AC48-19F8AD641B71}" type="presParOf" srcId="{8FEF0393-7069-4E55-8742-DF388238CD32}" destId="{F74DB14B-7923-43C0-A98C-BD9238E1E967}" srcOrd="4" destOrd="0" presId="urn:microsoft.com/office/officeart/2005/8/layout/bProcess2"/>
    <dgm:cxn modelId="{4BB047AD-E2F5-48A6-9522-BDC3D823A46F}" type="presParOf" srcId="{F74DB14B-7923-43C0-A98C-BD9238E1E967}" destId="{06E55F94-EA19-4128-BC5A-EB978AB24417}" srcOrd="0" destOrd="0" presId="urn:microsoft.com/office/officeart/2005/8/layout/bProcess2"/>
    <dgm:cxn modelId="{39DF2596-FE5C-4910-BD55-CBABB7D7FA41}" type="presParOf" srcId="{F74DB14B-7923-43C0-A98C-BD9238E1E967}" destId="{7835A717-0DB2-47B5-8E5C-041DA6072487}" srcOrd="1" destOrd="0" presId="urn:microsoft.com/office/officeart/2005/8/layout/bProcess2"/>
    <dgm:cxn modelId="{A8EB1653-75B4-4BC9-87D8-6865811B34A0}" type="presParOf" srcId="{8FEF0393-7069-4E55-8742-DF388238CD32}" destId="{93AB62C3-CC9D-49A0-83B0-8C55B8C27AB5}" srcOrd="5" destOrd="0" presId="urn:microsoft.com/office/officeart/2005/8/layout/bProcess2"/>
    <dgm:cxn modelId="{702AEE9B-99CE-43D3-9F9D-FAF833E9AE32}" type="presParOf" srcId="{8FEF0393-7069-4E55-8742-DF388238CD32}" destId="{5B35047F-97DD-48E5-B51B-1025F40580CC}" srcOrd="6" destOrd="0" presId="urn:microsoft.com/office/officeart/2005/8/layout/bProcess2"/>
    <dgm:cxn modelId="{399251ED-7255-4357-86D9-8DE51D62F2A2}" type="presParOf" srcId="{5B35047F-97DD-48E5-B51B-1025F40580CC}" destId="{DAA2924D-1A5C-42D0-A0DA-C5389498B8DC}" srcOrd="0" destOrd="0" presId="urn:microsoft.com/office/officeart/2005/8/layout/bProcess2"/>
    <dgm:cxn modelId="{47C4A5CF-7EB3-413B-9CAC-D2C215124AD9}" type="presParOf" srcId="{5B35047F-97DD-48E5-B51B-1025F40580CC}" destId="{DC4E0399-D33F-4709-98D2-1672FBFBB09A}" srcOrd="1" destOrd="0" presId="urn:microsoft.com/office/officeart/2005/8/layout/bProcess2"/>
    <dgm:cxn modelId="{A5609CE9-9C2A-413A-90FC-BC5986E66FB1}" type="presParOf" srcId="{8FEF0393-7069-4E55-8742-DF388238CD32}" destId="{A2C455EA-6178-4A8C-92B1-7708C2F2A64E}" srcOrd="7" destOrd="0" presId="urn:microsoft.com/office/officeart/2005/8/layout/bProcess2"/>
    <dgm:cxn modelId="{07F1F5A3-1BEE-4AB8-88BE-0847E3B3A5F1}" type="presParOf" srcId="{8FEF0393-7069-4E55-8742-DF388238CD32}" destId="{AA18845C-953C-4081-936B-E4DB7517CE7B}" srcOrd="8" destOrd="0" presId="urn:microsoft.com/office/officeart/2005/8/layout/bProcess2"/>
    <dgm:cxn modelId="{84E02640-4C28-4CF2-A546-B29581CB88F4}" type="presParOf" srcId="{AA18845C-953C-4081-936B-E4DB7517CE7B}" destId="{2920F654-30C1-470F-AB70-0A9BEB1CCAFF}" srcOrd="0" destOrd="0" presId="urn:microsoft.com/office/officeart/2005/8/layout/bProcess2"/>
    <dgm:cxn modelId="{66A88D3F-D5E5-4261-A369-D364376F0116}" type="presParOf" srcId="{AA18845C-953C-4081-936B-E4DB7517CE7B}" destId="{C635FDC8-E6A9-4051-B3DF-0D56600FB419}" srcOrd="1" destOrd="0" presId="urn:microsoft.com/office/officeart/2005/8/layout/bProcess2"/>
    <dgm:cxn modelId="{DBC55703-1772-48CF-A89B-9C28F1A3D311}" type="presParOf" srcId="{8FEF0393-7069-4E55-8742-DF388238CD32}" destId="{BC9A1EDF-AF3C-496A-A238-118A7FDBB258}" srcOrd="9" destOrd="0" presId="urn:microsoft.com/office/officeart/2005/8/layout/bProcess2"/>
    <dgm:cxn modelId="{F7BE282D-4331-4160-A267-77BBD00A152E}" type="presParOf" srcId="{8FEF0393-7069-4E55-8742-DF388238CD32}" destId="{8B030CBC-A457-4EB6-B8B5-9848165437DD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0E6C2-BA62-4AC9-8084-D499C17EA95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A5C5DF5-06CA-4271-A62B-0761F90C80EA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Head</a:t>
          </a:r>
        </a:p>
      </dgm:t>
    </dgm:pt>
    <dgm:pt modelId="{530DDBED-D6B1-4841-9EBC-50E508255946}" type="parTrans" cxnId="{47F93C94-4538-4126-BC87-3C6530D7EE64}">
      <dgm:prSet/>
      <dgm:spPr/>
      <dgm:t>
        <a:bodyPr/>
        <a:lstStyle/>
        <a:p>
          <a:endParaRPr lang="en-US"/>
        </a:p>
      </dgm:t>
    </dgm:pt>
    <dgm:pt modelId="{3A209C6E-8C1B-4487-93F0-00647932D2DC}" type="sibTrans" cxnId="{47F93C94-4538-4126-BC87-3C6530D7EE64}">
      <dgm:prSet/>
      <dgm:spPr/>
      <dgm:t>
        <a:bodyPr/>
        <a:lstStyle/>
        <a:p>
          <a:endParaRPr lang="en-US"/>
        </a:p>
      </dgm:t>
    </dgm:pt>
    <dgm:pt modelId="{854627D7-8518-4339-9015-B51F140DE81E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Next</a:t>
          </a:r>
        </a:p>
      </dgm:t>
    </dgm:pt>
    <dgm:pt modelId="{106B150C-1F50-411B-981A-7E002B9E9FEB}" type="parTrans" cxnId="{AE3609B7-A5CE-43DA-8165-0BE427DEE100}">
      <dgm:prSet/>
      <dgm:spPr/>
      <dgm:t>
        <a:bodyPr/>
        <a:lstStyle/>
        <a:p>
          <a:endParaRPr lang="en-US"/>
        </a:p>
      </dgm:t>
    </dgm:pt>
    <dgm:pt modelId="{CC2A87F0-7949-4C58-AF55-20A8C9E8F45F}" type="sibTrans" cxnId="{AE3609B7-A5CE-43DA-8165-0BE427DEE100}">
      <dgm:prSet/>
      <dgm:spPr/>
      <dgm:t>
        <a:bodyPr/>
        <a:lstStyle/>
        <a:p>
          <a:endParaRPr lang="en-US"/>
        </a:p>
      </dgm:t>
    </dgm:pt>
    <dgm:pt modelId="{B34B44B5-4940-48AB-A7B1-FC162D1A35DD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Tail</a:t>
          </a:r>
        </a:p>
      </dgm:t>
    </dgm:pt>
    <dgm:pt modelId="{493FE893-F073-4990-A79D-73D98E3B19BE}" type="parTrans" cxnId="{421187B8-E364-4563-901F-84AAE070BE91}">
      <dgm:prSet/>
      <dgm:spPr/>
      <dgm:t>
        <a:bodyPr/>
        <a:lstStyle/>
        <a:p>
          <a:endParaRPr lang="en-US"/>
        </a:p>
      </dgm:t>
    </dgm:pt>
    <dgm:pt modelId="{1E805782-5E21-48E0-828E-5B408265CDE5}" type="sibTrans" cxnId="{421187B8-E364-4563-901F-84AAE070BE91}">
      <dgm:prSet/>
      <dgm:spPr/>
      <dgm:t>
        <a:bodyPr/>
        <a:lstStyle/>
        <a:p>
          <a:endParaRPr lang="en-US"/>
        </a:p>
      </dgm:t>
    </dgm:pt>
    <dgm:pt modelId="{11BEC984-9BAC-46BC-901A-5F45668A8AF0}" type="pres">
      <dgm:prSet presAssocID="{1EE0E6C2-BA62-4AC9-8084-D499C17EA95D}" presName="Name0" presStyleCnt="0">
        <dgm:presLayoutVars>
          <dgm:dir/>
          <dgm:animLvl val="lvl"/>
          <dgm:resizeHandles val="exact"/>
        </dgm:presLayoutVars>
      </dgm:prSet>
      <dgm:spPr/>
    </dgm:pt>
    <dgm:pt modelId="{2BC32865-03B1-45FE-AE79-B3A5526F9749}" type="pres">
      <dgm:prSet presAssocID="{6A5C5DF5-06CA-4271-A62B-0761F90C80EA}" presName="parTxOnly" presStyleLbl="node1" presStyleIdx="0" presStyleCnt="3" custScaleX="120714">
        <dgm:presLayoutVars>
          <dgm:chMax val="0"/>
          <dgm:chPref val="0"/>
          <dgm:bulletEnabled val="1"/>
        </dgm:presLayoutVars>
      </dgm:prSet>
      <dgm:spPr/>
    </dgm:pt>
    <dgm:pt modelId="{837FC8DB-084B-4FDF-8C1F-FC18C6040CE0}" type="pres">
      <dgm:prSet presAssocID="{3A209C6E-8C1B-4487-93F0-00647932D2DC}" presName="parTxOnlySpace" presStyleCnt="0"/>
      <dgm:spPr/>
    </dgm:pt>
    <dgm:pt modelId="{2D10F0FC-E91F-44BA-BEF7-C940CEEA0ABF}" type="pres">
      <dgm:prSet presAssocID="{854627D7-8518-4339-9015-B51F140DE81E}" presName="parTxOnly" presStyleLbl="node1" presStyleIdx="1" presStyleCnt="3" custScaleX="119660">
        <dgm:presLayoutVars>
          <dgm:chMax val="0"/>
          <dgm:chPref val="0"/>
          <dgm:bulletEnabled val="1"/>
        </dgm:presLayoutVars>
      </dgm:prSet>
      <dgm:spPr/>
    </dgm:pt>
    <dgm:pt modelId="{666EFF88-D6F9-49D8-8E1F-4B1F5B9B6E46}" type="pres">
      <dgm:prSet presAssocID="{CC2A87F0-7949-4C58-AF55-20A8C9E8F45F}" presName="parTxOnlySpace" presStyleCnt="0"/>
      <dgm:spPr/>
    </dgm:pt>
    <dgm:pt modelId="{51F355FF-1AFC-4C8A-890B-98C9E26379DE}" type="pres">
      <dgm:prSet presAssocID="{B34B44B5-4940-48AB-A7B1-FC162D1A35D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DC90E14-C184-4490-A4DA-1580EA0AB3BD}" type="presOf" srcId="{854627D7-8518-4339-9015-B51F140DE81E}" destId="{2D10F0FC-E91F-44BA-BEF7-C940CEEA0ABF}" srcOrd="0" destOrd="0" presId="urn:microsoft.com/office/officeart/2005/8/layout/chevron1"/>
    <dgm:cxn modelId="{B59C3E37-C073-407B-8E71-40CCC6758EF6}" type="presOf" srcId="{B34B44B5-4940-48AB-A7B1-FC162D1A35DD}" destId="{51F355FF-1AFC-4C8A-890B-98C9E26379DE}" srcOrd="0" destOrd="0" presId="urn:microsoft.com/office/officeart/2005/8/layout/chevron1"/>
    <dgm:cxn modelId="{46D9193B-1F3E-4B5E-9FDB-502B083F84EE}" type="presOf" srcId="{6A5C5DF5-06CA-4271-A62B-0761F90C80EA}" destId="{2BC32865-03B1-45FE-AE79-B3A5526F9749}" srcOrd="0" destOrd="0" presId="urn:microsoft.com/office/officeart/2005/8/layout/chevron1"/>
    <dgm:cxn modelId="{47F93C94-4538-4126-BC87-3C6530D7EE64}" srcId="{1EE0E6C2-BA62-4AC9-8084-D499C17EA95D}" destId="{6A5C5DF5-06CA-4271-A62B-0761F90C80EA}" srcOrd="0" destOrd="0" parTransId="{530DDBED-D6B1-4841-9EBC-50E508255946}" sibTransId="{3A209C6E-8C1B-4487-93F0-00647932D2DC}"/>
    <dgm:cxn modelId="{AE3609B7-A5CE-43DA-8165-0BE427DEE100}" srcId="{1EE0E6C2-BA62-4AC9-8084-D499C17EA95D}" destId="{854627D7-8518-4339-9015-B51F140DE81E}" srcOrd="1" destOrd="0" parTransId="{106B150C-1F50-411B-981A-7E002B9E9FEB}" sibTransId="{CC2A87F0-7949-4C58-AF55-20A8C9E8F45F}"/>
    <dgm:cxn modelId="{421187B8-E364-4563-901F-84AAE070BE91}" srcId="{1EE0E6C2-BA62-4AC9-8084-D499C17EA95D}" destId="{B34B44B5-4940-48AB-A7B1-FC162D1A35DD}" srcOrd="2" destOrd="0" parTransId="{493FE893-F073-4990-A79D-73D98E3B19BE}" sibTransId="{1E805782-5E21-48E0-828E-5B408265CDE5}"/>
    <dgm:cxn modelId="{FB0A11EC-861C-4DEB-9F04-4670FF28F617}" type="presOf" srcId="{1EE0E6C2-BA62-4AC9-8084-D499C17EA95D}" destId="{11BEC984-9BAC-46BC-901A-5F45668A8AF0}" srcOrd="0" destOrd="0" presId="urn:microsoft.com/office/officeart/2005/8/layout/chevron1"/>
    <dgm:cxn modelId="{1B77E44D-E830-43CD-B0D5-C2F882BB1164}" type="presParOf" srcId="{11BEC984-9BAC-46BC-901A-5F45668A8AF0}" destId="{2BC32865-03B1-45FE-AE79-B3A5526F9749}" srcOrd="0" destOrd="0" presId="urn:microsoft.com/office/officeart/2005/8/layout/chevron1"/>
    <dgm:cxn modelId="{DE1D745A-D1E4-488B-8F50-0C1F8FE5FBC8}" type="presParOf" srcId="{11BEC984-9BAC-46BC-901A-5F45668A8AF0}" destId="{837FC8DB-084B-4FDF-8C1F-FC18C6040CE0}" srcOrd="1" destOrd="0" presId="urn:microsoft.com/office/officeart/2005/8/layout/chevron1"/>
    <dgm:cxn modelId="{FDA2E5AE-8B71-4C07-89D9-12CFA8470312}" type="presParOf" srcId="{11BEC984-9BAC-46BC-901A-5F45668A8AF0}" destId="{2D10F0FC-E91F-44BA-BEF7-C940CEEA0ABF}" srcOrd="2" destOrd="0" presId="urn:microsoft.com/office/officeart/2005/8/layout/chevron1"/>
    <dgm:cxn modelId="{D321E182-8032-4181-84A8-D99A0402C722}" type="presParOf" srcId="{11BEC984-9BAC-46BC-901A-5F45668A8AF0}" destId="{666EFF88-D6F9-49D8-8E1F-4B1F5B9B6E46}" srcOrd="3" destOrd="0" presId="urn:microsoft.com/office/officeart/2005/8/layout/chevron1"/>
    <dgm:cxn modelId="{A8A5C70C-D132-4398-9179-5170538ADCAF}" type="presParOf" srcId="{11BEC984-9BAC-46BC-901A-5F45668A8AF0}" destId="{51F355FF-1AFC-4C8A-890B-98C9E26379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CADBD-066D-4007-83CE-D75E18C235FD}">
      <dsp:nvSpPr>
        <dsp:cNvPr id="0" name=""/>
        <dsp:cNvSpPr/>
      </dsp:nvSpPr>
      <dsp:spPr>
        <a:xfrm>
          <a:off x="0" y="134296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6</a:t>
          </a:r>
        </a:p>
      </dsp:txBody>
      <dsp:txXfrm>
        <a:off x="115893" y="250189"/>
        <a:ext cx="559582" cy="559582"/>
      </dsp:txXfrm>
    </dsp:sp>
    <dsp:sp modelId="{1347B509-EB0B-4F58-A452-E76B12885E16}">
      <dsp:nvSpPr>
        <dsp:cNvPr id="0" name=""/>
        <dsp:cNvSpPr/>
      </dsp:nvSpPr>
      <dsp:spPr>
        <a:xfrm rot="10800000">
          <a:off x="257194" y="1027850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1F21C-AE0C-4FB9-9D77-8F00746429C4}">
      <dsp:nvSpPr>
        <dsp:cNvPr id="0" name=""/>
        <dsp:cNvSpPr/>
      </dsp:nvSpPr>
      <dsp:spPr>
        <a:xfrm>
          <a:off x="131762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5</a:t>
          </a:r>
        </a:p>
      </dsp:txBody>
      <dsp:txXfrm>
        <a:off x="209063" y="1411707"/>
        <a:ext cx="373240" cy="373240"/>
      </dsp:txXfrm>
    </dsp:sp>
    <dsp:sp modelId="{EB3F919D-B85A-4730-AE8E-702ABA293AFD}">
      <dsp:nvSpPr>
        <dsp:cNvPr id="0" name=""/>
        <dsp:cNvSpPr/>
      </dsp:nvSpPr>
      <dsp:spPr>
        <a:xfrm rot="5400000">
          <a:off x="856852" y="1490011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5A717-0DB2-47B5-8E5C-041DA6072487}">
      <dsp:nvSpPr>
        <dsp:cNvPr id="0" name=""/>
        <dsp:cNvSpPr/>
      </dsp:nvSpPr>
      <dsp:spPr>
        <a:xfrm>
          <a:off x="1318816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4</a:t>
          </a:r>
        </a:p>
      </dsp:txBody>
      <dsp:txXfrm>
        <a:off x="1396117" y="1411707"/>
        <a:ext cx="373240" cy="373240"/>
      </dsp:txXfrm>
    </dsp:sp>
    <dsp:sp modelId="{93AB62C3-CC9D-49A0-83B0-8C55B8C27AB5}">
      <dsp:nvSpPr>
        <dsp:cNvPr id="0" name=""/>
        <dsp:cNvSpPr/>
      </dsp:nvSpPr>
      <dsp:spPr>
        <a:xfrm>
          <a:off x="1444247" y="949706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E0399-D33F-4709-98D2-1672FBFBB09A}">
      <dsp:nvSpPr>
        <dsp:cNvPr id="0" name=""/>
        <dsp:cNvSpPr/>
      </dsp:nvSpPr>
      <dsp:spPr>
        <a:xfrm>
          <a:off x="1318816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3</a:t>
          </a:r>
        </a:p>
      </dsp:txBody>
      <dsp:txXfrm>
        <a:off x="1396117" y="343360"/>
        <a:ext cx="373240" cy="373240"/>
      </dsp:txXfrm>
    </dsp:sp>
    <dsp:sp modelId="{A2C455EA-6178-4A8C-92B1-7708C2F2A64E}">
      <dsp:nvSpPr>
        <dsp:cNvPr id="0" name=""/>
        <dsp:cNvSpPr/>
      </dsp:nvSpPr>
      <dsp:spPr>
        <a:xfrm rot="5400000">
          <a:off x="2043905" y="421663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5FDC8-E6A9-4051-B3DF-0D56600FB419}">
      <dsp:nvSpPr>
        <dsp:cNvPr id="0" name=""/>
        <dsp:cNvSpPr/>
      </dsp:nvSpPr>
      <dsp:spPr>
        <a:xfrm>
          <a:off x="2505869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2</a:t>
          </a:r>
        </a:p>
      </dsp:txBody>
      <dsp:txXfrm>
        <a:off x="2583170" y="343360"/>
        <a:ext cx="373240" cy="373240"/>
      </dsp:txXfrm>
    </dsp:sp>
    <dsp:sp modelId="{BC9A1EDF-AF3C-496A-A238-118A7FDBB258}">
      <dsp:nvSpPr>
        <dsp:cNvPr id="0" name=""/>
        <dsp:cNvSpPr/>
      </dsp:nvSpPr>
      <dsp:spPr>
        <a:xfrm rot="10800000">
          <a:off x="2631301" y="896087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30CBC-A457-4EB6-B8B5-9848165437DD}">
      <dsp:nvSpPr>
        <dsp:cNvPr id="0" name=""/>
        <dsp:cNvSpPr/>
      </dsp:nvSpPr>
      <dsp:spPr>
        <a:xfrm>
          <a:off x="2374106" y="1202644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1</a:t>
          </a:r>
        </a:p>
      </dsp:txBody>
      <dsp:txXfrm>
        <a:off x="2489999" y="1318537"/>
        <a:ext cx="559582" cy="559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32865-03B1-45FE-AE79-B3A5526F9749}">
      <dsp:nvSpPr>
        <dsp:cNvPr id="0" name=""/>
        <dsp:cNvSpPr/>
      </dsp:nvSpPr>
      <dsp:spPr>
        <a:xfrm>
          <a:off x="668" y="1086708"/>
          <a:ext cx="127237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Head</a:t>
          </a:r>
        </a:p>
      </dsp:txBody>
      <dsp:txXfrm>
        <a:off x="211476" y="1086708"/>
        <a:ext cx="850756" cy="421615"/>
      </dsp:txXfrm>
    </dsp:sp>
    <dsp:sp modelId="{2D10F0FC-E91F-44BA-BEF7-C940CEEA0ABF}">
      <dsp:nvSpPr>
        <dsp:cNvPr id="0" name=""/>
        <dsp:cNvSpPr/>
      </dsp:nvSpPr>
      <dsp:spPr>
        <a:xfrm>
          <a:off x="1167635" y="1086708"/>
          <a:ext cx="126126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Next</a:t>
          </a:r>
        </a:p>
      </dsp:txBody>
      <dsp:txXfrm>
        <a:off x="1378443" y="1086708"/>
        <a:ext cx="839646" cy="421615"/>
      </dsp:txXfrm>
    </dsp:sp>
    <dsp:sp modelId="{51F355FF-1AFC-4C8A-890B-98C9E26379DE}">
      <dsp:nvSpPr>
        <dsp:cNvPr id="0" name=""/>
        <dsp:cNvSpPr/>
      </dsp:nvSpPr>
      <dsp:spPr>
        <a:xfrm>
          <a:off x="2323493" y="1086708"/>
          <a:ext cx="1054037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Tail</a:t>
          </a:r>
        </a:p>
      </dsp:txBody>
      <dsp:txXfrm>
        <a:off x="2534301" y="1086708"/>
        <a:ext cx="632422" cy="42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3190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22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547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LinkedList implementation in C# uses</a:t>
            </a:r>
            <a:r>
              <a:rPr lang="en-US" baseline="0" dirty="0"/>
              <a:t> double-linked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759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032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find the definition of ‘</a:t>
            </a:r>
            <a:r>
              <a:rPr lang="en-US" dirty="0" err="1"/>
              <a:t>IAbstractStack</a:t>
            </a:r>
            <a:r>
              <a:rPr lang="en-US" dirty="0"/>
              <a:t>&lt;T&gt;’ in the provided Skeleton.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538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8529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find the definition of ‘</a:t>
            </a:r>
            <a:r>
              <a:rPr lang="en-US" dirty="0" err="1"/>
              <a:t>IAbstractQueue</a:t>
            </a:r>
            <a:r>
              <a:rPr lang="en-US" dirty="0"/>
              <a:t>&lt;T&gt;’ in the provided Skeleton.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9631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9227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626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find the definition of ‘</a:t>
            </a:r>
            <a:r>
              <a:rPr lang="en-US" dirty="0" err="1"/>
              <a:t>IAbstractList</a:t>
            </a:r>
            <a:r>
              <a:rPr lang="en-US" dirty="0"/>
              <a:t>&lt;T&gt;’ in the provided Skeleton.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63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Amortized constants =&gt; O(1) || O(n)</a:t>
            </a:r>
          </a:p>
          <a:p>
            <a:r>
              <a:rPr lang="bg-BG" dirty="0"/>
              <a:t>Когато имаме </a:t>
            </a:r>
            <a:r>
              <a:rPr lang="en-US" dirty="0"/>
              <a:t>int[] x = new int[4] {1,2,3,4}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7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0172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10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317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214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407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 bwMode="auto">
          <a:xfrm>
            <a:off x="6039540" y="378273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196941" y="2850826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393364" y="3782731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and Dynamic Implementation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Data Structures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200511" y="4585627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endCxn id="50" idx="3"/>
          </p:cNvCxnSpPr>
          <p:nvPr/>
        </p:nvCxnSpPr>
        <p:spPr>
          <a:xfrm flipV="1">
            <a:off x="4814936" y="3258361"/>
            <a:ext cx="454335" cy="5748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1" idx="3"/>
            <a:endCxn id="13" idx="7"/>
          </p:cNvCxnSpPr>
          <p:nvPr/>
        </p:nvCxnSpPr>
        <p:spPr>
          <a:xfrm flipH="1">
            <a:off x="5622083" y="4190266"/>
            <a:ext cx="489787" cy="46528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058" y="3719434"/>
            <a:ext cx="426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65481" y="3719433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2007" y="4487370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94731" y="2760961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cxnSp>
        <p:nvCxnSpPr>
          <p:cNvPr id="21" name="Straight Arrow Connector 20"/>
          <p:cNvCxnSpPr>
            <a:stCxn id="13" idx="0"/>
            <a:endCxn id="50" idx="4"/>
          </p:cNvCxnSpPr>
          <p:nvPr/>
        </p:nvCxnSpPr>
        <p:spPr>
          <a:xfrm flipH="1" flipV="1">
            <a:off x="5443892" y="3328283"/>
            <a:ext cx="3570" cy="1257344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2"/>
            <a:endCxn id="46" idx="6"/>
          </p:cNvCxnSpPr>
          <p:nvPr/>
        </p:nvCxnSpPr>
        <p:spPr>
          <a:xfrm flipH="1">
            <a:off x="4887266" y="4021460"/>
            <a:ext cx="115227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1" idx="1"/>
            <a:endCxn id="50" idx="5"/>
          </p:cNvCxnSpPr>
          <p:nvPr/>
        </p:nvCxnSpPr>
        <p:spPr>
          <a:xfrm flipH="1" flipV="1">
            <a:off x="5618513" y="3258361"/>
            <a:ext cx="493357" cy="5942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42347"/>
              </p:ext>
            </p:extLst>
          </p:nvPr>
        </p:nvGraphicFramePr>
        <p:xfrm>
          <a:off x="659593" y="3032133"/>
          <a:ext cx="2116828" cy="459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207">
                  <a:extLst>
                    <a:ext uri="{9D8B030D-6E8A-4147-A177-3AD203B41FA5}">
                      <a16:colId xmlns:a16="http://schemas.microsoft.com/office/drawing/2014/main" val="2507837977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256270582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1986077336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04806445"/>
                    </a:ext>
                  </a:extLst>
                </a:gridCol>
              </a:tblGrid>
              <a:tr h="45921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noProof="1"/>
              <a:t>Create</a:t>
            </a:r>
            <a:r>
              <a:rPr lang="en-US" altLang="ko-KR" dirty="0"/>
              <a:t> a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altLang="ko-KR" dirty="0"/>
              <a:t> data structure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Add</a:t>
            </a:r>
            <a:r>
              <a:rPr lang="en-US" dirty="0">
                <a:latin typeface="Consolas" panose="020B0609020204030204" pitchFamily="49" charset="0"/>
              </a:rPr>
              <a:t>(T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element)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operations through an indexer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</a:rPr>
              <a:t> { get; }</a:t>
            </a:r>
          </a:p>
          <a:p>
            <a:pPr lvl="1">
              <a:lnSpc>
                <a:spcPct val="125000"/>
              </a:lnSpc>
              <a:buClr>
                <a:schemeClr val="tx1"/>
              </a:buClr>
            </a:pP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Remove</a:t>
            </a:r>
            <a:r>
              <a:rPr lang="en-US" dirty="0">
                <a:latin typeface="Consolas" panose="020B0609020204030204" pitchFamily="49" charset="0"/>
              </a:rPr>
              <a:t>(T item)</a:t>
            </a:r>
          </a:p>
          <a:p>
            <a:pPr lvl="1">
              <a:lnSpc>
                <a:spcPct val="135000"/>
              </a:lnSpc>
              <a:buClr>
                <a:schemeClr val="tx1"/>
              </a:buClr>
            </a:pP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RemoveAt</a:t>
            </a:r>
            <a:r>
              <a:rPr lang="en-US" dirty="0">
                <a:latin typeface="Consolas" panose="020B0609020204030204" pitchFamily="49" charset="0"/>
              </a:rPr>
              <a:t>(int index)</a:t>
            </a:r>
          </a:p>
          <a:p>
            <a:pPr lvl="1">
              <a:lnSpc>
                <a:spcPct val="145000"/>
              </a:lnSpc>
              <a:buClr>
                <a:schemeClr val="tx1"/>
              </a:buClr>
            </a:pP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IndexOf</a:t>
            </a:r>
            <a:r>
              <a:rPr lang="en-US" dirty="0">
                <a:latin typeface="Consolas" panose="020B0609020204030204" pitchFamily="49" charset="0"/>
              </a:rPr>
              <a:t>(T item)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etc…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List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51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List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59414" y="1916925"/>
            <a:ext cx="10280071" cy="45900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List&lt;T&gt; : </a:t>
            </a:r>
            <a:r>
              <a:rPr lang="en-US" altLang="en-US" sz="2200" b="1" dirty="0" err="1">
                <a:latin typeface="Consolas" pitchFamily="49" charset="0"/>
              </a:rPr>
              <a:t>IList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const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DEFAULT_CAPACITY = 4;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T[]</a:t>
            </a:r>
            <a:r>
              <a:rPr lang="en-US" altLang="en-US" sz="2200" b="1" dirty="0">
                <a:latin typeface="Consolas" pitchFamily="49" charset="0"/>
              </a:rPr>
              <a:t> elements;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List()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altLang="en-US" sz="2200" b="1" dirty="0">
                <a:latin typeface="Consolas" pitchFamily="49" charset="0"/>
              </a:rPr>
              <a:t> = new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T[</a:t>
            </a:r>
            <a:r>
              <a:rPr lang="en-US" altLang="en-US" sz="2200" b="1" dirty="0">
                <a:latin typeface="Consolas" pitchFamily="49" charset="0"/>
              </a:rPr>
              <a:t>DEFAULT_CAPACITY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54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Adds an element after the last element: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List – Add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5720" y="2079000"/>
            <a:ext cx="10267460" cy="38791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altLang="en-US" sz="2200" b="1" dirty="0">
                <a:latin typeface="Consolas" pitchFamily="49" charset="0"/>
              </a:rPr>
              <a:t>(T item)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if(this.size == </a:t>
            </a:r>
            <a:r>
              <a:rPr lang="en-US" altLang="en-US" sz="2200" b="1" dirty="0" err="1">
                <a:latin typeface="Consolas" pitchFamily="49" charset="0"/>
              </a:rPr>
              <a:t>this.elements.Length</a:t>
            </a:r>
            <a:r>
              <a:rPr lang="en-US" altLang="en-US" sz="2200" b="1" dirty="0">
                <a:latin typeface="Consolas" pitchFamily="49" charset="0"/>
              </a:rPr>
              <a:t>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this.elements =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Grow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this.elements</a:t>
            </a:r>
            <a:r>
              <a:rPr lang="en-US" altLang="en-US" sz="2200" b="1" dirty="0">
                <a:latin typeface="Consolas" pitchFamily="49" charset="0"/>
              </a:rPr>
              <a:t>[</a:t>
            </a:r>
            <a:r>
              <a:rPr lang="en-US" altLang="en-US" sz="2200" b="1" dirty="0" err="1">
                <a:latin typeface="Consolas" pitchFamily="49" charset="0"/>
              </a:rPr>
              <a:t>this.size</a:t>
            </a:r>
            <a:r>
              <a:rPr lang="en-US" altLang="en-US" sz="2200" b="1" dirty="0">
                <a:latin typeface="Consolas" pitchFamily="49" charset="0"/>
              </a:rPr>
              <a:t>++] = item;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34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Indexer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6000" y="1462945"/>
            <a:ext cx="10281987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public 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altLang="en-US" sz="2000" b="1" dirty="0">
                <a:latin typeface="Consolas" pitchFamily="49" charset="0"/>
              </a:rPr>
              <a:t>[int index] 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get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{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this.ValidateIndex(index);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return this.elements[index];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}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set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{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this.ValidateIndex(index);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</a:t>
            </a:r>
            <a:r>
              <a:rPr lang="en-US" altLang="en-US" sz="2000" b="1" dirty="0" err="1">
                <a:latin typeface="Consolas" pitchFamily="49" charset="0"/>
              </a:rPr>
              <a:t>this.elements</a:t>
            </a:r>
            <a:r>
              <a:rPr lang="en-US" altLang="en-US" sz="2000" b="1" dirty="0">
                <a:latin typeface="Consolas" pitchFamily="49" charset="0"/>
              </a:rPr>
              <a:t>[index] = value;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}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91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an element at the specified: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List – RemoveAt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54634" y="2034000"/>
            <a:ext cx="10289631" cy="28126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public void 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RemoveAt</a:t>
            </a:r>
            <a:r>
              <a:rPr lang="en-US" altLang="en-US" sz="2200" b="1" noProof="1">
                <a:latin typeface="Consolas" pitchFamily="49" charset="0"/>
              </a:rPr>
              <a:t>(int index)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{</a:t>
            </a:r>
            <a:br>
              <a:rPr lang="en-US" altLang="en-US" sz="2200" b="1" noProof="1">
                <a:latin typeface="Consolas" pitchFamily="49" charset="0"/>
              </a:rPr>
            </a:b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ValidateIndex</a:t>
            </a:r>
            <a:r>
              <a:rPr lang="en-US" altLang="en-US" sz="2200" b="1" noProof="1">
                <a:latin typeface="Consolas" pitchFamily="49" charset="0"/>
              </a:rPr>
              <a:t>(index);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Shift</a:t>
            </a:r>
            <a:r>
              <a:rPr lang="en-US" altLang="en-US" sz="2200" b="1" noProof="1">
                <a:latin typeface="Consolas" pitchFamily="49" charset="0"/>
              </a:rPr>
              <a:t>(index);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size--</a:t>
            </a:r>
            <a:r>
              <a:rPr lang="en-US" altLang="en-US" sz="2200" b="1" noProof="1">
                <a:latin typeface="Consolas" pitchFamily="49" charset="0"/>
              </a:rPr>
              <a:t>;</a:t>
            </a:r>
            <a:br>
              <a:rPr lang="en-US" altLang="en-US" sz="2200" b="1" noProof="1">
                <a:latin typeface="Consolas" pitchFamily="49" charset="0"/>
              </a:rPr>
            </a:br>
            <a:r>
              <a:rPr lang="en-US" alt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Helper Methods – Grow and Shrink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11000" y="1494000"/>
            <a:ext cx="10312132" cy="4911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000" b="1" dirty="0">
                <a:latin typeface="Consolas" pitchFamily="49" charset="0"/>
              </a:rPr>
              <a:t> T[]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Grow</a:t>
            </a:r>
            <a:r>
              <a:rPr lang="en-US" altLang="en-US" sz="2000" b="1" dirty="0">
                <a:latin typeface="Consolas" pitchFamily="49" charset="0"/>
              </a:rPr>
              <a:t>()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T[]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 = new T[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 * 2];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</a:rPr>
              <a:t>Array.Copy</a:t>
            </a:r>
            <a:r>
              <a:rPr lang="en-US" altLang="en-US" sz="2000" b="1" dirty="0">
                <a:latin typeface="Consolas" pitchFamily="49" charset="0"/>
              </a:rPr>
              <a:t>(</a:t>
            </a:r>
            <a:r>
              <a:rPr lang="en-US" altLang="en-US" sz="2000" b="1" dirty="0" err="1">
                <a:latin typeface="Consolas" pitchFamily="49" charset="0"/>
              </a:rPr>
              <a:t>this.elements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);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return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}</a:t>
            </a:r>
            <a:endParaRPr lang="bg-BG" altLang="en-US" sz="2000" b="1" dirty="0">
              <a:latin typeface="Consolas" pitchFamily="49" charset="0"/>
            </a:endParaRP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endParaRPr lang="en-US" altLang="en-US" sz="2000" b="1" dirty="0">
              <a:latin typeface="Consolas" pitchFamily="49" charset="0"/>
            </a:endParaRP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000" b="1" dirty="0">
                <a:latin typeface="Consolas" pitchFamily="49" charset="0"/>
              </a:rPr>
              <a:t> T[]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Shrink</a:t>
            </a:r>
            <a:r>
              <a:rPr lang="en-US" altLang="en-US" sz="2000" b="1" dirty="0">
                <a:latin typeface="Consolas" pitchFamily="49" charset="0"/>
              </a:rPr>
              <a:t>()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T[]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 = new T[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 / 2];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</a:rPr>
              <a:t>Array.Copy</a:t>
            </a:r>
            <a:r>
              <a:rPr lang="en-US" altLang="en-US" sz="2000" b="1" dirty="0">
                <a:latin typeface="Consolas" pitchFamily="49" charset="0"/>
              </a:rPr>
              <a:t>(</a:t>
            </a:r>
            <a:r>
              <a:rPr lang="en-US" altLang="en-US" sz="2000" b="1" dirty="0" err="1">
                <a:latin typeface="Consolas" pitchFamily="49" charset="0"/>
              </a:rPr>
              <a:t>this.elements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newArray.Length</a:t>
            </a:r>
            <a:r>
              <a:rPr lang="en-US" altLang="en-US" sz="2000" b="1" dirty="0">
                <a:latin typeface="Consolas" pitchFamily="49" charset="0"/>
              </a:rPr>
              <a:t>];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altLang="en-US" sz="2000" b="1" dirty="0">
                <a:latin typeface="Consolas" pitchFamily="49" charset="0"/>
              </a:rPr>
              <a:t>return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1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Other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73343" y="1108911"/>
            <a:ext cx="9982657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IndexOf</a:t>
            </a:r>
            <a:r>
              <a:rPr lang="en-US" dirty="0"/>
              <a:t>(T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item)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based index of an element or</a:t>
            </a:r>
            <a:r>
              <a:rPr lang="en-US" b="1" dirty="0">
                <a:solidFill>
                  <a:schemeClr val="bg1"/>
                </a:solidFill>
              </a:rPr>
              <a:t> -1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(T item)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whether</a:t>
            </a:r>
            <a:r>
              <a:rPr lang="en-US" dirty="0"/>
              <a:t> an element is present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Count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elements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ToArray</a:t>
            </a:r>
            <a:r>
              <a:rPr lang="en-US" noProof="1"/>
              <a:t>()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the elements </a:t>
            </a:r>
            <a:r>
              <a:rPr lang="en-US" b="1" dirty="0">
                <a:solidFill>
                  <a:schemeClr val="bg1"/>
                </a:solidFill>
              </a:rPr>
              <a:t>as an array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other operations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46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Nodes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755469" y="1526959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755469" y="2265570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755470" y="3004181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0375" y="1552123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70375" y="2290734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0375" y="3029345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Building Block</a:t>
            </a:r>
          </a:p>
        </p:txBody>
      </p:sp>
    </p:spTree>
    <p:extLst>
      <p:ext uri="{BB962C8B-B14F-4D97-AF65-F5344CB8AC3E}">
        <p14:creationId xmlns:p14="http://schemas.microsoft.com/office/powerpoint/2010/main" val="323993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class is the </a:t>
            </a:r>
            <a:r>
              <a:rPr lang="en-US" b="1" dirty="0">
                <a:solidFill>
                  <a:schemeClr val="bg1"/>
                </a:solidFill>
              </a:rPr>
              <a:t>build block </a:t>
            </a:r>
            <a:r>
              <a:rPr lang="en-US" dirty="0"/>
              <a:t>for many data structures</a:t>
            </a:r>
          </a:p>
          <a:p>
            <a:r>
              <a:rPr lang="en-US" dirty="0"/>
              <a:t>Inside Node object we store </a:t>
            </a:r>
            <a:r>
              <a:rPr lang="en-US" b="1" dirty="0">
                <a:solidFill>
                  <a:schemeClr val="bg1"/>
                </a:solidFill>
              </a:rPr>
              <a:t>an element and pointer to the next node at least</a:t>
            </a:r>
          </a:p>
          <a:p>
            <a:r>
              <a:rPr lang="en-US" dirty="0"/>
              <a:t>However, we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store anything else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57101" y="4250969"/>
            <a:ext cx="9546542" cy="2488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altLang="en-US" sz="2200" b="1" dirty="0">
                <a:latin typeface="Consolas" pitchFamily="49" charset="0"/>
              </a:rPr>
              <a:t> Element { get; set; }        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Must have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Next { get; set; }     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Must have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Previous { get; set; }  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Additional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0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Many data structures use </a:t>
            </a:r>
            <a:r>
              <a:rPr lang="en-US" altLang="ko-KR" b="1" dirty="0">
                <a:solidFill>
                  <a:schemeClr val="bg1"/>
                </a:solidFill>
              </a:rPr>
              <a:t>node chaining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– Application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41651" y="1959141"/>
            <a:ext cx="10515598" cy="1822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327065"/>
              </p:ext>
            </p:extLst>
          </p:nvPr>
        </p:nvGraphicFramePr>
        <p:xfrm>
          <a:off x="2453962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406010"/>
              </p:ext>
            </p:extLst>
          </p:nvPr>
        </p:nvGraphicFramePr>
        <p:xfrm>
          <a:off x="5628614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5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08520"/>
              </p:ext>
            </p:extLst>
          </p:nvPr>
        </p:nvGraphicFramePr>
        <p:xfrm>
          <a:off x="2689902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55109"/>
              </p:ext>
            </p:extLst>
          </p:nvPr>
        </p:nvGraphicFramePr>
        <p:xfrm>
          <a:off x="5214566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15529"/>
              </p:ext>
            </p:extLst>
          </p:nvPr>
        </p:nvGraphicFramePr>
        <p:xfrm>
          <a:off x="7739230" y="4337665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4073962" y="4541026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610221" y="4541024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123290" y="4549750"/>
            <a:ext cx="1140604" cy="912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2851"/>
              </p:ext>
            </p:extLst>
          </p:nvPr>
        </p:nvGraphicFramePr>
        <p:xfrm>
          <a:off x="10263894" y="4343265"/>
          <a:ext cx="138406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5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/>
              <a:t>Dynamic Arrays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200"/>
              <a:t>List </a:t>
            </a:r>
            <a:r>
              <a:rPr lang="en-US" sz="3200" dirty="0"/>
              <a:t>– Static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Nodes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Stacks</a:t>
            </a:r>
            <a:endParaRPr lang="en-US" sz="3200" dirty="0"/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Linked/Dynamic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Queues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Linked/Dynamic Implementation</a:t>
            </a:r>
            <a:endParaRPr lang="en-US" dirty="0">
              <a:latin typeface="+mj-lt"/>
            </a:endParaRPr>
          </a:p>
          <a:p>
            <a:pPr marL="247961" indent="-376238">
              <a:lnSpc>
                <a:spcPct val="100000"/>
              </a:lnSpc>
            </a:pPr>
            <a:r>
              <a:rPr lang="en-US" dirty="0">
                <a:latin typeface="+mj-lt"/>
              </a:rPr>
              <a:t>Linked Lists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>
                <a:latin typeface="+mj-lt"/>
              </a:rPr>
              <a:t>SinglyLinkedList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Node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Create a class </a:t>
            </a:r>
            <a:r>
              <a:rPr lang="en-US" altLang="ko-KR" b="1" dirty="0">
                <a:solidFill>
                  <a:schemeClr val="bg1"/>
                </a:solidFill>
              </a:rPr>
              <a:t>Node&lt;T&gt;</a:t>
            </a:r>
            <a:r>
              <a:rPr lang="en-US" altLang="ko-KR" dirty="0"/>
              <a:t>, that has: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 </a:t>
            </a:r>
            <a:r>
              <a:rPr lang="en-US" dirty="0"/>
              <a:t>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&lt;T&gt; Next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77626" y="3759168"/>
            <a:ext cx="7565501" cy="2919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altLang="en-US" sz="2200" b="1" dirty="0">
                <a:latin typeface="Consolas" pitchFamily="49" charset="0"/>
              </a:rPr>
              <a:t> Element { get; set;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Next { get; set; }</a:t>
            </a:r>
            <a:br>
              <a:rPr lang="en-US" altLang="en-US" sz="2200" b="1" dirty="0">
                <a:latin typeface="Consolas" pitchFamily="49" charset="0"/>
              </a:rPr>
            </a:b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Node(T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0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72" y="1204453"/>
            <a:ext cx="2965655" cy="296565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Dynamic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4951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Stack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LIFO             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/>
              <a:t>ast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</a:t>
            </a:r>
          </a:p>
          <a:p>
            <a:pPr lvl="1"/>
            <a:r>
              <a:rPr lang="en-US" sz="3200" dirty="0"/>
              <a:t>Build by using </a:t>
            </a: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or atop an</a:t>
            </a:r>
            <a:r>
              <a:rPr lang="en-US" sz="3200" b="1" dirty="0">
                <a:solidFill>
                  <a:schemeClr val="bg1"/>
                </a:solidFill>
              </a:rPr>
              <a:t> array</a:t>
            </a:r>
            <a:endParaRPr lang="en-US" sz="3200" dirty="0"/>
          </a:p>
          <a:p>
            <a:r>
              <a:rPr lang="en-US" sz="3400" dirty="0"/>
              <a:t>Stack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3986596"/>
            <a:ext cx="9296398" cy="230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IAbstractStack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5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Count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Push</a:t>
            </a:r>
            <a:r>
              <a:rPr lang="en-US" sz="3400" dirty="0"/>
              <a:t>(T item),</a:t>
            </a:r>
            <a:r>
              <a:rPr lang="en-US" sz="3400" b="1" dirty="0">
                <a:solidFill>
                  <a:schemeClr val="bg1"/>
                </a:solidFill>
              </a:rPr>
              <a:t> Pop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Peek</a:t>
            </a:r>
            <a:r>
              <a:rPr lang="en-US" sz="3400" dirty="0"/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of the other operations run in linear time – </a:t>
            </a:r>
            <a:r>
              <a:rPr lang="en-US" sz="3400" b="1" dirty="0">
                <a:solidFill>
                  <a:schemeClr val="bg1"/>
                </a:solidFill>
              </a:rPr>
              <a:t>O(n)                         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CopyTo</a:t>
            </a:r>
            <a:r>
              <a:rPr lang="en-US" sz="3200" dirty="0"/>
              <a:t>(T[] array, int arrayIndex)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sz="3200" dirty="0"/>
              <a:t>(T item)</a:t>
            </a:r>
          </a:p>
          <a:p>
            <a:pPr lvl="2">
              <a:buClr>
                <a:schemeClr val="tx1"/>
              </a:buClr>
            </a:pPr>
            <a:r>
              <a:rPr lang="en-US" sz="3400" dirty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8013" y="2066505"/>
            <a:ext cx="10283951" cy="4033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Stack&lt;T&gt; : IAbstractStack&lt;T&gt;</a:t>
            </a:r>
          </a:p>
          <a:p>
            <a:pPr lvl="0"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{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Chain the nodes by using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>
                <a:ea typeface="굴림" pitchFamily="50" charset="-127"/>
              </a:rPr>
              <a:t>field: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9789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63688" y="5113586"/>
            <a:ext cx="1131436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101711" y="5113586"/>
            <a:ext cx="1134215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02757" y="5841371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5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14528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top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increment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1" y="2761846"/>
            <a:ext cx="10312132" cy="2844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altLang="en-US" sz="2200" b="1" dirty="0">
                <a:latin typeface="Consolas" pitchFamily="49" charset="0"/>
              </a:rPr>
              <a:t>(T element)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newNode = new Node&lt;T&gt;(element);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newNode.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top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106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Remove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Unlink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/>
              <a:t>size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9789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3896193" y="5172586"/>
            <a:ext cx="1270651" cy="578882"/>
          </a:xfrm>
          <a:prstGeom prst="wedgeRoundRectCallout">
            <a:avLst>
              <a:gd name="adj1" fmla="val 10189"/>
              <a:gd name="adj2" fmla="val -79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6934221" y="5172586"/>
            <a:ext cx="1293770" cy="578882"/>
          </a:xfrm>
          <a:prstGeom prst="wedgeRoundRectCallout">
            <a:avLst>
              <a:gd name="adj1" fmla="val -28202"/>
              <a:gd name="adj2" fmla="val -78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60452" y="5751468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696699" y="2636130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589789" y="2649931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8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24896 0.0034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96 0.00347 L -0.49714 0.001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6" grpId="0" animBg="1"/>
      <p:bldP spid="39" grpId="0" animBg="1"/>
      <p:bldP spid="39" grpId="1" animBg="1"/>
      <p:bldP spid="31" grpId="0" animBg="1"/>
      <p:bldP spid="31" grpId="1" animBg="1"/>
      <p:bldP spid="35" grpId="0" animBg="1"/>
      <p:bldP spid="35" grpId="1" animBg="1"/>
      <p:bldP spid="42" grpId="0"/>
      <p:bldP spid="42" grpId="1"/>
      <p:bldP spid="42" grpId="2"/>
      <p:bldP spid="15" grpId="0" animBg="1"/>
      <p:bldP spid="15" grpId="1" animBg="1"/>
      <p:bldP spid="16" grpId="0" animBg="1"/>
      <p:bldP spid="1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84006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Remove and return element at the top: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2248911"/>
            <a:ext cx="10988399" cy="44361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EnsureNonEmpty</a:t>
            </a:r>
            <a:r>
              <a:rPr lang="en-US" altLang="en-US" sz="2200" b="1" dirty="0">
                <a:latin typeface="Consolas" pitchFamily="49" charset="0"/>
              </a:rPr>
              <a:t>();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 err="1">
                <a:latin typeface="Consolas" pitchFamily="49" charset="0"/>
              </a:rPr>
              <a:t>this.top.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temp = </a:t>
            </a:r>
            <a:r>
              <a:rPr lang="en-US" altLang="en-US" sz="2200" b="1" dirty="0" err="1">
                <a:latin typeface="Consolas" pitchFamily="49" charset="0"/>
              </a:rPr>
              <a:t>this.top.Next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this.top.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altLang="en-US" sz="2200" b="1" dirty="0">
                <a:latin typeface="Consolas" pitchFamily="49" charset="0"/>
              </a:rPr>
              <a:t>=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 null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top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temp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size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--</a:t>
            </a:r>
            <a:r>
              <a:rPr lang="en-US" altLang="en-US" sz="2200" b="1" dirty="0">
                <a:latin typeface="Consolas" pitchFamily="49" charset="0"/>
              </a:rPr>
              <a:t>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return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23774940"/>
              </p:ext>
            </p:extLst>
          </p:nvPr>
        </p:nvGraphicFramePr>
        <p:xfrm>
          <a:off x="4511675" y="1567391"/>
          <a:ext cx="3165475" cy="21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Dynamic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214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#ds-csharp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Queue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FIFO         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</a:t>
            </a:r>
          </a:p>
          <a:p>
            <a:pPr lvl="1"/>
            <a:r>
              <a:rPr lang="en-US" sz="3200" dirty="0"/>
              <a:t>Build by using </a:t>
            </a: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or atop an</a:t>
            </a:r>
            <a:r>
              <a:rPr lang="en-US" sz="3200" b="1" dirty="0">
                <a:solidFill>
                  <a:schemeClr val="bg1"/>
                </a:solidFill>
              </a:rPr>
              <a:t> array</a:t>
            </a:r>
            <a:endParaRPr lang="en-US" sz="3200" dirty="0"/>
          </a:p>
          <a:p>
            <a:r>
              <a:rPr lang="en-US" sz="3400" dirty="0"/>
              <a:t>Queue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045959"/>
            <a:ext cx="9296398" cy="230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IAbstractQueue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Count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Dequeue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Peek</a:t>
            </a:r>
            <a:r>
              <a:rPr lang="en-US" sz="3400" dirty="0"/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Enqueue</a:t>
            </a:r>
            <a:r>
              <a:rPr lang="en-US" sz="3400" dirty="0"/>
              <a:t>(T item)</a:t>
            </a:r>
            <a:r>
              <a:rPr lang="en-US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If we keep the reference to the that node 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If we have to chase pointers to that node –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of the other operations run in linear time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sz="3200" dirty="0"/>
              <a:t>(T item)</a:t>
            </a:r>
            <a:r>
              <a:rPr lang="en-US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CopyTo</a:t>
            </a:r>
            <a:r>
              <a:rPr lang="en-US" sz="3200" dirty="0"/>
              <a:t>(T[] array, int arrayIndex)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–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250" y="2137197"/>
            <a:ext cx="10988399" cy="40653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IAbstractQueue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{</a:t>
            </a:r>
          </a:p>
          <a:p>
            <a:pPr defTabSz="1218438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3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c</a:t>
            </a:r>
            <a:r>
              <a:rPr lang="en-US" altLang="ko-KR" dirty="0">
                <a:ea typeface="굴림" pitchFamily="50" charset="-127"/>
              </a:rPr>
              <a:t>hain the nodes by 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 </a:t>
            </a:r>
            <a:r>
              <a:rPr lang="en-US" altLang="ko-KR" dirty="0">
                <a:ea typeface="굴림" pitchFamily="50" charset="-127"/>
              </a:rPr>
              <a:t>after the       last one - the so called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tail</a:t>
            </a:r>
            <a:r>
              <a:rPr lang="en-US" altLang="ko-KR" dirty="0">
                <a:ea typeface="굴림" pitchFamily="50" charset="-127"/>
              </a:rPr>
              <a:t>: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Enqueue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705" y="549462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9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376010" cy="15382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end – </a:t>
            </a: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increase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Enqueue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18837" y="1824539"/>
            <a:ext cx="10270836" cy="48815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dirty="0">
                <a:latin typeface="Consolas" pitchFamily="49" charset="0"/>
              </a:rPr>
              <a:t>public void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Enqueue</a:t>
            </a:r>
            <a:r>
              <a:rPr lang="en-US" altLang="en-US" sz="2000" b="1" dirty="0">
                <a:latin typeface="Consolas" pitchFamily="49" charset="0"/>
              </a:rPr>
              <a:t>(T element)</a:t>
            </a:r>
          </a:p>
          <a:p>
            <a:pPr lvl="0" defTabSz="1218438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Node&lt;T&gt; newNode = new Node&lt;T&gt;(element);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if (this.head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000" b="1" dirty="0">
                <a:latin typeface="Consolas" pitchFamily="49" charset="0"/>
              </a:rPr>
              <a:t> null)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this.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000" b="1" dirty="0">
                <a:latin typeface="Consolas" pitchFamily="49" charset="0"/>
              </a:rPr>
              <a:t> =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else</a:t>
            </a:r>
          </a:p>
          <a:p>
            <a:pPr lvl="0" defTabSz="1218438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dirty="0">
                <a:latin typeface="Consolas" pitchFamily="49" charset="0"/>
              </a:rPr>
              <a:t>    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Node&lt;T&gt;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000" b="1" dirty="0">
                <a:latin typeface="Consolas" pitchFamily="49" charset="0"/>
              </a:rPr>
              <a:t> = this.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while (current.next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000" b="1" dirty="0">
                <a:latin typeface="Consolas" pitchFamily="49" charset="0"/>
              </a:rPr>
              <a:t> null)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	    current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000" b="1" dirty="0">
                <a:latin typeface="Consolas" pitchFamily="49" charset="0"/>
              </a:rPr>
              <a:t> current.next;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current.next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000" b="1" dirty="0">
                <a:latin typeface="Consolas" pitchFamily="49" charset="0"/>
              </a:rPr>
              <a:t> newNode;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}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this.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80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Remove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head </a:t>
            </a:r>
            <a:r>
              <a:rPr lang="en-US" altLang="ko-KR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Unlink</a:t>
            </a:r>
            <a:r>
              <a:rPr lang="en-US" altLang="ko-KR" dirty="0"/>
              <a:t> the node and </a:t>
            </a:r>
            <a:r>
              <a:rPr lang="en-US" altLang="ko-KR" b="1" dirty="0">
                <a:solidFill>
                  <a:schemeClr val="bg1"/>
                </a:solidFill>
              </a:rPr>
              <a:t>decrease </a:t>
            </a:r>
            <a:r>
              <a:rPr lang="en-US" altLang="ko-KR" dirty="0"/>
              <a:t>size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Dequeue</a:t>
            </a:r>
          </a:p>
        </p:txBody>
      </p:sp>
      <p:cxnSp>
        <p:nvCxnSpPr>
          <p:cNvPr id="17" name="Straight Arrow Connector 16"/>
          <p:cNvCxnSpPr>
            <a:cxnSpLocks/>
            <a:stCxn id="19" idx="3"/>
            <a:endCxn id="18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9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3790039" y="5070146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cxnSp>
        <p:nvCxnSpPr>
          <p:cNvPr id="24" name="Straight Arrow Connector 23"/>
          <p:cNvCxnSpPr>
            <a:cxnSpLocks/>
            <a:stCxn id="18" idx="3"/>
            <a:endCxn id="26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54059" y="601784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911884" y="5099369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4330636" y="2792451"/>
            <a:ext cx="1768814" cy="1055608"/>
          </a:xfrm>
          <a:prstGeom prst="wedgeRoundRectCallout">
            <a:avLst>
              <a:gd name="adj1" fmla="val 37553"/>
              <a:gd name="adj2" fmla="val 83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7478952" y="2767916"/>
            <a:ext cx="1768814" cy="1055608"/>
          </a:xfrm>
          <a:prstGeom prst="wedgeRoundRectCallout">
            <a:avLst>
              <a:gd name="adj1" fmla="val 37553"/>
              <a:gd name="adj2" fmla="val 8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7974911" y="2721099"/>
            <a:ext cx="1768814" cy="1055608"/>
          </a:xfrm>
          <a:prstGeom prst="wedgeRoundRectCallout">
            <a:avLst>
              <a:gd name="adj1" fmla="val 15702"/>
              <a:gd name="adj2" fmla="val 91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Poll </a:t>
            </a:r>
            <a:r>
              <a:rPr lang="en-US" sz="2800" dirty="0">
                <a:solidFill>
                  <a:schemeClr val="bg2"/>
                </a:solidFill>
              </a:rPr>
              <a:t>Last Left</a:t>
            </a:r>
          </a:p>
        </p:txBody>
      </p:sp>
      <p:sp>
        <p:nvSpPr>
          <p:cNvPr id="40" name="Rectangle: Rounded Corners 30"/>
          <p:cNvSpPr/>
          <p:nvPr/>
        </p:nvSpPr>
        <p:spPr>
          <a:xfrm>
            <a:off x="8534400" y="432548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2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25273 -0.0041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3 -0.00417 L 0.50169 -0.004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6" grpId="0" animBg="1"/>
      <p:bldP spid="26" grpId="1" animBg="1"/>
      <p:bldP spid="28" grpId="0"/>
      <p:bldP spid="28" grpId="1"/>
      <p:bldP spid="28" grpId="2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Queue – 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Stack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Undo</a:t>
            </a:r>
            <a:r>
              <a:rPr lang="en-US" sz="3400" dirty="0"/>
              <a:t> operations 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Browser history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Chess game progress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Math expression </a:t>
            </a:r>
            <a:r>
              <a:rPr lang="en-US" sz="3400" dirty="0"/>
              <a:t>evaluation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Implementation of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/>
              <a:t> (method) </a:t>
            </a:r>
            <a:r>
              <a:rPr lang="en-US" sz="3400" b="1" dirty="0">
                <a:solidFill>
                  <a:schemeClr val="bg1"/>
                </a:solidFill>
              </a:rPr>
              <a:t>calls</a:t>
            </a:r>
          </a:p>
          <a:p>
            <a:pPr lvl="1"/>
            <a:r>
              <a:rPr lang="en-US" sz="3400" dirty="0"/>
              <a:t>Tree-like structures </a:t>
            </a:r>
            <a:br>
              <a:rPr lang="en-US" sz="3400" dirty="0"/>
            </a:br>
            <a:r>
              <a:rPr lang="en-US" sz="3400" dirty="0"/>
              <a:t>traversal (</a:t>
            </a:r>
            <a:r>
              <a:rPr lang="en-US" sz="3400" b="1" dirty="0">
                <a:solidFill>
                  <a:schemeClr val="bg1"/>
                </a:solidFill>
              </a:rPr>
              <a:t>DFS</a:t>
            </a:r>
            <a:r>
              <a:rPr lang="en-US" sz="3400" dirty="0"/>
              <a:t> algorithm)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Queue</a:t>
            </a:r>
          </a:p>
          <a:p>
            <a:pPr lvl="1"/>
            <a:r>
              <a:rPr lang="en-US" sz="2900" dirty="0"/>
              <a:t>Operation system </a:t>
            </a:r>
            <a:r>
              <a:rPr lang="en-US" sz="2900" b="1" dirty="0">
                <a:solidFill>
                  <a:schemeClr val="bg1"/>
                </a:solidFill>
              </a:rPr>
              <a:t>process scheduling</a:t>
            </a:r>
          </a:p>
          <a:p>
            <a:pPr lvl="1"/>
            <a:r>
              <a:rPr lang="en-US" sz="2900" dirty="0"/>
              <a:t>Resource sharing</a:t>
            </a:r>
          </a:p>
          <a:p>
            <a:pPr lvl="2"/>
            <a:r>
              <a:rPr lang="en-US" sz="2700" dirty="0"/>
              <a:t>Printer document queue</a:t>
            </a:r>
          </a:p>
          <a:p>
            <a:pPr lvl="2">
              <a:buClr>
                <a:schemeClr val="bg1"/>
              </a:buClr>
            </a:pPr>
            <a:r>
              <a:rPr lang="en-US" sz="2700" b="1" dirty="0">
                <a:solidFill>
                  <a:schemeClr val="bg1"/>
                </a:solidFill>
              </a:rPr>
              <a:t>Server requests </a:t>
            </a:r>
            <a:r>
              <a:rPr lang="en-US" sz="2700" dirty="0"/>
              <a:t>queue</a:t>
            </a:r>
          </a:p>
          <a:p>
            <a:pPr lvl="1"/>
            <a:r>
              <a:rPr lang="en-US" sz="2900" dirty="0"/>
              <a:t>Tree-like structures traversal (</a:t>
            </a:r>
            <a:r>
              <a:rPr lang="en-US" sz="2900" b="1" dirty="0">
                <a:solidFill>
                  <a:schemeClr val="bg1"/>
                </a:solidFill>
              </a:rPr>
              <a:t>BFS</a:t>
            </a:r>
            <a:r>
              <a:rPr lang="en-US" sz="2900" dirty="0"/>
              <a:t> algorithm) </a:t>
            </a:r>
          </a:p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7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76320314"/>
              </p:ext>
            </p:extLst>
          </p:nvPr>
        </p:nvGraphicFramePr>
        <p:xfrm>
          <a:off x="4406900" y="1272117"/>
          <a:ext cx="3378200" cy="2595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SinglyLinkedList</a:t>
            </a:r>
          </a:p>
        </p:txBody>
      </p:sp>
    </p:spTree>
    <p:extLst>
      <p:ext uri="{BB962C8B-B14F-4D97-AF65-F5344CB8AC3E}">
        <p14:creationId xmlns:p14="http://schemas.microsoft.com/office/powerpoint/2010/main" val="253009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3652" y="110891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Linear data structure where each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separate object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Node</a:t>
            </a:r>
          </a:p>
          <a:p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r>
              <a:rPr lang="en-US" dirty="0"/>
              <a:t>stored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at </a:t>
            </a:r>
            <a:r>
              <a:rPr lang="en-US" b="1" dirty="0">
                <a:solidFill>
                  <a:schemeClr val="bg1"/>
                </a:solidFill>
              </a:rPr>
              <a:t>contiguous</a:t>
            </a:r>
            <a:r>
              <a:rPr lang="en-US" dirty="0"/>
              <a:t> memory</a:t>
            </a:r>
          </a:p>
          <a:p>
            <a:r>
              <a:rPr lang="en-US" dirty="0"/>
              <a:t>The entry point is commonly the </a:t>
            </a:r>
            <a:r>
              <a:rPr lang="en-US" b="1" dirty="0">
                <a:solidFill>
                  <a:schemeClr val="bg1"/>
                </a:solidFill>
              </a:rPr>
              <a:t>head</a:t>
            </a:r>
            <a:r>
              <a:rPr lang="en-US" dirty="0"/>
              <a:t> of the list</a:t>
            </a:r>
          </a:p>
          <a:p>
            <a:r>
              <a:rPr lang="en-US" dirty="0"/>
              <a:t>However we define what is the entry point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SinglyLinkedLists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65510" y="4539413"/>
            <a:ext cx="9535363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IAbstractLinkedList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2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AddFirst</a:t>
            </a:r>
            <a:r>
              <a:rPr lang="en-US" sz="3400" dirty="0"/>
              <a:t>(T item), </a:t>
            </a:r>
            <a:r>
              <a:rPr lang="en-US" sz="3400" b="1" dirty="0">
                <a:solidFill>
                  <a:schemeClr val="bg1"/>
                </a:solidFill>
              </a:rPr>
              <a:t>RemoveFirst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GetFirst</a:t>
            </a:r>
            <a:r>
              <a:rPr lang="en-US" sz="3400" dirty="0"/>
              <a:t>(), </a:t>
            </a:r>
            <a:r>
              <a:rPr lang="en-US" sz="3400" b="1" dirty="0">
                <a:solidFill>
                  <a:schemeClr val="bg1"/>
                </a:solidFill>
              </a:rPr>
              <a:t>Count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How about operations on the </a:t>
            </a:r>
            <a:r>
              <a:rPr lang="en-US" sz="3400" b="1" dirty="0">
                <a:solidFill>
                  <a:schemeClr val="bg1"/>
                </a:solidFill>
              </a:rPr>
              <a:t>last element</a:t>
            </a:r>
            <a:r>
              <a:rPr lang="en-US" sz="3400" dirty="0"/>
              <a:t>?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AddLast</a:t>
            </a:r>
            <a:r>
              <a:rPr lang="en-US" sz="3200" dirty="0"/>
              <a:t>(), </a:t>
            </a:r>
            <a:r>
              <a:rPr lang="en-US" sz="3200" b="1" dirty="0">
                <a:solidFill>
                  <a:schemeClr val="bg1"/>
                </a:solidFill>
              </a:rPr>
              <a:t>RemoveLast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GetLast</a:t>
            </a:r>
            <a:r>
              <a:rPr lang="en-US" sz="3200" dirty="0"/>
              <a:t>() </a:t>
            </a:r>
          </a:p>
          <a:p>
            <a:pPr lvl="3">
              <a:buClr>
                <a:schemeClr val="tx1"/>
              </a:buClr>
            </a:pPr>
            <a:r>
              <a:rPr lang="en-US" sz="2800" dirty="0"/>
              <a:t>Depends if we keep the </a:t>
            </a:r>
            <a:r>
              <a:rPr lang="en-US" sz="2800" b="1" dirty="0">
                <a:solidFill>
                  <a:schemeClr val="bg1"/>
                </a:solidFill>
              </a:rPr>
              <a:t>reference</a:t>
            </a:r>
            <a:r>
              <a:rPr lang="en-US" sz="2800" dirty="0"/>
              <a:t> to the </a:t>
            </a:r>
            <a:r>
              <a:rPr lang="en-US" sz="2800" b="1" dirty="0">
                <a:solidFill>
                  <a:schemeClr val="bg1"/>
                </a:solidFill>
              </a:rPr>
              <a:t>last node </a:t>
            </a:r>
            <a:r>
              <a:rPr lang="en-US" sz="2800" dirty="0"/>
              <a:t>or not can be  constant – </a:t>
            </a:r>
            <a:r>
              <a:rPr lang="en-US" sz="2800" b="1" dirty="0">
                <a:solidFill>
                  <a:schemeClr val="bg1"/>
                </a:solidFill>
              </a:rPr>
              <a:t>O(1)</a:t>
            </a:r>
            <a:r>
              <a:rPr lang="en-US" sz="2800" dirty="0"/>
              <a:t> or linear – </a:t>
            </a:r>
            <a:r>
              <a:rPr lang="en-US" sz="2800" b="1" dirty="0">
                <a:solidFill>
                  <a:schemeClr val="bg1"/>
                </a:solidFill>
              </a:rPr>
              <a:t>O(n)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Operations that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into the list will run 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Operations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Dynamic Arrays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5157144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799055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440966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4831240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473151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115062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761921" y="3047747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 bwMode="auto">
          <a:xfrm rot="5400000">
            <a:off x="5799054" y="2032093"/>
            <a:ext cx="641911" cy="983974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88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Singly LinkedList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8013" y="2014769"/>
            <a:ext cx="10348605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IAbstractLinkedList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5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Last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4705" y="5494626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8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Last  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14958" y="1621963"/>
            <a:ext cx="10348605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AddLast</a:t>
            </a:r>
            <a:r>
              <a:rPr lang="en-US" altLang="en-US" sz="2200" b="1" dirty="0">
                <a:latin typeface="Consolas" pitchFamily="49" charset="0"/>
              </a:rPr>
              <a:t>(T element)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newNode = new Node&lt;T&gt;(element);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altLang="en-US" sz="2200" b="1" dirty="0">
                <a:latin typeface="Consolas" pitchFamily="49" charset="0"/>
              </a:rPr>
              <a:t> null)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else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Node&lt;E&gt;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while (current.next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      current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 err="1">
                <a:latin typeface="Consolas" pitchFamily="49" charset="0"/>
              </a:rPr>
              <a:t>current.next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current.next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newNode;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14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null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head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0 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First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1744350" y="321777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41667" y="5816380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858998" y="3136800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944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05 -0.00278 L -2.5E-6 -1.11111E-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4 -0.00139 L -0.50105 -0.0006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6875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beginning: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First  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2039579"/>
            <a:ext cx="10302895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AddFirst</a:t>
            </a:r>
            <a:r>
              <a:rPr lang="en-US" altLang="en-US" sz="2200" b="1" dirty="0">
                <a:latin typeface="Consolas" pitchFamily="49" charset="0"/>
              </a:rPr>
              <a:t>(T element)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Node&lt;T&gt; newNode = new Node&lt;T&gt;(element);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if (this.head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altLang="en-US" sz="2200" b="1" dirty="0">
                <a:latin typeface="Consolas" pitchFamily="49" charset="0"/>
              </a:rPr>
              <a:t> null)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   newNode.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latin typeface="Consolas" pitchFamily="49" charset="0"/>
              </a:rPr>
              <a:t> =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head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size++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2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dirty="0">
                <a:ea typeface="굴림" pitchFamily="50" charset="-127"/>
              </a:rPr>
              <a:t> 0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Do Nothing / Throw Exception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==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  head = null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1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Removing First/Last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515968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925010" y="3404599"/>
            <a:ext cx="1640498" cy="1055608"/>
          </a:xfrm>
          <a:prstGeom prst="wedgeRoundRectCallout">
            <a:avLst>
              <a:gd name="adj1" fmla="val 58603"/>
              <a:gd name="adj2" fmla="val 535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Set </a:t>
            </a:r>
            <a:r>
              <a:rPr lang="en-US" sz="2800" dirty="0">
                <a:solidFill>
                  <a:schemeClr val="bg2"/>
                </a:solidFill>
              </a:rPr>
              <a:t>new Head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61273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56210" y="5799075"/>
            <a:ext cx="1304000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723803" y="3404599"/>
            <a:ext cx="1768814" cy="1055608"/>
          </a:xfrm>
          <a:prstGeom prst="wedgeRoundRectCallout">
            <a:avLst>
              <a:gd name="adj1" fmla="val 64733"/>
              <a:gd name="adj2" fmla="val 54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old Head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515968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9815963" y="5743413"/>
            <a:ext cx="1275198" cy="578882"/>
          </a:xfrm>
          <a:prstGeom prst="wedgeRoundRectCallout">
            <a:avLst>
              <a:gd name="adj1" fmla="val -64677"/>
              <a:gd name="adj2" fmla="val -49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6589102" y="3404599"/>
            <a:ext cx="1640498" cy="1055608"/>
          </a:xfrm>
          <a:prstGeom prst="wedgeRoundRectCallout">
            <a:avLst>
              <a:gd name="adj1" fmla="val -56966"/>
              <a:gd name="adj2" fmla="val 507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Previous </a:t>
            </a:r>
            <a:r>
              <a:rPr lang="en-US" sz="2800" dirty="0">
                <a:solidFill>
                  <a:schemeClr val="bg2"/>
                </a:solidFill>
              </a:rPr>
              <a:t>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2074" y="5799075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26093" y="6182821"/>
            <a:ext cx="71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last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792397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860945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4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25 3.703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2474 -0.0034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0" grpId="1" animBg="1"/>
      <p:bldP spid="36" grpId="0" animBg="1"/>
      <p:bldP spid="36" grpId="1" animBg="1"/>
      <p:bldP spid="39" grpId="0" animBg="1"/>
      <p:bldP spid="39" grpId="1" animBg="1"/>
      <p:bldP spid="38" grpId="0" animBg="1"/>
      <p:bldP spid="38" grpId="1" animBg="1"/>
      <p:bldP spid="31" grpId="0" animBg="1"/>
      <p:bldP spid="31" grpId="1" animBg="1"/>
      <p:bldP spid="35" grpId="0" animBg="1"/>
      <p:bldP spid="35" grpId="1" animBg="1"/>
      <p:bldP spid="41" grpId="0" animBg="1"/>
      <p:bldP spid="41" grpId="1" animBg="1"/>
      <p:bldP spid="10" grpId="0"/>
      <p:bldP spid="10" grpId="1"/>
      <p:bldP spid="42" grpId="0"/>
      <p:bldP spid="42" grpId="1"/>
      <p:bldP spid="42" grpId="2"/>
      <p:bldP spid="18" grpId="0" animBg="1"/>
      <p:bldP spid="18" grpId="1" animBg="1"/>
      <p:bldP spid="20" grpId="0" animBg="1"/>
      <p:bldP spid="2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30000" cy="5546589"/>
          </a:xfrm>
        </p:spPr>
        <p:txBody>
          <a:bodyPr/>
          <a:lstStyle/>
          <a:p>
            <a:r>
              <a:rPr lang="en-US" dirty="0"/>
              <a:t>We have implemented some Data Structures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properties</a:t>
            </a:r>
          </a:p>
          <a:p>
            <a:r>
              <a:rPr lang="en-US" dirty="0"/>
              <a:t>However the way we did it </a:t>
            </a:r>
            <a:r>
              <a:rPr lang="en-US" b="1" dirty="0">
                <a:solidFill>
                  <a:schemeClr val="bg1"/>
                </a:solidFill>
              </a:rPr>
              <a:t>introduces</a:t>
            </a:r>
            <a:r>
              <a:rPr lang="en-US" dirty="0"/>
              <a:t> some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nodes.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we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them?</a:t>
            </a:r>
          </a:p>
          <a:p>
            <a:r>
              <a:rPr lang="en-US" dirty="0"/>
              <a:t>Add/Remove/Get in </a:t>
            </a:r>
            <a:r>
              <a:rPr lang="en-US" b="1" dirty="0">
                <a:solidFill>
                  <a:schemeClr val="bg1"/>
                </a:solidFill>
              </a:rPr>
              <a:t>constant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?</a:t>
            </a:r>
          </a:p>
          <a:p>
            <a:r>
              <a:rPr lang="en-US" dirty="0"/>
              <a:t>We will try to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at the exercise.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Implementation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6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Stack is </a:t>
            </a: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structure (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>
                <a:solidFill>
                  <a:schemeClr val="bg2"/>
                </a:solidFill>
              </a:rPr>
              <a:t>ast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2"/>
                </a:solidFill>
              </a:rPr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2"/>
                </a:solidFill>
              </a:rPr>
              <a:t>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Queue is </a:t>
            </a:r>
            <a:r>
              <a:rPr lang="en-US" sz="3200" b="1" dirty="0">
                <a:solidFill>
                  <a:schemeClr val="bg1"/>
                </a:solidFill>
              </a:rPr>
              <a:t>FIFO</a:t>
            </a:r>
            <a:r>
              <a:rPr lang="en-US" sz="3200" dirty="0">
                <a:solidFill>
                  <a:schemeClr val="bg2"/>
                </a:solidFill>
              </a:rPr>
              <a:t> (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2"/>
                </a:solidFill>
              </a:rPr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2"/>
                </a:solidFill>
              </a:rPr>
              <a:t>ut) structure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SinglyLinkedList 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Linked implementation is pointer-based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503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65755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List is the </a:t>
            </a:r>
            <a:r>
              <a:rPr lang="en-US" sz="3400" b="1" dirty="0">
                <a:solidFill>
                  <a:schemeClr val="bg1"/>
                </a:solidFill>
              </a:rPr>
              <a:t>implementation</a:t>
            </a:r>
            <a:r>
              <a:rPr lang="en-US" sz="3400" dirty="0"/>
              <a:t> of ADS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endParaRPr lang="en-US" sz="3400" dirty="0"/>
          </a:p>
          <a:p>
            <a:pPr lvl="1"/>
            <a:r>
              <a:rPr lang="en-US" sz="3400" dirty="0"/>
              <a:t>Built </a:t>
            </a:r>
            <a:r>
              <a:rPr lang="en-US" sz="3400" b="1" dirty="0">
                <a:solidFill>
                  <a:schemeClr val="bg1"/>
                </a:solidFill>
              </a:rPr>
              <a:t>a top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, which is able to dynamically  </a:t>
            </a:r>
            <a:r>
              <a:rPr lang="en-US" sz="3400" b="1" dirty="0">
                <a:solidFill>
                  <a:schemeClr val="bg1"/>
                </a:solidFill>
              </a:rPr>
              <a:t>grow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shrink</a:t>
            </a:r>
            <a:r>
              <a:rPr lang="en-US" sz="3400" dirty="0"/>
              <a:t> as you </a:t>
            </a:r>
            <a:r>
              <a:rPr lang="en-US" sz="3400" b="1" dirty="0">
                <a:solidFill>
                  <a:schemeClr val="bg1"/>
                </a:solidFill>
              </a:rPr>
              <a:t>add/remove</a:t>
            </a:r>
            <a:r>
              <a:rPr lang="en-US" sz="3400" dirty="0"/>
              <a:t> elements</a:t>
            </a:r>
          </a:p>
          <a:p>
            <a:r>
              <a:rPr lang="en-US" dirty="0"/>
              <a:t>Stores the </a:t>
            </a:r>
            <a:r>
              <a:rPr lang="en-US" sz="3400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inside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– List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256735"/>
            <a:ext cx="9296398" cy="17775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T[] </a:t>
            </a:r>
            <a:r>
              <a:rPr lang="en-US" altLang="en-US" sz="2200" b="1" dirty="0">
                <a:latin typeface="Consolas" pitchFamily="49" charset="0"/>
              </a:rPr>
              <a:t>items;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31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Count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Get </a:t>
            </a:r>
            <a:r>
              <a:rPr lang="en-US" sz="32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Set </a:t>
            </a:r>
            <a:r>
              <a:rPr lang="en-US" sz="3200" dirty="0"/>
              <a:t>through</a:t>
            </a:r>
            <a:r>
              <a:rPr lang="en-US" sz="3400" b="1" dirty="0">
                <a:solidFill>
                  <a:schemeClr val="bg1"/>
                </a:solidFill>
              </a:rPr>
              <a:t> indexer </a:t>
            </a:r>
            <a:r>
              <a:rPr lang="en-US" sz="3400" b="1" dirty="0"/>
              <a:t>-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Add(T item)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The operation runs in </a:t>
            </a:r>
            <a:r>
              <a:rPr lang="en-US" sz="3200" b="1" dirty="0">
                <a:solidFill>
                  <a:schemeClr val="bg1"/>
                </a:solidFill>
              </a:rPr>
              <a:t>amortized constant </a:t>
            </a:r>
            <a:r>
              <a:rPr lang="en-US" sz="3200" dirty="0"/>
              <a:t>time 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Adding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elements requires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  <a:r>
              <a:rPr lang="en-US" sz="3200" dirty="0"/>
              <a:t> time</a:t>
            </a:r>
          </a:p>
          <a:p>
            <a:pPr lvl="1"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–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All of the other operations like: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(int index, 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IndexOf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RemoveAt</a:t>
            </a:r>
            <a:r>
              <a:rPr lang="en-US" sz="3200" dirty="0"/>
              <a:t>(int index)</a:t>
            </a:r>
          </a:p>
          <a:p>
            <a:r>
              <a:rPr lang="en-US" sz="3400" dirty="0"/>
              <a:t>Run 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Operations (2)</a:t>
            </a:r>
          </a:p>
        </p:txBody>
      </p:sp>
    </p:spTree>
    <p:extLst>
      <p:ext uri="{BB962C8B-B14F-4D97-AF65-F5344CB8AC3E}">
        <p14:creationId xmlns:p14="http://schemas.microsoft.com/office/powerpoint/2010/main" val="256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item</a:t>
            </a:r>
            <a:r>
              <a:rPr lang="en-US" altLang="ko-KR" dirty="0">
                <a:ea typeface="굴림" pitchFamily="50" charset="-127"/>
              </a:rPr>
              <a:t> requires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array</a:t>
            </a: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all the elements </a:t>
            </a:r>
            <a:r>
              <a:rPr lang="en-US" altLang="ko-KR" dirty="0">
                <a:ea typeface="굴림" pitchFamily="50" charset="-127"/>
              </a:rPr>
              <a:t>for each add   operation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Add O(n)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745627" y="3378364"/>
            <a:ext cx="17006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539857" y="2795956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847328" y="2754879"/>
            <a:ext cx="20163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6704" y="3378364"/>
            <a:ext cx="15799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5</a:t>
            </a:r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4628138" y="3760198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5203"/>
              </p:ext>
            </p:extLst>
          </p:nvPr>
        </p:nvGraphicFramePr>
        <p:xfrm>
          <a:off x="1181926" y="2834215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47307"/>
              </p:ext>
            </p:extLst>
          </p:nvPr>
        </p:nvGraphicFramePr>
        <p:xfrm>
          <a:off x="7449008" y="2834216"/>
          <a:ext cx="3235325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4160999" y="2803304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2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5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When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adding</a:t>
            </a:r>
            <a:r>
              <a:rPr lang="en-US" altLang="ko-KR" dirty="0">
                <a:ea typeface="굴림" pitchFamily="50" charset="-127"/>
              </a:rPr>
              <a:t>, if needed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double</a:t>
            </a:r>
            <a:r>
              <a:rPr lang="en-US" altLang="ko-KR" dirty="0">
                <a:ea typeface="굴림" pitchFamily="50" charset="-127"/>
              </a:rPr>
              <a:t> the size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at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log(n)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n = 10</a:t>
            </a:r>
            <a:r>
              <a:rPr lang="en-US" altLang="ko-KR" baseline="30000" dirty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, only </a:t>
            </a:r>
            <a:r>
              <a:rPr lang="en-US" altLang="ko-KR" dirty="0">
                <a:sym typeface="Wingdings" panose="05000000000000000000" pitchFamily="2" charset="2"/>
              </a:rPr>
              <a:t>~33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copies</a:t>
            </a:r>
            <a:r>
              <a:rPr lang="en-US" altLang="ko-KR" dirty="0">
                <a:ea typeface="굴림" pitchFamily="50" charset="-127"/>
              </a:rPr>
              <a:t>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O(1) </a:t>
            </a:r>
            <a:r>
              <a:rPr lang="en-US" sz="3400" b="1" dirty="0">
                <a:solidFill>
                  <a:schemeClr val="bg1"/>
                </a:solidFill>
              </a:rPr>
              <a:t>amortized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Add O(1)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420602" y="3511166"/>
            <a:ext cx="15101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141521" y="280330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877" y="2762226"/>
            <a:ext cx="16179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68927" y="3507216"/>
            <a:ext cx="1455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8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42106"/>
              </p:ext>
            </p:extLst>
          </p:nvPr>
        </p:nvGraphicFramePr>
        <p:xfrm>
          <a:off x="761651" y="2841562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49964"/>
              </p:ext>
            </p:extLst>
          </p:nvPr>
        </p:nvGraphicFramePr>
        <p:xfrm>
          <a:off x="6887033" y="2841560"/>
          <a:ext cx="441914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2393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8360216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180405847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408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3784807" y="2803303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155448" y="3814993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7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3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4143</TotalTime>
  <Words>3034</Words>
  <Application>Microsoft Office PowerPoint</Application>
  <PresentationFormat>Widescreen</PresentationFormat>
  <Paragraphs>524</Paragraphs>
  <Slides>50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Linear Data Structures</vt:lpstr>
      <vt:lpstr>Table of Contents</vt:lpstr>
      <vt:lpstr>Have a Question?</vt:lpstr>
      <vt:lpstr>Dynamic Arrays</vt:lpstr>
      <vt:lpstr>Dynamic Arrays – List</vt:lpstr>
      <vt:lpstr>List – Operations</vt:lpstr>
      <vt:lpstr>List – Operations (2)</vt:lpstr>
      <vt:lpstr>List – Add O(n)</vt:lpstr>
      <vt:lpstr>List – Add O(1)</vt:lpstr>
      <vt:lpstr>Problem: List</vt:lpstr>
      <vt:lpstr>List – Constructor and Fields</vt:lpstr>
      <vt:lpstr>List – Add</vt:lpstr>
      <vt:lpstr>Indexer</vt:lpstr>
      <vt:lpstr>List – RemoveAt</vt:lpstr>
      <vt:lpstr>Helper Methods – Grow and Shrink</vt:lpstr>
      <vt:lpstr>List – Other Operations</vt:lpstr>
      <vt:lpstr>Nodes</vt:lpstr>
      <vt:lpstr>Node Class</vt:lpstr>
      <vt:lpstr>Node – Application</vt:lpstr>
      <vt:lpstr>Problem: Node</vt:lpstr>
      <vt:lpstr>Stacks</vt:lpstr>
      <vt:lpstr>Stack</vt:lpstr>
      <vt:lpstr>Stack – Operations</vt:lpstr>
      <vt:lpstr>Stack – Constructor and Fields</vt:lpstr>
      <vt:lpstr>Stack – Push</vt:lpstr>
      <vt:lpstr>Stack – Push</vt:lpstr>
      <vt:lpstr>Stack – Pop</vt:lpstr>
      <vt:lpstr>Stack – Pop</vt:lpstr>
      <vt:lpstr>Queues</vt:lpstr>
      <vt:lpstr>Queue</vt:lpstr>
      <vt:lpstr>Queue – Operations</vt:lpstr>
      <vt:lpstr>Queue – Constructor and Fields</vt:lpstr>
      <vt:lpstr>Queue – Enqueue</vt:lpstr>
      <vt:lpstr>Queue – Enqueue</vt:lpstr>
      <vt:lpstr>Queue – Dequeue</vt:lpstr>
      <vt:lpstr>Stack / Queue – Real-World Applications</vt:lpstr>
      <vt:lpstr>Linked Lists</vt:lpstr>
      <vt:lpstr>SinglyLinkedLists</vt:lpstr>
      <vt:lpstr>Singly Linked List – Operations</vt:lpstr>
      <vt:lpstr>Singly LinkedList – Constructor and Fields</vt:lpstr>
      <vt:lpstr>Singly Linked List – Adding Last</vt:lpstr>
      <vt:lpstr>Add Last  </vt:lpstr>
      <vt:lpstr>Singly Linked List – Adding First</vt:lpstr>
      <vt:lpstr>Add First  </vt:lpstr>
      <vt:lpstr>Linked List – Removing First/Last</vt:lpstr>
      <vt:lpstr>Node Implementation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Eray Erol</cp:lastModifiedBy>
  <cp:revision>30</cp:revision>
  <dcterms:created xsi:type="dcterms:W3CDTF">2018-05-23T13:08:44Z</dcterms:created>
  <dcterms:modified xsi:type="dcterms:W3CDTF">2021-01-21T04:08:39Z</dcterms:modified>
  <cp:category>computer programming; programming; data structures</cp:category>
</cp:coreProperties>
</file>