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1176" r:id="rId2"/>
    <p:sldId id="1177" r:id="rId3"/>
    <p:sldId id="1178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0" r:id="rId14"/>
    <p:sldId id="1141" r:id="rId15"/>
    <p:sldId id="1148" r:id="rId16"/>
    <p:sldId id="1149" r:id="rId17"/>
    <p:sldId id="1183" r:id="rId18"/>
    <p:sldId id="1150" r:id="rId19"/>
    <p:sldId id="1184" r:id="rId20"/>
    <p:sldId id="1151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61" r:id="rId31"/>
    <p:sldId id="1162" r:id="rId32"/>
    <p:sldId id="1163" r:id="rId33"/>
    <p:sldId id="1127" r:id="rId34"/>
    <p:sldId id="401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Management" id="{6B08EFCF-7B35-4C7E-BE3E-270DFB04B8E8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AC7CC6E4-3CEE-4C46-9775-CE65DFC719A4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68CD8010-C5F8-4FA9-A236-6377D346909A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9D4ED64F-166D-4864-B697-3FC412F925F3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Basic SQL Queries" id="{6ED7814B-A331-49DB-B5AD-B3098C347345}">
          <p14:sldIdLst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725" autoAdjust="0"/>
  </p:normalViewPr>
  <p:slideViewPr>
    <p:cSldViewPr showGuides="1">
      <p:cViewPr varScale="1">
        <p:scale>
          <a:sx n="83" d="100"/>
          <a:sy n="83" d="100"/>
        </p:scale>
        <p:origin x="73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2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14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779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3E59BF0-979F-4622-B93F-A872A2ACAE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2003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A8EB05F-A7FA-47A1-9F9D-52D56959C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16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C35C85-0DC0-47EE-9F3C-0EDCBCC9D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33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0F05E5-BBDB-4D27-AF8B-7468AE076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33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9FEB95B-1EC9-4156-ADB8-AF3F1F6675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043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2A5D15F-20FF-45F8-9135-F3EFC574C9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699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7D7EF2-BFEF-49DA-9677-1BA377F834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1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283BC4-E710-4972-9158-1CE2E964B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794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DateTime2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Min Value </a:t>
            </a:r>
            <a:r>
              <a:rPr lang="en-US" b="0" dirty="0">
                <a:effectLst/>
              </a:rPr>
              <a:t>1753-01-01 00:00:00 - 0001-01-01 00:00:00</a:t>
            </a:r>
          </a:p>
          <a:p>
            <a:r>
              <a:rPr lang="en-US" b="1" dirty="0">
                <a:effectLst/>
              </a:rPr>
              <a:t>Max Value </a:t>
            </a:r>
            <a:r>
              <a:rPr lang="en-US" b="0" dirty="0">
                <a:effectLst/>
              </a:rPr>
              <a:t>9999-12-31 23:59:59.997 - 9999-12-31 23:59:59.9999999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11C357-1D97-41D5-A5DA-06434A5CF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590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 Managing DBs Using IDEs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2833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8133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2727955"/>
            <a:ext cx="2531150" cy="2531150"/>
          </a:xfrm>
          <a:prstGeom prst="rect">
            <a:avLst/>
          </a:prstGeom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03D1F677-55D9-4A69-9103-09CBCFE80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9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Edition from Microsoft</a:t>
            </a:r>
          </a:p>
          <a:p>
            <a:endParaRPr lang="en-US" sz="3200" dirty="0"/>
          </a:p>
          <a:p>
            <a:r>
              <a:rPr lang="en-US" sz="3200" dirty="0"/>
              <a:t>Download 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separately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Clients &amp; Servers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171B12-957B-4389-9D10-9E8D08489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8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Architecture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44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6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7" name="Slide Number">
            <a:extLst>
              <a:ext uri="{FF2B5EF4-FFF2-40B4-BE49-F238E27FC236}">
                <a16:creationId xmlns:a16="http://schemas.microsoft.com/office/drawing/2014/main" id="{8B80C9FE-B81B-40A7-96AE-2314DB33F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5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634046" y="24716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5773" y="42909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6688" y="34014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6488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252621" y="17018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6488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4938" y="50570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0FB9DD-3796-41D7-8515-ED0F61013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30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language</a:t>
            </a:r>
          </a:p>
          <a:p>
            <a:pPr>
              <a:buClr>
                <a:schemeClr val="tx1"/>
              </a:buClr>
            </a:pPr>
            <a:r>
              <a:rPr lang="en-US" dirty="0"/>
              <a:t>Logically divided in four sections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DF3081A-5853-48ED-8125-1809FCF7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8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542-4281-4214-8E69-C3FC5675BC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Types in SQL Server</a:t>
            </a:r>
          </a:p>
        </p:txBody>
      </p:sp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Numeric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– </a:t>
            </a:r>
            <a:r>
              <a:rPr lang="en-US" dirty="0"/>
              <a:t>for money (precise) operations (</a:t>
            </a:r>
            <a:r>
              <a:rPr lang="en-US" b="1" dirty="0">
                <a:solidFill>
                  <a:schemeClr val="bg1"/>
                </a:solidFill>
              </a:rPr>
              <a:t>DEPRECATED</a:t>
            </a:r>
            <a:r>
              <a:rPr lang="en-US" dirty="0"/>
              <a:t>)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Textual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TEXT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sz="3500" noProof="1"/>
              <a:t> </a:t>
            </a:r>
            <a:r>
              <a:rPr lang="en-US" noProof="1"/>
              <a:t>– text data block (unlimited size)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9D47A9-0D66-468F-8B58-5290CC47C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7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Textual Characters</a:t>
            </a:r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9600" y="1854000"/>
            <a:ext cx="10976400" cy="40592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DECLARE @VarcharVar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VARCHAR(5) </a:t>
            </a:r>
            <a:r>
              <a:rPr lang="en-US" sz="3000" dirty="0">
                <a:latin typeface="Consolas" panose="020B0609020204030204" pitchFamily="49" charset="0"/>
              </a:rPr>
              <a:t>= 'Test';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DECLARE @NVarcharVar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NVARCHAR(5)</a:t>
            </a:r>
            <a:r>
              <a:rPr lang="en-US" sz="3000" dirty="0">
                <a:latin typeface="Consolas" panose="020B0609020204030204" pitchFamily="49" charset="0"/>
              </a:rPr>
              <a:t> = 'Test';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DECLARE @</a:t>
            </a:r>
            <a:r>
              <a:rPr lang="en-US" sz="3000" dirty="0" err="1">
                <a:latin typeface="Consolas" panose="020B0609020204030204" pitchFamily="49" charset="0"/>
              </a:rPr>
              <a:t>CharVar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CHAR(5)</a:t>
            </a:r>
            <a:r>
              <a:rPr lang="en-US" sz="3000" dirty="0">
                <a:latin typeface="Consolas" panose="020B0609020204030204" pitchFamily="49" charset="0"/>
              </a:rPr>
              <a:t> = 'Test';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</a:rPr>
              <a:t>SELECT DATALENGTH(@VarcharVar), </a:t>
            </a:r>
            <a:br>
              <a:rPr lang="en-US" sz="3000" dirty="0">
                <a:latin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</a:rPr>
              <a:t>       DATALENGTH(@NVarcharVar), </a:t>
            </a:r>
            <a:br>
              <a:rPr lang="en-US" sz="3000" dirty="0">
                <a:latin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</a:rPr>
              <a:t>       DATALENGTH(@</a:t>
            </a:r>
            <a:r>
              <a:rPr lang="en-US" sz="3000" dirty="0" err="1">
                <a:latin typeface="Consolas" panose="020B0609020204030204" pitchFamily="49" charset="0"/>
              </a:rPr>
              <a:t>CharVar</a:t>
            </a:r>
            <a:r>
              <a:rPr lang="en-US" sz="3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132CAE-00F5-4F5E-A3DE-9D71DE1DE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6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Binary data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fixed length sequence of bits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a sequence of bits, 1-8000 bytes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(2GB)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500" dirty="0"/>
              <a:t>Date and time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date in range 0001-01-01 through 9999-12-31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en-US" sz="3200" dirty="0"/>
              <a:t>date and time with precision of</a:t>
            </a:r>
            <a:r>
              <a:rPr lang="bg-BG" sz="3200" dirty="0"/>
              <a:t> 1/300 </a:t>
            </a:r>
            <a:r>
              <a:rPr lang="en-US" sz="3200" dirty="0"/>
              <a:t>sec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type that has a larger date range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date and time (1 minute precision)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EE37B0-09A2-4419-AD33-D4EBBF906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102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71C2E-6063-4B29-9446-CBE4B4E30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Date and Time in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6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Management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Types in SQL Server</a:t>
            </a:r>
            <a:endParaRPr lang="en-US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</a:t>
            </a:r>
            <a:r>
              <a:rPr lang="en-US" dirty="0" smtClean="0"/>
              <a:t>Modeling</a:t>
            </a:r>
            <a:endParaRPr lang="en-US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Basic SQL Queries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C121-2434-4D9B-A54A-E925EFD75B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smtClean="0"/>
              <a:t>Modelling</a:t>
            </a:r>
            <a:endParaRPr lang="en-US" dirty="0"/>
          </a:p>
        </p:txBody>
      </p:sp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D0EC102-7B10-48D4-84BA-FB823CB5B4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Definition Using SSMS</a:t>
            </a:r>
          </a:p>
        </p:txBody>
      </p:sp>
    </p:spTree>
    <p:extLst>
      <p:ext uri="{BB962C8B-B14F-4D97-AF65-F5344CB8AC3E}">
        <p14:creationId xmlns:p14="http://schemas.microsoft.com/office/powerpoint/2010/main" val="34773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b="1" dirty="0">
                <a:solidFill>
                  <a:schemeClr val="bg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menu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under "Databases"</a:t>
            </a: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You may need to </a:t>
            </a:r>
            <a:r>
              <a:rPr lang="en-US" sz="3200" b="1" dirty="0">
                <a:solidFill>
                  <a:schemeClr val="bg1"/>
                </a:solidFill>
              </a:rPr>
              <a:t>Refresh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[F5] </a:t>
            </a:r>
            <a:r>
              <a:rPr lang="en-US" sz="3200" dirty="0"/>
              <a:t>to see the results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6" y="2089489"/>
            <a:ext cx="3238085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Arrow: Right 4"/>
          <p:cNvSpPr/>
          <p:nvPr/>
        </p:nvSpPr>
        <p:spPr>
          <a:xfrm>
            <a:off x="4060481" y="3383062"/>
            <a:ext cx="705468" cy="5231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905786" y="2089489"/>
            <a:ext cx="5851861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55D8E97-C32F-4CFC-953D-8E372127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7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menu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under "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" inside the desired database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Table name can be set from its </a:t>
            </a:r>
            <a:r>
              <a:rPr lang="en-US" b="1" dirty="0">
                <a:solidFill>
                  <a:schemeClr val="bg1"/>
                </a:solidFill>
              </a:rPr>
              <a:t>Properties [F4] </a:t>
            </a:r>
            <a:r>
              <a:rPr lang="en-US" dirty="0"/>
              <a:t>or when it is </a:t>
            </a:r>
            <a:r>
              <a:rPr lang="en-US" b="1" dirty="0">
                <a:solidFill>
                  <a:schemeClr val="bg1"/>
                </a:solidFill>
              </a:rPr>
              <a:t>saved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3977" y="2133599"/>
            <a:ext cx="3581400" cy="3200400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4688572" y="3543295"/>
            <a:ext cx="665767" cy="4800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34" y="3052937"/>
            <a:ext cx="5588806" cy="15965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E4E4C11-961D-4D30-A6DE-26308EEEC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a column: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2716678" y="2720789"/>
            <a:ext cx="6611472" cy="213273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28FB2BD-AA97-4F2B-B646-50650A98C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74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value in the column</a:t>
            </a:r>
            <a:r>
              <a:rPr lang="bg-BG" dirty="0"/>
              <a:t> </a:t>
            </a:r>
            <a:r>
              <a:rPr lang="en-US" dirty="0"/>
              <a:t>is automatically </a:t>
            </a:r>
            <a:br>
              <a:rPr lang="en-US" dirty="0"/>
            </a:br>
            <a:r>
              <a:rPr lang="en-US" dirty="0"/>
              <a:t>incremented when a new record is added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These values cannot be assigned manually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initial number (1 by default)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how much each consecutive value is </a:t>
            </a:r>
            <a:br>
              <a:rPr lang="en-US" dirty="0"/>
            </a:br>
            <a:r>
              <a:rPr lang="en-US" dirty="0"/>
              <a:t>incremented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29C865-6BEA-48DA-847D-D9CA1DBDA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8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Column Properties</a:t>
            </a:r>
            <a:r>
              <a:rPr lang="en-US" dirty="0"/>
              <a:t>" window: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85" y="2238376"/>
            <a:ext cx="5262455" cy="35528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A9D0B50-6A8F-4842-8E93-D96B69514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8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68" t="8889" r="9468" b="15556"/>
          <a:stretch/>
        </p:blipFill>
        <p:spPr>
          <a:xfrm>
            <a:off x="871345" y="2740565"/>
            <a:ext cx="3662774" cy="3042034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666960" y="3870107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86"/>
          <a:stretch/>
        </p:blipFill>
        <p:spPr>
          <a:xfrm>
            <a:off x="5420084" y="2656911"/>
            <a:ext cx="6147916" cy="312125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86012" y="5812782"/>
            <a:ext cx="5416060" cy="578134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data at the end to add a new row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49E9FF8-2FEF-46B8-890B-A68A7FD0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4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retrieve records, click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received information can be customized with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5B53894-643D-4A8B-9015-76D33D45A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change the properties of a table after its creation</a:t>
            </a:r>
          </a:p>
          <a:p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from the table's context menu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40809" y="2598176"/>
            <a:ext cx="4619215" cy="3802625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402535" y="4194687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81" y="3546987"/>
            <a:ext cx="5063613" cy="1905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95954" y="5643482"/>
            <a:ext cx="4867421" cy="44782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cannot conflict with existing rules!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F48C573-F7B1-4136-BF83-DBB08B333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A1F5-4473-4FB6-88E6-71FDDFFA71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Basic SQL </a:t>
            </a:r>
            <a:r>
              <a:rPr lang="en-US" dirty="0"/>
              <a:t>Queries</a:t>
            </a:r>
          </a:p>
        </p:txBody>
      </p:sp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CCBD716-90AA-43B0-A954-B25208E246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96000" y="6145521"/>
            <a:ext cx="10961783" cy="785367"/>
          </a:xfrm>
        </p:spPr>
        <p:txBody>
          <a:bodyPr/>
          <a:lstStyle/>
          <a:p>
            <a:r>
              <a:rPr lang="en-US" dirty="0"/>
              <a:t>Data Definition Using T-SQL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681CCA-FD66-4E2A-AA30-3BA59441A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0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communicate with the database engine using SQL</a:t>
            </a:r>
          </a:p>
          <a:p>
            <a:r>
              <a:rPr lang="en-US" dirty="0"/>
              <a:t>Queries provide greater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using SQL: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keywords are traditionally </a:t>
            </a:r>
            <a:r>
              <a:rPr lang="en-US" b="1" dirty="0">
                <a:solidFill>
                  <a:schemeClr val="bg1"/>
                </a:solidFill>
              </a:rPr>
              <a:t>capitalized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54587" y="3616569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906042" y="2684664"/>
            <a:ext cx="2465363" cy="550363"/>
          </a:xfrm>
          <a:prstGeom prst="wedgeRoundRectCallout">
            <a:avLst>
              <a:gd name="adj1" fmla="val -39791"/>
              <a:gd name="adj2" fmla="val 1048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0D8A45-C904-4A07-9C5B-947B618F0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90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Creation in 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19644" y="1797050"/>
            <a:ext cx="7315200" cy="3668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894643" y="4378715"/>
            <a:ext cx="1941194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480300" y="2413975"/>
            <a:ext cx="2881869" cy="523999"/>
          </a:xfrm>
          <a:prstGeom prst="wedgeRoundRectCallout">
            <a:avLst>
              <a:gd name="adj1" fmla="val -41776"/>
              <a:gd name="adj2" fmla="val 1066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attributes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7609992" y="5202533"/>
            <a:ext cx="1801924" cy="522188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2219960" y="5438570"/>
            <a:ext cx="2492717" cy="497996"/>
          </a:xfrm>
          <a:prstGeom prst="wedgeRoundRectCallout">
            <a:avLst>
              <a:gd name="adj1" fmla="val -6037"/>
              <a:gd name="adj2" fmla="val -130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50461" y="4378716"/>
            <a:ext cx="2529839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912293" y="3362931"/>
            <a:ext cx="1944688" cy="49787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369560" y="1796809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63445" y="1129583"/>
            <a:ext cx="2433710" cy="441198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A243394-A326-4113-AEE2-D5BEC75E4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5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get all records from a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limit the number of rows and number of columns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Records in SQL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261901"/>
            <a:ext cx="7924802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1" y="5018094"/>
            <a:ext cx="79248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TOP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(5) FirstName, LastName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Employees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230859" y="4360141"/>
            <a:ext cx="2642295" cy="524482"/>
          </a:xfrm>
          <a:prstGeom prst="wedgeRoundRectCallout">
            <a:avLst>
              <a:gd name="adj1" fmla="val -46038"/>
              <a:gd name="adj2" fmla="val 90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686929" y="4248443"/>
            <a:ext cx="2766049" cy="524482"/>
          </a:xfrm>
          <a:prstGeom prst="wedgeRoundRectCallout">
            <a:avLst>
              <a:gd name="adj1" fmla="val 37336"/>
              <a:gd name="adj2" fmla="val 92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records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DB1D78C-D430-44BC-8C22-DD6655421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1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RDBMS store and manage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relations reduce repetition and complexity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columns have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fixed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We can use Management Studio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customize</a:t>
            </a:r>
            <a:r>
              <a:rPr lang="en-US" sz="3200" dirty="0">
                <a:solidFill>
                  <a:schemeClr val="bg2"/>
                </a:solidFill>
              </a:rPr>
              <a:t> tables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SQL provides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greater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control</a:t>
            </a:r>
            <a:r>
              <a:rPr lang="en-US" sz="3200" dirty="0">
                <a:solidFill>
                  <a:schemeClr val="bg2"/>
                </a:solidFill>
              </a:rPr>
              <a:t> over actions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58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A189EF-CE35-49FE-9CA8-77A8F85891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8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10CD1B-8335-4AD4-AA97-D094059F7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5DE179-4D78-429D-8D0C-6C347E9B7E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8018A0E-D66E-47D1-B974-6868D46CF0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05717" y="5795592"/>
            <a:ext cx="10961783" cy="768084"/>
          </a:xfrm>
        </p:spPr>
        <p:txBody>
          <a:bodyPr/>
          <a:lstStyle/>
          <a:p>
            <a:r>
              <a:rPr lang="en-US" dirty="0"/>
              <a:t>When Do We Need a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4B4D522-8B8D-4B9F-A423-A3A211561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35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vs. Management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8DF43B2-C801-4B86-B8DF-7BCF33710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57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Consistency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BDF0AAC-0DE4-4621-8752-D0EB059D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Relational storage first proposed by </a:t>
            </a:r>
            <a:r>
              <a:rPr lang="en-US" b="1" dirty="0">
                <a:solidFill>
                  <a:schemeClr val="bg1"/>
                </a:solidFill>
              </a:rPr>
              <a:t>Edgar Codd</a:t>
            </a:r>
            <a:r>
              <a:rPr lang="en-US" dirty="0"/>
              <a:t> in 1970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provides </a:t>
            </a:r>
            <a:br>
              <a:rPr lang="en-US" dirty="0"/>
            </a:br>
            <a:r>
              <a:rPr lang="en-US" dirty="0"/>
              <a:t>tools to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database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doesn't have direct access to the stored data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0E160E-CFA6-4434-AE0F-472A358A0A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4BE50-0D3A-4FBC-BEC6-20995E8CA2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6670" y="1295403"/>
            <a:ext cx="2018659" cy="252185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4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Words>1311</Words>
  <Application>Microsoft Office PowerPoint</Application>
  <PresentationFormat>Widescreen</PresentationFormat>
  <Paragraphs>320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Databases</vt:lpstr>
      <vt:lpstr>Table of Contents</vt:lpstr>
      <vt:lpstr>Questions</vt:lpstr>
      <vt:lpstr>Data Management</vt:lpstr>
      <vt:lpstr>Storage vs. Management (1)</vt:lpstr>
      <vt:lpstr>Storage vs. Management (2)</vt:lpstr>
      <vt:lpstr>Storage vs. Management (3)</vt:lpstr>
      <vt:lpstr>Databases and RDBMS</vt:lpstr>
      <vt:lpstr>Database Engines</vt:lpstr>
      <vt:lpstr>Database Engine Flow</vt:lpstr>
      <vt:lpstr>Download Clients &amp; Servers</vt:lpstr>
      <vt:lpstr>SQL Server Architecture</vt:lpstr>
      <vt:lpstr>Database Table Elements</vt:lpstr>
      <vt:lpstr>Structured Query Language</vt:lpstr>
      <vt:lpstr>Data Types in SQL Server</vt:lpstr>
      <vt:lpstr>Data Types in SQL Server (1)</vt:lpstr>
      <vt:lpstr>Size of Textual Characters</vt:lpstr>
      <vt:lpstr>Data Types in SQL Server (2)</vt:lpstr>
      <vt:lpstr>Date and Time in SQL Server </vt:lpstr>
      <vt:lpstr>Database Modelling</vt:lpstr>
      <vt:lpstr>Creating a New Database</vt:lpstr>
      <vt:lpstr>Creating Tables (1)</vt:lpstr>
      <vt:lpstr>Creating Tables (2)</vt:lpstr>
      <vt:lpstr>Creating Tables (3)</vt:lpstr>
      <vt:lpstr>Creating Tables (4)</vt:lpstr>
      <vt:lpstr>Storing and Retrieving Data (1)</vt:lpstr>
      <vt:lpstr>Storing and Retrieving Data (2)</vt:lpstr>
      <vt:lpstr>Altering Tables</vt:lpstr>
      <vt:lpstr>Basic SQL Queries</vt:lpstr>
      <vt:lpstr>SQL Queries</vt:lpstr>
      <vt:lpstr>Table Creation in SQL</vt:lpstr>
      <vt:lpstr>Retrieve Records in SQL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Мариела Цветанова</cp:lastModifiedBy>
  <cp:revision>29</cp:revision>
  <dcterms:created xsi:type="dcterms:W3CDTF">2018-05-23T13:08:44Z</dcterms:created>
  <dcterms:modified xsi:type="dcterms:W3CDTF">2020-11-30T13:27:28Z</dcterms:modified>
  <cp:category>db;databases;sql;programming;computer programming;software development</cp:category>
</cp:coreProperties>
</file>