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5BBC62-D5CB-42C1-9ABD-812B150787EA}">
          <p14:sldIdLst>
            <p14:sldId id="256"/>
            <p14:sldId id="257"/>
            <p14:sldId id="258"/>
          </p14:sldIdLst>
        </p14:section>
        <p14:section name="Lists" id="{A780CDEB-8FDE-47ED-ACFE-CEFA317B0DA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tack" id="{4A2877AD-97BB-4B70-A4CE-E2D8F9878B6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Queue" id="{A1483060-0F22-4842-BB8E-9F5476FD442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inkedList" id="{5624A6BF-D33D-45B4-A822-1918860739C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ummary" id="{BD404703-9EC8-45F5-A5FF-6DA06DA6E959}">
          <p14:sldIdLst>
            <p14:sldId id="302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59060" autoAdjust="0"/>
  </p:normalViewPr>
  <p:slideViewPr>
    <p:cSldViewPr showGuides="1">
      <p:cViewPr varScale="1">
        <p:scale>
          <a:sx n="70" d="100"/>
          <a:sy n="70" d="100"/>
        </p:scale>
        <p:origin x="200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LinkedList implementation in C# uses</a:t>
            </a:r>
            <a:r>
              <a:rPr lang="en-US" baseline="0" dirty="0"/>
              <a:t> double-linked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IAbstractStack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53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IAbstractQueue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963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the definition of ‘</a:t>
            </a:r>
            <a:r>
              <a:rPr lang="en-US" dirty="0" err="1"/>
              <a:t>IAbstractList</a:t>
            </a:r>
            <a:r>
              <a:rPr lang="en-US" dirty="0"/>
              <a:t>&lt;T&gt;’ in the provided Skeleton.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Amortized constants =&gt; O(1) || O(n)</a:t>
            </a:r>
          </a:p>
          <a:p>
            <a:r>
              <a:rPr lang="bg-BG" dirty="0"/>
              <a:t>Когато имаме </a:t>
            </a:r>
            <a:r>
              <a:rPr lang="en-US" dirty="0"/>
              <a:t>int[] x = new int[4] {1,2,3,4}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altLang="ko-KR" dirty="0"/>
              <a:t> data structure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r>
              <a:rPr lang="en-US" dirty="0">
                <a:latin typeface="Consolas" panose="020B0609020204030204" pitchFamily="49" charset="0"/>
              </a:rPr>
              <a:t>(T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element)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operations through an indexer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 { get; }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RemoveAt</a:t>
            </a:r>
            <a:r>
              <a:rPr lang="en-US" dirty="0">
                <a:latin typeface="Consolas" panose="020B0609020204030204" pitchFamily="49" charset="0"/>
              </a:rPr>
              <a:t>(int index)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IndexOf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9414" y="1916925"/>
            <a:ext cx="10280071" cy="459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List&lt;T&gt; : </a:t>
            </a:r>
            <a:r>
              <a:rPr lang="en-US" altLang="en-US" sz="2200" b="1" dirty="0" err="1">
                <a:latin typeface="Consolas" pitchFamily="49" charset="0"/>
              </a:rPr>
              <a:t>IList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const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List()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Add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5720" y="2079000"/>
            <a:ext cx="10267460" cy="38791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(T item)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</a:t>
            </a:r>
            <a:r>
              <a:rPr lang="en-US" altLang="en-US" sz="2200" b="1" dirty="0" err="1">
                <a:latin typeface="Consolas" pitchFamily="49" charset="0"/>
              </a:rPr>
              <a:t>this.elements.Length</a:t>
            </a:r>
            <a:r>
              <a:rPr lang="en-US" altLang="en-US" sz="2200" b="1" dirty="0">
                <a:latin typeface="Consolas" pitchFamily="49" charset="0"/>
              </a:rPr>
              <a:t>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[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++] = item;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00" y="1462945"/>
            <a:ext cx="10281987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public 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000" b="1" dirty="0">
                <a:latin typeface="Consolas" pitchFamily="49" charset="0"/>
              </a:rPr>
              <a:t>[int index] 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get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return this.elements[index];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set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[index] = value;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 element at the specified: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RemoveAt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4634" y="2034000"/>
            <a:ext cx="10289631" cy="28126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public void 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altLang="en-US" sz="2200" b="1" noProof="1">
                <a:latin typeface="Consolas" pitchFamily="49" charset="0"/>
              </a:rPr>
              <a:t>(int index)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{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ValidateIndex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noProof="1">
                <a:latin typeface="Consolas" pitchFamily="49" charset="0"/>
              </a:rPr>
              <a:t>;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 Methods – Grow and Shrink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000" y="1494000"/>
            <a:ext cx="10312132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* 2];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endParaRPr lang="en-US" altLang="en-US" sz="2000" b="1" dirty="0">
              <a:latin typeface="Consolas" pitchFamily="49" charset="0"/>
            </a:endParaRP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/ 2];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newArray.Length</a:t>
            </a:r>
            <a:r>
              <a:rPr lang="en-US" altLang="en-US" sz="2000" b="1" dirty="0">
                <a:latin typeface="Consolas" pitchFamily="49" charset="0"/>
              </a:rPr>
              <a:t>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73343" y="1108911"/>
            <a:ext cx="9982657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item)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(T item)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250969"/>
            <a:ext cx="9546542" cy="2488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   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Previous { get; set; }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– Application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/>
              <a:t>List </a:t>
            </a:r>
            <a:r>
              <a:rPr lang="en-US" sz="3200" dirty="0"/>
              <a:t>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Stacks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Queues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  <a:endParaRPr lang="en-US" dirty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SinglyLinkedList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Node&lt;T&gt;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&lt;T&gt;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7626" y="3759168"/>
            <a:ext cx="7565501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   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3986596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IAbstractStack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(T item),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– </a:t>
            </a:r>
            <a:r>
              <a:rPr lang="en-US" sz="3400" b="1" dirty="0">
                <a:solidFill>
                  <a:schemeClr val="bg1"/>
                </a:solidFill>
              </a:rPr>
              <a:t>O(n)                         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CopyTo</a:t>
            </a:r>
            <a:r>
              <a:rPr lang="en-US" sz="3200" dirty="0"/>
              <a:t>(T[] array, int arrayIndex)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66505"/>
            <a:ext cx="10283951" cy="4033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Stack&lt;T&gt; : IAbstractStack&lt;T&gt;</a:t>
            </a:r>
          </a:p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1" y="2761846"/>
            <a:ext cx="10312132" cy="2844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newNode.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44361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temp = </a:t>
            </a:r>
            <a:r>
              <a:rPr lang="en-US" altLang="en-US" sz="2200" b="1" dirty="0" err="1">
                <a:latin typeface="Consolas" pitchFamily="49" charset="0"/>
              </a:rPr>
              <a:t>this.top.Next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Dequeue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Enqueue</a:t>
            </a:r>
            <a:r>
              <a:rPr lang="en-US" sz="3400" dirty="0"/>
              <a:t>(T item)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  <a:r>
              <a:rPr lang="en-US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CopyTo</a:t>
            </a:r>
            <a:r>
              <a:rPr lang="en-US" sz="3200" dirty="0"/>
              <a:t>(T[] array, int arrayIndex)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-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376010" cy="15382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8837" y="1824539"/>
            <a:ext cx="10270836" cy="48815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public void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Enqueue</a:t>
            </a:r>
            <a:r>
              <a:rPr lang="en-US" altLang="en-US" sz="20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if (this.head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 =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else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    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Node&lt;T&gt;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000" b="1" dirty="0">
                <a:latin typeface="Consolas" pitchFamily="49" charset="0"/>
              </a:rPr>
              <a:t> =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while (current.next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	    current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current.next;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newNode;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Dequeue</a:t>
            </a:r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Stack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Undo</a:t>
            </a:r>
            <a:r>
              <a:rPr lang="en-US" sz="3400" dirty="0"/>
              <a:t> operations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Browser history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Chess game progress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Math expression </a:t>
            </a:r>
            <a:r>
              <a:rPr lang="en-US" sz="3400" dirty="0"/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Implementation of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(method) </a:t>
            </a:r>
            <a:r>
              <a:rPr lang="en-US" sz="3400" b="1" dirty="0">
                <a:solidFill>
                  <a:schemeClr val="bg1"/>
                </a:solidFill>
              </a:rPr>
              <a:t>calls</a:t>
            </a:r>
          </a:p>
          <a:p>
            <a:pPr lvl="1"/>
            <a:r>
              <a:rPr lang="en-US" sz="3400" dirty="0"/>
              <a:t>Tree-like structures </a:t>
            </a:r>
            <a:br>
              <a:rPr lang="en-US" sz="3400" dirty="0"/>
            </a:br>
            <a:r>
              <a:rPr lang="en-US" sz="3400" dirty="0"/>
              <a:t>traversal (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algorithm)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Queue</a:t>
            </a:r>
          </a:p>
          <a:p>
            <a:pPr lvl="1"/>
            <a:r>
              <a:rPr lang="en-US" sz="2900" dirty="0"/>
              <a:t>Operation system </a:t>
            </a:r>
            <a:r>
              <a:rPr lang="en-US" sz="2900" b="1" dirty="0">
                <a:solidFill>
                  <a:schemeClr val="bg1"/>
                </a:solidFill>
              </a:rPr>
              <a:t>process scheduling</a:t>
            </a:r>
          </a:p>
          <a:p>
            <a:pPr lvl="1"/>
            <a:r>
              <a:rPr lang="en-US" sz="2900" dirty="0"/>
              <a:t>Resource sharing</a:t>
            </a:r>
          </a:p>
          <a:p>
            <a:pPr lvl="2"/>
            <a:r>
              <a:rPr lang="en-US" sz="2700" dirty="0"/>
              <a:t>Printer document queue</a:t>
            </a:r>
          </a:p>
          <a:p>
            <a:pPr lvl="2">
              <a:buClr>
                <a:schemeClr val="bg1"/>
              </a:buClr>
            </a:pPr>
            <a:r>
              <a:rPr lang="en-US" sz="2700" b="1" dirty="0">
                <a:solidFill>
                  <a:schemeClr val="bg1"/>
                </a:solidFill>
              </a:rPr>
              <a:t>Server requests </a:t>
            </a:r>
            <a:r>
              <a:rPr lang="en-US" sz="2700" dirty="0"/>
              <a:t>queue</a:t>
            </a:r>
          </a:p>
          <a:p>
            <a:pPr lvl="1"/>
            <a:r>
              <a:rPr lang="en-US" sz="2900" dirty="0"/>
              <a:t>Tree-like structures traversal (</a:t>
            </a:r>
            <a:r>
              <a:rPr lang="en-US" sz="2900" b="1" dirty="0">
                <a:solidFill>
                  <a:schemeClr val="bg1"/>
                </a:solidFill>
              </a:rPr>
              <a:t>BFS</a:t>
            </a:r>
            <a:r>
              <a:rPr lang="en-US" sz="2900" dirty="0"/>
              <a:t> algorithm) 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SinglyLinkedList</a:t>
            </a:r>
          </a:p>
        </p:txBody>
      </p:sp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3652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510" y="4539413"/>
            <a:ext cx="9535363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(T item),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Count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</a:t>
            </a:r>
          </a:p>
          <a:p>
            <a:pPr lvl="3">
              <a:buClr>
                <a:schemeClr val="tx1"/>
              </a:buClr>
            </a:pPr>
            <a:r>
              <a:rPr lang="en-US" sz="2800" dirty="0"/>
              <a:t>Depends if we keep the </a:t>
            </a:r>
            <a:r>
              <a:rPr lang="en-US" sz="2800" b="1" dirty="0">
                <a:solidFill>
                  <a:schemeClr val="bg1"/>
                </a:solidFill>
              </a:rPr>
              <a:t>reference</a:t>
            </a:r>
            <a:r>
              <a:rPr lang="en-US" sz="2800" dirty="0"/>
              <a:t> to the </a:t>
            </a:r>
            <a:r>
              <a:rPr lang="en-US" sz="2800" b="1" dirty="0">
                <a:solidFill>
                  <a:schemeClr val="bg1"/>
                </a:solidFill>
              </a:rPr>
              <a:t>last node </a:t>
            </a:r>
            <a:r>
              <a:rPr lang="en-US" sz="2800" dirty="0"/>
              <a:t>or not can be  constant – </a:t>
            </a:r>
            <a:r>
              <a:rPr lang="en-US" sz="2800" b="1" dirty="0">
                <a:solidFill>
                  <a:schemeClr val="bg1"/>
                </a:solidFill>
              </a:rPr>
              <a:t>O(1)</a:t>
            </a:r>
            <a:r>
              <a:rPr lang="en-US" sz="2800" dirty="0"/>
              <a:t> or linear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14769"/>
            <a:ext cx="10348605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4958" y="1621963"/>
            <a:ext cx="1034860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(T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current.next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039579"/>
            <a:ext cx="10302895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(T element)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30000" cy="5546589"/>
          </a:xfrm>
        </p:spPr>
        <p:txBody>
          <a:bodyPr/>
          <a:lstStyle/>
          <a:p>
            <a:r>
              <a:rPr lang="en-US" dirty="0"/>
              <a:t>We have implemented some Data Structures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properties</a:t>
            </a:r>
          </a:p>
          <a:p>
            <a:r>
              <a:rPr lang="en-US" dirty="0"/>
              <a:t>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75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 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 </a:t>
            </a:r>
            <a:r>
              <a:rPr lang="en-US" altLang="en-US" sz="2200" b="1" dirty="0">
                <a:latin typeface="Consolas" pitchFamily="49" charset="0"/>
              </a:rPr>
              <a:t>items;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Get </a:t>
            </a:r>
            <a:r>
              <a:rPr lang="en-US" sz="32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Set </a:t>
            </a:r>
            <a:r>
              <a:rPr lang="en-US" sz="3200" dirty="0"/>
              <a:t>through</a:t>
            </a:r>
            <a:r>
              <a:rPr lang="en-US" sz="3400" b="1" dirty="0">
                <a:solidFill>
                  <a:schemeClr val="bg1"/>
                </a:solidFill>
              </a:rPr>
              <a:t> indexer </a:t>
            </a:r>
            <a:r>
              <a:rPr lang="en-US" sz="3400" b="1" dirty="0"/>
              <a:t>-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The operation runs in </a:t>
            </a:r>
            <a:r>
              <a:rPr lang="en-US" sz="3200" b="1" dirty="0">
                <a:solidFill>
                  <a:schemeClr val="bg1"/>
                </a:solidFill>
              </a:rPr>
              <a:t>amortized constant </a:t>
            </a:r>
            <a:r>
              <a:rPr lang="en-US" sz="3200" dirty="0"/>
              <a:t>time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Adding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elements requires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All of the other operations like: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(int index, 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IndexOf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</a:t>
            </a:r>
            <a:r>
              <a:rPr lang="en-US" sz="3200" dirty="0"/>
              <a:t>(int index)</a:t>
            </a:r>
          </a:p>
          <a:p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 (2)</a:t>
            </a:r>
          </a:p>
        </p:txBody>
      </p:sp>
    </p:spTree>
    <p:extLst>
      <p:ext uri="{BB962C8B-B14F-4D97-AF65-F5344CB8AC3E}">
        <p14:creationId xmlns:p14="http://schemas.microsoft.com/office/powerpoint/2010/main" val="25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O(n)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O(1)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3034</Words>
  <Application>Microsoft Office PowerPoint</Application>
  <PresentationFormat>Widescreen</PresentationFormat>
  <Paragraphs>524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Linear Data Structures</vt:lpstr>
      <vt:lpstr>Table of Contents</vt:lpstr>
      <vt:lpstr>Have a Question?</vt:lpstr>
      <vt:lpstr>Dynamic Arrays</vt:lpstr>
      <vt:lpstr>Dynamic Arrays – List</vt:lpstr>
      <vt:lpstr>List – Operations</vt:lpstr>
      <vt:lpstr>List – Operations (2)</vt:lpstr>
      <vt:lpstr>List – Add O(n)</vt:lpstr>
      <vt:lpstr>List – Add O(1)</vt:lpstr>
      <vt:lpstr>Problem: List</vt:lpstr>
      <vt:lpstr>List – Constructor and Fields</vt:lpstr>
      <vt:lpstr>List – Add</vt:lpstr>
      <vt:lpstr>Indexer</vt:lpstr>
      <vt:lpstr>List – RemoveAt</vt:lpstr>
      <vt:lpstr>Helper Methods – Grow and Shrink</vt:lpstr>
      <vt:lpstr>List – Other Operations</vt:lpstr>
      <vt:lpstr>Nodes</vt:lpstr>
      <vt:lpstr>Node Class</vt:lpstr>
      <vt:lpstr>Node – Application</vt:lpstr>
      <vt:lpstr>Problem: Node</vt:lpstr>
      <vt:lpstr>Stacks</vt:lpstr>
      <vt:lpstr>Stack</vt:lpstr>
      <vt:lpstr>Stack – Operations</vt:lpstr>
      <vt:lpstr>Stack – Constructor and Fields</vt:lpstr>
      <vt:lpstr>Stack – Push</vt:lpstr>
      <vt:lpstr>Stack – Push</vt:lpstr>
      <vt:lpstr>Stack – Pop</vt:lpstr>
      <vt:lpstr>Stack – Pop</vt:lpstr>
      <vt:lpstr>Queues</vt:lpstr>
      <vt:lpstr>Queue</vt:lpstr>
      <vt:lpstr>Queue – Operations</vt:lpstr>
      <vt:lpstr>Queue – Constructor and Fields</vt:lpstr>
      <vt:lpstr>Queue – Enqueue</vt:lpstr>
      <vt:lpstr>Queue – Enqueue</vt:lpstr>
      <vt:lpstr>Queue – Dequeue</vt:lpstr>
      <vt:lpstr>Stack / Queue – Real-World Applications</vt:lpstr>
      <vt:lpstr>Linked Lists</vt:lpstr>
      <vt:lpstr>SinglyLinkedLists</vt:lpstr>
      <vt:lpstr>Singly Linked List – Operations</vt:lpstr>
      <vt:lpstr>Singly LinkedList – Constructor and Fields</vt:lpstr>
      <vt:lpstr>Singly Linked List – Adding Last</vt:lpstr>
      <vt:lpstr>Add Last  </vt:lpstr>
      <vt:lpstr>Singly Linked List – Adding First</vt:lpstr>
      <vt:lpstr>Add First  </vt:lpstr>
      <vt:lpstr>Linked List – Removing First/Last</vt:lpstr>
      <vt:lpstr>Node Implementation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Eray Erol</cp:lastModifiedBy>
  <cp:revision>31</cp:revision>
  <dcterms:created xsi:type="dcterms:W3CDTF">2018-05-23T13:08:44Z</dcterms:created>
  <dcterms:modified xsi:type="dcterms:W3CDTF">2021-01-28T09:56:41Z</dcterms:modified>
  <cp:category>computer programming; programming; data structures</cp:category>
</cp:coreProperties>
</file>