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74" r:id="rId2"/>
    <p:sldId id="276" r:id="rId3"/>
    <p:sldId id="492" r:id="rId4"/>
    <p:sldId id="576" r:id="rId5"/>
    <p:sldId id="577" r:id="rId6"/>
    <p:sldId id="578" r:id="rId7"/>
    <p:sldId id="579" r:id="rId8"/>
    <p:sldId id="580" r:id="rId9"/>
    <p:sldId id="582" r:id="rId10"/>
    <p:sldId id="583" r:id="rId11"/>
    <p:sldId id="584" r:id="rId12"/>
    <p:sldId id="585" r:id="rId13"/>
    <p:sldId id="586" r:id="rId14"/>
    <p:sldId id="587" r:id="rId15"/>
    <p:sldId id="588" r:id="rId16"/>
    <p:sldId id="589" r:id="rId17"/>
    <p:sldId id="590" r:id="rId18"/>
    <p:sldId id="591" r:id="rId19"/>
    <p:sldId id="592" r:id="rId20"/>
    <p:sldId id="593" r:id="rId21"/>
    <p:sldId id="594" r:id="rId22"/>
    <p:sldId id="595" r:id="rId23"/>
    <p:sldId id="596" r:id="rId24"/>
    <p:sldId id="597" r:id="rId25"/>
    <p:sldId id="598" r:id="rId26"/>
    <p:sldId id="601" r:id="rId27"/>
    <p:sldId id="602" r:id="rId28"/>
    <p:sldId id="603" r:id="rId29"/>
    <p:sldId id="604" r:id="rId30"/>
    <p:sldId id="599" r:id="rId31"/>
    <p:sldId id="600" r:id="rId32"/>
    <p:sldId id="605" r:id="rId33"/>
    <p:sldId id="606" r:id="rId34"/>
    <p:sldId id="609" r:id="rId35"/>
    <p:sldId id="610" r:id="rId36"/>
    <p:sldId id="611" r:id="rId37"/>
    <p:sldId id="542" r:id="rId38"/>
    <p:sldId id="571" r:id="rId39"/>
    <p:sldId id="572" r:id="rId40"/>
    <p:sldId id="573" r:id="rId41"/>
    <p:sldId id="574" r:id="rId42"/>
    <p:sldId id="57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Objects" id="{DEB3E1C3-4318-4413-8349-38EEC6838268}">
          <p14:sldIdLst>
            <p14:sldId id="576"/>
            <p14:sldId id="577"/>
            <p14:sldId id="578"/>
            <p14:sldId id="579"/>
            <p14:sldId id="580"/>
          </p14:sldIdLst>
        </p14:section>
        <p14:section name="JSON" id="{BC4A3995-4CED-4320-A673-95328C9C809D}">
          <p14:sldIdLst>
            <p14:sldId id="582"/>
            <p14:sldId id="583"/>
            <p14:sldId id="584"/>
            <p14:sldId id="585"/>
            <p14:sldId id="586"/>
            <p14:sldId id="587"/>
            <p14:sldId id="588"/>
          </p14:sldIdLst>
        </p14:section>
        <p14:section name="What is DOM?" id="{EE16E091-AB8B-439F-A08A-6986170C3186}">
          <p14:sldIdLst>
            <p14:sldId id="589"/>
            <p14:sldId id="590"/>
            <p14:sldId id="591"/>
            <p14:sldId id="592"/>
            <p14:sldId id="593"/>
            <p14:sldId id="594"/>
          </p14:sldIdLst>
        </p14:section>
        <p14:section name="DOM Methods" id="{95C55940-1593-42FE-8045-DB6BF6C6B4A3}">
          <p14:sldIdLst>
            <p14:sldId id="595"/>
            <p14:sldId id="596"/>
            <p14:sldId id="597"/>
            <p14:sldId id="598"/>
          </p14:sldIdLst>
        </p14:section>
        <p14:section name="DOM Manipulations" id="{0B8ADDFC-BE47-4761-AE94-64A55BA64F02}">
          <p14:sldIdLst>
            <p14:sldId id="601"/>
            <p14:sldId id="602"/>
            <p14:sldId id="603"/>
            <p14:sldId id="604"/>
            <p14:sldId id="599"/>
            <p14:sldId id="600"/>
          </p14:sldIdLst>
        </p14:section>
        <p14:section name="DOM Events" id="{C17BA6E8-BF84-4527-8CB6-EE2CA247F977}">
          <p14:sldIdLst>
            <p14:sldId id="605"/>
            <p14:sldId id="606"/>
            <p14:sldId id="609"/>
            <p14:sldId id="610"/>
            <p14:sldId id="611"/>
          </p14:sldIdLst>
        </p14:section>
        <p14:section name="Conclusion" id="{10E03AB1-9AA8-4E86-9A64-D741901E50A2}">
          <p14:sldIdLst>
            <p14:sldId id="542"/>
            <p14:sldId id="571"/>
            <p14:sldId id="572"/>
            <p14:sldId id="573"/>
            <p14:sldId id="574"/>
            <p14:sldId id="5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8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586" y="48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9.5.2019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48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25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66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5069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3601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67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8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37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7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25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69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1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8378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gi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gi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essential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73.png"/><Relationship Id="rId26" Type="http://schemas.openxmlformats.org/officeDocument/2006/relationships/image" Target="../media/image7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72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70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67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71.png"/><Relationship Id="rId22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6.jpeg"/><Relationship Id="rId7" Type="http://schemas.openxmlformats.org/officeDocument/2006/relationships/image" Target="../media/image7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9.gi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709800-7CA6-4B5B-966D-12C1293F2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Objects and JSON. Documet Object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DOM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JSON?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0249" y="1121148"/>
            <a:ext cx="10036163" cy="5276048"/>
          </a:xfrm>
        </p:spPr>
        <p:txBody>
          <a:bodyPr>
            <a:normAutofit/>
          </a:bodyPr>
          <a:lstStyle/>
          <a:p>
            <a:r>
              <a:rPr lang="en-US" sz="3600" dirty="0"/>
              <a:t>Stands for </a:t>
            </a:r>
            <a:r>
              <a:rPr lang="en-US" sz="3600" b="1" dirty="0">
                <a:solidFill>
                  <a:schemeClr val="bg1"/>
                </a:solidFill>
              </a:rPr>
              <a:t>J</a:t>
            </a:r>
            <a:r>
              <a:rPr lang="en-US" sz="3600" dirty="0"/>
              <a:t>ava</a:t>
            </a:r>
            <a:r>
              <a:rPr lang="en-US" sz="3600" b="1" dirty="0">
                <a:solidFill>
                  <a:schemeClr val="bg1"/>
                </a:solidFill>
              </a:rPr>
              <a:t>S</a:t>
            </a:r>
            <a:r>
              <a:rPr lang="en-US" sz="3600" dirty="0"/>
              <a:t>cript </a:t>
            </a:r>
            <a:r>
              <a:rPr lang="en-US" sz="3600" b="1" dirty="0">
                <a:solidFill>
                  <a:schemeClr val="bg1"/>
                </a:solidFill>
              </a:rPr>
              <a:t>O</a:t>
            </a:r>
            <a:r>
              <a:rPr lang="en-US" sz="3600" dirty="0"/>
              <a:t>bject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otation</a:t>
            </a:r>
          </a:p>
          <a:p>
            <a:pPr lvl="1"/>
            <a:r>
              <a:rPr lang="en-US" sz="3200" dirty="0"/>
              <a:t>It's a </a:t>
            </a:r>
            <a:r>
              <a:rPr lang="en-US" sz="3200" b="1" dirty="0">
                <a:solidFill>
                  <a:schemeClr val="bg1"/>
                </a:solidFill>
              </a:rPr>
              <a:t>lightweight data </a:t>
            </a:r>
            <a:r>
              <a:rPr lang="en-US" sz="3200" dirty="0"/>
              <a:t>interchange </a:t>
            </a:r>
            <a:r>
              <a:rPr lang="en-US" sz="3200" b="1" dirty="0">
                <a:solidFill>
                  <a:schemeClr val="bg1"/>
                </a:solidFill>
              </a:rPr>
              <a:t>format</a:t>
            </a:r>
          </a:p>
          <a:p>
            <a:pPr lvl="1"/>
            <a:r>
              <a:rPr lang="en-US" sz="3200" dirty="0"/>
              <a:t>It's </a:t>
            </a:r>
            <a:r>
              <a:rPr lang="en-US" sz="3200" b="1" dirty="0">
                <a:solidFill>
                  <a:schemeClr val="bg1"/>
                </a:solidFill>
              </a:rPr>
              <a:t>language independent </a:t>
            </a:r>
            <a:r>
              <a:rPr lang="en-US" sz="3200" dirty="0"/>
              <a:t>- syntax is derived from</a:t>
            </a:r>
            <a:br>
              <a:rPr lang="en-US" sz="3200" dirty="0"/>
            </a:br>
            <a:r>
              <a:rPr lang="en-US" sz="3200" dirty="0"/>
              <a:t>JavaScript object notation syntax, but the JSON </a:t>
            </a:r>
            <a:br>
              <a:rPr lang="en-US" sz="3200" dirty="0"/>
            </a:br>
            <a:r>
              <a:rPr lang="en-US" sz="3200" dirty="0"/>
              <a:t>format is text only</a:t>
            </a:r>
          </a:p>
          <a:p>
            <a:pPr lvl="1"/>
            <a:r>
              <a:rPr lang="en-US" sz="3200" dirty="0"/>
              <a:t>Is </a:t>
            </a:r>
            <a:r>
              <a:rPr lang="en-US" sz="3200" b="1" dirty="0">
                <a:solidFill>
                  <a:schemeClr val="bg1"/>
                </a:solidFill>
              </a:rPr>
              <a:t>"self-describing"</a:t>
            </a:r>
            <a:r>
              <a:rPr lang="en-US" sz="3200" dirty="0"/>
              <a:t> and easy to understand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8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200" dirty="0"/>
              <a:t>This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  <a:r>
              <a:rPr lang="en-US" sz="3200" dirty="0"/>
              <a:t> syntax defines 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200" dirty="0"/>
              <a:t> object</a:t>
            </a:r>
            <a:br>
              <a:rPr lang="en-US" sz="3200" dirty="0"/>
            </a:br>
            <a:r>
              <a:rPr lang="bg-BG" sz="3200" dirty="0"/>
              <a:t>- </a:t>
            </a:r>
            <a:r>
              <a:rPr lang="en-US" sz="3200" dirty="0"/>
              <a:t>an array of 3 employee records (objects):</a:t>
            </a:r>
            <a:endParaRPr lang="bg-BG" sz="30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JSON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9358" y="2454096"/>
            <a:ext cx="7944118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"employees":[</a:t>
            </a:r>
          </a:p>
          <a:p>
            <a:r>
              <a:rPr lang="en-US" dirty="0">
                <a:solidFill>
                  <a:schemeClr val="tx1"/>
                </a:solidFill>
              </a:rPr>
              <a:t>  {"firstName"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"John", "lastName"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"Doe"}, </a:t>
            </a:r>
          </a:p>
          <a:p>
            <a:r>
              <a:rPr lang="en-US" dirty="0">
                <a:solidFill>
                  <a:schemeClr val="tx1"/>
                </a:solidFill>
              </a:rPr>
              <a:t>  {"firstName"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"Anna", "lastName"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"Smith"},</a:t>
            </a:r>
          </a:p>
          <a:p>
            <a:r>
              <a:rPr lang="en-US" dirty="0">
                <a:solidFill>
                  <a:schemeClr val="tx1"/>
                </a:solidFill>
              </a:rPr>
              <a:t>  {"firstName"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"Peter", "lastName"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"Jones"}</a:t>
            </a:r>
          </a:p>
          <a:p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7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07869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In JSON: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Data is in </a:t>
            </a:r>
            <a:r>
              <a:rPr lang="en-US" sz="3200" b="1" dirty="0">
                <a:solidFill>
                  <a:schemeClr val="bg1"/>
                </a:solidFill>
              </a:rPr>
              <a:t>name/value</a:t>
            </a:r>
            <a:r>
              <a:rPr lang="en-US" sz="3200" dirty="0"/>
              <a:t> pairs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Data is </a:t>
            </a:r>
            <a:r>
              <a:rPr lang="en-US" sz="3200" b="1" dirty="0">
                <a:solidFill>
                  <a:schemeClr val="bg1"/>
                </a:solidFill>
              </a:rPr>
              <a:t>separated by commas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Curly braces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Square brackets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6083" y="4647797"/>
            <a:ext cx="9230932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"employees":</a:t>
            </a:r>
            <a:r>
              <a:rPr lang="en-US" dirty="0">
                <a:solidFill>
                  <a:schemeClr val="bg1"/>
                </a:solidFill>
              </a:rPr>
              <a:t>[{</a:t>
            </a:r>
            <a:r>
              <a:rPr lang="en-US" dirty="0">
                <a:solidFill>
                  <a:schemeClr val="tx1"/>
                </a:solidFill>
              </a:rPr>
              <a:t>"firstName":"John" , "lastName":"Doe"</a:t>
            </a:r>
            <a:r>
              <a:rPr lang="en-US" dirty="0">
                <a:solidFill>
                  <a:schemeClr val="bg1"/>
                </a:solidFill>
              </a:rPr>
              <a:t>}]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n-US" i="1" dirty="0">
              <a:solidFill>
                <a:schemeClr val="accent2"/>
              </a:solidFill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A2D53B7-437D-4543-8F03-D34C2BEBE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26" y="1356381"/>
            <a:ext cx="1644489" cy="16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2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18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dirty="0"/>
              <a:t>A common use of JSON is to </a:t>
            </a:r>
            <a:r>
              <a:rPr lang="en-US" sz="3000" b="1" dirty="0">
                <a:solidFill>
                  <a:schemeClr val="bg1"/>
                </a:solidFill>
              </a:rPr>
              <a:t>read data from a web server</a:t>
            </a:r>
            <a:r>
              <a:rPr lang="en-US" sz="3000" dirty="0"/>
              <a:t>, and </a:t>
            </a:r>
            <a:r>
              <a:rPr lang="en-US" sz="3000" b="1" dirty="0">
                <a:solidFill>
                  <a:schemeClr val="bg1"/>
                </a:solidFill>
              </a:rPr>
              <a:t>display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the data in a web page</a:t>
            </a:r>
          </a:p>
          <a:p>
            <a:pPr>
              <a:buClr>
                <a:schemeClr val="tx1"/>
              </a:buClr>
            </a:pPr>
            <a:r>
              <a:rPr lang="en-US" sz="3000" dirty="0"/>
              <a:t>For simplicity, this can be demonstrated using a string as input</a:t>
            </a: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000" dirty="0"/>
              <a:t>Then, use the JavaScript built-in function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JSON.parse() </a:t>
            </a:r>
            <a:r>
              <a:rPr lang="en-US" sz="3000" dirty="0"/>
              <a:t>to</a:t>
            </a:r>
            <a:br>
              <a:rPr lang="en-US" sz="3000" dirty="0"/>
            </a:br>
            <a:r>
              <a:rPr lang="en-US" sz="3000" dirty="0"/>
              <a:t>convert the string into a JavaScript object: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83863" y="2926713"/>
            <a:ext cx="874786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text = '{ "employees" : [' +</a:t>
            </a:r>
          </a:p>
          <a:p>
            <a:r>
              <a:rPr lang="en-US" dirty="0">
                <a:solidFill>
                  <a:schemeClr val="tx1"/>
                </a:solidFill>
              </a:rPr>
              <a:t>'{ "firstName":"John" , "lastName":"Doe" },' +</a:t>
            </a:r>
          </a:p>
          <a:p>
            <a:r>
              <a:rPr lang="en-US" dirty="0">
                <a:solidFill>
                  <a:schemeClr val="tx1"/>
                </a:solidFill>
              </a:rPr>
              <a:t>'{ "firstName":"Peter" , "lastName":"Jones" } ]}';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83863" y="5935243"/>
            <a:ext cx="4832690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var obj = JSON.</a:t>
            </a:r>
            <a:r>
              <a:rPr lang="en-US" dirty="0">
                <a:solidFill>
                  <a:schemeClr val="bg1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(text);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37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241845"/>
            <a:ext cx="11818096" cy="55018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Finally, use the new JavaScript object in your page:</a:t>
            </a:r>
            <a:endParaRPr lang="en-US" sz="30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r>
              <a:rPr lang="bg-BG" dirty="0"/>
              <a:t>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5469" y="1959861"/>
            <a:ext cx="10641062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&lt;p id="demo"&gt;&lt;/p&gt;</a:t>
            </a:r>
          </a:p>
          <a:p>
            <a:r>
              <a:rPr lang="en-US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dirty="0">
                <a:solidFill>
                  <a:schemeClr val="tx1"/>
                </a:solidFill>
              </a:rPr>
              <a:t>document.getElementById("demo").innerHTML =</a:t>
            </a:r>
          </a:p>
          <a:p>
            <a:r>
              <a:rPr lang="en-US" dirty="0">
                <a:solidFill>
                  <a:schemeClr val="tx1"/>
                </a:solidFill>
              </a:rPr>
              <a:t>obj.</a:t>
            </a:r>
            <a:r>
              <a:rPr lang="en-US" dirty="0">
                <a:solidFill>
                  <a:schemeClr val="bg1"/>
                </a:solidFill>
              </a:rPr>
              <a:t>employees[1]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 + " " + obj.</a:t>
            </a:r>
            <a:r>
              <a:rPr lang="en-US" dirty="0">
                <a:solidFill>
                  <a:schemeClr val="bg1"/>
                </a:solidFill>
              </a:rPr>
              <a:t>employees</a:t>
            </a:r>
            <a:r>
              <a:rPr lang="en-US" dirty="0">
                <a:solidFill>
                  <a:schemeClr val="tx1"/>
                </a:solidFill>
              </a:rPr>
              <a:t>[1].</a:t>
            </a:r>
            <a:r>
              <a:rPr lang="en-US" dirty="0">
                <a:solidFill>
                  <a:schemeClr val="bg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&lt;/script&gt;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42785"/>
            <a:ext cx="11818096" cy="55018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2800" dirty="0"/>
              <a:t> </a:t>
            </a:r>
            <a:r>
              <a:rPr lang="en-US" sz="3200" dirty="0"/>
              <a:t>to convert objects into a string: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You can do the same for </a:t>
            </a: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String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40846" y="1750656"/>
            <a:ext cx="7886271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let obj = { name: "John", age: 30, city: "New York" };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let myJSON = JSON.</a:t>
            </a:r>
            <a:r>
              <a:rPr lang="en-US" sz="2000" dirty="0">
                <a:solidFill>
                  <a:schemeClr val="bg1"/>
                </a:solidFill>
              </a:rPr>
              <a:t>stringify</a:t>
            </a:r>
            <a:r>
              <a:rPr lang="en-US" sz="2000" dirty="0">
                <a:solidFill>
                  <a:schemeClr val="tx1"/>
                </a:solidFill>
              </a:rPr>
              <a:t>(obj);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console.log(myJSON)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 {"name":"John","age":30,"city":"New York"}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40846" y="4486316"/>
            <a:ext cx="700524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let arr = [ "John", "Peter", "Sally", "Jane" ];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let myJSON = JSON.</a:t>
            </a:r>
            <a:r>
              <a:rPr lang="en-US" sz="2000" dirty="0">
                <a:solidFill>
                  <a:schemeClr val="bg1"/>
                </a:solidFill>
              </a:rPr>
              <a:t>stringify</a:t>
            </a:r>
            <a:r>
              <a:rPr lang="en-US" sz="2000" dirty="0">
                <a:solidFill>
                  <a:schemeClr val="tx1"/>
                </a:solidFill>
              </a:rPr>
              <a:t>(arr);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console.log(myJSON)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 ["John","Peter","Sally","Jane"]</a:t>
            </a:r>
          </a:p>
        </p:txBody>
      </p:sp>
    </p:spTree>
    <p:extLst>
      <p:ext uri="{BB962C8B-B14F-4D97-AF65-F5344CB8AC3E}">
        <p14:creationId xmlns:p14="http://schemas.microsoft.com/office/powerpoint/2010/main" val="416379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Document with a logical tree</a:t>
            </a:r>
            <a:endParaRPr lang="en-US" dirty="0"/>
          </a:p>
        </p:txBody>
      </p:sp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3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25485" y="1121144"/>
            <a:ext cx="10769751" cy="5276048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DOM</a:t>
            </a:r>
            <a:r>
              <a:rPr lang="en-US" sz="3600" dirty="0"/>
              <a:t> is a programming </a:t>
            </a:r>
            <a:r>
              <a:rPr lang="en-US" sz="3600" b="1" dirty="0">
                <a:solidFill>
                  <a:schemeClr val="bg1"/>
                </a:solidFill>
              </a:rPr>
              <a:t>API</a:t>
            </a:r>
            <a:r>
              <a:rPr lang="en-US" sz="3600" dirty="0"/>
              <a:t> for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XML</a:t>
            </a:r>
            <a:br>
              <a:rPr lang="en-US" sz="3600" dirty="0"/>
            </a:br>
            <a:r>
              <a:rPr lang="en-US" sz="3600" dirty="0"/>
              <a:t>documents</a:t>
            </a:r>
          </a:p>
          <a:p>
            <a:pPr lvl="1">
              <a:buClr>
                <a:schemeClr val="tx1"/>
              </a:buClr>
            </a:pPr>
            <a:r>
              <a:rPr lang="en-US" sz="3600" dirty="0"/>
              <a:t>It defines the </a:t>
            </a:r>
            <a:r>
              <a:rPr lang="en-US" sz="3600" b="1" dirty="0">
                <a:solidFill>
                  <a:schemeClr val="bg1"/>
                </a:solidFill>
              </a:rPr>
              <a:t>logical structure </a:t>
            </a:r>
            <a:r>
              <a:rPr lang="en-US" sz="3600" dirty="0"/>
              <a:t>of the documents </a:t>
            </a:r>
            <a:br>
              <a:rPr lang="en-US" sz="3600" dirty="0"/>
            </a:br>
            <a:r>
              <a:rPr lang="en-US" sz="3600" dirty="0"/>
              <a:t>and the way a document is accessed and </a:t>
            </a:r>
            <a:br>
              <a:rPr lang="en-US" sz="3600" dirty="0"/>
            </a:br>
            <a:r>
              <a:rPr lang="en-US" sz="3600" dirty="0"/>
              <a:t>manipulated</a:t>
            </a:r>
          </a:p>
          <a:p>
            <a:pPr lvl="1">
              <a:buClr>
                <a:schemeClr val="tx1"/>
              </a:buClr>
            </a:pPr>
            <a:r>
              <a:rPr lang="en-US" sz="3600" dirty="0"/>
              <a:t>It represents </a:t>
            </a:r>
            <a:r>
              <a:rPr lang="en-US" sz="3600" b="1" dirty="0">
                <a:solidFill>
                  <a:schemeClr val="bg1"/>
                </a:solidFill>
              </a:rPr>
              <a:t>the page </a:t>
            </a:r>
            <a:r>
              <a:rPr lang="en-US" sz="3600" dirty="0"/>
              <a:t>so that programs </a:t>
            </a:r>
            <a:r>
              <a:rPr lang="en-US" sz="3600" b="1" dirty="0">
                <a:solidFill>
                  <a:schemeClr val="bg1"/>
                </a:solidFill>
              </a:rPr>
              <a:t>can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change </a:t>
            </a:r>
            <a:r>
              <a:rPr lang="en-US" sz="3600" dirty="0"/>
              <a:t>the document (structure, style and content)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75414" y="1196130"/>
            <a:ext cx="11950035" cy="5201066"/>
          </a:xfrm>
        </p:spPr>
        <p:txBody>
          <a:bodyPr wrap="none" lIns="0" rIns="182880">
            <a:noAutofit/>
          </a:bodyPr>
          <a:lstStyle/>
          <a:p>
            <a:pPr marL="914400" lvl="1" indent="-457200"/>
            <a:r>
              <a:rPr lang="en-US" sz="3600" dirty="0"/>
              <a:t>With </a:t>
            </a:r>
            <a:r>
              <a:rPr lang="en-US" sz="3600" b="1" dirty="0">
                <a:solidFill>
                  <a:schemeClr val="bg1"/>
                </a:solidFill>
              </a:rPr>
              <a:t>JavaScript</a:t>
            </a:r>
            <a:r>
              <a:rPr lang="en-US" sz="3600" dirty="0"/>
              <a:t> you can: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Change</a:t>
            </a:r>
            <a:r>
              <a:rPr lang="en-US" sz="3200" dirty="0"/>
              <a:t> all HTML elements, attributes and styles in the page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 HTML elements and attributes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Create</a:t>
            </a:r>
            <a:r>
              <a:rPr lang="en-US" sz="3200" dirty="0"/>
              <a:t> a HTML events and react to all of</a:t>
            </a:r>
            <a:br>
              <a:rPr lang="en-US" sz="3200" dirty="0"/>
            </a:br>
            <a:r>
              <a:rPr lang="en-US" sz="3200" dirty="0"/>
              <a:t> them in the page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DOM?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Picture 9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977C276F-AE1F-4BE2-8F74-6D019479B2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99" y="3514524"/>
            <a:ext cx="2768788" cy="276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represents the document as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dirty="0"/>
              <a:t>That way, the programming languages </a:t>
            </a:r>
            <a:r>
              <a:rPr lang="en-US" b="1" dirty="0">
                <a:solidFill>
                  <a:schemeClr val="bg1"/>
                </a:solidFill>
              </a:rPr>
              <a:t>can connect </a:t>
            </a:r>
            <a:r>
              <a:rPr lang="en-US" dirty="0"/>
              <a:t>to the page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/>
              <a:t> of how to: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b="1" dirty="0"/>
              <a:t> </a:t>
            </a:r>
            <a:r>
              <a:rPr lang="en-US" dirty="0"/>
              <a:t>HTML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HTML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b="1" dirty="0"/>
              <a:t> </a:t>
            </a:r>
            <a:r>
              <a:rPr lang="en-US" dirty="0"/>
              <a:t>HTML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HTML element</a:t>
            </a:r>
          </a:p>
          <a:p>
            <a:pPr>
              <a:buClr>
                <a:schemeClr val="tx1"/>
              </a:buClr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id="{0D5936C5-EFE1-4A2F-9D7D-D282866F6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945" y="3429000"/>
            <a:ext cx="2336170" cy="233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Objects</a:t>
            </a:r>
          </a:p>
          <a:p>
            <a:r>
              <a:rPr lang="en-US" sz="3400" b="1" dirty="0"/>
              <a:t>JSON</a:t>
            </a:r>
          </a:p>
          <a:p>
            <a:r>
              <a:rPr lang="en-US" sz="3400" b="1" dirty="0"/>
              <a:t>What is DOM?</a:t>
            </a:r>
          </a:p>
          <a:p>
            <a:r>
              <a:rPr lang="en-US" sz="3400" b="1" dirty="0"/>
              <a:t>DOM Methods</a:t>
            </a:r>
          </a:p>
          <a:p>
            <a:r>
              <a:rPr lang="en-US" sz="3400" b="1" dirty="0"/>
              <a:t>DOM Manipulations</a:t>
            </a:r>
          </a:p>
          <a:p>
            <a:r>
              <a:rPr lang="en-US" sz="3400" b="1" dirty="0"/>
              <a:t>DOM Events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 DOM </a:t>
            </a:r>
            <a:r>
              <a:rPr lang="en-US" sz="3600" dirty="0"/>
              <a:t>is an </a:t>
            </a:r>
            <a:r>
              <a:rPr lang="en-US" sz="3600" b="1" dirty="0">
                <a:solidFill>
                  <a:schemeClr val="bg1"/>
                </a:solidFill>
              </a:rPr>
              <a:t>Object Model </a:t>
            </a: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. It defines: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HTML elements as 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 for all HTML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 for all HTML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Events</a:t>
            </a:r>
            <a:r>
              <a:rPr lang="en-US" sz="3200" dirty="0"/>
              <a:t> for all HTML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2" descr="Резултат с изображение за js dom">
            <a:extLst>
              <a:ext uri="{FF2B5EF4-FFF2-40B4-BE49-F238E27FC236}">
                <a16:creationId xmlns:a16="http://schemas.microsoft.com/office/drawing/2014/main" id="{BC705B69-689B-431E-9AD6-CB32AC65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945" y="24076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09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is the HTML DOM?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Rectangle: Rounded Corners 49">
            <a:extLst>
              <a:ext uri="{FF2B5EF4-FFF2-40B4-BE49-F238E27FC236}">
                <a16:creationId xmlns:a16="http://schemas.microsoft.com/office/drawing/2014/main" id="{B99C64F7-5124-464E-8D39-6D8F2E232C41}"/>
              </a:ext>
            </a:extLst>
          </p:cNvPr>
          <p:cNvSpPr/>
          <p:nvPr/>
        </p:nvSpPr>
        <p:spPr>
          <a:xfrm>
            <a:off x="4221055" y="1357867"/>
            <a:ext cx="2712155" cy="463550"/>
          </a:xfrm>
          <a:prstGeom prst="roundRect">
            <a:avLst>
              <a:gd name="adj" fmla="val 5385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Document</a:t>
            </a:r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id="{63E9D2A8-2543-4FC0-8C6E-72F1F013A60B}"/>
              </a:ext>
            </a:extLst>
          </p:cNvPr>
          <p:cNvSpPr/>
          <p:nvPr/>
        </p:nvSpPr>
        <p:spPr>
          <a:xfrm>
            <a:off x="1193278" y="3074189"/>
            <a:ext cx="1677750" cy="962297"/>
          </a:xfrm>
          <a:prstGeom prst="roundRect">
            <a:avLst>
              <a:gd name="adj" fmla="val 24323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Element:</a:t>
            </a:r>
            <a:br>
              <a:rPr lang="en-US" sz="2000" b="1" dirty="0">
                <a:solidFill>
                  <a:schemeClr val="bg2"/>
                </a:solidFill>
                <a:latin typeface="+mj-lt"/>
              </a:rPr>
            </a:br>
            <a:r>
              <a:rPr lang="en-US" sz="2000" b="1" dirty="0">
                <a:solidFill>
                  <a:schemeClr val="bg2"/>
                </a:solidFill>
                <a:latin typeface="+mj-lt"/>
              </a:rPr>
              <a:t>&lt;head&gt;</a:t>
            </a:r>
          </a:p>
        </p:txBody>
      </p:sp>
      <p:sp>
        <p:nvSpPr>
          <p:cNvPr id="20" name="Rectangle: Rounded Corners 49">
            <a:extLst>
              <a:ext uri="{FF2B5EF4-FFF2-40B4-BE49-F238E27FC236}">
                <a16:creationId xmlns:a16="http://schemas.microsoft.com/office/drawing/2014/main" id="{B99C64F7-5124-464E-8D39-6D8F2E232C41}"/>
              </a:ext>
            </a:extLst>
          </p:cNvPr>
          <p:cNvSpPr/>
          <p:nvPr/>
        </p:nvSpPr>
        <p:spPr>
          <a:xfrm>
            <a:off x="4221055" y="2000513"/>
            <a:ext cx="2712155" cy="688010"/>
          </a:xfrm>
          <a:prstGeom prst="roundRect">
            <a:avLst>
              <a:gd name="adj" fmla="val 5385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Root element</a:t>
            </a:r>
            <a:br>
              <a:rPr lang="en-US" sz="2000" b="1" dirty="0">
                <a:solidFill>
                  <a:schemeClr val="bg2"/>
                </a:solidFill>
                <a:latin typeface="+mj-lt"/>
              </a:rPr>
            </a:br>
            <a:r>
              <a:rPr lang="en-US" sz="2000" b="1" dirty="0">
                <a:solidFill>
                  <a:schemeClr val="bg2"/>
                </a:solidFill>
                <a:latin typeface="+mj-lt"/>
              </a:rPr>
              <a:t>&lt;html&gt;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207CBB-4C00-43A0-B128-C4B226B0B777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>
            <a:off x="5577133" y="1821417"/>
            <a:ext cx="0" cy="179096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3" name="Rectangle: Rounded Corners 13">
            <a:extLst>
              <a:ext uri="{FF2B5EF4-FFF2-40B4-BE49-F238E27FC236}">
                <a16:creationId xmlns:a16="http://schemas.microsoft.com/office/drawing/2014/main" id="{63E9D2A8-2543-4FC0-8C6E-72F1F013A60B}"/>
              </a:ext>
            </a:extLst>
          </p:cNvPr>
          <p:cNvSpPr/>
          <p:nvPr/>
        </p:nvSpPr>
        <p:spPr>
          <a:xfrm>
            <a:off x="1175744" y="4173111"/>
            <a:ext cx="1677750" cy="755191"/>
          </a:xfrm>
          <a:prstGeom prst="roundRect">
            <a:avLst>
              <a:gd name="adj" fmla="val 24323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Element:</a:t>
            </a:r>
            <a:br>
              <a:rPr lang="en-US" sz="2000" b="1" dirty="0">
                <a:solidFill>
                  <a:schemeClr val="bg2"/>
                </a:solidFill>
                <a:latin typeface="+mj-lt"/>
              </a:rPr>
            </a:br>
            <a:r>
              <a:rPr lang="en-US" sz="2000" b="1" dirty="0">
                <a:solidFill>
                  <a:schemeClr val="bg2"/>
                </a:solidFill>
                <a:latin typeface="+mj-lt"/>
              </a:rPr>
              <a:t>&lt;title&gt;</a:t>
            </a:r>
          </a:p>
        </p:txBody>
      </p:sp>
      <p:sp>
        <p:nvSpPr>
          <p:cNvPr id="34" name="Rectangle: Rounded Corners 13">
            <a:extLst>
              <a:ext uri="{FF2B5EF4-FFF2-40B4-BE49-F238E27FC236}">
                <a16:creationId xmlns:a16="http://schemas.microsoft.com/office/drawing/2014/main" id="{63E9D2A8-2543-4FC0-8C6E-72F1F013A60B}"/>
              </a:ext>
            </a:extLst>
          </p:cNvPr>
          <p:cNvSpPr/>
          <p:nvPr/>
        </p:nvSpPr>
        <p:spPr>
          <a:xfrm>
            <a:off x="999531" y="5275148"/>
            <a:ext cx="2030175" cy="838920"/>
          </a:xfrm>
          <a:prstGeom prst="roundRect">
            <a:avLst>
              <a:gd name="adj" fmla="val 24323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text:</a:t>
            </a:r>
            <a:br>
              <a:rPr lang="en-US" sz="2000" b="1" dirty="0">
                <a:solidFill>
                  <a:schemeClr val="bg2"/>
                </a:solidFill>
                <a:latin typeface="+mj-lt"/>
              </a:rPr>
            </a:br>
            <a:r>
              <a:rPr lang="en-US" sz="2000" b="1" dirty="0">
                <a:solidFill>
                  <a:schemeClr val="bg2"/>
                </a:solidFill>
                <a:latin typeface="+mj-lt"/>
              </a:rPr>
              <a:t>"My value"</a:t>
            </a:r>
          </a:p>
        </p:txBody>
      </p:sp>
      <p:sp>
        <p:nvSpPr>
          <p:cNvPr id="38" name="Rectangle: Rounded Corners 13">
            <a:extLst>
              <a:ext uri="{FF2B5EF4-FFF2-40B4-BE49-F238E27FC236}">
                <a16:creationId xmlns:a16="http://schemas.microsoft.com/office/drawing/2014/main" id="{63E9D2A8-2543-4FC0-8C6E-72F1F013A60B}"/>
              </a:ext>
            </a:extLst>
          </p:cNvPr>
          <p:cNvSpPr/>
          <p:nvPr/>
        </p:nvSpPr>
        <p:spPr>
          <a:xfrm>
            <a:off x="7267844" y="3031394"/>
            <a:ext cx="1677750" cy="770353"/>
          </a:xfrm>
          <a:prstGeom prst="roundRect">
            <a:avLst>
              <a:gd name="adj" fmla="val 24323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Element:</a:t>
            </a:r>
            <a:br>
              <a:rPr lang="en-US" sz="2000" b="1" dirty="0">
                <a:solidFill>
                  <a:schemeClr val="bg2"/>
                </a:solidFill>
                <a:latin typeface="+mj-lt"/>
              </a:rPr>
            </a:br>
            <a:r>
              <a:rPr lang="en-US" sz="2000" b="1" dirty="0">
                <a:solidFill>
                  <a:schemeClr val="bg2"/>
                </a:solidFill>
                <a:latin typeface="+mj-lt"/>
              </a:rPr>
              <a:t>&lt;body&gt;</a:t>
            </a:r>
          </a:p>
        </p:txBody>
      </p:sp>
      <p:sp>
        <p:nvSpPr>
          <p:cNvPr id="41" name="Rectangle: Rounded Corners 13">
            <a:extLst>
              <a:ext uri="{FF2B5EF4-FFF2-40B4-BE49-F238E27FC236}">
                <a16:creationId xmlns:a16="http://schemas.microsoft.com/office/drawing/2014/main" id="{63E9D2A8-2543-4FC0-8C6E-72F1F013A60B}"/>
              </a:ext>
            </a:extLst>
          </p:cNvPr>
          <p:cNvSpPr/>
          <p:nvPr/>
        </p:nvSpPr>
        <p:spPr>
          <a:xfrm>
            <a:off x="3414432" y="4187556"/>
            <a:ext cx="2021043" cy="755192"/>
          </a:xfrm>
          <a:prstGeom prst="roundRect">
            <a:avLst>
              <a:gd name="adj" fmla="val 24323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Attribute:</a:t>
            </a:r>
            <a:br>
              <a:rPr lang="en-US" sz="2000" b="1" dirty="0">
                <a:solidFill>
                  <a:schemeClr val="bg2"/>
                </a:solidFill>
                <a:latin typeface="+mj-lt"/>
              </a:rPr>
            </a:br>
            <a:r>
              <a:rPr lang="en-US" sz="2000" b="1" dirty="0">
                <a:solidFill>
                  <a:schemeClr val="bg2"/>
                </a:solidFill>
                <a:latin typeface="+mj-lt"/>
              </a:rPr>
              <a:t>"href"</a:t>
            </a:r>
          </a:p>
        </p:txBody>
      </p:sp>
      <p:sp>
        <p:nvSpPr>
          <p:cNvPr id="42" name="Rectangle: Rounded Corners 13">
            <a:extLst>
              <a:ext uri="{FF2B5EF4-FFF2-40B4-BE49-F238E27FC236}">
                <a16:creationId xmlns:a16="http://schemas.microsoft.com/office/drawing/2014/main" id="{63E9D2A8-2543-4FC0-8C6E-72F1F013A60B}"/>
              </a:ext>
            </a:extLst>
          </p:cNvPr>
          <p:cNvSpPr/>
          <p:nvPr/>
        </p:nvSpPr>
        <p:spPr>
          <a:xfrm>
            <a:off x="5933348" y="4180460"/>
            <a:ext cx="1714498" cy="755191"/>
          </a:xfrm>
          <a:prstGeom prst="roundRect">
            <a:avLst>
              <a:gd name="adj" fmla="val 24323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Element:</a:t>
            </a:r>
            <a:br>
              <a:rPr lang="en-US" sz="2000" b="1" dirty="0">
                <a:solidFill>
                  <a:schemeClr val="bg2"/>
                </a:solidFill>
                <a:latin typeface="+mj-lt"/>
              </a:rPr>
            </a:br>
            <a:r>
              <a:rPr lang="en-US" sz="2000" b="1" dirty="0">
                <a:solidFill>
                  <a:schemeClr val="bg2"/>
                </a:solidFill>
                <a:latin typeface="+mj-lt"/>
              </a:rPr>
              <a:t>&lt;a&gt;</a:t>
            </a:r>
          </a:p>
        </p:txBody>
      </p:sp>
      <p:sp>
        <p:nvSpPr>
          <p:cNvPr id="43" name="Rectangle: Rounded Corners 13">
            <a:extLst>
              <a:ext uri="{FF2B5EF4-FFF2-40B4-BE49-F238E27FC236}">
                <a16:creationId xmlns:a16="http://schemas.microsoft.com/office/drawing/2014/main" id="{63E9D2A8-2543-4FC0-8C6E-72F1F013A60B}"/>
              </a:ext>
            </a:extLst>
          </p:cNvPr>
          <p:cNvSpPr/>
          <p:nvPr/>
        </p:nvSpPr>
        <p:spPr>
          <a:xfrm>
            <a:off x="8945594" y="4191737"/>
            <a:ext cx="1714498" cy="751011"/>
          </a:xfrm>
          <a:prstGeom prst="roundRect">
            <a:avLst>
              <a:gd name="adj" fmla="val 24323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Element:</a:t>
            </a:r>
            <a:br>
              <a:rPr lang="en-US" sz="2000" b="1" dirty="0">
                <a:solidFill>
                  <a:schemeClr val="bg2"/>
                </a:solidFill>
                <a:latin typeface="+mj-lt"/>
              </a:rPr>
            </a:br>
            <a:r>
              <a:rPr lang="en-US" sz="2000" b="1" dirty="0">
                <a:solidFill>
                  <a:schemeClr val="bg2"/>
                </a:solidFill>
                <a:latin typeface="+mj-lt"/>
              </a:rPr>
              <a:t>&lt;h1&gt;</a:t>
            </a:r>
          </a:p>
        </p:txBody>
      </p:sp>
      <p:sp>
        <p:nvSpPr>
          <p:cNvPr id="44" name="Rectangle: Rounded Corners 13">
            <a:extLst>
              <a:ext uri="{FF2B5EF4-FFF2-40B4-BE49-F238E27FC236}">
                <a16:creationId xmlns:a16="http://schemas.microsoft.com/office/drawing/2014/main" id="{63E9D2A8-2543-4FC0-8C6E-72F1F013A60B}"/>
              </a:ext>
            </a:extLst>
          </p:cNvPr>
          <p:cNvSpPr/>
          <p:nvPr/>
        </p:nvSpPr>
        <p:spPr>
          <a:xfrm>
            <a:off x="5832660" y="5268488"/>
            <a:ext cx="1915874" cy="845580"/>
          </a:xfrm>
          <a:prstGeom prst="roundRect">
            <a:avLst>
              <a:gd name="adj" fmla="val 24323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Text:</a:t>
            </a:r>
            <a:br>
              <a:rPr lang="en-US" sz="2000" b="1" dirty="0">
                <a:solidFill>
                  <a:schemeClr val="bg2"/>
                </a:solidFill>
                <a:latin typeface="+mj-lt"/>
              </a:rPr>
            </a:br>
            <a:r>
              <a:rPr lang="en-US" sz="2000" b="1" dirty="0">
                <a:solidFill>
                  <a:schemeClr val="bg2"/>
                </a:solidFill>
                <a:latin typeface="+mj-lt"/>
              </a:rPr>
              <a:t>"My link"</a:t>
            </a:r>
          </a:p>
        </p:txBody>
      </p:sp>
      <p:sp>
        <p:nvSpPr>
          <p:cNvPr id="45" name="Rectangle: Rounded Corners 13">
            <a:extLst>
              <a:ext uri="{FF2B5EF4-FFF2-40B4-BE49-F238E27FC236}">
                <a16:creationId xmlns:a16="http://schemas.microsoft.com/office/drawing/2014/main" id="{63E9D2A8-2543-4FC0-8C6E-72F1F013A60B}"/>
              </a:ext>
            </a:extLst>
          </p:cNvPr>
          <p:cNvSpPr/>
          <p:nvPr/>
        </p:nvSpPr>
        <p:spPr>
          <a:xfrm>
            <a:off x="8714577" y="5275148"/>
            <a:ext cx="2190748" cy="838920"/>
          </a:xfrm>
          <a:prstGeom prst="roundRect">
            <a:avLst>
              <a:gd name="adj" fmla="val 24323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Text:</a:t>
            </a:r>
            <a:br>
              <a:rPr lang="en-US" sz="2000" b="1" dirty="0">
                <a:solidFill>
                  <a:schemeClr val="bg2"/>
                </a:solidFill>
                <a:latin typeface="+mj-lt"/>
              </a:rPr>
            </a:br>
            <a:r>
              <a:rPr lang="en-US" sz="2000" b="1" dirty="0">
                <a:solidFill>
                  <a:schemeClr val="bg2"/>
                </a:solidFill>
                <a:latin typeface="+mj-lt"/>
              </a:rPr>
              <a:t>"My header"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4207CBB-4C00-43A0-B128-C4B226B0B777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014619" y="4047794"/>
            <a:ext cx="0" cy="125317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4207CBB-4C00-43A0-B128-C4B226B0B777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2014619" y="4928302"/>
            <a:ext cx="0" cy="346846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207CBB-4C00-43A0-B128-C4B226B0B777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790597" y="4935651"/>
            <a:ext cx="0" cy="339497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4207CBB-4C00-43A0-B128-C4B226B0B777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9802843" y="4942748"/>
            <a:ext cx="7108" cy="3324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0AC8BB8-B33F-43C1-9937-DC69A72992E1}"/>
              </a:ext>
            </a:extLst>
          </p:cNvPr>
          <p:cNvCxnSpPr>
            <a:cxnSpLocks/>
          </p:cNvCxnSpPr>
          <p:nvPr/>
        </p:nvCxnSpPr>
        <p:spPr>
          <a:xfrm flipV="1">
            <a:off x="6790597" y="3999207"/>
            <a:ext cx="3156946" cy="2435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4207CBB-4C00-43A0-B128-C4B226B0B777}"/>
              </a:ext>
            </a:extLst>
          </p:cNvPr>
          <p:cNvCxnSpPr>
            <a:cxnSpLocks/>
          </p:cNvCxnSpPr>
          <p:nvPr/>
        </p:nvCxnSpPr>
        <p:spPr>
          <a:xfrm flipH="1">
            <a:off x="6810280" y="3999207"/>
            <a:ext cx="2583" cy="158315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4207CBB-4C00-43A0-B128-C4B226B0B777}"/>
              </a:ext>
            </a:extLst>
          </p:cNvPr>
          <p:cNvCxnSpPr>
            <a:cxnSpLocks/>
          </p:cNvCxnSpPr>
          <p:nvPr/>
        </p:nvCxnSpPr>
        <p:spPr>
          <a:xfrm>
            <a:off x="9924363" y="3994158"/>
            <a:ext cx="1588" cy="178953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0AC8BB8-B33F-43C1-9937-DC69A72992E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5435475" y="4558056"/>
            <a:ext cx="497873" cy="7096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6" name="Group 5"/>
          <p:cNvGrpSpPr/>
          <p:nvPr/>
        </p:nvGrpSpPr>
        <p:grpSpPr>
          <a:xfrm>
            <a:off x="2032153" y="2694915"/>
            <a:ext cx="6103471" cy="379274"/>
            <a:chOff x="2518621" y="2594255"/>
            <a:chExt cx="6103471" cy="379274"/>
          </a:xfrm>
        </p:grpSpPr>
        <p:grpSp>
          <p:nvGrpSpPr>
            <p:cNvPr id="5" name="Group 4"/>
            <p:cNvGrpSpPr/>
            <p:nvPr/>
          </p:nvGrpSpPr>
          <p:grpSpPr>
            <a:xfrm>
              <a:off x="2518621" y="2594255"/>
              <a:ext cx="6103471" cy="379274"/>
              <a:chOff x="2518621" y="2594255"/>
              <a:chExt cx="6103471" cy="379274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518621" y="2808430"/>
                <a:ext cx="6103471" cy="165099"/>
                <a:chOff x="2518621" y="2808430"/>
                <a:chExt cx="6103471" cy="16509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B0AC8BB8-B33F-43C1-9937-DC69A72992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8621" y="2811128"/>
                  <a:ext cx="6103471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D4207CBB-4C00-43A0-B128-C4B226B0B777}"/>
                    </a:ext>
                  </a:extLst>
                </p:cNvPr>
                <p:cNvCxnSpPr>
                  <a:cxnSpLocks/>
                  <a:endCxn id="17" idx="0"/>
                </p:cNvCxnSpPr>
                <p:nvPr/>
              </p:nvCxnSpPr>
              <p:spPr>
                <a:xfrm>
                  <a:off x="2518621" y="2808430"/>
                  <a:ext cx="0" cy="165099"/>
                </a:xfrm>
                <a:prstGeom prst="lin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4207CBB-4C00-43A0-B128-C4B226B0B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604" y="2594255"/>
                <a:ext cx="0" cy="216873"/>
              </a:xfrm>
              <a:prstGeom prst="lin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</p:grp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4207CBB-4C00-43A0-B128-C4B226B0B777}"/>
                </a:ext>
              </a:extLst>
            </p:cNvPr>
            <p:cNvCxnSpPr>
              <a:cxnSpLocks/>
            </p:cNvCxnSpPr>
            <p:nvPr/>
          </p:nvCxnSpPr>
          <p:spPr>
            <a:xfrm>
              <a:off x="8622092" y="2808430"/>
              <a:ext cx="0" cy="135705"/>
            </a:xfrm>
            <a:prstGeom prst="lin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4207CBB-4C00-43A0-B128-C4B226B0B777}"/>
              </a:ext>
            </a:extLst>
          </p:cNvPr>
          <p:cNvCxnSpPr>
            <a:cxnSpLocks/>
          </p:cNvCxnSpPr>
          <p:nvPr/>
        </p:nvCxnSpPr>
        <p:spPr>
          <a:xfrm>
            <a:off x="8103618" y="3801747"/>
            <a:ext cx="0" cy="199895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8328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33" grpId="0" animBg="1"/>
      <p:bldP spid="34" grpId="0" animBg="1"/>
      <p:bldP spid="38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DOM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Changing the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0ADC5-8234-469D-B722-152AE5D60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01" y="803088"/>
            <a:ext cx="3725797" cy="372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4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DOM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1152144"/>
            <a:ext cx="10762288" cy="5245048"/>
          </a:xfrm>
        </p:spPr>
        <p:txBody>
          <a:bodyPr/>
          <a:lstStyle/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b="1" dirty="0"/>
              <a:t> </a:t>
            </a:r>
            <a:r>
              <a:rPr lang="en-US" dirty="0"/>
              <a:t>you can perform on</a:t>
            </a:r>
            <a:br>
              <a:rPr lang="en-US" dirty="0"/>
            </a:br>
            <a:r>
              <a:rPr lang="en-US" dirty="0"/>
              <a:t>HTML elements</a:t>
            </a:r>
          </a:p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- values of HTML elements</a:t>
            </a:r>
            <a:br>
              <a:rPr lang="en-US" dirty="0"/>
            </a:br>
            <a:r>
              <a:rPr lang="en-US" dirty="0"/>
              <a:t>that you can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1" y="3711090"/>
            <a:ext cx="2139735" cy="255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01" y="3611432"/>
            <a:ext cx="2223273" cy="26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4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8" y="2550695"/>
            <a:ext cx="4011720" cy="319753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method </a:t>
            </a:r>
            <a:r>
              <a:rPr lang="en-US" dirty="0"/>
              <a:t>is an action you can do (like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   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531A67-8E76-484C-A108-F574B85F4901}"/>
              </a:ext>
            </a:extLst>
          </p:cNvPr>
          <p:cNvGrpSpPr/>
          <p:nvPr/>
        </p:nvGrpSpPr>
        <p:grpSpPr>
          <a:xfrm>
            <a:off x="4971771" y="3508564"/>
            <a:ext cx="6610351" cy="1511874"/>
            <a:chOff x="4768810" y="2061835"/>
            <a:chExt cx="6610351" cy="1511874"/>
          </a:xfrm>
          <a:effectLst/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b="34755"/>
            <a:stretch/>
          </p:blipFill>
          <p:spPr>
            <a:xfrm>
              <a:off x="4768810" y="2061835"/>
              <a:ext cx="6610351" cy="15118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bg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0974" y="2260015"/>
              <a:ext cx="6191250" cy="3714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5961" y="2999170"/>
              <a:ext cx="3248025" cy="3524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50974" y="2651085"/>
              <a:ext cx="2695575" cy="3333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308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is a value that you can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                (changing the content of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52" y="2574121"/>
            <a:ext cx="4024291" cy="320755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496" y="3704723"/>
            <a:ext cx="4031965" cy="171708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/>
          <p:cNvGrpSpPr/>
          <p:nvPr/>
        </p:nvGrpSpPr>
        <p:grpSpPr>
          <a:xfrm>
            <a:off x="5328622" y="2621746"/>
            <a:ext cx="6374897" cy="870256"/>
            <a:chOff x="6103087" y="2549812"/>
            <a:chExt cx="5419725" cy="7398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2549812"/>
              <a:ext cx="5419725" cy="3905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3013450"/>
              <a:ext cx="3162300" cy="2762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</p:grpSp>
    </p:spTree>
    <p:extLst>
      <p:ext uri="{BB962C8B-B14F-4D97-AF65-F5344CB8AC3E}">
        <p14:creationId xmlns:p14="http://schemas.microsoft.com/office/powerpoint/2010/main" val="27100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Modify the DOM Tree</a:t>
            </a:r>
          </a:p>
        </p:txBody>
      </p:sp>
      <p:pic>
        <p:nvPicPr>
          <p:cNvPr id="12" name="Picture 11" descr="A picture containing object&#10;&#10;Description automatically generated">
            <a:extLst>
              <a:ext uri="{FF2B5EF4-FFF2-40B4-BE49-F238E27FC236}">
                <a16:creationId xmlns:a16="http://schemas.microsoft.com/office/drawing/2014/main" id="{A2E4DBF4-0890-4EE5-9274-39CD4CD0F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80" y="1260628"/>
            <a:ext cx="2844639" cy="284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83703" y="1121144"/>
            <a:ext cx="10411531" cy="5276048"/>
          </a:xfrm>
        </p:spPr>
        <p:txBody>
          <a:bodyPr/>
          <a:lstStyle/>
          <a:p>
            <a:r>
              <a:rPr lang="en-US" noProof="1"/>
              <a:t>There are a few ways to </a:t>
            </a:r>
            <a:r>
              <a:rPr lang="en-US" b="1" noProof="1">
                <a:solidFill>
                  <a:schemeClr val="bg1"/>
                </a:solidFill>
              </a:rPr>
              <a:t>find</a:t>
            </a:r>
            <a:r>
              <a:rPr lang="en-US" noProof="1"/>
              <a:t> a certain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b="1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</a:t>
            </a:r>
            <a:r>
              <a:rPr lang="en-US" noProof="1"/>
              <a:t> in the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  <a:r>
              <a:rPr lang="en-US" noProof="1"/>
              <a:t>: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id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getElementById()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tag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getElementsByTagName()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class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getElementsByClassName()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CSS selector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-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querySelector()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3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70581" y="1121144"/>
            <a:ext cx="10524655" cy="5276048"/>
          </a:xfrm>
        </p:spPr>
        <p:txBody>
          <a:bodyPr/>
          <a:lstStyle/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HTML DOM </a:t>
            </a:r>
            <a:r>
              <a:rPr lang="en-US" noProof="1"/>
              <a:t>allows JavaScript to change the </a:t>
            </a:r>
            <a:br>
              <a:rPr lang="en-US" noProof="1"/>
            </a:br>
            <a:r>
              <a:rPr lang="en-US" noProof="1"/>
              <a:t>content of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elements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attribute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setAttribute()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style.property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20922F0-1932-4742-A7CA-8AB7B67D03C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15" y="2311399"/>
            <a:ext cx="2567404" cy="25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1121144"/>
            <a:ext cx="10698279" cy="5276048"/>
          </a:xfrm>
        </p:spPr>
        <p:txBody>
          <a:bodyPr>
            <a:normAutofit/>
          </a:bodyPr>
          <a:lstStyle/>
          <a:p>
            <a:r>
              <a:rPr lang="en-US" sz="3600" noProof="1"/>
              <a:t>We can </a:t>
            </a:r>
            <a:r>
              <a:rPr lang="en-US" sz="3600" b="1" noProof="1">
                <a:solidFill>
                  <a:schemeClr val="bg1"/>
                </a:solidFill>
              </a:rPr>
              <a:t>create</a:t>
            </a:r>
            <a:r>
              <a:rPr lang="en-US" sz="3600" noProof="1"/>
              <a:t>,</a:t>
            </a:r>
            <a:r>
              <a:rPr lang="en-US" sz="3600" b="1" noProof="1"/>
              <a:t> </a:t>
            </a:r>
            <a:r>
              <a:rPr lang="en-US" sz="3600" b="1" noProof="1">
                <a:solidFill>
                  <a:schemeClr val="bg1"/>
                </a:solidFill>
              </a:rPr>
              <a:t>append</a:t>
            </a:r>
            <a:r>
              <a:rPr lang="en-US" sz="3600" b="1" noProof="1"/>
              <a:t> </a:t>
            </a:r>
            <a:r>
              <a:rPr lang="en-US" sz="3600" noProof="1"/>
              <a:t>and </a:t>
            </a:r>
            <a:r>
              <a:rPr lang="en-US" sz="3600" b="1" noProof="1">
                <a:solidFill>
                  <a:schemeClr val="bg1"/>
                </a:solidFill>
              </a:rPr>
              <a:t>remove</a:t>
            </a:r>
            <a:r>
              <a:rPr lang="en-US" sz="3600" noProof="1"/>
              <a:t> HTML elements</a:t>
            </a:r>
            <a:br>
              <a:rPr lang="en-US" sz="3600" noProof="1"/>
            </a:br>
            <a:r>
              <a:rPr lang="en-US" sz="3600" noProof="1"/>
              <a:t>dynamically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replaceChild()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write()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BBB25-7C0C-4BE7-98B2-7BCFD6D950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55" y="2571986"/>
            <a:ext cx="2550139" cy="255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0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7138" y="1196125"/>
            <a:ext cx="11818096" cy="5201066"/>
          </a:xfrm>
        </p:spPr>
        <p:txBody>
          <a:bodyPr/>
          <a:lstStyle/>
          <a:p>
            <a:r>
              <a:rPr lang="en-US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articles and </a:t>
            </a: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b="1" dirty="0"/>
              <a:t> </a:t>
            </a:r>
            <a:r>
              <a:rPr lang="en-US" dirty="0"/>
              <a:t>them into the articles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Articles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6048" y="2749049"/>
            <a:ext cx="7840276" cy="33931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00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Articles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26425" y="1356170"/>
            <a:ext cx="7739149" cy="50383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r>
              <a:rPr lang="en-US" b="1" dirty="0">
                <a:latin typeface="Consolas" pitchFamily="49" charset="0"/>
              </a:rPr>
              <a:t>function createArticle(){</a:t>
            </a:r>
          </a:p>
          <a:p>
            <a:r>
              <a:rPr lang="en-US" b="1" dirty="0">
                <a:latin typeface="Consolas" pitchFamily="49" charset="0"/>
              </a:rPr>
              <a:t>  let title = document.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getElementById</a:t>
            </a:r>
            <a:r>
              <a:rPr lang="en-US" b="1" dirty="0">
                <a:latin typeface="Consolas" pitchFamily="49" charset="0"/>
              </a:rPr>
              <a:t>('createTitle').value</a:t>
            </a:r>
          </a:p>
          <a:p>
            <a:r>
              <a:rPr lang="en-US" b="1" dirty="0">
                <a:latin typeface="Consolas" pitchFamily="49" charset="0"/>
              </a:rPr>
              <a:t>  let text = document.getElementById('createContent').value</a:t>
            </a:r>
          </a:p>
          <a:p>
            <a:r>
              <a:rPr lang="en-US" b="1" dirty="0">
                <a:latin typeface="Consolas" pitchFamily="49" charset="0"/>
              </a:rPr>
              <a:t>  let articlesList = document.getElementById('articles')</a:t>
            </a:r>
          </a:p>
          <a:p>
            <a:r>
              <a:rPr lang="en-US" b="1" dirty="0">
                <a:latin typeface="Consolas" pitchFamily="49" charset="0"/>
              </a:rPr>
              <a:t>  if(title !== '' &amp;&amp; text !== '') {</a:t>
            </a:r>
          </a:p>
          <a:p>
            <a:r>
              <a:rPr lang="en-US" b="1" dirty="0">
                <a:latin typeface="Consolas" pitchFamily="49" charset="0"/>
              </a:rPr>
              <a:t>    let article = document.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createElement</a:t>
            </a:r>
            <a:r>
              <a:rPr lang="en-US" b="1" dirty="0">
                <a:latin typeface="Consolas" pitchFamily="49" charset="0"/>
              </a:rPr>
              <a:t>('article')</a:t>
            </a:r>
          </a:p>
          <a:p>
            <a:r>
              <a:rPr lang="en-US" b="1" dirty="0">
                <a:latin typeface="Consolas" pitchFamily="49" charset="0"/>
              </a:rPr>
              <a:t>    let h3 = document.createElement('h3')</a:t>
            </a:r>
          </a:p>
          <a:p>
            <a:r>
              <a:rPr lang="en-US" b="1" dirty="0">
                <a:latin typeface="Consolas" pitchFamily="49" charset="0"/>
              </a:rPr>
              <a:t>    h3.textContent = title</a:t>
            </a:r>
          </a:p>
          <a:p>
            <a:r>
              <a:rPr lang="en-US" b="1" dirty="0">
                <a:latin typeface="Consolas" pitchFamily="49" charset="0"/>
              </a:rPr>
              <a:t>    let p = document.createElement('p')</a:t>
            </a:r>
          </a:p>
          <a:p>
            <a:r>
              <a:rPr lang="en-US" b="1" dirty="0">
                <a:latin typeface="Consolas" pitchFamily="49" charset="0"/>
              </a:rPr>
              <a:t>    p.textContent = text</a:t>
            </a:r>
          </a:p>
          <a:p>
            <a:r>
              <a:rPr lang="en-US" b="1" dirty="0">
                <a:latin typeface="Consolas" pitchFamily="49" charset="0"/>
              </a:rPr>
              <a:t>    article.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appendChild</a:t>
            </a:r>
            <a:r>
              <a:rPr lang="en-US" b="1" dirty="0">
                <a:latin typeface="Consolas" pitchFamily="49" charset="0"/>
              </a:rPr>
              <a:t>(h3)</a:t>
            </a:r>
          </a:p>
          <a:p>
            <a:r>
              <a:rPr lang="en-US" b="1" dirty="0">
                <a:latin typeface="Consolas" pitchFamily="49" charset="0"/>
              </a:rPr>
              <a:t>    article.appendChild(p)</a:t>
            </a:r>
          </a:p>
          <a:p>
            <a:r>
              <a:rPr lang="en-US" b="1" dirty="0">
                <a:latin typeface="Consolas" pitchFamily="49" charset="0"/>
              </a:rPr>
              <a:t>    articlesList.appendChild(article)</a:t>
            </a:r>
          </a:p>
          <a:p>
            <a:r>
              <a:rPr lang="en-US" b="1" dirty="0">
                <a:latin typeface="Consolas" pitchFamily="49" charset="0"/>
              </a:rPr>
              <a:t>  }</a:t>
            </a:r>
          </a:p>
          <a:p>
            <a:r>
              <a:rPr lang="en-US" b="1" dirty="0">
                <a:latin typeface="Consolas" pitchFamily="49" charset="0"/>
              </a:rPr>
              <a:t>  document.getElementById('createTitle').value = ""</a:t>
            </a:r>
          </a:p>
          <a:p>
            <a:r>
              <a:rPr lang="en-US" b="1" dirty="0">
                <a:latin typeface="Consolas" pitchFamily="49" charset="0"/>
              </a:rPr>
              <a:t>  document.getElementById('createContent').value = ""</a:t>
            </a:r>
          </a:p>
          <a:p>
            <a:r>
              <a:rPr lang="en-US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687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Handling DOM Events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04F91-3117-4171-906A-46B9F71C2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70" y="1080653"/>
            <a:ext cx="3216259" cy="321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44660" y="983404"/>
            <a:ext cx="10036163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They allow JavaScript to register different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handlers</a:t>
            </a:r>
            <a:r>
              <a:rPr lang="en-US" dirty="0"/>
              <a:t> on elements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Events are normally used in combination with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, and the function will not be executed</a:t>
            </a:r>
            <a:br>
              <a:rPr lang="en-US" dirty="0"/>
            </a:br>
            <a:r>
              <a:rPr lang="en-US" dirty="0"/>
              <a:t>before the event occurs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Such as when a user clicks a 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b="1" dirty="0"/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en-US" dirty="0"/>
              <a:t> of a paragraph on every click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Growing 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34" y="2589941"/>
            <a:ext cx="7894830" cy="35910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4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Growing 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7583" y="1240214"/>
            <a:ext cx="9656833" cy="5156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r>
              <a:rPr lang="en-US" sz="2200" b="1" dirty="0">
                <a:latin typeface="Consolas" pitchFamily="49" charset="0"/>
              </a:rPr>
              <a:t>function </a:t>
            </a:r>
            <a:r>
              <a:rPr lang="en-US" sz="2200" b="1" dirty="0" err="1">
                <a:latin typeface="Consolas" pitchFamily="49" charset="0"/>
              </a:rPr>
              <a:t>growingWord</a:t>
            </a:r>
            <a:r>
              <a:rPr lang="en-US" sz="2200" b="1" dirty="0">
                <a:latin typeface="Consolas" pitchFamily="49" charset="0"/>
              </a:rPr>
              <a:t>() {</a:t>
            </a:r>
          </a:p>
          <a:p>
            <a:endParaRPr lang="en-US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 let p = </a:t>
            </a:r>
            <a:r>
              <a:rPr lang="en-US" sz="2200" b="1" dirty="0" err="1">
                <a:latin typeface="Consolas" pitchFamily="49" charset="0"/>
              </a:rPr>
              <a:t>document.querySelector</a:t>
            </a:r>
            <a:r>
              <a:rPr lang="en-US" sz="2200" b="1" dirty="0">
                <a:latin typeface="Consolas" pitchFamily="49" charset="0"/>
              </a:rPr>
              <a:t>('#exercise p');</a:t>
            </a:r>
          </a:p>
          <a:p>
            <a:r>
              <a:rPr lang="en-US" sz="2200" b="1" dirty="0">
                <a:latin typeface="Consolas" pitchFamily="49" charset="0"/>
              </a:rPr>
              <a:t>  let </a:t>
            </a:r>
            <a:r>
              <a:rPr lang="en-US" sz="2200" b="1" dirty="0" err="1">
                <a:latin typeface="Consolas" pitchFamily="49" charset="0"/>
              </a:rPr>
              <a:t>currPx</a:t>
            </a:r>
            <a:r>
              <a:rPr lang="en-US" sz="2200" b="1" dirty="0">
                <a:latin typeface="Consolas" pitchFamily="49" charset="0"/>
              </a:rPr>
              <a:t> = </a:t>
            </a:r>
            <a:r>
              <a:rPr lang="en-US" sz="2200" b="1" dirty="0" err="1">
                <a:latin typeface="Consolas" pitchFamily="49" charset="0"/>
              </a:rPr>
              <a:t>p.style.fontSize.slice</a:t>
            </a:r>
            <a:r>
              <a:rPr lang="en-US" sz="2200" b="1" dirty="0">
                <a:latin typeface="Consolas" pitchFamily="49" charset="0"/>
              </a:rPr>
              <a:t>(0,-2) * 2 || 2;</a:t>
            </a:r>
          </a:p>
          <a:p>
            <a:endParaRPr lang="en-US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 let </a:t>
            </a:r>
            <a:r>
              <a:rPr lang="en-US" sz="2200" b="1" dirty="0" err="1">
                <a:latin typeface="Consolas" pitchFamily="49" charset="0"/>
              </a:rPr>
              <a:t>blueDiv</a:t>
            </a:r>
            <a:r>
              <a:rPr lang="en-US" sz="2200" b="1" dirty="0">
                <a:latin typeface="Consolas" pitchFamily="49" charset="0"/>
              </a:rPr>
              <a:t> = </a:t>
            </a:r>
            <a:r>
              <a:rPr lang="en-US" sz="2200" b="1" dirty="0" err="1">
                <a:latin typeface="Consolas" pitchFamily="49" charset="0"/>
              </a:rPr>
              <a:t>document.getElementById</a:t>
            </a:r>
            <a:r>
              <a:rPr lang="en-US" sz="2200" b="1" dirty="0">
                <a:latin typeface="Consolas" pitchFamily="49" charset="0"/>
              </a:rPr>
              <a:t>('</a:t>
            </a:r>
            <a:r>
              <a:rPr lang="en-US" sz="2200" b="1" dirty="0" err="1">
                <a:latin typeface="Consolas" pitchFamily="49" charset="0"/>
              </a:rPr>
              <a:t>blueDiv</a:t>
            </a:r>
            <a:r>
              <a:rPr lang="en-US" sz="2200" b="1" dirty="0">
                <a:latin typeface="Consolas" pitchFamily="49" charset="0"/>
              </a:rPr>
              <a:t>');</a:t>
            </a:r>
          </a:p>
          <a:p>
            <a:r>
              <a:rPr lang="en-US" sz="2200" b="1" dirty="0">
                <a:latin typeface="Consolas" pitchFamily="49" charset="0"/>
              </a:rPr>
              <a:t>  let </a:t>
            </a:r>
            <a:r>
              <a:rPr lang="en-US" sz="2200" b="1" dirty="0" err="1">
                <a:latin typeface="Consolas" pitchFamily="49" charset="0"/>
              </a:rPr>
              <a:t>greenDiv</a:t>
            </a:r>
            <a:r>
              <a:rPr lang="en-US" sz="2200" b="1" dirty="0">
                <a:latin typeface="Consolas" pitchFamily="49" charset="0"/>
              </a:rPr>
              <a:t> = </a:t>
            </a:r>
            <a:r>
              <a:rPr lang="en-US" sz="2200" b="1" dirty="0" err="1">
                <a:latin typeface="Consolas" pitchFamily="49" charset="0"/>
              </a:rPr>
              <a:t>document.getElementById</a:t>
            </a:r>
            <a:r>
              <a:rPr lang="en-US" sz="2200" b="1" dirty="0">
                <a:latin typeface="Consolas" pitchFamily="49" charset="0"/>
              </a:rPr>
              <a:t>('</a:t>
            </a:r>
            <a:r>
              <a:rPr lang="en-US" sz="2200" b="1" dirty="0" err="1">
                <a:latin typeface="Consolas" pitchFamily="49" charset="0"/>
              </a:rPr>
              <a:t>greenDiv</a:t>
            </a:r>
            <a:r>
              <a:rPr lang="en-US" sz="2200" b="1" dirty="0">
                <a:latin typeface="Consolas" pitchFamily="49" charset="0"/>
              </a:rPr>
              <a:t>');</a:t>
            </a:r>
          </a:p>
          <a:p>
            <a:r>
              <a:rPr lang="en-US" sz="2200" b="1" dirty="0">
                <a:latin typeface="Consolas" pitchFamily="49" charset="0"/>
              </a:rPr>
              <a:t>  let </a:t>
            </a:r>
            <a:r>
              <a:rPr lang="en-US" sz="2200" b="1" dirty="0" err="1">
                <a:latin typeface="Consolas" pitchFamily="49" charset="0"/>
              </a:rPr>
              <a:t>redDiv</a:t>
            </a:r>
            <a:r>
              <a:rPr lang="en-US" sz="2200" b="1" dirty="0">
                <a:latin typeface="Consolas" pitchFamily="49" charset="0"/>
              </a:rPr>
              <a:t> = </a:t>
            </a:r>
            <a:r>
              <a:rPr lang="en-US" sz="2200" b="1" dirty="0" err="1">
                <a:latin typeface="Consolas" pitchFamily="49" charset="0"/>
              </a:rPr>
              <a:t>document.getElementById</a:t>
            </a:r>
            <a:r>
              <a:rPr lang="en-US" sz="2200" b="1" dirty="0">
                <a:latin typeface="Consolas" pitchFamily="49" charset="0"/>
              </a:rPr>
              <a:t>('</a:t>
            </a:r>
            <a:r>
              <a:rPr lang="en-US" sz="2200" b="1" dirty="0" err="1">
                <a:latin typeface="Consolas" pitchFamily="49" charset="0"/>
              </a:rPr>
              <a:t>redDiv</a:t>
            </a:r>
            <a:r>
              <a:rPr lang="en-US" sz="2200" b="1" dirty="0">
                <a:latin typeface="Consolas" pitchFamily="49" charset="0"/>
              </a:rPr>
              <a:t>');</a:t>
            </a:r>
          </a:p>
          <a:p>
            <a:endParaRPr lang="en-US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 let </a:t>
            </a:r>
            <a:r>
              <a:rPr lang="en-US" sz="2200" b="1" dirty="0" err="1">
                <a:latin typeface="Consolas" pitchFamily="49" charset="0"/>
              </a:rPr>
              <a:t>isBlue</a:t>
            </a:r>
            <a:r>
              <a:rPr lang="en-US" sz="2200" b="1" dirty="0">
                <a:latin typeface="Consolas" pitchFamily="49" charset="0"/>
              </a:rPr>
              <a:t> = </a:t>
            </a:r>
            <a:r>
              <a:rPr lang="en-US" sz="2200" b="1" dirty="0" err="1">
                <a:latin typeface="Consolas" pitchFamily="49" charset="0"/>
              </a:rPr>
              <a:t>blueDiv.getAttribute</a:t>
            </a:r>
            <a:r>
              <a:rPr lang="en-US" sz="2200" b="1" dirty="0">
                <a:latin typeface="Consolas" pitchFamily="49" charset="0"/>
              </a:rPr>
              <a:t>('active') === "true";</a:t>
            </a:r>
          </a:p>
          <a:p>
            <a:r>
              <a:rPr lang="en-US" sz="2200" b="1" dirty="0">
                <a:latin typeface="Consolas" pitchFamily="49" charset="0"/>
              </a:rPr>
              <a:t>  let </a:t>
            </a:r>
            <a:r>
              <a:rPr lang="en-US" sz="2200" b="1" dirty="0" err="1">
                <a:latin typeface="Consolas" pitchFamily="49" charset="0"/>
              </a:rPr>
              <a:t>isGreen</a:t>
            </a:r>
            <a:r>
              <a:rPr lang="en-US" sz="2200" b="1" dirty="0">
                <a:latin typeface="Consolas" pitchFamily="49" charset="0"/>
              </a:rPr>
              <a:t> = </a:t>
            </a:r>
            <a:r>
              <a:rPr lang="en-US" sz="2200" b="1" dirty="0" err="1">
                <a:latin typeface="Consolas" pitchFamily="49" charset="0"/>
              </a:rPr>
              <a:t>greenDiv.getAttribute</a:t>
            </a:r>
            <a:r>
              <a:rPr lang="en-US" sz="2200" b="1" dirty="0">
                <a:latin typeface="Consolas" pitchFamily="49" charset="0"/>
              </a:rPr>
              <a:t>('active') === "true";</a:t>
            </a:r>
          </a:p>
          <a:p>
            <a:r>
              <a:rPr lang="en-US" sz="2200" b="1" dirty="0">
                <a:latin typeface="Consolas" pitchFamily="49" charset="0"/>
              </a:rPr>
              <a:t>  let </a:t>
            </a:r>
            <a:r>
              <a:rPr lang="en-US" sz="2200" b="1" dirty="0" err="1">
                <a:latin typeface="Consolas" pitchFamily="49" charset="0"/>
              </a:rPr>
              <a:t>isRed</a:t>
            </a:r>
            <a:r>
              <a:rPr lang="en-US" sz="2200" b="1" dirty="0">
                <a:latin typeface="Consolas" pitchFamily="49" charset="0"/>
              </a:rPr>
              <a:t> = </a:t>
            </a:r>
            <a:r>
              <a:rPr lang="en-US" sz="2200" b="1" dirty="0" err="1">
                <a:latin typeface="Consolas" pitchFamily="49" charset="0"/>
              </a:rPr>
              <a:t>redDiv.getAttribute</a:t>
            </a:r>
            <a:r>
              <a:rPr lang="en-US" sz="2200" b="1" dirty="0">
                <a:latin typeface="Consolas" pitchFamily="49" charset="0"/>
              </a:rPr>
              <a:t>('active') === "true";</a:t>
            </a:r>
          </a:p>
          <a:p>
            <a:endParaRPr lang="en-US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 // </a:t>
            </a:r>
            <a:r>
              <a:rPr lang="en-US" sz="2200" b="1" dirty="0">
                <a:solidFill>
                  <a:schemeClr val="accent2"/>
                </a:solidFill>
                <a:latin typeface="Consolas" pitchFamily="49" charset="0"/>
              </a:rPr>
              <a:t>Continue on the next slide...</a:t>
            </a:r>
          </a:p>
        </p:txBody>
      </p:sp>
    </p:spTree>
    <p:extLst>
      <p:ext uri="{BB962C8B-B14F-4D97-AF65-F5344CB8AC3E}">
        <p14:creationId xmlns:p14="http://schemas.microsoft.com/office/powerpoint/2010/main" val="20832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4D7EB3-CF7B-4DBE-83D7-7ACD5250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Growing Word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992FB-0E30-47AF-AE45-7175AF33E2A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35921-040D-4405-9087-9BF75E844738}"/>
              </a:ext>
            </a:extLst>
          </p:cNvPr>
          <p:cNvSpPr txBox="1"/>
          <p:nvPr/>
        </p:nvSpPr>
        <p:spPr>
          <a:xfrm>
            <a:off x="2633464" y="1315663"/>
            <a:ext cx="6925071" cy="53626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r>
              <a:rPr lang="en-US" sz="2100" b="1" dirty="0">
                <a:latin typeface="Consolas" pitchFamily="49" charset="0"/>
              </a:rPr>
              <a:t> if(</a:t>
            </a:r>
            <a:r>
              <a:rPr lang="en-US" sz="2100" b="1" dirty="0" err="1">
                <a:latin typeface="Consolas" pitchFamily="49" charset="0"/>
              </a:rPr>
              <a:t>currPx</a:t>
            </a:r>
            <a:r>
              <a:rPr lang="en-US" sz="2100" b="1" dirty="0">
                <a:latin typeface="Consolas" pitchFamily="49" charset="0"/>
              </a:rPr>
              <a:t> === 2 || </a:t>
            </a:r>
            <a:r>
              <a:rPr lang="en-US" sz="2100" b="1" dirty="0" err="1">
                <a:latin typeface="Consolas" pitchFamily="49" charset="0"/>
              </a:rPr>
              <a:t>isBlue</a:t>
            </a:r>
            <a:r>
              <a:rPr lang="en-US" sz="2100" b="1" dirty="0">
                <a:latin typeface="Consolas" pitchFamily="49" charset="0"/>
              </a:rPr>
              <a:t>){</a:t>
            </a:r>
          </a:p>
          <a:p>
            <a:r>
              <a:rPr lang="en-US" sz="2100" b="1" dirty="0">
                <a:latin typeface="Consolas" pitchFamily="49" charset="0"/>
              </a:rPr>
              <a:t>    </a:t>
            </a:r>
            <a:r>
              <a:rPr lang="en-US" sz="2100" b="1" dirty="0" err="1">
                <a:latin typeface="Consolas" pitchFamily="49" charset="0"/>
              </a:rPr>
              <a:t>p.style.color</a:t>
            </a:r>
            <a:r>
              <a:rPr lang="en-US" sz="2100" b="1" dirty="0">
                <a:latin typeface="Consolas" pitchFamily="49" charset="0"/>
              </a:rPr>
              <a:t> = "blue";</a:t>
            </a:r>
          </a:p>
          <a:p>
            <a:r>
              <a:rPr lang="en-US" sz="2100" b="1" dirty="0">
                <a:latin typeface="Consolas" pitchFamily="49" charset="0"/>
              </a:rPr>
              <a:t>    </a:t>
            </a:r>
            <a:r>
              <a:rPr lang="en-US" sz="2100" b="1" dirty="0" err="1">
                <a:latin typeface="Consolas" pitchFamily="49" charset="0"/>
              </a:rPr>
              <a:t>blueDiv.setAttribute</a:t>
            </a:r>
            <a:r>
              <a:rPr lang="en-US" sz="2100" b="1" dirty="0">
                <a:latin typeface="Consolas" pitchFamily="49" charset="0"/>
              </a:rPr>
              <a:t>("active", false);</a:t>
            </a:r>
          </a:p>
          <a:p>
            <a:r>
              <a:rPr lang="en-US" sz="2100" b="1" dirty="0">
                <a:latin typeface="Consolas" pitchFamily="49" charset="0"/>
              </a:rPr>
              <a:t>    </a:t>
            </a:r>
            <a:r>
              <a:rPr lang="en-US" sz="2100" b="1" dirty="0" err="1">
                <a:latin typeface="Consolas" pitchFamily="49" charset="0"/>
              </a:rPr>
              <a:t>greenDiv.setAttribute</a:t>
            </a:r>
            <a:r>
              <a:rPr lang="en-US" sz="2100" b="1" dirty="0">
                <a:latin typeface="Consolas" pitchFamily="49" charset="0"/>
              </a:rPr>
              <a:t>("active", true);</a:t>
            </a:r>
          </a:p>
          <a:p>
            <a:r>
              <a:rPr lang="en-US" sz="2100" b="1" dirty="0">
                <a:latin typeface="Consolas" pitchFamily="49" charset="0"/>
              </a:rPr>
              <a:t>  } else if (</a:t>
            </a:r>
            <a:r>
              <a:rPr lang="en-US" sz="2100" b="1" dirty="0" err="1">
                <a:latin typeface="Consolas" pitchFamily="49" charset="0"/>
              </a:rPr>
              <a:t>isGreen</a:t>
            </a:r>
            <a:r>
              <a:rPr lang="en-US" sz="2100" b="1" dirty="0">
                <a:latin typeface="Consolas" pitchFamily="49" charset="0"/>
              </a:rPr>
              <a:t>) {</a:t>
            </a:r>
          </a:p>
          <a:p>
            <a:r>
              <a:rPr lang="en-US" sz="2100" b="1" dirty="0">
                <a:latin typeface="Consolas" pitchFamily="49" charset="0"/>
              </a:rPr>
              <a:t>    </a:t>
            </a:r>
            <a:r>
              <a:rPr lang="en-US" sz="2100" b="1" dirty="0" err="1">
                <a:latin typeface="Consolas" pitchFamily="49" charset="0"/>
              </a:rPr>
              <a:t>p.style.color</a:t>
            </a:r>
            <a:r>
              <a:rPr lang="en-US" sz="2100" b="1" dirty="0">
                <a:latin typeface="Consolas" pitchFamily="49" charset="0"/>
              </a:rPr>
              <a:t> = "green";</a:t>
            </a:r>
          </a:p>
          <a:p>
            <a:r>
              <a:rPr lang="en-US" sz="2100" b="1" dirty="0">
                <a:latin typeface="Consolas" pitchFamily="49" charset="0"/>
              </a:rPr>
              <a:t>    </a:t>
            </a:r>
            <a:r>
              <a:rPr lang="en-US" sz="2100" b="1" dirty="0" err="1">
                <a:latin typeface="Consolas" pitchFamily="49" charset="0"/>
              </a:rPr>
              <a:t>greenDiv.setAttribute</a:t>
            </a:r>
            <a:r>
              <a:rPr lang="en-US" sz="2100" b="1" dirty="0">
                <a:latin typeface="Consolas" pitchFamily="49" charset="0"/>
              </a:rPr>
              <a:t>('active', false);</a:t>
            </a:r>
          </a:p>
          <a:p>
            <a:r>
              <a:rPr lang="en-US" sz="2100" b="1" dirty="0">
                <a:latin typeface="Consolas" pitchFamily="49" charset="0"/>
              </a:rPr>
              <a:t>    </a:t>
            </a:r>
            <a:r>
              <a:rPr lang="en-US" sz="2100" b="1" dirty="0" err="1">
                <a:latin typeface="Consolas" pitchFamily="49" charset="0"/>
              </a:rPr>
              <a:t>redDiv.setAttribute</a:t>
            </a:r>
            <a:r>
              <a:rPr lang="en-US" sz="2100" b="1" dirty="0">
                <a:latin typeface="Consolas" pitchFamily="49" charset="0"/>
              </a:rPr>
              <a:t>('active', true);</a:t>
            </a:r>
          </a:p>
          <a:p>
            <a:r>
              <a:rPr lang="en-US" sz="2100" b="1" dirty="0">
                <a:latin typeface="Consolas" pitchFamily="49" charset="0"/>
              </a:rPr>
              <a:t>  } else if (</a:t>
            </a:r>
            <a:r>
              <a:rPr lang="en-US" sz="2100" b="1" dirty="0" err="1">
                <a:latin typeface="Consolas" pitchFamily="49" charset="0"/>
              </a:rPr>
              <a:t>isRed</a:t>
            </a:r>
            <a:r>
              <a:rPr lang="en-US" sz="2100" b="1" dirty="0">
                <a:latin typeface="Consolas" pitchFamily="49" charset="0"/>
              </a:rPr>
              <a:t>){</a:t>
            </a:r>
          </a:p>
          <a:p>
            <a:r>
              <a:rPr lang="en-US" sz="2100" b="1" dirty="0">
                <a:latin typeface="Consolas" pitchFamily="49" charset="0"/>
              </a:rPr>
              <a:t>    </a:t>
            </a:r>
            <a:r>
              <a:rPr lang="en-US" sz="2100" b="1" dirty="0" err="1">
                <a:latin typeface="Consolas" pitchFamily="49" charset="0"/>
              </a:rPr>
              <a:t>p.style.color</a:t>
            </a:r>
            <a:r>
              <a:rPr lang="en-US" sz="2100" b="1" dirty="0">
                <a:latin typeface="Consolas" pitchFamily="49" charset="0"/>
              </a:rPr>
              <a:t> = "red";</a:t>
            </a:r>
          </a:p>
          <a:p>
            <a:r>
              <a:rPr lang="en-US" sz="2100" b="1" dirty="0">
                <a:latin typeface="Consolas" pitchFamily="49" charset="0"/>
              </a:rPr>
              <a:t>    </a:t>
            </a:r>
            <a:r>
              <a:rPr lang="en-US" sz="2100" b="1" dirty="0" err="1">
                <a:latin typeface="Consolas" pitchFamily="49" charset="0"/>
              </a:rPr>
              <a:t>redDiv.setAttribute</a:t>
            </a:r>
            <a:r>
              <a:rPr lang="en-US" sz="2100" b="1" dirty="0">
                <a:latin typeface="Consolas" pitchFamily="49" charset="0"/>
              </a:rPr>
              <a:t>('active', false);</a:t>
            </a:r>
          </a:p>
          <a:p>
            <a:r>
              <a:rPr lang="en-US" sz="2100" b="1" dirty="0">
                <a:latin typeface="Consolas" pitchFamily="49" charset="0"/>
              </a:rPr>
              <a:t>    </a:t>
            </a:r>
            <a:r>
              <a:rPr lang="en-US" sz="2100" b="1" dirty="0" err="1">
                <a:latin typeface="Consolas" pitchFamily="49" charset="0"/>
              </a:rPr>
              <a:t>blueDiv.setAttribute</a:t>
            </a:r>
            <a:r>
              <a:rPr lang="en-US" sz="2100" b="1" dirty="0">
                <a:latin typeface="Consolas" pitchFamily="49" charset="0"/>
              </a:rPr>
              <a:t>("</a:t>
            </a:r>
            <a:r>
              <a:rPr lang="en-US" sz="2100" b="1" dirty="0" err="1">
                <a:latin typeface="Consolas" pitchFamily="49" charset="0"/>
              </a:rPr>
              <a:t>active",true</a:t>
            </a:r>
            <a:r>
              <a:rPr lang="en-US" sz="2100" b="1" dirty="0">
                <a:latin typeface="Consolas" pitchFamily="49" charset="0"/>
              </a:rPr>
              <a:t>);</a:t>
            </a:r>
          </a:p>
          <a:p>
            <a:r>
              <a:rPr lang="en-US" sz="2100" b="1" dirty="0">
                <a:latin typeface="Consolas" pitchFamily="49" charset="0"/>
              </a:rPr>
              <a:t>  }</a:t>
            </a:r>
          </a:p>
          <a:p>
            <a:endParaRPr lang="en-US" sz="2100" b="1" dirty="0">
              <a:latin typeface="Consolas" pitchFamily="49" charset="0"/>
            </a:endParaRPr>
          </a:p>
          <a:p>
            <a:r>
              <a:rPr lang="en-US" sz="2100" b="1" dirty="0">
                <a:latin typeface="Consolas" pitchFamily="49" charset="0"/>
              </a:rPr>
              <a:t>  </a:t>
            </a:r>
            <a:r>
              <a:rPr lang="en-US" sz="2100" b="1" dirty="0" err="1">
                <a:latin typeface="Consolas" pitchFamily="49" charset="0"/>
              </a:rPr>
              <a:t>p.style.fontSize</a:t>
            </a:r>
            <a:r>
              <a:rPr lang="en-US" sz="2100" b="1" dirty="0">
                <a:latin typeface="Consolas" pitchFamily="49" charset="0"/>
              </a:rPr>
              <a:t> = `${</a:t>
            </a:r>
            <a:r>
              <a:rPr lang="en-US" sz="2100" b="1" dirty="0" err="1">
                <a:latin typeface="Consolas" pitchFamily="49" charset="0"/>
              </a:rPr>
              <a:t>currPx</a:t>
            </a:r>
            <a:r>
              <a:rPr lang="en-US" sz="2100" b="1" dirty="0">
                <a:latin typeface="Consolas" pitchFamily="49" charset="0"/>
              </a:rPr>
              <a:t>}px`;</a:t>
            </a:r>
          </a:p>
          <a:p>
            <a:r>
              <a:rPr lang="en-US" sz="2100" b="1" dirty="0">
                <a:latin typeface="Consolas" pitchFamily="49" charset="0"/>
              </a:rPr>
              <a:t>}</a:t>
            </a:r>
            <a:endParaRPr lang="bg-BG" sz="2100" dirty="0"/>
          </a:p>
        </p:txBody>
      </p:sp>
    </p:spTree>
    <p:extLst>
      <p:ext uri="{BB962C8B-B14F-4D97-AF65-F5344CB8AC3E}">
        <p14:creationId xmlns:p14="http://schemas.microsoft.com/office/powerpoint/2010/main" val="283324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38544" y="32505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76924" y="1616172"/>
            <a:ext cx="973300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altLang="ko-KR" sz="3200" b="1" dirty="0">
                <a:solidFill>
                  <a:schemeClr val="bg1"/>
                </a:solidFill>
              </a:rPr>
              <a:t>Objects</a:t>
            </a:r>
            <a:r>
              <a:rPr lang="en-US" altLang="ko-KR" sz="3200" b="1" dirty="0">
                <a:solidFill>
                  <a:schemeClr val="bg2"/>
                </a:solidFill>
              </a:rPr>
              <a:t> are </a:t>
            </a:r>
            <a:r>
              <a:rPr lang="en-US" sz="3200" b="1" dirty="0">
                <a:solidFill>
                  <a:schemeClr val="bg2"/>
                </a:solidFill>
              </a:rPr>
              <a:t>variables which can contain 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many values</a:t>
            </a:r>
            <a:endParaRPr lang="en-US" altLang="ko-KR" sz="3200" b="1" dirty="0">
              <a:solidFill>
                <a:schemeClr val="bg2"/>
              </a:solidFill>
            </a:endParaRP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altLang="ko-KR" sz="3200" b="1" dirty="0">
                <a:solidFill>
                  <a:schemeClr val="bg1"/>
                </a:solidFill>
              </a:rPr>
              <a:t>JSON</a:t>
            </a:r>
            <a:r>
              <a:rPr lang="en-US" altLang="ko-KR" sz="3200" b="1" dirty="0">
                <a:solidFill>
                  <a:schemeClr val="bg2"/>
                </a:solidFill>
              </a:rPr>
              <a:t> is </a:t>
            </a:r>
            <a:r>
              <a:rPr lang="en-US" sz="3200" b="1" dirty="0">
                <a:solidFill>
                  <a:schemeClr val="bg2"/>
                </a:solidFill>
              </a:rPr>
              <a:t>a lightweight data interchange format</a:t>
            </a: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b="1" dirty="0">
                <a:solidFill>
                  <a:schemeClr val="bg2"/>
                </a:solidFill>
              </a:rPr>
              <a:t> is a programming API for HTML and </a:t>
            </a:r>
            <a:r>
              <a:rPr lang="bg-BG" sz="3200" b="1" dirty="0">
                <a:solidFill>
                  <a:schemeClr val="bg2"/>
                </a:solidFill>
              </a:rPr>
              <a:t>	</a:t>
            </a:r>
            <a:br>
              <a:rPr lang="bg-BG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XML</a:t>
            </a:r>
            <a:r>
              <a:rPr lang="bg-BG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documents</a:t>
            </a: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Manipulations </a:t>
            </a: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2"/>
                </a:solidFill>
              </a:rPr>
              <a:t>We can use </a:t>
            </a:r>
            <a:r>
              <a:rPr lang="en-US" sz="3200" b="1" dirty="0">
                <a:solidFill>
                  <a:schemeClr val="bg1"/>
                </a:solidFill>
              </a:rPr>
              <a:t>events</a:t>
            </a:r>
            <a:r>
              <a:rPr lang="en-US" sz="3200" b="1" dirty="0">
                <a:solidFill>
                  <a:schemeClr val="bg2"/>
                </a:solidFill>
              </a:rPr>
              <a:t> to change the </a:t>
            </a:r>
            <a:r>
              <a:rPr lang="en-US" sz="3200" b="1" dirty="0">
                <a:solidFill>
                  <a:schemeClr val="bg1"/>
                </a:solidFill>
              </a:rPr>
              <a:t>behavior of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the HTML</a:t>
            </a:r>
          </a:p>
          <a:p>
            <a:pPr marL="342900" lvl="1" indent="-342900">
              <a:buFont typeface="Wingdings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https://softuni.bg/courses/js-essentials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9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7387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30356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700671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8515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4078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Collection of key-value pairs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41D010-E703-4552-9BDE-BF857DCBF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171" y="847244"/>
            <a:ext cx="3581683" cy="358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820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6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94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200" dirty="0"/>
              <a:t>We have already learned that JavaScript variables are </a:t>
            </a:r>
            <a:br>
              <a:rPr lang="en-US" sz="3200" dirty="0"/>
            </a:br>
            <a:r>
              <a:rPr lang="en-US" sz="3200" dirty="0"/>
              <a:t>containers for data values</a:t>
            </a:r>
            <a:endParaRPr lang="bg-BG" sz="3200" dirty="0"/>
          </a:p>
          <a:p>
            <a:pPr lvl="1"/>
            <a:r>
              <a:rPr lang="en-US" sz="3200" dirty="0"/>
              <a:t>This code assigns a </a:t>
            </a:r>
            <a:r>
              <a:rPr lang="en-US" sz="3200" b="1" dirty="0">
                <a:solidFill>
                  <a:schemeClr val="bg1"/>
                </a:solidFill>
              </a:rPr>
              <a:t>simple value</a:t>
            </a:r>
            <a:r>
              <a:rPr lang="en-US" sz="3200" dirty="0"/>
              <a:t> to a 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:</a:t>
            </a:r>
          </a:p>
          <a:p>
            <a:pPr lvl="1"/>
            <a:endParaRPr lang="en-US" sz="3200" dirty="0"/>
          </a:p>
          <a:p>
            <a:r>
              <a:rPr lang="en-US" sz="3200" dirty="0"/>
              <a:t>Objects can contain many values</a:t>
            </a:r>
          </a:p>
          <a:p>
            <a:pPr lvl="1"/>
            <a:r>
              <a:rPr lang="en-US" sz="3200" dirty="0"/>
              <a:t>This code assigns </a:t>
            </a:r>
            <a:r>
              <a:rPr lang="en-US" sz="3200" b="1" dirty="0">
                <a:solidFill>
                  <a:schemeClr val="bg1"/>
                </a:solidFill>
              </a:rPr>
              <a:t>many values</a:t>
            </a:r>
            <a:r>
              <a:rPr lang="en-US" sz="3200" dirty="0"/>
              <a:t> 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Fiat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500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white</a:t>
            </a:r>
            <a:r>
              <a:rPr lang="en-US" sz="3200" dirty="0"/>
              <a:t>) </a:t>
            </a:r>
            <a:br>
              <a:rPr lang="en-US" sz="3200" dirty="0"/>
            </a:br>
            <a:r>
              <a:rPr lang="en-US" sz="3200" dirty="0"/>
              <a:t>to a 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named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car</a:t>
            </a:r>
            <a:r>
              <a:rPr lang="en-US" sz="3200" dirty="0"/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74115" y="2841687"/>
            <a:ext cx="320699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car = "Fiat";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74115" y="5287537"/>
            <a:ext cx="9055634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car = {type:"Fiat", model:"500", color:"white"};</a:t>
            </a:r>
          </a:p>
        </p:txBody>
      </p:sp>
    </p:spTree>
    <p:extLst>
      <p:ext uri="{BB962C8B-B14F-4D97-AF65-F5344CB8AC3E}">
        <p14:creationId xmlns:p14="http://schemas.microsoft.com/office/powerpoint/2010/main" val="291686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000" dirty="0"/>
              <a:t>You define (and create) a JavaScript object with an object literal:</a:t>
            </a:r>
          </a:p>
          <a:p>
            <a:endParaRPr lang="en-US" sz="3000" dirty="0"/>
          </a:p>
          <a:p>
            <a:r>
              <a:rPr lang="en-US" sz="3000" dirty="0"/>
              <a:t>Spaces and line breaks are not important. An object definition can </a:t>
            </a:r>
            <a:br>
              <a:rPr lang="en-US" sz="3000" dirty="0"/>
            </a:br>
            <a:r>
              <a:rPr lang="en-US" sz="3000" dirty="0"/>
              <a:t>span multiple lines:</a:t>
            </a:r>
          </a:p>
          <a:p>
            <a:endParaRPr lang="bg-BG" sz="30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 Object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1875570"/>
            <a:ext cx="9784080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person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"John", lastName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"Doe", age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50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2000" y="3572623"/>
            <a:ext cx="436626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person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firstName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"John",</a:t>
            </a:r>
          </a:p>
          <a:p>
            <a:r>
              <a:rPr lang="en-US" dirty="0">
                <a:solidFill>
                  <a:schemeClr val="tx1"/>
                </a:solidFill>
              </a:rPr>
              <a:t>    lastName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"Doe",</a:t>
            </a:r>
          </a:p>
          <a:p>
            <a:r>
              <a:rPr lang="en-US" dirty="0">
                <a:solidFill>
                  <a:schemeClr val="tx1"/>
                </a:solidFill>
              </a:rPr>
              <a:t>    age:50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107E6-0D3B-4E22-BE17-3C5FC138E6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255113" y="3277410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7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+mj-lt"/>
              </a:rPr>
              <a:t>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name:values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/>
              <a:t>pairs in JavaScript objects are called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/>
              <a:t>: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You can access object properties in two ways: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219081"/>
              </p:ext>
            </p:extLst>
          </p:nvPr>
        </p:nvGraphicFramePr>
        <p:xfrm>
          <a:off x="2293620" y="2084419"/>
          <a:ext cx="5418666" cy="1827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lastName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age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 Placeholder 5"/>
          <p:cNvSpPr txBox="1">
            <a:spLocks/>
          </p:cNvSpPr>
          <p:nvPr/>
        </p:nvSpPr>
        <p:spPr>
          <a:xfrm>
            <a:off x="2293620" y="4570381"/>
            <a:ext cx="7247544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lastName = person</a:t>
            </a:r>
            <a:r>
              <a:rPr lang="en-US" dirty="0">
                <a:solidFill>
                  <a:schemeClr val="bg1"/>
                </a:solidFill>
              </a:rPr>
              <a:t>.lastName</a:t>
            </a:r>
            <a:r>
              <a:rPr lang="en-US" dirty="0">
                <a:solidFill>
                  <a:schemeClr val="tx1"/>
                </a:solidFill>
              </a:rPr>
              <a:t>;   </a:t>
            </a:r>
            <a:r>
              <a:rPr lang="en-US" i="1" dirty="0">
                <a:solidFill>
                  <a:schemeClr val="accent2"/>
                </a:solidFill>
              </a:rPr>
              <a:t>// John</a:t>
            </a:r>
          </a:p>
          <a:p>
            <a:r>
              <a:rPr lang="en-US" dirty="0">
                <a:solidFill>
                  <a:schemeClr val="tx1"/>
                </a:solidFill>
              </a:rPr>
              <a:t>let age = person[</a:t>
            </a:r>
            <a:r>
              <a:rPr lang="en-US" dirty="0">
                <a:solidFill>
                  <a:schemeClr val="bg1"/>
                </a:solidFill>
              </a:rPr>
              <a:t>"age"</a:t>
            </a:r>
            <a:r>
              <a:rPr lang="en-US" dirty="0">
                <a:solidFill>
                  <a:schemeClr val="tx1"/>
                </a:solidFill>
              </a:rPr>
              <a:t>];          </a:t>
            </a:r>
            <a:r>
              <a:rPr lang="en-US" i="1" dirty="0">
                <a:solidFill>
                  <a:schemeClr val="accent2"/>
                </a:solidFill>
              </a:rPr>
              <a:t>// 50 </a:t>
            </a:r>
          </a:p>
        </p:txBody>
      </p:sp>
    </p:spTree>
    <p:extLst>
      <p:ext uri="{BB962C8B-B14F-4D97-AF65-F5344CB8AC3E}">
        <p14:creationId xmlns:p14="http://schemas.microsoft.com/office/powerpoint/2010/main" val="72329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/>
              <a:t>Objects can also have methods</a:t>
            </a:r>
          </a:p>
          <a:p>
            <a:r>
              <a:rPr lang="en-US" sz="3000" dirty="0"/>
              <a:t>Methods are actions that can be performed on objects</a:t>
            </a:r>
          </a:p>
          <a:p>
            <a:r>
              <a:rPr lang="en-US" sz="3000" dirty="0"/>
              <a:t>Methods are stored in properties as function definitions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94607" y="2901716"/>
            <a:ext cx="8378523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person = {</a:t>
            </a:r>
          </a:p>
          <a:p>
            <a:r>
              <a:rPr lang="en-US" dirty="0">
                <a:solidFill>
                  <a:schemeClr val="tx1"/>
                </a:solidFill>
              </a:rPr>
              <a:t>  firstName: "John",</a:t>
            </a:r>
          </a:p>
          <a:p>
            <a:r>
              <a:rPr lang="en-US" dirty="0">
                <a:solidFill>
                  <a:schemeClr val="tx1"/>
                </a:solidFill>
              </a:rPr>
              <a:t>  lastName: "Doe",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fullName: </a:t>
            </a:r>
            <a:r>
              <a:rPr lang="en-US" dirty="0">
                <a:solidFill>
                  <a:schemeClr val="bg1"/>
                </a:solidFill>
              </a:rPr>
              <a:t>function() {</a:t>
            </a:r>
          </a:p>
          <a:p>
            <a:r>
              <a:rPr lang="en-US" dirty="0">
                <a:solidFill>
                  <a:schemeClr val="bg1"/>
                </a:solidFill>
              </a:rPr>
              <a:t>    return this.firstName + " " + this.lastName;</a:t>
            </a:r>
          </a:p>
          <a:p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18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cript </a:t>
            </a:r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/>
              <a:t>bject</a:t>
            </a:r>
            <a:r>
              <a:rPr lang="en-US" dirty="0">
                <a:solidFill>
                  <a:schemeClr val="bg1"/>
                </a:solidFill>
              </a:rPr>
              <a:t> N</a:t>
            </a:r>
            <a:r>
              <a:rPr lang="en-US" dirty="0"/>
              <a:t>otation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7" name="Групиране 6"/>
          <p:cNvGrpSpPr/>
          <p:nvPr/>
        </p:nvGrpSpPr>
        <p:grpSpPr>
          <a:xfrm>
            <a:off x="4965844" y="1461154"/>
            <a:ext cx="2260312" cy="2339811"/>
            <a:chOff x="5006340" y="1424940"/>
            <a:chExt cx="2377440" cy="2377440"/>
          </a:xfrm>
        </p:grpSpPr>
        <p:pic>
          <p:nvPicPr>
            <p:cNvPr id="2" name="Картина 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340" y="1424940"/>
              <a:ext cx="2377440" cy="2377440"/>
            </a:xfrm>
            <a:prstGeom prst="rect">
              <a:avLst/>
            </a:prstGeom>
          </p:spPr>
        </p:pic>
        <p:sp>
          <p:nvSpPr>
            <p:cNvPr id="3" name="Правоъгълник 2"/>
            <p:cNvSpPr/>
            <p:nvPr/>
          </p:nvSpPr>
          <p:spPr>
            <a:xfrm>
              <a:off x="5604765" y="2134820"/>
              <a:ext cx="1180586" cy="13447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rPr>
                <a:t>{ }</a:t>
              </a:r>
              <a:endParaRPr lang="bg-BG" sz="8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453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5345</TotalTime>
  <Words>1529</Words>
  <Application>Microsoft Office PowerPoint</Application>
  <PresentationFormat>Widescreen</PresentationFormat>
  <Paragraphs>339</Paragraphs>
  <Slides>42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Objects and DOM</vt:lpstr>
      <vt:lpstr>Table of Content</vt:lpstr>
      <vt:lpstr>Have a Question?</vt:lpstr>
      <vt:lpstr>PowerPoint Presentation</vt:lpstr>
      <vt:lpstr>What is an Object?</vt:lpstr>
      <vt:lpstr>Defining an Object</vt:lpstr>
      <vt:lpstr>Object Properties</vt:lpstr>
      <vt:lpstr>Object Methods</vt:lpstr>
      <vt:lpstr>PowerPoint Presentation</vt:lpstr>
      <vt:lpstr>What is a JSON?</vt:lpstr>
      <vt:lpstr>Example: JSON</vt:lpstr>
      <vt:lpstr>Syntax Rules</vt:lpstr>
      <vt:lpstr>Parsing from Strings</vt:lpstr>
      <vt:lpstr>Parsing from Strings (2)</vt:lpstr>
      <vt:lpstr>Converting to String</vt:lpstr>
      <vt:lpstr>PowerPoint Presentation</vt:lpstr>
      <vt:lpstr>What is DOM?</vt:lpstr>
      <vt:lpstr>What is DOM? </vt:lpstr>
      <vt:lpstr>Document Object Model</vt:lpstr>
      <vt:lpstr>HTML DOM</vt:lpstr>
      <vt:lpstr>What is the HTML DOM?</vt:lpstr>
      <vt:lpstr>PowerPoint Presentation</vt:lpstr>
      <vt:lpstr> DOM Methods</vt:lpstr>
      <vt:lpstr>Example: DOM Methods</vt:lpstr>
      <vt:lpstr>Example: DOM Methods</vt:lpstr>
      <vt:lpstr>PowerPoint Presentation</vt:lpstr>
      <vt:lpstr>DOM Manipulations</vt:lpstr>
      <vt:lpstr>DOM Manipulations</vt:lpstr>
      <vt:lpstr>DOM Manipulations</vt:lpstr>
      <vt:lpstr>Problem: Articles List</vt:lpstr>
      <vt:lpstr>Solution: Articles List</vt:lpstr>
      <vt:lpstr>PowerPoint Presentation</vt:lpstr>
      <vt:lpstr>DOM Events</vt:lpstr>
      <vt:lpstr>Problem: Growing Word</vt:lpstr>
      <vt:lpstr>Solution: Growing Word</vt:lpstr>
      <vt:lpstr>Solution: Growing Word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Objects, JSON and DOM Events</dc:title>
  <dc:creator>Alen Paunov</dc:creator>
  <cp:keywords>JS Fundamentals, Software University, SoftUni, programming, coding, software development, education, training, course</cp:keywords>
  <cp:lastModifiedBy>Hristomir Asenov</cp:lastModifiedBy>
  <cp:revision>377</cp:revision>
  <dcterms:created xsi:type="dcterms:W3CDTF">2018-05-23T13:08:44Z</dcterms:created>
  <dcterms:modified xsi:type="dcterms:W3CDTF">2019-05-09T13:18:29Z</dcterms:modified>
  <cp:category>programming;computer programming;software development;web development</cp:category>
</cp:coreProperties>
</file>