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1176" r:id="rId2"/>
    <p:sldId id="1177" r:id="rId3"/>
    <p:sldId id="1178" r:id="rId4"/>
    <p:sldId id="1131" r:id="rId5"/>
    <p:sldId id="1132" r:id="rId6"/>
    <p:sldId id="1133" r:id="rId7"/>
    <p:sldId id="1134" r:id="rId8"/>
    <p:sldId id="1135" r:id="rId9"/>
    <p:sldId id="1136" r:id="rId10"/>
    <p:sldId id="1137" r:id="rId11"/>
    <p:sldId id="1138" r:id="rId12"/>
    <p:sldId id="1139" r:id="rId13"/>
    <p:sldId id="1140" r:id="rId14"/>
    <p:sldId id="1141" r:id="rId15"/>
    <p:sldId id="1148" r:id="rId16"/>
    <p:sldId id="1149" r:id="rId17"/>
    <p:sldId id="1183" r:id="rId18"/>
    <p:sldId id="1150" r:id="rId19"/>
    <p:sldId id="1184" r:id="rId20"/>
    <p:sldId id="1151"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27" r:id="rId34"/>
    <p:sldId id="401" r:id="rId35"/>
    <p:sldId id="405" r:id="rId36"/>
    <p:sldId id="4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214D1A-5628-4F9A-98CD-87D12966DB07}">
          <p14:sldIdLst>
            <p14:sldId id="1176"/>
            <p14:sldId id="1177"/>
            <p14:sldId id="1178"/>
          </p14:sldIdLst>
        </p14:section>
        <p14:section name="Data Management" id="{6B08EFCF-7B35-4C7E-BE3E-270DFB04B8E8}">
          <p14:sldIdLst>
            <p14:sldId id="1131"/>
            <p14:sldId id="1132"/>
            <p14:sldId id="1133"/>
            <p14:sldId id="1134"/>
            <p14:sldId id="1135"/>
          </p14:sldIdLst>
        </p14:section>
        <p14:section name="Database Engines" id="{AC7CC6E4-3CEE-4C46-9775-CE65DFC719A4}">
          <p14:sldIdLst>
            <p14:sldId id="1136"/>
            <p14:sldId id="1137"/>
            <p14:sldId id="1138"/>
            <p14:sldId id="1139"/>
            <p14:sldId id="1140"/>
            <p14:sldId id="1141"/>
          </p14:sldIdLst>
        </p14:section>
        <p14:section name="Data Types in SQL Server" id="{68CD8010-C5F8-4FA9-A236-6377D346909A}">
          <p14:sldIdLst>
            <p14:sldId id="1148"/>
            <p14:sldId id="1149"/>
            <p14:sldId id="1183"/>
            <p14:sldId id="1150"/>
            <p14:sldId id="1184"/>
          </p14:sldIdLst>
        </p14:section>
        <p14:section name="Database Modeling" id="{9D4ED64F-166D-4864-B697-3FC412F925F3}">
          <p14:sldIdLst>
            <p14:sldId id="1151"/>
            <p14:sldId id="1152"/>
            <p14:sldId id="1153"/>
            <p14:sldId id="1154"/>
            <p14:sldId id="1155"/>
            <p14:sldId id="1156"/>
            <p14:sldId id="1157"/>
            <p14:sldId id="1158"/>
            <p14:sldId id="1159"/>
          </p14:sldIdLst>
        </p14:section>
        <p14:section name="Basic SQL Queries" id="{6ED7814B-A331-49DB-B5AD-B3098C347345}">
          <p14:sldIdLst>
            <p14:sldId id="1160"/>
            <p14:sldId id="1161"/>
            <p14:sldId id="1162"/>
            <p14:sldId id="1163"/>
          </p14:sldIdLst>
        </p14:section>
        <p14:section name="Conclusion" id="{1AE6F33F-3789-4127-BA18-3D1C55A6C11A}">
          <p14:sldIdLst>
            <p14:sldId id="1127"/>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52796" autoAdjust="0"/>
  </p:normalViewPr>
  <p:slideViewPr>
    <p:cSldViewPr showGuides="1">
      <p:cViewPr varScale="1">
        <p:scale>
          <a:sx n="63" d="100"/>
          <a:sy n="63" d="100"/>
        </p:scale>
        <p:origin x="2286" y="66"/>
      </p:cViewPr>
      <p:guideLst>
        <p:guide orient="horz" pos="2184"/>
        <p:guide pos="3840"/>
      </p:guideLst>
    </p:cSldViewPr>
  </p:slideViewPr>
  <p:outlineViewPr>
    <p:cViewPr>
      <p:scale>
        <a:sx n="33" d="100"/>
        <a:sy n="33" d="100"/>
      </p:scale>
      <p:origin x="0" y="-9989"/>
    </p:cViewPr>
  </p:outlineViewPr>
  <p:notesTextViewPr>
    <p:cViewPr>
      <p:scale>
        <a:sx n="150" d="100"/>
        <a:sy n="150" d="100"/>
      </p:scale>
      <p:origin x="0" y="-3846"/>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11.1.2021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D6D14794-F06A-4611-8F78-8DFF4B7B28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725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Един от основните принцип в базата данни е НИКОГА да не повтаряме информация</a:t>
            </a:r>
          </a:p>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Когато нещо можем да го изнесем в отделна таблица, да го изнесем.</a:t>
            </a:r>
          </a:p>
          <a:p>
            <a:endParaRPr lang="bg-BG" dirty="0"/>
          </a:p>
          <a:p>
            <a:r>
              <a:rPr lang="bg-BG" dirty="0"/>
              <a:t>Информацията в базата данни винаги е съхранена таблично</a:t>
            </a:r>
          </a:p>
          <a:p>
            <a:endParaRPr lang="bg-BG" dirty="0"/>
          </a:p>
          <a:p>
            <a:r>
              <a:rPr lang="ru-RU" dirty="0"/>
              <a:t>Всяка една база данни съдържа в себе си таблици (най-важното в нея са данните)</a:t>
            </a:r>
          </a:p>
          <a:p>
            <a:endParaRPr lang="ru-RU" dirty="0"/>
          </a:p>
          <a:p>
            <a:r>
              <a:rPr lang="ru-RU" dirty="0"/>
              <a:t>Всяка една таблица има</a:t>
            </a:r>
          </a:p>
          <a:p>
            <a:pPr marL="228600" indent="-228600">
              <a:buAutoNum type="arabicPeriod"/>
            </a:pPr>
            <a:r>
              <a:rPr lang="ru-RU" dirty="0"/>
              <a:t>Име</a:t>
            </a:r>
          </a:p>
          <a:p>
            <a:pPr marL="228600" indent="-228600">
              <a:buAutoNum type="arabicPeriod"/>
            </a:pPr>
            <a:r>
              <a:rPr lang="ru-RU" dirty="0"/>
              <a:t>Ред</a:t>
            </a:r>
          </a:p>
          <a:p>
            <a:pPr marL="228600" indent="-228600">
              <a:buAutoNum type="arabicPeriod"/>
            </a:pPr>
            <a:r>
              <a:rPr lang="ru-RU" dirty="0"/>
              <a:t>Колона</a:t>
            </a:r>
          </a:p>
          <a:p>
            <a:endParaRPr lang="ru-RU" dirty="0"/>
          </a:p>
          <a:p>
            <a:r>
              <a:rPr lang="ru-RU" dirty="0"/>
              <a:t>Всеки един ред в тези таблици наричаме запис (ред-запис-entity = едно и също)</a:t>
            </a:r>
          </a:p>
          <a:p>
            <a:r>
              <a:rPr lang="ru-RU" dirty="0"/>
              <a:t>Един ред означава – една информация – един запис</a:t>
            </a:r>
          </a:p>
          <a:p>
            <a:r>
              <a:rPr lang="ru-RU" dirty="0"/>
              <a:t>Един ред е подобен на другите редове като тип на информацията, която съхранява вътре</a:t>
            </a:r>
          </a:p>
          <a:p>
            <a:endParaRPr lang="ru-RU" dirty="0"/>
          </a:p>
          <a:p>
            <a:r>
              <a:rPr lang="ru-RU" dirty="0"/>
              <a:t>Всяка една колона има </a:t>
            </a:r>
          </a:p>
          <a:p>
            <a:pPr marL="228600" indent="-228600">
              <a:buAutoNum type="arabicPeriod"/>
            </a:pPr>
            <a:r>
              <a:rPr lang="ru-RU" dirty="0"/>
              <a:t>име (колона без име не може да съществува)</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dirty="0"/>
              <a:t>тип на данните (не може едновременно да е и число и файл и символен низ), типът трябва да бъде само 1 нещо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Колоните описват таблицата и нейните свойства и каква информация съхранява</a:t>
            </a:r>
          </a:p>
          <a:p>
            <a:pPr marL="0" indent="0">
              <a:buNone/>
            </a:pPr>
            <a:endParaRPr lang="ru-RU" dirty="0"/>
          </a:p>
          <a:p>
            <a:pPr marL="0" indent="0">
              <a:buNone/>
            </a:pPr>
            <a:r>
              <a:rPr lang="ru-RU" dirty="0"/>
              <a:t>Клетка</a:t>
            </a:r>
          </a:p>
          <a:p>
            <a:pPr marL="171450" indent="-171450">
              <a:buFont typeface="Symbol" panose="05050102010706020507" pitchFamily="18" charset="2"/>
              <a:buChar char="Þ"/>
            </a:pPr>
            <a:r>
              <a:rPr lang="ru-RU" dirty="0"/>
              <a:t>Където се пресичат ред и колона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Съдържа някаква информация, някви данни</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237D7EF2-BFEF-49DA-9677-1BA377F8348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821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SQL</a:t>
            </a:r>
          </a:p>
          <a:p>
            <a:pPr marL="171450" indent="-171450">
              <a:buFont typeface="Symbol" panose="05050102010706020507" pitchFamily="18" charset="2"/>
              <a:buChar char="Þ"/>
            </a:pPr>
            <a:r>
              <a:rPr lang="ru-RU" dirty="0"/>
              <a:t>декоративен език:</a:t>
            </a:r>
          </a:p>
          <a:p>
            <a:pPr marL="0" indent="0">
              <a:buFont typeface="Symbol" panose="05050102010706020507" pitchFamily="18" charset="2"/>
              <a:buNone/>
            </a:pPr>
            <a:r>
              <a:rPr lang="ru-RU" dirty="0"/>
              <a:t>Декоративните езици:</a:t>
            </a:r>
          </a:p>
          <a:p>
            <a:pPr marL="0" indent="0">
              <a:buFont typeface="Symbol" panose="05050102010706020507" pitchFamily="18" charset="2"/>
              <a:buNone/>
            </a:pPr>
            <a:r>
              <a:rPr lang="ru-RU" dirty="0"/>
              <a:t>Описваме какво искаме да получим (какъв краен резултат)</a:t>
            </a:r>
          </a:p>
          <a:p>
            <a:pPr marL="0" indent="0">
              <a:buFont typeface="Symbol" panose="05050102010706020507" pitchFamily="18" charset="2"/>
              <a:buNone/>
            </a:pPr>
            <a:r>
              <a:rPr lang="ru-RU" dirty="0"/>
              <a:t>Пример: искам всички изпълнители, които започват с буквата Е</a:t>
            </a:r>
          </a:p>
          <a:p>
            <a:pPr marL="171450" indent="-171450">
              <a:buFont typeface="Symbol" panose="05050102010706020507" pitchFamily="18" charset="2"/>
              <a:buChar char="Þ"/>
            </a:pPr>
            <a:r>
              <a:rPr lang="ru-RU" dirty="0"/>
              <a:t>с този език можем да правим абсолютно всичко с базата данни, които виждаме визуално</a:t>
            </a:r>
          </a:p>
          <a:p>
            <a:pPr marL="171450" indent="-171450">
              <a:buFont typeface="Symbol" panose="05050102010706020507" pitchFamily="18" charset="2"/>
              <a:buChar char="Þ"/>
            </a:pPr>
            <a:r>
              <a:rPr lang="ru-RU" dirty="0"/>
              <a:t>можем да правим всякаква комуникация от свързването с машината до края до последните неща които правим всичко става със заявка</a:t>
            </a:r>
          </a:p>
          <a:p>
            <a:pPr marL="171450" indent="-171450">
              <a:buFont typeface="Symbol" panose="05050102010706020507" pitchFamily="18" charset="2"/>
              <a:buChar char="Þ"/>
            </a:pPr>
            <a:r>
              <a:rPr lang="ru-RU" dirty="0"/>
              <a:t>с този език може да правим 4 основни и най-важните неща, които правим с един сървър</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ru-RU" dirty="0"/>
              <a:t>Императивни езици: (при програмиране)</a:t>
            </a:r>
            <a:br>
              <a:rPr lang="ru-RU" dirty="0"/>
            </a:br>
            <a:r>
              <a:rPr lang="ru-RU" dirty="0"/>
              <a:t>Казваме му как да се направи (изпиши този код на конзолата и т.н)</a:t>
            </a:r>
          </a:p>
          <a:p>
            <a:pPr marL="0" indent="0">
              <a:buFont typeface="Symbol" panose="05050102010706020507" pitchFamily="18" charset="2"/>
              <a:buNone/>
            </a:pPr>
            <a:endParaRPr lang="ru-RU" dirty="0"/>
          </a:p>
          <a:p>
            <a:pPr marL="228600" indent="-228600">
              <a:buAutoNum type="arabicPeriod"/>
            </a:pPr>
            <a:r>
              <a:rPr lang="ru-RU" dirty="0"/>
              <a:t>Data Definition (DDL)</a:t>
            </a:r>
            <a:r>
              <a:rPr lang="en-US" dirty="0"/>
              <a:t> https://en.wikipedia.org/wiki/Data_definition_language</a:t>
            </a:r>
          </a:p>
          <a:p>
            <a:pPr marL="171450" indent="-171450">
              <a:buFont typeface="Symbol" panose="05050102010706020507" pitchFamily="18" charset="2"/>
              <a:buChar char="Þ"/>
            </a:pPr>
            <a:r>
              <a:rPr lang="bg-BG" dirty="0"/>
              <a:t>Тази част от езика се занимава с описанието на самите данни</a:t>
            </a:r>
            <a:endParaRPr lang="ru-RU" dirty="0"/>
          </a:p>
          <a:p>
            <a:pPr marL="171450" indent="-171450">
              <a:buFont typeface="Symbol" panose="05050102010706020507" pitchFamily="18" charset="2"/>
              <a:buChar char="Þ"/>
            </a:pPr>
            <a:r>
              <a:rPr lang="ru-RU" dirty="0"/>
              <a:t>Да опишем структурата от данни (създаването на таблици, на колони, изтриването на колоно, създаването на база данни и т.н.)</a:t>
            </a:r>
          </a:p>
          <a:p>
            <a:r>
              <a:rPr lang="ru-RU" dirty="0"/>
              <a:t>Думи които ще срещнем: </a:t>
            </a:r>
          </a:p>
          <a:p>
            <a:pPr marL="171450" indent="-171450">
              <a:buFont typeface="Symbol" panose="05050102010706020507" pitchFamily="18" charset="2"/>
              <a:buChar char="Þ"/>
            </a:pPr>
            <a:r>
              <a:rPr lang="ru-RU" dirty="0"/>
              <a:t>CREATE </a:t>
            </a:r>
            <a:r>
              <a:rPr lang="en-US" dirty="0"/>
              <a:t>TABLE/ INDEX</a:t>
            </a:r>
          </a:p>
          <a:p>
            <a:pPr marL="171450" indent="-171450">
              <a:buFont typeface="Symbol" panose="05050102010706020507" pitchFamily="18" charset="2"/>
              <a:buChar char="Þ"/>
            </a:pPr>
            <a:r>
              <a:rPr lang="en-US" dirty="0"/>
              <a:t>DROB TABLE/INDEX</a:t>
            </a:r>
          </a:p>
          <a:p>
            <a:pPr marL="171450" indent="-171450">
              <a:buFont typeface="Symbol" panose="05050102010706020507" pitchFamily="18" charset="2"/>
              <a:buChar char="Þ"/>
            </a:pPr>
            <a:r>
              <a:rPr lang="en-US" dirty="0"/>
              <a:t>UPDATE TABLE/INDEX</a:t>
            </a:r>
            <a:endParaRPr lang="ru-RU" dirty="0"/>
          </a:p>
          <a:p>
            <a:r>
              <a:rPr lang="ru-RU" dirty="0"/>
              <a:t>CREATE е за да направим физичезки нещо =&gt; колона, таблица, база и т.н</a:t>
            </a:r>
          </a:p>
          <a:p>
            <a:pPr marL="228600" indent="-228600">
              <a:buAutoNum type="arabicPeriod" startAt="2"/>
            </a:pPr>
            <a:r>
              <a:rPr lang="ru-RU" dirty="0"/>
              <a:t>Data Manipulation (DML)</a:t>
            </a:r>
            <a:r>
              <a:rPr lang="en-US" dirty="0"/>
              <a:t> https://en.wikipedia.org/wiki/Data_manipulation_language</a:t>
            </a:r>
            <a:endParaRPr lang="ru-RU"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Тази част от езика се занимава с самите данни</a:t>
            </a:r>
            <a:endParaRPr lang="ru-RU" dirty="0"/>
          </a:p>
          <a:p>
            <a:pPr marL="171450" indent="-171450">
              <a:buFont typeface="Symbol" panose="05050102010706020507" pitchFamily="18" charset="2"/>
              <a:buChar char="Þ"/>
            </a:pPr>
            <a:r>
              <a:rPr lang="ru-RU" dirty="0"/>
              <a:t>Ние четем данните, записваме, изтриваме, и променяме </a:t>
            </a:r>
          </a:p>
          <a:p>
            <a:r>
              <a:rPr lang="ru-RU" dirty="0"/>
              <a:t>Думи които ще срещнем:</a:t>
            </a:r>
          </a:p>
          <a:p>
            <a:pPr marL="171450" indent="-171450">
              <a:buFont typeface="Symbol" panose="05050102010706020507" pitchFamily="18" charset="2"/>
              <a:buChar char="Þ"/>
            </a:pPr>
            <a:r>
              <a:rPr lang="ru-RU" dirty="0"/>
              <a:t>SELECT / INSERT / DELETE / UPDATE (WHERE, JOIN, TOP, LEFT, GROUB BY)</a:t>
            </a:r>
          </a:p>
          <a:p>
            <a:r>
              <a:rPr lang="ru-RU" dirty="0"/>
              <a:t>Функции =&gt; MIN/MAX/AVR, STRLEN, LIKE</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Data Control (DCL)</a:t>
            </a:r>
            <a:r>
              <a:rPr lang="en-US" dirty="0"/>
              <a:t> https://en.wikipedia.org/wiki/Data_control_language</a:t>
            </a:r>
            <a:endParaRPr lang="ru-RU" dirty="0"/>
          </a:p>
          <a:p>
            <a:r>
              <a:rPr lang="ru-RU" dirty="0"/>
              <a:t>=&gt; Кой потребител има достъп до кои таблици, до кои бази има, какво може  да прави с тези данни и т.н</a:t>
            </a:r>
          </a:p>
          <a:p>
            <a:r>
              <a:rPr lang="ru-RU" dirty="0"/>
              <a:t>Думи които ще срещнем :</a:t>
            </a:r>
          </a:p>
          <a:p>
            <a:pPr marL="171450" indent="-171450">
              <a:buFont typeface="Symbol" panose="05050102010706020507" pitchFamily="18" charset="2"/>
              <a:buChar char="Þ"/>
            </a:pPr>
            <a:r>
              <a:rPr lang="ru-RU" dirty="0"/>
              <a:t>GRANТ, REVOKE</a:t>
            </a:r>
          </a:p>
          <a:p>
            <a:r>
              <a:rPr lang="ru-RU" dirty="0"/>
              <a:t>Gran</a:t>
            </a:r>
            <a:r>
              <a:rPr lang="en-US" dirty="0"/>
              <a:t>t</a:t>
            </a:r>
            <a:r>
              <a:rPr lang="ru-RU" dirty="0"/>
              <a:t> е дай права </a:t>
            </a:r>
          </a:p>
          <a:p>
            <a:r>
              <a:rPr lang="ru-RU" dirty="0"/>
              <a:t>Revoke e да махнеш права на някой от нещо</a:t>
            </a:r>
          </a:p>
          <a:p>
            <a:r>
              <a:rPr lang="ru-RU" dirty="0"/>
              <a:t>4. Transaction Control (TCL)</a:t>
            </a:r>
          </a:p>
          <a:p>
            <a:r>
              <a:rPr lang="ru-RU" dirty="0"/>
              <a:t>=&gt; Транзакция =&gt; поредица от команди които трябва да се случат заедно като едно цяло</a:t>
            </a:r>
          </a:p>
          <a:p>
            <a:r>
              <a:rPr lang="ru-RU" dirty="0"/>
              <a:t>=&gt; Позволява ни да групираме тази атонарност в acid</a:t>
            </a:r>
          </a:p>
          <a:p>
            <a:r>
              <a:rPr lang="ru-RU" dirty="0"/>
              <a:t>=&gt; Да направя транзакция в която да вкарам няколко заявки и да кажа или минават всички заявки или нито една не минава (всичко или нищо)</a:t>
            </a:r>
          </a:p>
          <a:p>
            <a:r>
              <a:rPr lang="ru-RU" dirty="0"/>
              <a:t>Думи които ще срещнем</a:t>
            </a:r>
            <a:r>
              <a:rPr lang="en-US" dirty="0"/>
              <a:t>:</a:t>
            </a:r>
            <a:r>
              <a:rPr lang="ru-RU" dirty="0"/>
              <a:t> </a:t>
            </a:r>
            <a:endParaRPr lang="en-US" dirty="0"/>
          </a:p>
          <a:p>
            <a:r>
              <a:rPr lang="ru-RU" dirty="0"/>
              <a:t>Commit =&gt; вкарай данните</a:t>
            </a:r>
          </a:p>
          <a:p>
            <a:r>
              <a:rPr lang="en-US" dirty="0"/>
              <a:t>Revert =&gt;</a:t>
            </a:r>
            <a:r>
              <a:rPr lang="bg-BG" dirty="0"/>
              <a:t> данните които сме вкарали искам да ги върнеш назад да ги изтриеш</a:t>
            </a:r>
          </a:p>
          <a:p>
            <a:r>
              <a:rPr lang="ru-RU" dirty="0"/>
              <a:t>Begin</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877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Типове данни</a:t>
            </a:r>
          </a:p>
          <a:p>
            <a:pPr marL="228600" indent="-228600">
              <a:buAutoNum type="arabicPeriod"/>
            </a:pPr>
            <a:r>
              <a:rPr lang="ru-RU" dirty="0"/>
              <a:t>Целочислени</a:t>
            </a:r>
          </a:p>
          <a:p>
            <a:pPr marL="171450" indent="-171450">
              <a:buFont typeface="Symbol" panose="05050102010706020507" pitchFamily="18" charset="2"/>
              <a:buChar char="Þ"/>
            </a:pPr>
            <a:r>
              <a:rPr lang="ru-RU" dirty="0"/>
              <a:t>bit (bool) =&gt; 0 (false), 1(true)</a:t>
            </a:r>
          </a:p>
          <a:p>
            <a:pPr marL="171450" indent="-171450">
              <a:buFont typeface="Symbol" panose="05050102010706020507" pitchFamily="18" charset="2"/>
              <a:buChar char="Þ"/>
            </a:pPr>
            <a:r>
              <a:rPr lang="ru-RU" dirty="0"/>
              <a:t>int (32bit)</a:t>
            </a:r>
          </a:p>
          <a:p>
            <a:pPr marL="171450" indent="-171450">
              <a:buFont typeface="Symbol" panose="05050102010706020507" pitchFamily="18" charset="2"/>
              <a:buChar char="Þ"/>
            </a:pPr>
            <a:r>
              <a:rPr lang="ru-RU" dirty="0"/>
              <a:t>bigint (64bit)</a:t>
            </a:r>
          </a:p>
          <a:p>
            <a:pPr marL="171450" indent="-171450">
              <a:buFont typeface="Symbol" panose="05050102010706020507" pitchFamily="18" charset="2"/>
              <a:buChar char="Þ"/>
            </a:pPr>
            <a:endParaRPr lang="en-US" dirty="0"/>
          </a:p>
          <a:p>
            <a:pPr marL="228600" indent="-228600">
              <a:buAutoNum type="arabicPeriod" startAt="2"/>
            </a:pPr>
            <a:r>
              <a:rPr lang="bg-BG" dirty="0"/>
              <a:t>Дробни</a:t>
            </a:r>
          </a:p>
          <a:p>
            <a:r>
              <a:rPr lang="ru-RU" dirty="0"/>
              <a:t>FLOAT, REAL, DECIMAL =&gt; те са с параметър (scale, precision) имаме два параметъра към този тип</a:t>
            </a:r>
          </a:p>
          <a:p>
            <a:r>
              <a:rPr lang="ru-RU" dirty="0"/>
              <a:t>пр: FLOAT(18,2) =&gt; 18 цифри прези запетая и 2 след запетая</a:t>
            </a:r>
          </a:p>
          <a:p>
            <a:pPr marL="0" indent="0">
              <a:buNone/>
            </a:pPr>
            <a:endParaRPr lang="bg-BG" dirty="0"/>
          </a:p>
          <a:p>
            <a:pPr marL="0" indent="0">
              <a:buNone/>
            </a:pPr>
            <a:r>
              <a:rPr lang="bg-BG" dirty="0"/>
              <a:t>3.   Текстови</a:t>
            </a:r>
            <a:endParaRPr lang="ru-RU" dirty="0"/>
          </a:p>
          <a:p>
            <a:pPr marL="171450" indent="-171450">
              <a:buFont typeface="Symbol" panose="05050102010706020507" pitchFamily="18" charset="2"/>
              <a:buChar char="Þ"/>
            </a:pPr>
            <a:r>
              <a:rPr lang="ru-RU" dirty="0"/>
              <a:t>те се различават по 2 оси</a:t>
            </a:r>
          </a:p>
          <a:p>
            <a:endParaRPr lang="ru-RU" dirty="0"/>
          </a:p>
          <a:p>
            <a:r>
              <a:rPr lang="ru-RU" dirty="0"/>
              <a:t>3.1. Първата ос е дали имат променлив размер или не </a:t>
            </a:r>
          </a:p>
          <a:p>
            <a:r>
              <a:rPr lang="ru-RU" dirty="0"/>
              <a:t>3.1.1. Фиксиран (fixed)</a:t>
            </a:r>
          </a:p>
          <a:p>
            <a:r>
              <a:rPr lang="ru-RU" dirty="0"/>
              <a:t>3.1.2. Променлив (var)</a:t>
            </a:r>
          </a:p>
          <a:p>
            <a:endParaRPr lang="ru-RU" dirty="0"/>
          </a:p>
          <a:p>
            <a:r>
              <a:rPr lang="ru-RU" dirty="0"/>
              <a:t>3.2 Дали поддържат Unicode или не</a:t>
            </a:r>
          </a:p>
          <a:p>
            <a:endParaRPr lang="en-US" dirty="0"/>
          </a:p>
          <a:p>
            <a:r>
              <a:rPr lang="ru-RU" dirty="0"/>
              <a:t>Един символ в паметта на компютъра може да бъде записан по различни начина</a:t>
            </a:r>
          </a:p>
          <a:p>
            <a:r>
              <a:rPr lang="ru-RU" dirty="0"/>
              <a:t>Като 1 байт =&gt; (само 256 символа) ASCII =&gt; тук един символ = 1 байт</a:t>
            </a:r>
          </a:p>
          <a:p>
            <a:r>
              <a:rPr lang="ru-RU" dirty="0"/>
              <a:t>Като 2 байта =&gt; (до 65 000 символа) (комбинацията от 2 байта се нарича) Unicode =&gt; тук един символ = 2 байта</a:t>
            </a:r>
          </a:p>
          <a:p>
            <a:r>
              <a:rPr lang="ru-RU" dirty="0"/>
              <a:t>https://stackoverflow.com/questions/19212306/whats-the-difference-between-ascii-and-unicode</a:t>
            </a:r>
          </a:p>
          <a:p>
            <a:endParaRPr lang="ru-RU" dirty="0"/>
          </a:p>
          <a:p>
            <a:r>
              <a:rPr lang="ru-RU" dirty="0"/>
              <a:t>Ако имаме fixed ASCII =&gt; CHAR(5) =&gt; ще имам ASCII символи само с точен размер 5</a:t>
            </a:r>
          </a:p>
          <a:p>
            <a:r>
              <a:rPr lang="ru-RU" dirty="0"/>
              <a:t>Ако запишем 1,2,3 и другите 2 места ЩЕ бъдат попълнени с празни места [1],[2],[3],[],[]</a:t>
            </a:r>
          </a:p>
          <a:p>
            <a:r>
              <a:rPr lang="ru-RU" dirty="0"/>
              <a:t>Ако имаме var ASCII =&gt; VARCHAR(5) =&gt; ще имам ASCII символи с максимум размер 5</a:t>
            </a:r>
          </a:p>
          <a:p>
            <a:r>
              <a:rPr lang="ru-RU" dirty="0"/>
              <a:t>Ако запишем 1,2,3 и другите 2 места НЯМА да бъдат попълнени с празни места [1],[2],[3]</a:t>
            </a:r>
          </a:p>
          <a:p>
            <a:r>
              <a:rPr lang="ru-RU" dirty="0"/>
              <a:t>Ако имаме fixed Unicode =&gt; NCHAR(5) =&gt; ще имам Unicode символи само с точен размер 5</a:t>
            </a:r>
          </a:p>
          <a:p>
            <a:r>
              <a:rPr lang="ru-RU" dirty="0"/>
              <a:t>Ако запишем 1,2,3 и другите 2 места ЩЕ бъдат попълнени с празни места [1],[2],[3],[],[]</a:t>
            </a:r>
          </a:p>
          <a:p>
            <a:r>
              <a:rPr lang="ru-RU" dirty="0"/>
              <a:t>Ако имаме var Unicode =&gt; NVARCHAR(5) =&gt; ще имам Unicode символи с максимум размер 5</a:t>
            </a:r>
          </a:p>
          <a:p>
            <a:r>
              <a:rPr lang="ru-RU" dirty="0"/>
              <a:t>Ако запишем 1,2,3 и другите 2 места НЯМА да бъдат попълнени с празни места [1],[2],[3]</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9081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BIT – bool</a:t>
            </a:r>
          </a:p>
          <a:p>
            <a:r>
              <a:rPr lang="en-US" sz="1200" kern="1200" dirty="0">
                <a:solidFill>
                  <a:schemeClr val="tx1"/>
                </a:solidFill>
                <a:latin typeface="+mn-lt"/>
                <a:ea typeface="+mn-ea"/>
                <a:cs typeface="+mn-cs"/>
              </a:rPr>
              <a:t>TINYINT – byte</a:t>
            </a:r>
          </a:p>
          <a:p>
            <a:r>
              <a:rPr lang="en-US" sz="1200" kern="1200" dirty="0">
                <a:solidFill>
                  <a:schemeClr val="tx1"/>
                </a:solidFill>
                <a:latin typeface="+mn-lt"/>
                <a:ea typeface="+mn-ea"/>
                <a:cs typeface="+mn-cs"/>
              </a:rPr>
              <a:t>SMALLINT – int16</a:t>
            </a:r>
          </a:p>
          <a:p>
            <a:r>
              <a:rPr lang="en-US" sz="1200" kern="1200" dirty="0">
                <a:solidFill>
                  <a:schemeClr val="tx1"/>
                </a:solidFill>
                <a:latin typeface="+mn-lt"/>
                <a:ea typeface="+mn-ea"/>
                <a:cs typeface="+mn-cs"/>
              </a:rPr>
              <a:t>INT – int32</a:t>
            </a:r>
          </a:p>
          <a:p>
            <a:r>
              <a:rPr lang="en-US" sz="1200" kern="1200" dirty="0">
                <a:solidFill>
                  <a:schemeClr val="tx1"/>
                </a:solidFill>
                <a:latin typeface="+mn-lt"/>
                <a:ea typeface="+mn-ea"/>
                <a:cs typeface="+mn-cs"/>
              </a:rPr>
              <a:t>BIGING - </a:t>
            </a:r>
            <a:r>
              <a:rPr lang="en-US" dirty="0" err="1"/>
              <a:t>BigInteger</a:t>
            </a:r>
            <a:endParaRPr lang="bg-BG"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F067CD-8E6B-4360-9AA8-C5DF2A48A6D1}" type="slidenum">
              <a:rPr lang="en-US" smtClean="0"/>
              <a:t>16</a:t>
            </a:fld>
            <a:endParaRPr lang="en-US" dirty="0"/>
          </a:p>
        </p:txBody>
      </p:sp>
      <p:sp>
        <p:nvSpPr>
          <p:cNvPr id="5" name="Footer Placeholder 7">
            <a:extLst>
              <a:ext uri="{FF2B5EF4-FFF2-40B4-BE49-F238E27FC236}">
                <a16:creationId xmlns:a16="http://schemas.microsoft.com/office/drawing/2014/main" id="{11283BC4-E710-4972-9158-1CE2E964B01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7942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DateTime</a:t>
            </a:r>
            <a:r>
              <a:rPr lang="en-US" sz="1200" b="1" i="0" kern="1200" dirty="0">
                <a:solidFill>
                  <a:schemeClr val="tx1"/>
                </a:solidFill>
                <a:effectLst/>
                <a:latin typeface="+mn-lt"/>
                <a:ea typeface="+mn-ea"/>
                <a:cs typeface="+mn-cs"/>
              </a:rPr>
              <a:t>                   DateTime2</a:t>
            </a:r>
            <a:endParaRPr lang="en-US" b="1" dirty="0">
              <a:effectLst/>
            </a:endParaRPr>
          </a:p>
          <a:p>
            <a:r>
              <a:rPr lang="en-US" b="1" dirty="0">
                <a:effectLst/>
              </a:rPr>
              <a:t>Min Value </a:t>
            </a:r>
            <a:r>
              <a:rPr lang="en-US" b="0" dirty="0">
                <a:effectLst/>
              </a:rPr>
              <a:t>1753-01-01 00:00:00 - 0001-01-01 00:00:00</a:t>
            </a:r>
          </a:p>
          <a:p>
            <a:r>
              <a:rPr lang="en-US" b="1" dirty="0">
                <a:effectLst/>
              </a:rPr>
              <a:t>Max Value </a:t>
            </a:r>
            <a:r>
              <a:rPr lang="en-US" b="0" dirty="0">
                <a:effectLst/>
              </a:rPr>
              <a:t>9999-12-31 23:59:59.997 - 9999-12-31 23:59:59.9999999</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18</a:t>
            </a:fld>
            <a:endParaRPr lang="en-US" dirty="0"/>
          </a:p>
        </p:txBody>
      </p:sp>
      <p:sp>
        <p:nvSpPr>
          <p:cNvPr id="5" name="Footer Placeholder 7">
            <a:extLst>
              <a:ext uri="{FF2B5EF4-FFF2-40B4-BE49-F238E27FC236}">
                <a16:creationId xmlns:a16="http://schemas.microsoft.com/office/drawing/2014/main" id="{9211C357-1D97-41D5-A5DA-06434A5CF8D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9590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Може ли да обобщим накратко какво е:</a:t>
            </a:r>
            <a:br>
              <a:rPr lang="bg-BG" dirty="0"/>
            </a:br>
            <a:r>
              <a:rPr lang="en-US" dirty="0"/>
              <a:t>RDBMS</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Релационни системи за управление на бази данни или както са също известни с английското им наименование relational database management system са системи за управление на бази данни, които са базирани на релационен модел, който е предложен от Едгар Код.</a:t>
            </a:r>
            <a:endParaRPr lang="en-US" b="0" i="0" dirty="0">
              <a:solidFill>
                <a:srgbClr val="4D5156"/>
              </a:solidFill>
              <a:effectLst/>
              <a:latin typeface="arial" panose="020B0604020202020204" pitchFamily="34" charset="0"/>
            </a:endParaRPr>
          </a:p>
          <a:p>
            <a:pPr marL="171450" indent="-171450">
              <a:buFont typeface="Symbol" panose="05050102010706020507" pitchFamily="18" charset="2"/>
              <a:buChar char="Þ"/>
            </a:pPr>
            <a:endParaRPr lang="en-US" dirty="0"/>
          </a:p>
          <a:p>
            <a:r>
              <a:rPr lang="en-US" dirty="0"/>
              <a:t>MSSQL (MSSQL developer edition </a:t>
            </a:r>
            <a:r>
              <a:rPr lang="bg-BG" dirty="0"/>
              <a:t>ни се явява </a:t>
            </a:r>
            <a:r>
              <a:rPr lang="en-US" dirty="0"/>
              <a:t>Database Engine)</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Microsoft SQL Server е сървърна система за управление на бази от данни на компанията Microsoft. Microsoft SQL Server е предназначена за управление на големи сървърно базирани БД за разлика от MS Access която е desktop базирана и не е предназначена за управление на големи корпоративни БД.</a:t>
            </a:r>
            <a:endParaRPr lang="bg-BG" dirty="0"/>
          </a:p>
          <a:p>
            <a:endParaRPr lang="en-US" dirty="0"/>
          </a:p>
          <a:p>
            <a:r>
              <a:rPr lang="en-US" dirty="0"/>
              <a:t>SSMS </a:t>
            </a:r>
            <a:endParaRPr lang="en-US" b="0" i="0" dirty="0">
              <a:effectLst/>
              <a:latin typeface="arial" panose="020B0604020202020204" pitchFamily="34" charset="0"/>
            </a:endParaRPr>
          </a:p>
          <a:p>
            <a:pPr marL="171450" indent="-171450">
              <a:buFont typeface="Symbol" panose="05050102010706020507" pitchFamily="18" charset="2"/>
              <a:buChar char="Þ"/>
            </a:pPr>
            <a:r>
              <a:rPr lang="en-US" b="0" i="0" dirty="0">
                <a:solidFill>
                  <a:srgbClr val="4D5156"/>
                </a:solidFill>
                <a:effectLst/>
                <a:latin typeface="arial" panose="020B0604020202020204" pitchFamily="34" charset="0"/>
              </a:rPr>
              <a:t>SQL Server Management Studio – </a:t>
            </a:r>
            <a:r>
              <a:rPr lang="bg-BG" b="0" i="0" dirty="0">
                <a:solidFill>
                  <a:srgbClr val="4D5156"/>
                </a:solidFill>
                <a:effectLst/>
                <a:latin typeface="arial" panose="020B0604020202020204" pitchFamily="34" charset="0"/>
              </a:rPr>
              <a:t>е софтуерно приложение, стартирано за първи път с </a:t>
            </a:r>
            <a:r>
              <a:rPr lang="en-US" b="0" i="0" dirty="0">
                <a:solidFill>
                  <a:srgbClr val="4D5156"/>
                </a:solidFill>
                <a:effectLst/>
                <a:latin typeface="arial" panose="020B0604020202020204" pitchFamily="34" charset="0"/>
              </a:rPr>
              <a:t>Microsoft SQL Server 2005, </a:t>
            </a:r>
            <a:r>
              <a:rPr lang="bg-BG" b="0" i="0" dirty="0">
                <a:solidFill>
                  <a:srgbClr val="4D5156"/>
                </a:solidFill>
                <a:effectLst/>
                <a:latin typeface="arial" panose="020B0604020202020204" pitchFamily="34" charset="0"/>
              </a:rPr>
              <a:t>което се използва за конфигуриране, управление и администриране на всички компоненти в </a:t>
            </a:r>
            <a:r>
              <a:rPr lang="en-US" b="0" i="0" dirty="0">
                <a:solidFill>
                  <a:srgbClr val="4D5156"/>
                </a:solidFill>
                <a:effectLst/>
                <a:latin typeface="arial" panose="020B0604020202020204" pitchFamily="34" charset="0"/>
              </a:rPr>
              <a:t>SQL Server.</a:t>
            </a:r>
            <a:endParaRPr lang="en-US" dirty="0"/>
          </a:p>
          <a:p>
            <a:endParaRPr lang="en-US" dirty="0"/>
          </a:p>
          <a:p>
            <a:r>
              <a:rPr lang="en-US" dirty="0"/>
              <a:t>SQL </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SQL или Език за структурирани запитвания е популярен език за програмиране, предназначен за създаване, видоизменяне, извличане и обработване на данни от релационни системи за управление на бази данни. Стандартизиран е от ANSI / ISO. SQL обикновено се произнася ес кю ел – или сикуъл.</a:t>
            </a:r>
            <a:endParaRPr lang="en-US" b="0" i="0" dirty="0">
              <a:solidFill>
                <a:srgbClr val="4D5156"/>
              </a:solidFill>
              <a:effectLst/>
              <a:latin typeface="arial" panose="020B0604020202020204" pitchFamily="34" charset="0"/>
            </a:endParaRPr>
          </a:p>
          <a:p>
            <a:endParaRPr lang="en-US" dirty="0"/>
          </a:p>
          <a:p>
            <a:r>
              <a:rPr lang="en-US" dirty="0"/>
              <a:t>Database Engine</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Двигателят на базата данни е основният софтуерен компонент, който система за управление на бази данни използва за създаване, четене, актуализиране и изтриване на данни от база данни.</a:t>
            </a:r>
            <a:endParaRPr lang="en-US" b="0" i="0" dirty="0">
              <a:solidFill>
                <a:srgbClr val="4D5156"/>
              </a:solidFill>
              <a:effectLst/>
              <a:latin typeface="arial" panose="020B0604020202020204" pitchFamily="34" charset="0"/>
            </a:endParaRPr>
          </a:p>
          <a:p>
            <a:pPr marL="171450" indent="-171450">
              <a:buFont typeface="Symbol" panose="05050102010706020507" pitchFamily="18" charset="2"/>
              <a:buChar char="Þ"/>
            </a:pPr>
            <a:endParaRPr lang="en-US" b="0" i="0" dirty="0">
              <a:solidFill>
                <a:srgbClr val="4D5156"/>
              </a:solidFill>
              <a:effectLst/>
              <a:latin typeface="arial" panose="020B0604020202020204" pitchFamily="34" charset="0"/>
            </a:endParaRPr>
          </a:p>
          <a:p>
            <a:pPr marL="0" indent="0">
              <a:buFont typeface="Symbol" panose="05050102010706020507" pitchFamily="18" charset="2"/>
              <a:buNone/>
            </a:pPr>
            <a:r>
              <a:rPr lang="ru-RU" b="0" i="0" dirty="0">
                <a:solidFill>
                  <a:srgbClr val="4D5156"/>
                </a:solidFill>
                <a:effectLst/>
                <a:latin typeface="arial" panose="020B0604020202020204" pitchFamily="34" charset="0"/>
              </a:rPr>
              <a:t>Обща култура:</a:t>
            </a:r>
          </a:p>
          <a:p>
            <a:pPr marL="0" indent="0">
              <a:buFont typeface="Symbol" panose="05050102010706020507" pitchFamily="18" charset="2"/>
              <a:buNone/>
            </a:pPr>
            <a:r>
              <a:rPr lang="ru-RU" b="0" i="0" dirty="0">
                <a:solidFill>
                  <a:srgbClr val="4D5156"/>
                </a:solidFill>
                <a:effectLst/>
                <a:latin typeface="arial" panose="020B0604020202020204" pitchFamily="34" charset="0"/>
              </a:rPr>
              <a:t>Начин за съхраняване на информация</a:t>
            </a:r>
          </a:p>
          <a:p>
            <a:pPr marL="0" indent="0">
              <a:buFont typeface="Symbol" panose="05050102010706020507" pitchFamily="18" charset="2"/>
              <a:buNone/>
            </a:pPr>
            <a:r>
              <a:rPr lang="ru-RU" b="0" i="0" dirty="0">
                <a:solidFill>
                  <a:srgbClr val="4D5156"/>
                </a:solidFill>
                <a:effectLst/>
                <a:latin typeface="arial" panose="020B0604020202020204" pitchFamily="34" charset="0"/>
              </a:rPr>
              <a:t>В РАМ паметта =&gt; Stack &amp; Heap</a:t>
            </a:r>
          </a:p>
          <a:p>
            <a:pPr marL="0" indent="0">
              <a:buFont typeface="Symbol" panose="05050102010706020507" pitchFamily="18" charset="2"/>
              <a:buNone/>
            </a:pPr>
            <a:r>
              <a:rPr lang="ru-RU" b="0" i="0" dirty="0">
                <a:solidFill>
                  <a:srgbClr val="4D5156"/>
                </a:solidFill>
                <a:effectLst/>
                <a:latin typeface="arial" panose="020B0604020202020204" pitchFamily="34" charset="0"/>
              </a:rPr>
              <a:t>Върху хард диска =&gt; В базата данни е така</a:t>
            </a:r>
          </a:p>
          <a:p>
            <a:pPr marL="0" indent="0">
              <a:buFont typeface="Symbol" panose="05050102010706020507" pitchFamily="18" charset="2"/>
              <a:buNone/>
            </a:pPr>
            <a:endParaRPr lang="ru-RU" b="0" i="0" dirty="0">
              <a:solidFill>
                <a:srgbClr val="4D5156"/>
              </a:solidFill>
              <a:effectLst/>
              <a:latin typeface="arial" panose="020B0604020202020204" pitchFamily="34" charset="0"/>
            </a:endParaRPr>
          </a:p>
          <a:p>
            <a:pPr marL="0" indent="0">
              <a:buFont typeface="Symbol" panose="05050102010706020507" pitchFamily="18" charset="2"/>
              <a:buNone/>
            </a:pPr>
            <a:r>
              <a:rPr lang="ru-RU" b="0" i="0" dirty="0">
                <a:solidFill>
                  <a:srgbClr val="4D5156"/>
                </a:solidFill>
                <a:effectLst/>
                <a:latin typeface="arial" panose="020B0604020202020204" pitchFamily="34" charset="0"/>
              </a:rPr>
              <a:t>1. Хард диска е едно от най-бавните неща</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Достъпа до РАМ паметта е стотици хиляди пъти по-бърз от достъпа до хард диска </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Достъпа до процесора или интернет е по-бърз от достъпа до хард диска</a:t>
            </a:r>
          </a:p>
          <a:p>
            <a:pPr marL="171450" indent="-171450">
              <a:buFont typeface="Symbol" panose="05050102010706020507" pitchFamily="18" charset="2"/>
              <a:buChar char="Þ"/>
            </a:pPr>
            <a:endParaRPr lang="en-US" b="0" i="0" dirty="0">
              <a:solidFill>
                <a:srgbClr val="4D5156"/>
              </a:solidFill>
              <a:effectLst/>
              <a:latin typeface="arial" panose="020B0604020202020204" pitchFamily="34" charset="0"/>
            </a:endParaRPr>
          </a:p>
          <a:p>
            <a:pPr marL="0" indent="0">
              <a:buFont typeface="Symbol" panose="05050102010706020507" pitchFamily="18" charset="2"/>
              <a:buNone/>
            </a:pPr>
            <a:r>
              <a:rPr lang="bg-BG" b="0" i="0" dirty="0">
                <a:solidFill>
                  <a:srgbClr val="4D5156"/>
                </a:solidFill>
                <a:effectLst/>
                <a:latin typeface="arial" panose="020B0604020202020204" pitchFamily="34" charset="0"/>
              </a:rPr>
              <a:t>Въпроси:</a:t>
            </a:r>
            <a:endParaRPr lang="en-US" b="0" i="0" dirty="0">
              <a:solidFill>
                <a:srgbClr val="4D5156"/>
              </a:solidFill>
              <a:effectLst/>
              <a:latin typeface="arial" panose="020B0604020202020204" pitchFamily="34" charset="0"/>
            </a:endParaRPr>
          </a:p>
          <a:p>
            <a:pPr marL="228600" indent="-228600">
              <a:buFont typeface="Symbol" panose="05050102010706020507" pitchFamily="18" charset="2"/>
              <a:buAutoNum type="arabicPeriod"/>
            </a:pPr>
            <a:r>
              <a:rPr lang="ru-RU" b="0" i="0" dirty="0">
                <a:solidFill>
                  <a:srgbClr val="4D5156"/>
                </a:solidFill>
                <a:effectLst/>
                <a:latin typeface="arial" panose="020B0604020202020204" pitchFamily="34" charset="0"/>
              </a:rPr>
              <a:t>Ако някой влезне в нашите база данни без права, как може да се предпазим? Въобще има ли някакъв начин това да се случи?</a:t>
            </a:r>
          </a:p>
          <a:p>
            <a:pPr marL="228600" indent="-228600">
              <a:buFont typeface="Symbol" panose="05050102010706020507" pitchFamily="18" charset="2"/>
              <a:buAutoNum type="arabicPeriod"/>
            </a:pPr>
            <a:r>
              <a:rPr lang="en-US" b="0" i="0" dirty="0">
                <a:solidFill>
                  <a:srgbClr val="4D5156"/>
                </a:solidFill>
                <a:effectLst/>
                <a:latin typeface="arial" panose="020B0604020202020204" pitchFamily="34" charset="0"/>
              </a:rPr>
              <a:t>Non-Unicode &amp; ASCII?</a:t>
            </a:r>
          </a:p>
          <a:p>
            <a:pPr marL="228600" indent="-228600">
              <a:buFont typeface="Symbol" panose="05050102010706020507" pitchFamily="18" charset="2"/>
              <a:buAutoNum type="arabicPeriod"/>
            </a:pPr>
            <a:r>
              <a:rPr lang="bg-BG" b="0" i="0" dirty="0">
                <a:solidFill>
                  <a:srgbClr val="4D5156"/>
                </a:solidFill>
                <a:effectLst/>
                <a:latin typeface="arial" panose="020B0604020202020204" pitchFamily="34" charset="0"/>
              </a:rPr>
              <a:t>Когато имаме 3 реда, с </a:t>
            </a:r>
            <a:r>
              <a:rPr lang="en-US" b="0" i="0" dirty="0">
                <a:solidFill>
                  <a:srgbClr val="4D5156"/>
                </a:solidFill>
                <a:effectLst/>
                <a:latin typeface="arial" panose="020B0604020202020204" pitchFamily="34" charset="0"/>
              </a:rPr>
              <a:t>ID [1,2,6]</a:t>
            </a:r>
            <a:r>
              <a:rPr lang="bg-BG" b="0" i="0" dirty="0">
                <a:solidFill>
                  <a:srgbClr val="4D5156"/>
                </a:solidFill>
                <a:effectLst/>
                <a:latin typeface="arial" panose="020B0604020202020204" pitchFamily="34" charset="0"/>
              </a:rPr>
              <a:t> какво означава това? Другите са изтрити</a:t>
            </a:r>
            <a:r>
              <a:rPr lang="en-US" b="0" i="0" dirty="0">
                <a:solidFill>
                  <a:srgbClr val="4D5156"/>
                </a:solidFill>
                <a:effectLst/>
                <a:latin typeface="arial" panose="020B0604020202020204" pitchFamily="34" charset="0"/>
              </a:rPr>
              <a:t> </a:t>
            </a:r>
            <a:r>
              <a:rPr lang="bg-BG" b="0" i="0" dirty="0">
                <a:solidFill>
                  <a:srgbClr val="4D5156"/>
                </a:solidFill>
                <a:effectLst/>
                <a:latin typeface="arial" panose="020B0604020202020204" pitchFamily="34" charset="0"/>
              </a:rPr>
              <a:t>и следователно ред номер 3 има </a:t>
            </a:r>
            <a:r>
              <a:rPr lang="en-US" b="0" i="0" dirty="0">
                <a:solidFill>
                  <a:srgbClr val="4D5156"/>
                </a:solidFill>
                <a:effectLst/>
                <a:latin typeface="arial" panose="020B0604020202020204" pitchFamily="34" charset="0"/>
              </a:rPr>
              <a:t>ID 6</a:t>
            </a:r>
            <a:r>
              <a:rPr lang="bg-BG" b="0" i="0" dirty="0">
                <a:solidFill>
                  <a:srgbClr val="4D5156"/>
                </a:solidFill>
                <a:effectLst/>
                <a:latin typeface="arial" panose="020B0604020202020204" pitchFamily="34" charset="0"/>
              </a:rPr>
              <a:t>? Ако са изтрити пазят ли се някъде? Може ли по някакъв начин</a:t>
            </a:r>
            <a:r>
              <a:rPr lang="en-US" b="0" i="0" dirty="0">
                <a:solidFill>
                  <a:srgbClr val="4D5156"/>
                </a:solidFill>
                <a:effectLst/>
                <a:latin typeface="arial" panose="020B0604020202020204" pitchFamily="34" charset="0"/>
              </a:rPr>
              <a:t> </a:t>
            </a:r>
            <a:r>
              <a:rPr lang="bg-BG" b="0" i="0" dirty="0">
                <a:solidFill>
                  <a:srgbClr val="4D5156"/>
                </a:solidFill>
                <a:effectLst/>
                <a:latin typeface="arial" panose="020B0604020202020204" pitchFamily="34" charset="0"/>
              </a:rPr>
              <a:t>да речем, ако добавим нов ред (тоест 4-ти), то </a:t>
            </a:r>
            <a:r>
              <a:rPr lang="en-US" b="0" i="0" dirty="0">
                <a:solidFill>
                  <a:srgbClr val="4D5156"/>
                </a:solidFill>
                <a:effectLst/>
                <a:latin typeface="arial" panose="020B0604020202020204" pitchFamily="34" charset="0"/>
              </a:rPr>
              <a:t>ID-</a:t>
            </a:r>
            <a:r>
              <a:rPr lang="bg-BG" b="0" i="0" dirty="0">
                <a:solidFill>
                  <a:srgbClr val="4D5156"/>
                </a:solidFill>
                <a:effectLst/>
                <a:latin typeface="arial" panose="020B0604020202020204" pitchFamily="34" charset="0"/>
              </a:rPr>
              <a:t>то да бъде записано</a:t>
            </a:r>
            <a:r>
              <a:rPr lang="en-US" b="0" i="0" dirty="0">
                <a:solidFill>
                  <a:srgbClr val="4D5156"/>
                </a:solidFill>
                <a:effectLst/>
                <a:latin typeface="arial" panose="020B0604020202020204" pitchFamily="34" charset="0"/>
              </a:rPr>
              <a:t> </a:t>
            </a:r>
            <a:r>
              <a:rPr lang="bg-BG" b="0" i="0" dirty="0">
                <a:solidFill>
                  <a:srgbClr val="4D5156"/>
                </a:solidFill>
                <a:effectLst/>
                <a:latin typeface="arial" panose="020B0604020202020204" pitchFamily="34" charset="0"/>
              </a:rPr>
              <a:t>с предишно, което е било изтрито и следователно да вземе неговото </a:t>
            </a:r>
            <a:r>
              <a:rPr lang="en-US" b="0" i="0" dirty="0">
                <a:solidFill>
                  <a:srgbClr val="4D5156"/>
                </a:solidFill>
                <a:effectLst/>
                <a:latin typeface="arial" panose="020B0604020202020204" pitchFamily="34" charset="0"/>
              </a:rPr>
              <a:t>ID,</a:t>
            </a:r>
            <a:r>
              <a:rPr lang="bg-BG" b="0" i="0" dirty="0">
                <a:solidFill>
                  <a:srgbClr val="4D5156"/>
                </a:solidFill>
                <a:effectLst/>
                <a:latin typeface="arial" panose="020B0604020202020204" pitchFamily="34" charset="0"/>
              </a:rPr>
              <a:t> ако може автоматично ли ще се подредят по този начин </a:t>
            </a:r>
            <a:r>
              <a:rPr lang="en-US" b="0" i="0" dirty="0">
                <a:solidFill>
                  <a:srgbClr val="4D5156"/>
                </a:solidFill>
                <a:effectLst/>
                <a:latin typeface="arial" panose="020B0604020202020204" pitchFamily="34" charset="0"/>
              </a:rPr>
              <a:t>[1,2,3,6]</a:t>
            </a:r>
            <a:r>
              <a:rPr lang="bg-BG" b="0" i="0" dirty="0">
                <a:solidFill>
                  <a:srgbClr val="4D5156"/>
                </a:solidFill>
                <a:effectLst/>
                <a:latin typeface="arial" panose="020B0604020202020204" pitchFamily="34" charset="0"/>
              </a:rPr>
              <a:t> или ще си стои </a:t>
            </a:r>
            <a:r>
              <a:rPr lang="en-US" b="0" i="0" dirty="0">
                <a:solidFill>
                  <a:srgbClr val="4D5156"/>
                </a:solidFill>
                <a:effectLst/>
                <a:latin typeface="arial" panose="020B0604020202020204" pitchFamily="34" charset="0"/>
              </a:rPr>
              <a:t>[1,2,6,3]</a:t>
            </a:r>
            <a:r>
              <a:rPr lang="bg-BG" b="0" i="0" dirty="0">
                <a:solidFill>
                  <a:srgbClr val="4D5156"/>
                </a:solidFill>
                <a:effectLst/>
                <a:latin typeface="arial" panose="020B0604020202020204" pitchFamily="34" charset="0"/>
              </a:rPr>
              <a:t>  </a:t>
            </a:r>
            <a:endParaRPr lang="en-US" b="0" i="0" dirty="0">
              <a:solidFill>
                <a:srgbClr val="4D5156"/>
              </a:solidFill>
              <a:effectLst/>
              <a:latin typeface="arial" panose="020B0604020202020204" pitchFamily="34" charset="0"/>
            </a:endParaRPr>
          </a:p>
          <a:p>
            <a:pPr marL="228600" indent="-228600">
              <a:buFont typeface="Symbol" panose="05050102010706020507" pitchFamily="18" charset="2"/>
              <a:buAutoNum type="arabicPeriod"/>
            </a:pPr>
            <a:r>
              <a:rPr lang="bg-BG" b="0" i="0" dirty="0">
                <a:solidFill>
                  <a:srgbClr val="4D5156"/>
                </a:solidFill>
                <a:effectLst/>
                <a:latin typeface="arial" panose="020B0604020202020204" pitchFamily="34" charset="0"/>
              </a:rPr>
              <a:t>Как определяме дали дадена колона да е </a:t>
            </a:r>
            <a:r>
              <a:rPr lang="en-US" b="0" i="0" dirty="0">
                <a:solidFill>
                  <a:srgbClr val="4D5156"/>
                </a:solidFill>
                <a:effectLst/>
                <a:latin typeface="arial" panose="020B0604020202020204" pitchFamily="34" charset="0"/>
              </a:rPr>
              <a:t>allow nulls? </a:t>
            </a:r>
            <a:r>
              <a:rPr lang="bg-BG" b="0" i="0" dirty="0">
                <a:solidFill>
                  <a:srgbClr val="4D5156"/>
                </a:solidFill>
                <a:effectLst/>
                <a:latin typeface="arial" panose="020B0604020202020204" pitchFamily="34" charset="0"/>
              </a:rPr>
              <a:t>Има строго правило или зависи от нас и според зависи какви данни ни трябват? Пример: всички футболни отбори имат имена, но не всички имат </a:t>
            </a:r>
            <a:r>
              <a:rPr lang="en-US" b="0" i="0" dirty="0">
                <a:solidFill>
                  <a:srgbClr val="4D5156"/>
                </a:solidFill>
                <a:effectLst/>
                <a:latin typeface="arial" panose="020B0604020202020204" pitchFamily="34" charset="0"/>
              </a:rPr>
              <a:t>nickname </a:t>
            </a:r>
            <a:r>
              <a:rPr lang="bg-BG" b="0" i="0" dirty="0">
                <a:solidFill>
                  <a:srgbClr val="4D5156"/>
                </a:solidFill>
                <a:effectLst/>
                <a:latin typeface="arial" panose="020B0604020202020204" pitchFamily="34" charset="0"/>
              </a:rPr>
              <a:t>и тук правим логиката, че може да е </a:t>
            </a:r>
            <a:r>
              <a:rPr lang="en-US" b="0" i="0" dirty="0">
                <a:solidFill>
                  <a:srgbClr val="4D5156"/>
                </a:solidFill>
                <a:effectLst/>
                <a:latin typeface="arial" panose="020B0604020202020204" pitchFamily="34" charset="0"/>
              </a:rPr>
              <a:t>allow nulls</a:t>
            </a:r>
            <a:endParaRPr lang="ru-RU" b="0" i="0" dirty="0">
              <a:solidFill>
                <a:srgbClr val="4D5156"/>
              </a:solidFill>
              <a:effectLst/>
              <a:latin typeface="arial" panose="020B0604020202020204" pitchFamily="34" charset="0"/>
            </a:endParaRPr>
          </a:p>
          <a:p>
            <a:pPr marL="0" indent="0">
              <a:buFont typeface="Symbol" panose="05050102010706020507" pitchFamily="18" charset="2"/>
              <a:buNone/>
            </a:pPr>
            <a:endParaRPr lang="en-US" b="0" i="0" dirty="0">
              <a:solidFill>
                <a:srgbClr val="4D5156"/>
              </a:solidFill>
              <a:effectLst/>
              <a:latin typeface="arial" panose="020B0604020202020204" pitchFamily="34" charset="0"/>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26905AE6-D8A3-45B6-928E-F3E2E637AD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8514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577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B3E59BF0-979F-4622-B93F-A872A2ACAE7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2003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4A8EB05F-A7FA-47A1-9F9D-52D56959C32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5316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C16FB4C5-7FC9-4A20-9F90-120D3551543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6310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Data Management</a:t>
            </a:r>
          </a:p>
          <a:p>
            <a:r>
              <a:rPr lang="ru-RU" dirty="0"/>
              <a:t>=&gt; Всеки ден се създава огромен обен от нова и нова информация. Тази информация трябва да бъде някъде съхранявана.</a:t>
            </a:r>
          </a:p>
          <a:p>
            <a:r>
              <a:rPr lang="ru-RU" dirty="0"/>
              <a:t>Извличането, съхранението, промяната, изтриването, въобще менеджирането на информация се нарича Data Management</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6022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store and all invoices</a:t>
            </a:r>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60C35C85-0DC0-47EE-9F3C-0EDCBCC9D44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733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excel.</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7">
            <a:extLst>
              <a:ext uri="{FF2B5EF4-FFF2-40B4-BE49-F238E27FC236}">
                <a16:creationId xmlns:a16="http://schemas.microsoft.com/office/drawing/2014/main" id="{E30F05E5-BBDB-4D27-AF8B-7468AE07604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33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it looks</a:t>
            </a:r>
            <a:r>
              <a:rPr lang="en-US" baseline="0" dirty="0"/>
              <a:t> one database file</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8</a:t>
            </a:fld>
            <a:endParaRPr lang="en-US" dirty="0"/>
          </a:p>
        </p:txBody>
      </p:sp>
      <p:sp>
        <p:nvSpPr>
          <p:cNvPr id="5" name="Footer Placeholder 7">
            <a:extLst>
              <a:ext uri="{FF2B5EF4-FFF2-40B4-BE49-F238E27FC236}">
                <a16:creationId xmlns:a16="http://schemas.microsoft.com/office/drawing/2014/main" id="{59FEB95B-1EC9-4156-ADB8-AF3F1F6675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5043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bg-BG" dirty="0"/>
              <a:t>Ние като клиенти пускаме заявка към сървъра за база данни</a:t>
            </a:r>
          </a:p>
          <a:p>
            <a:pPr marL="228600" indent="-228600">
              <a:buAutoNum type="arabicPeriod"/>
            </a:pPr>
            <a:r>
              <a:rPr lang="bg-BG" dirty="0"/>
              <a:t>Сървъра обработва тази заявка. Тя отговаря на определени правила, определен синтаксис и сървъра разбира буквално какво искаме от него.</a:t>
            </a:r>
          </a:p>
          <a:p>
            <a:pPr marL="228600" indent="-228600">
              <a:buAutoNum type="arabicPeriod"/>
            </a:pPr>
            <a:r>
              <a:rPr lang="bg-BG" dirty="0"/>
              <a:t>Обработва тази заявка и отваря физическото място, където базата данни я записва (99% в файл)</a:t>
            </a:r>
          </a:p>
          <a:p>
            <a:pPr marL="228600" indent="-228600">
              <a:buAutoNum type="arabicPeriod"/>
            </a:pPr>
            <a:r>
              <a:rPr lang="bg-BG" dirty="0"/>
              <a:t>Физическото място на достъп за записване на информацията базата данни го проверява, намира какво искаме от него да направим. Пише, чете, променя, създава нова таблица, изтрива. Всички тези промени се случват и получаваме като резултат някаква информация. Тоест сървъра го получава и накрая ни връща данните в някакъв табличен вид</a:t>
            </a:r>
          </a:p>
          <a:p>
            <a:endParaRPr lang="bg-BG" dirty="0"/>
          </a:p>
          <a:p>
            <a:r>
              <a:rPr lang="en-US" dirty="0"/>
              <a:t>1. Clients</a:t>
            </a:r>
            <a:endParaRPr lang="ru-RU"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C# код</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SSMS</a:t>
            </a:r>
            <a:endParaRPr lang="ru-RU" dirty="0"/>
          </a:p>
          <a:p>
            <a:endParaRPr lang="ru-RU" dirty="0"/>
          </a:p>
          <a:p>
            <a:r>
              <a:rPr lang="ru-RU" dirty="0"/>
              <a:t>=&gt; SSMS / C#, софтуери, които прочитат казват на Engine какво да направи, разбират какво им е върнал</a:t>
            </a:r>
          </a:p>
          <a:p>
            <a:r>
              <a:rPr lang="ru-RU" dirty="0"/>
              <a:t>и под някаква форма с данните правят нещо</a:t>
            </a:r>
          </a:p>
          <a:p>
            <a:pPr marL="171450" indent="-171450">
              <a:buFont typeface="Symbol" panose="05050102010706020507" pitchFamily="18" charset="2"/>
              <a:buChar char="Þ"/>
            </a:pPr>
            <a:r>
              <a:rPr lang="ru-RU" dirty="0"/>
              <a:t>SSMS ни ги визуализира под формата на табличка</a:t>
            </a:r>
          </a:p>
          <a:p>
            <a:pPr marL="171450" indent="-171450">
              <a:buFont typeface="Symbol" panose="05050102010706020507" pitchFamily="18" charset="2"/>
              <a:buChar char="Þ"/>
            </a:pPr>
            <a:endParaRPr lang="ru-RU" dirty="0"/>
          </a:p>
          <a:p>
            <a:pPr marL="0" indent="0">
              <a:buFont typeface="Symbol" panose="05050102010706020507" pitchFamily="18" charset="2"/>
              <a:buNone/>
            </a:pPr>
            <a:r>
              <a:rPr lang="en-US" dirty="0"/>
              <a:t>2. Query</a:t>
            </a:r>
          </a:p>
          <a:p>
            <a:pPr marL="171450" indent="-171450">
              <a:buFont typeface="Symbol" panose="05050102010706020507" pitchFamily="18" charset="2"/>
              <a:buChar char="Þ"/>
            </a:pPr>
            <a:r>
              <a:rPr lang="en-US" dirty="0"/>
              <a:t>SQL</a:t>
            </a:r>
          </a:p>
          <a:p>
            <a:endParaRPr lang="ru-RU" dirty="0"/>
          </a:p>
          <a:p>
            <a:r>
              <a:rPr lang="en-US" dirty="0"/>
              <a:t>3. </a:t>
            </a:r>
            <a:r>
              <a:rPr lang="ru-RU" dirty="0"/>
              <a:t>Engine</a:t>
            </a:r>
          </a:p>
          <a:p>
            <a:pPr marL="171450" indent="-171450">
              <a:buFont typeface="Symbol" panose="05050102010706020507" pitchFamily="18" charset="2"/>
              <a:buChar char="Þ"/>
            </a:pPr>
            <a:r>
              <a:rPr lang="en-US" dirty="0"/>
              <a:t>RDBMS (</a:t>
            </a:r>
            <a:r>
              <a:rPr lang="bg-BG" dirty="0"/>
              <a:t>Наричаме : Сървър на бази данни, </a:t>
            </a:r>
            <a:r>
              <a:rPr lang="en-US" dirty="0"/>
              <a:t>Database Engine) </a:t>
            </a:r>
            <a:r>
              <a:rPr lang="bg-BG" dirty="0"/>
              <a:t>Софтура, който знае да чете и да пише по специален начин база данни, така че да е удобно, бързо, сигурно, да могат много хора едновременно да пишат и четат.</a:t>
            </a:r>
          </a:p>
          <a:p>
            <a:pPr marL="171450" indent="-171450">
              <a:buFont typeface="Symbol" panose="05050102010706020507" pitchFamily="18" charset="2"/>
              <a:buChar char="Þ"/>
            </a:pPr>
            <a:r>
              <a:rPr lang="bg-BG" dirty="0"/>
              <a:t>Този софтуер, който ние ще ползваме е </a:t>
            </a:r>
            <a:r>
              <a:rPr lang="en-US" dirty="0"/>
              <a:t>MSSQL</a:t>
            </a:r>
            <a:endParaRPr lang="bg-BG" dirty="0"/>
          </a:p>
          <a:p>
            <a:pPr marL="171450" indent="-171450">
              <a:buFont typeface="Symbol" panose="05050102010706020507" pitchFamily="18" charset="2"/>
              <a:buChar char="Þ"/>
            </a:pPr>
            <a:r>
              <a:rPr lang="bg-BG" dirty="0"/>
              <a:t>Импретретира файлове, чете, разбира, какво искаме от него и ни отговаря на въпросите и заявките, които пускаме.</a:t>
            </a:r>
          </a:p>
          <a:p>
            <a:pPr marL="171450" indent="-171450">
              <a:buFont typeface="Symbol" panose="05050102010706020507" pitchFamily="18" charset="2"/>
              <a:buChar char="Þ"/>
            </a:pPr>
            <a:r>
              <a:rPr lang="bg-BG" dirty="0"/>
              <a:t>Между нас като клиенти, които искат да пишат и да четет информация и истинската информация, която наричаме база данни са именно тези системи за релационни база данни</a:t>
            </a:r>
            <a:endParaRPr lang="ru-RU" dirty="0"/>
          </a:p>
          <a:p>
            <a:endParaRPr lang="en-US" dirty="0"/>
          </a:p>
          <a:p>
            <a:r>
              <a:rPr lang="en-US" dirty="0"/>
              <a:t>4. Access</a:t>
            </a:r>
          </a:p>
          <a:p>
            <a:pPr marL="171450" indent="-171450">
              <a:buFont typeface="Symbol" panose="05050102010706020507" pitchFamily="18" charset="2"/>
              <a:buChar char="Þ"/>
            </a:pPr>
            <a:r>
              <a:rPr lang="en-US" dirty="0"/>
              <a:t>File</a:t>
            </a:r>
          </a:p>
          <a:p>
            <a:endParaRPr lang="ru-RU" dirty="0"/>
          </a:p>
          <a:p>
            <a:r>
              <a:rPr lang="en-US" dirty="0"/>
              <a:t>5. </a:t>
            </a:r>
            <a:r>
              <a:rPr lang="ru-RU" dirty="0"/>
              <a:t>Database</a:t>
            </a:r>
          </a:p>
          <a:p>
            <a:pPr marL="171450" indent="-171450">
              <a:buFont typeface="Symbol" panose="05050102010706020507" pitchFamily="18" charset="2"/>
              <a:buChar char="Þ"/>
            </a:pPr>
            <a:r>
              <a:rPr lang="ru-RU" dirty="0"/>
              <a:t>Това е информацията. Тази информация е под формата на файлове.</a:t>
            </a:r>
          </a:p>
          <a:p>
            <a:pPr marL="171450" indent="-171450">
              <a:buFont typeface="Symbol" panose="05050102010706020507" pitchFamily="18" charset="2"/>
              <a:buChar char="Þ"/>
            </a:pPr>
            <a:r>
              <a:rPr lang="ru-RU" dirty="0"/>
              <a:t>Тези база данни се съхраняват в едни истински файлове в истинска файлова система в една папка. Това е истинската ни база данни.</a:t>
            </a:r>
          </a:p>
          <a:p>
            <a:pPr marL="171450" indent="-171450">
              <a:buFont typeface="Symbol" panose="05050102010706020507" pitchFamily="18" charset="2"/>
              <a:buChar char="Þ"/>
            </a:pPr>
            <a:r>
              <a:rPr lang="bg-BG" dirty="0"/>
              <a:t>Всяка една база данни, която съм създал =&gt; </a:t>
            </a:r>
            <a:r>
              <a:rPr lang="en-US" dirty="0"/>
              <a:t>C:\Program Files\Microsoft SQL Server\MSSQL15.MSSQLSERVER\MSSQL\DATA</a:t>
            </a:r>
            <a:endParaRPr lang="ru-RU" dirty="0"/>
          </a:p>
          <a:p>
            <a:pPr marL="171450" indent="-171450">
              <a:buFont typeface="Symbol" panose="05050102010706020507" pitchFamily="18" charset="2"/>
              <a:buChar char="Þ"/>
            </a:pPr>
            <a:r>
              <a:rPr lang="ru-RU" dirty="0"/>
              <a:t>Данните, които ги пише на файловата система са един огромен масив от байтове</a:t>
            </a:r>
          </a:p>
          <a:p>
            <a:pPr marL="171450" indent="-171450">
              <a:buFont typeface="Symbol" panose="05050102010706020507" pitchFamily="18" charset="2"/>
              <a:buChar char="Þ"/>
            </a:pPr>
            <a:r>
              <a:rPr lang="ru-RU" dirty="0"/>
              <a:t>Всичката информация в </a:t>
            </a:r>
            <a:r>
              <a:rPr lang="en-US" dirty="0"/>
              <a:t>PC-</a:t>
            </a:r>
            <a:r>
              <a:rPr lang="bg-BG" dirty="0"/>
              <a:t>та по един или друг начин в крайна сметка е последователност отединици и нули, които като групираме по 8 наведнъж наричаме байт. Файловата система разбира само от единици и нули. Така работи електрониката генерално, не само </a:t>
            </a:r>
            <a:r>
              <a:rPr lang="en-US" dirty="0"/>
              <a:t>PC-</a:t>
            </a:r>
            <a:r>
              <a:rPr lang="bg-BG" dirty="0"/>
              <a:t>та.</a:t>
            </a:r>
            <a:endParaRPr lang="en-US" dirty="0"/>
          </a:p>
          <a:p>
            <a:pPr marL="171450" indent="-171450">
              <a:buFont typeface="Symbol" panose="05050102010706020507" pitchFamily="18" charset="2"/>
              <a:buChar char="Þ"/>
            </a:pPr>
            <a:endParaRPr lang="en-US" dirty="0"/>
          </a:p>
          <a:p>
            <a:pPr marL="0" indent="0">
              <a:buFont typeface="Symbol" panose="05050102010706020507" pitchFamily="18" charset="2"/>
              <a:buNone/>
            </a:pPr>
            <a:r>
              <a:rPr lang="en-US" dirty="0"/>
              <a:t>6. Data</a:t>
            </a:r>
          </a:p>
          <a:p>
            <a:pPr marL="171450" indent="-171450">
              <a:buFont typeface="Symbol" panose="05050102010706020507" pitchFamily="18" charset="2"/>
              <a:buChar char="Þ"/>
            </a:pPr>
            <a:r>
              <a:rPr lang="en-US" dirty="0"/>
              <a:t>Binary data</a:t>
            </a:r>
          </a:p>
          <a:p>
            <a:pPr marL="0" indent="0">
              <a:buFont typeface="Symbol" panose="05050102010706020507" pitchFamily="18" charset="2"/>
              <a:buNone/>
            </a:pPr>
            <a:endParaRPr lang="en-US" dirty="0"/>
          </a:p>
          <a:p>
            <a:pPr marL="0" indent="0">
              <a:buFont typeface="Symbol" panose="05050102010706020507" pitchFamily="18" charset="2"/>
              <a:buNone/>
            </a:pPr>
            <a:r>
              <a:rPr lang="en-US" dirty="0"/>
              <a:t>7. Engine</a:t>
            </a:r>
          </a:p>
          <a:p>
            <a:pPr marL="0" indent="0">
              <a:buFont typeface="Symbol" panose="05050102010706020507" pitchFamily="18" charset="2"/>
              <a:buNone/>
            </a:pPr>
            <a:r>
              <a:rPr lang="en-US" dirty="0"/>
              <a:t>=&gt; </a:t>
            </a:r>
            <a:r>
              <a:rPr lang="bg-BG" dirty="0"/>
              <a:t>Взима </a:t>
            </a:r>
            <a:r>
              <a:rPr lang="en-US" dirty="0"/>
              <a:t>binary data </a:t>
            </a:r>
            <a:r>
              <a:rPr lang="bg-BG" dirty="0"/>
              <a:t>и го превръща в текст или число</a:t>
            </a:r>
            <a:endParaRPr lang="en-US" dirty="0"/>
          </a:p>
          <a:p>
            <a:pPr marL="0" indent="0">
              <a:buFont typeface="Symbol" panose="05050102010706020507" pitchFamily="18" charset="2"/>
              <a:buNone/>
            </a:pPr>
            <a:endParaRPr lang="en-US" dirty="0"/>
          </a:p>
          <a:p>
            <a:pPr marL="0" indent="0">
              <a:buFont typeface="Symbol" panose="05050102010706020507" pitchFamily="18" charset="2"/>
              <a:buNone/>
            </a:pPr>
            <a:r>
              <a:rPr lang="en-US" dirty="0"/>
              <a:t>8. Data</a:t>
            </a:r>
          </a:p>
          <a:p>
            <a:pPr marL="0" indent="0">
              <a:buFont typeface="Symbol" panose="05050102010706020507" pitchFamily="18" charset="2"/>
              <a:buNone/>
            </a:pPr>
            <a:r>
              <a:rPr lang="en-US" dirty="0"/>
              <a:t>=&gt; Table Data</a:t>
            </a:r>
            <a:endParaRPr lang="ru-RU" dirty="0"/>
          </a:p>
          <a:p>
            <a:pPr marL="0" indent="0">
              <a:buFont typeface="Symbol" panose="05050102010706020507" pitchFamily="18" charset="2"/>
              <a:buNone/>
            </a:pPr>
            <a:endParaRPr lang="en-US"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SSMS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Софтуер, чрез, който ние достъпваме самата база данни</a:t>
            </a:r>
            <a:endParaRPr lang="ru-RU" dirty="0"/>
          </a:p>
          <a:p>
            <a:pPr marL="171450" indent="-171450">
              <a:buFont typeface="Symbol" panose="05050102010706020507" pitchFamily="18" charset="2"/>
              <a:buChar char="Þ"/>
            </a:pPr>
            <a:r>
              <a:rPr lang="en-US" dirty="0"/>
              <a:t>https://bg.wikipedia.org/wiki/SQL_Server_Management_Studio</a:t>
            </a:r>
            <a:endParaRPr lang="bg-BG" dirty="0"/>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ru-RU" dirty="0"/>
              <a:t>Една заявка, наричаме една операция</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7654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SSMS</a:t>
            </a:r>
            <a:r>
              <a:rPr lang="bg-BG" dirty="0"/>
              <a:t> (има сигурно + още 100 такива)</a:t>
            </a:r>
            <a:endParaRPr lang="en-US" dirty="0"/>
          </a:p>
          <a:p>
            <a:pPr marL="171450" indent="-171450">
              <a:buFont typeface="Symbol" panose="05050102010706020507" pitchFamily="18" charset="2"/>
              <a:buChar char="Þ"/>
            </a:pPr>
            <a:r>
              <a:rPr lang="bg-BG" dirty="0"/>
              <a:t>Визуалният клиент през който ние ще пускаме заявките и ще гледаме резултата в табличен вид</a:t>
            </a:r>
          </a:p>
          <a:p>
            <a:pPr marL="0" indent="0">
              <a:buFont typeface="Symbol" panose="05050102010706020507" pitchFamily="18" charset="2"/>
              <a:buNone/>
            </a:pPr>
            <a:endParaRPr lang="bg-BG" dirty="0"/>
          </a:p>
          <a:p>
            <a:pPr marL="0" indent="0">
              <a:buFont typeface="Symbol" panose="05050102010706020507" pitchFamily="18" charset="2"/>
              <a:buNone/>
            </a:pPr>
            <a:r>
              <a:rPr lang="bg-BG" dirty="0"/>
              <a:t>Концепцията </a:t>
            </a:r>
            <a:r>
              <a:rPr lang="en-US" dirty="0"/>
              <a:t>Client-Server</a:t>
            </a:r>
            <a:endParaRPr lang="bg-BG" dirty="0"/>
          </a:p>
          <a:p>
            <a:pPr marL="171450" indent="-171450">
              <a:buFont typeface="Symbol" panose="05050102010706020507" pitchFamily="18" charset="2"/>
              <a:buChar char="Þ"/>
            </a:pPr>
            <a:r>
              <a:rPr lang="bg-BG" dirty="0"/>
              <a:t>Отваряме </a:t>
            </a:r>
            <a:r>
              <a:rPr lang="en-US" dirty="0"/>
              <a:t>Chrome </a:t>
            </a:r>
            <a:r>
              <a:rPr lang="bg-BG" dirty="0"/>
              <a:t>=&gt; гледаме интернет страници.</a:t>
            </a:r>
            <a:endParaRPr lang="en-US" dirty="0"/>
          </a:p>
          <a:p>
            <a:pPr marL="171450" indent="-171450">
              <a:buFont typeface="Symbol" panose="05050102010706020507" pitchFamily="18" charset="2"/>
              <a:buChar char="Þ"/>
            </a:pPr>
            <a:r>
              <a:rPr lang="en-US" dirty="0"/>
              <a:t>Chrome (client) =&gt; Web server (server)</a:t>
            </a:r>
          </a:p>
          <a:p>
            <a:pPr marL="171450" indent="-171450">
              <a:buFont typeface="Symbol" panose="05050102010706020507" pitchFamily="18" charset="2"/>
              <a:buChar char="Þ"/>
            </a:pP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Отваряме </a:t>
            </a:r>
            <a:r>
              <a:rPr lang="en-US" dirty="0"/>
              <a:t>SSMS </a:t>
            </a:r>
            <a:r>
              <a:rPr lang="bg-BG" dirty="0"/>
              <a:t>=&gt; гледаме базата данни.</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SSMS (client) =&gt; SQL (server)</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Task Manager</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Services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MSSQLSERVER =&gt; </a:t>
            </a:r>
            <a:r>
              <a:rPr lang="bg-BG" dirty="0"/>
              <a:t>Софтуер за достъп за база данни </a:t>
            </a:r>
            <a:endParaRPr lang="en-US" dirty="0"/>
          </a:p>
          <a:p>
            <a:pPr marL="171450" indent="-171450">
              <a:buFont typeface="Symbol" panose="05050102010706020507" pitchFamily="18" charset="2"/>
              <a:buChar char="Þ"/>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723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Instance</a:t>
            </a:r>
            <a:endParaRPr lang="bg-BG"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Всяка една инстанция и информацията вътре в нея е разделена на бази данни</a:t>
            </a:r>
            <a:endParaRPr lang="en-US" dirty="0"/>
          </a:p>
          <a:p>
            <a:pPr marL="171450" indent="-171450">
              <a:buFont typeface="Symbol" panose="05050102010706020507" pitchFamily="18" charset="2"/>
              <a:buChar char="Þ"/>
            </a:pPr>
            <a:r>
              <a:rPr lang="bg-BG" dirty="0"/>
              <a:t>В една инстанция на </a:t>
            </a:r>
            <a:r>
              <a:rPr lang="en-US" dirty="0"/>
              <a:t>SQL Server </a:t>
            </a:r>
            <a:r>
              <a:rPr lang="bg-BG" dirty="0"/>
              <a:t>може да имаме много база данни</a:t>
            </a:r>
          </a:p>
          <a:p>
            <a:pPr marL="171450" indent="-171450">
              <a:buFont typeface="Symbol" panose="05050102010706020507" pitchFamily="18" charset="2"/>
              <a:buChar char="Þ"/>
            </a:pPr>
            <a:r>
              <a:rPr lang="bg-BG" dirty="0"/>
              <a:t>Всяка една база данни си е изолирана от останалите база данни и си е нещо самостоятелно</a:t>
            </a:r>
          </a:p>
          <a:p>
            <a:pPr marL="171450" indent="-171450">
              <a:buFont typeface="Symbol" panose="05050102010706020507" pitchFamily="18" charset="2"/>
              <a:buChar char="Þ"/>
            </a:pPr>
            <a:r>
              <a:rPr lang="ru-RU" dirty="0"/>
              <a:t>Ние ще използваме една инстанция за целият курс</a:t>
            </a:r>
          </a:p>
          <a:p>
            <a:pPr marL="171450" indent="-171450">
              <a:buFont typeface="Symbol" panose="05050102010706020507" pitchFamily="18" charset="2"/>
              <a:buChar char="Þ"/>
            </a:pPr>
            <a:r>
              <a:rPr lang="ru-RU" dirty="0"/>
              <a:t>Във всяка една инстанция, може да имаме различни база дани (пр: курсове, разходи, футболисти....)</a:t>
            </a:r>
            <a:endParaRPr lang="bg-BG" dirty="0"/>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en-US" dirty="0"/>
              <a:t>Database</a:t>
            </a:r>
          </a:p>
          <a:p>
            <a:pPr marL="171450" indent="-171450">
              <a:buFont typeface="Symbol" panose="05050102010706020507" pitchFamily="18" charset="2"/>
              <a:buChar char="Þ"/>
            </a:pPr>
            <a:r>
              <a:rPr lang="bg-BG" dirty="0"/>
              <a:t>В рамките на една база данни, може да имаме различни схеми</a:t>
            </a:r>
          </a:p>
          <a:p>
            <a:pPr marL="0" indent="0">
              <a:buFont typeface="Symbol" panose="05050102010706020507" pitchFamily="18" charset="2"/>
              <a:buNone/>
            </a:pPr>
            <a:endParaRPr lang="bg-BG" dirty="0"/>
          </a:p>
          <a:p>
            <a:pPr marL="0" indent="0">
              <a:buFont typeface="Symbol" panose="05050102010706020507" pitchFamily="18" charset="2"/>
              <a:buNone/>
            </a:pPr>
            <a:r>
              <a:rPr lang="en-US" dirty="0"/>
              <a:t>Schema</a:t>
            </a:r>
            <a:endParaRPr lang="bg-BG" dirty="0"/>
          </a:p>
          <a:p>
            <a:pPr marL="171450" indent="-171450">
              <a:buFont typeface="Symbol" panose="05050102010706020507" pitchFamily="18" charset="2"/>
              <a:buChar char="Þ"/>
            </a:pPr>
            <a:r>
              <a:rPr lang="bg-BG" dirty="0"/>
              <a:t>Схемата може да гледаме като на категория на таблици, като на папка с таблици вътре</a:t>
            </a:r>
          </a:p>
          <a:p>
            <a:pPr marL="171450" indent="-171450">
              <a:buFont typeface="Symbol" panose="05050102010706020507" pitchFamily="18" charset="2"/>
              <a:buChar char="Þ"/>
            </a:pPr>
            <a:r>
              <a:rPr lang="bg-BG" dirty="0"/>
              <a:t>В една схема може да има няколко таблици и в една база данни може да имаме няколко схеми</a:t>
            </a:r>
            <a:endParaRPr lang="en-US" dirty="0"/>
          </a:p>
          <a:p>
            <a:pPr marL="171450" indent="-171450">
              <a:buFont typeface="Symbol" panose="05050102010706020507" pitchFamily="18" charset="2"/>
              <a:buChar char="Þ"/>
            </a:pPr>
            <a:endParaRPr lang="en-US" dirty="0"/>
          </a:p>
          <a:p>
            <a:pPr marL="0" indent="0">
              <a:buFont typeface="Symbol" panose="05050102010706020507" pitchFamily="18" charset="2"/>
              <a:buNone/>
            </a:pPr>
            <a:r>
              <a:rPr lang="en-US" dirty="0"/>
              <a:t>Table</a:t>
            </a:r>
          </a:p>
          <a:p>
            <a:pPr marL="171450" indent="-171450">
              <a:buFont typeface="Symbol" panose="05050102010706020507" pitchFamily="18" charset="2"/>
              <a:buChar char="Þ"/>
            </a:pPr>
            <a:r>
              <a:rPr lang="bg-BG" dirty="0"/>
              <a:t>В една база данни може да имаме много таблици</a:t>
            </a:r>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en-US" dirty="0"/>
              <a:t>Physical Storage</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Физическото място, където данни са записани =&gt; </a:t>
            </a:r>
            <a:r>
              <a:rPr lang="en-US" dirty="0"/>
              <a:t>C:\Program Files\Microsoft SQL Server\MSSQL15.MSSQLSERVER\MSSQL\DATA</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З</a:t>
            </a:r>
            <a:r>
              <a:rPr lang="ru-RU" dirty="0"/>
              <a:t>а всяка една база данни имаме по 2 файла (може да имаме 1000 таблици и пак имаме 2 файла)</a:t>
            </a:r>
          </a:p>
          <a:p>
            <a:pPr marL="228600" marR="0" lvl="0" indent="-228600" algn="l" defTabSz="914400" rtl="0" eaLnBrk="1" fontAlgn="auto" latinLnBrk="0" hangingPunct="1">
              <a:lnSpc>
                <a:spcPct val="100000"/>
              </a:lnSpc>
              <a:spcBef>
                <a:spcPts val="0"/>
              </a:spcBef>
              <a:spcAft>
                <a:spcPts val="0"/>
              </a:spcAft>
              <a:buClrTx/>
              <a:buSzTx/>
              <a:buFont typeface="Symbol" panose="05050102010706020507" pitchFamily="18" charset="2"/>
              <a:buAutoNum type="arabicPeriod"/>
              <a:tabLst/>
              <a:defRPr/>
            </a:pPr>
            <a:r>
              <a:rPr lang="ru-RU" dirty="0"/>
              <a:t>mdf файл (пазят самите данни)</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Реалният физически и текущо състояние на информацията</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2.   </a:t>
            </a:r>
            <a:r>
              <a:rPr lang="ru-RU" dirty="0"/>
              <a:t>ldf файл (пазят промените, за да може ако спре тока да тези промени да се преповторят - тоест да няма загуба на данни) </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В него се записва всяка една операция, която сме извършили в mdf файла =&gt; " всяка една транзакция, която съм приложил върху mdf файла “</a:t>
            </a:r>
          </a:p>
        </p:txBody>
      </p:sp>
      <p:sp>
        <p:nvSpPr>
          <p:cNvPr id="4" name="Slide Number Placeholder 3"/>
          <p:cNvSpPr>
            <a:spLocks noGrp="1"/>
          </p:cNvSpPr>
          <p:nvPr>
            <p:ph type="sldNum" sz="quarter" idx="10"/>
          </p:nvPr>
        </p:nvSpPr>
        <p:spPr/>
        <p:txBody>
          <a:bodyPr/>
          <a:lstStyle/>
          <a:p>
            <a:fld id="{2BF067CD-8E6B-4360-9AA8-C5DF2A48A6D1}" type="slidenum">
              <a:rPr lang="en-US" smtClean="0"/>
              <a:t>12</a:t>
            </a:fld>
            <a:endParaRPr lang="en-US" dirty="0"/>
          </a:p>
        </p:txBody>
      </p:sp>
      <p:sp>
        <p:nvSpPr>
          <p:cNvPr id="5" name="Footer Placeholder 7">
            <a:extLst>
              <a:ext uri="{FF2B5EF4-FFF2-40B4-BE49-F238E27FC236}">
                <a16:creationId xmlns:a16="http://schemas.microsoft.com/office/drawing/2014/main" id="{F2A5D15F-20FF-45F8-9135-F3EFC574C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6997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s://go.microsoft.com/fwlink/?linkid=86666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aka.ms/ssmsfullsetu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66859" y="1390226"/>
            <a:ext cx="10965303" cy="882654"/>
          </a:xfrm>
        </p:spPr>
        <p:txBody>
          <a:bodyPr>
            <a:normAutofit/>
          </a:bodyPr>
          <a:lstStyle/>
          <a:p>
            <a:r>
              <a:rPr lang="en-US" dirty="0"/>
              <a:t>How Do RDBMS Work? Managing DBs Using IDEs</a:t>
            </a:r>
          </a:p>
          <a:p>
            <a:endParaRPr lang="en-US" dirty="0"/>
          </a:p>
        </p:txBody>
      </p:sp>
      <p:sp>
        <p:nvSpPr>
          <p:cNvPr id="5" name="Title 4"/>
          <p:cNvSpPr>
            <a:spLocks noGrp="1"/>
          </p:cNvSpPr>
          <p:nvPr>
            <p:ph type="title"/>
          </p:nvPr>
        </p:nvSpPr>
        <p:spPr>
          <a:xfrm>
            <a:off x="666859" y="298399"/>
            <a:ext cx="10965303" cy="882654"/>
          </a:xfrm>
        </p:spPr>
        <p:txBody>
          <a:bodyPr>
            <a:normAutofit/>
          </a:bodyPr>
          <a:lstStyle/>
          <a:p>
            <a:r>
              <a:rPr lang="en-US" dirty="0"/>
              <a:t>Introduction to Databases</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pic>
        <p:nvPicPr>
          <p:cNvPr id="12290" name="Picture 2" descr="Ð ÐµÐ·ÑÐ»ÑÐ°Ñ Ñ Ð¸Ð·Ð¾Ð±ÑÐ°Ð¶ÐµÐ½Ð¸Ðµ Ð·Ð° database png">
            <a:extLst>
              <a:ext uri="{FF2B5EF4-FFF2-40B4-BE49-F238E27FC236}">
                <a16:creationId xmlns:a16="http://schemas.microsoft.com/office/drawing/2014/main" id="{52FF2604-C568-4D2F-97DB-BF2345736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000" y="2201530"/>
            <a:ext cx="3150000" cy="29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141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SQL Server uses the Client-Server Model</a:t>
            </a:r>
          </a:p>
          <a:p>
            <a:endParaRPr lang="bg-BG" dirty="0"/>
          </a:p>
        </p:txBody>
      </p:sp>
      <p:sp>
        <p:nvSpPr>
          <p:cNvPr id="4" name="Title 3"/>
          <p:cNvSpPr>
            <a:spLocks noGrp="1"/>
          </p:cNvSpPr>
          <p:nvPr>
            <p:ph type="title"/>
          </p:nvPr>
        </p:nvSpPr>
        <p:spPr/>
        <p:txBody>
          <a:bodyPr/>
          <a:lstStyle/>
          <a:p>
            <a:r>
              <a:rPr lang="en-US" dirty="0"/>
              <a:t>Database Engine Flow</a:t>
            </a:r>
          </a:p>
        </p:txBody>
      </p:sp>
      <p:sp>
        <p:nvSpPr>
          <p:cNvPr id="25" name="Rectangle: Rounded Corners 24"/>
          <p:cNvSpPr/>
          <p:nvPr/>
        </p:nvSpPr>
        <p:spPr>
          <a:xfrm>
            <a:off x="467533" y="2349179"/>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Clients</a:t>
            </a:r>
          </a:p>
        </p:txBody>
      </p:sp>
      <p:sp>
        <p:nvSpPr>
          <p:cNvPr id="10" name="Arrow: Right 9"/>
          <p:cNvSpPr/>
          <p:nvPr/>
        </p:nvSpPr>
        <p:spPr>
          <a:xfrm>
            <a:off x="3291426" y="2970881"/>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3291426" y="2349180"/>
            <a:ext cx="1295400" cy="584775"/>
          </a:xfrm>
          <a:prstGeom prst="rect">
            <a:avLst/>
          </a:prstGeom>
          <a:noFill/>
        </p:spPr>
        <p:txBody>
          <a:bodyPr wrap="square" rtlCol="0">
            <a:spAutoFit/>
          </a:bodyPr>
          <a:lstStyle/>
          <a:p>
            <a:pPr algn="ctr"/>
            <a:r>
              <a:rPr lang="en-US" sz="3200" dirty="0"/>
              <a:t>Query</a:t>
            </a:r>
          </a:p>
        </p:txBody>
      </p:sp>
      <p:sp>
        <p:nvSpPr>
          <p:cNvPr id="17" name="Arrow: Right 16"/>
          <p:cNvSpPr/>
          <p:nvPr/>
        </p:nvSpPr>
        <p:spPr>
          <a:xfrm>
            <a:off x="7624734" y="2970881"/>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a:off x="7624734" y="2349180"/>
            <a:ext cx="1295400" cy="584775"/>
          </a:xfrm>
          <a:prstGeom prst="rect">
            <a:avLst/>
          </a:prstGeom>
          <a:noFill/>
        </p:spPr>
        <p:txBody>
          <a:bodyPr wrap="square" rtlCol="0">
            <a:spAutoFit/>
          </a:bodyPr>
          <a:lstStyle/>
          <a:p>
            <a:pPr algn="ctr"/>
            <a:r>
              <a:rPr lang="en-US" sz="3200" dirty="0"/>
              <a:t>Access</a:t>
            </a:r>
          </a:p>
        </p:txBody>
      </p:sp>
      <p:sp>
        <p:nvSpPr>
          <p:cNvPr id="21" name="Arrow: Right 20"/>
          <p:cNvSpPr/>
          <p:nvPr/>
        </p:nvSpPr>
        <p:spPr>
          <a:xfrm flipH="1">
            <a:off x="7624734" y="4665140"/>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rrow: Right 21"/>
          <p:cNvSpPr/>
          <p:nvPr/>
        </p:nvSpPr>
        <p:spPr>
          <a:xfrm flipH="1">
            <a:off x="3286933" y="4665140"/>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TextBox 22"/>
          <p:cNvSpPr txBox="1"/>
          <p:nvPr/>
        </p:nvSpPr>
        <p:spPr>
          <a:xfrm>
            <a:off x="7624734" y="5282626"/>
            <a:ext cx="1295400" cy="584775"/>
          </a:xfrm>
          <a:prstGeom prst="rect">
            <a:avLst/>
          </a:prstGeom>
          <a:noFill/>
        </p:spPr>
        <p:txBody>
          <a:bodyPr wrap="square" rtlCol="0">
            <a:spAutoFit/>
          </a:bodyPr>
          <a:lstStyle/>
          <a:p>
            <a:pPr algn="ctr"/>
            <a:r>
              <a:rPr lang="en-US" sz="3200" dirty="0"/>
              <a:t>Data</a:t>
            </a:r>
          </a:p>
        </p:txBody>
      </p:sp>
      <p:sp>
        <p:nvSpPr>
          <p:cNvPr id="24" name="TextBox 23"/>
          <p:cNvSpPr txBox="1"/>
          <p:nvPr/>
        </p:nvSpPr>
        <p:spPr>
          <a:xfrm>
            <a:off x="3286933" y="5282626"/>
            <a:ext cx="1295400" cy="584775"/>
          </a:xfrm>
          <a:prstGeom prst="rect">
            <a:avLst/>
          </a:prstGeom>
          <a:noFill/>
        </p:spPr>
        <p:txBody>
          <a:bodyPr wrap="square" rtlCol="0">
            <a:spAutoFit/>
          </a:bodyPr>
          <a:lstStyle/>
          <a:p>
            <a:pPr algn="ctr"/>
            <a:r>
              <a:rPr lang="en-US" sz="3200" dirty="0"/>
              <a:t>Data</a:t>
            </a:r>
          </a:p>
        </p:txBody>
      </p:sp>
      <p:grpSp>
        <p:nvGrpSpPr>
          <p:cNvPr id="29" name="Group 28"/>
          <p:cNvGrpSpPr/>
          <p:nvPr/>
        </p:nvGrpSpPr>
        <p:grpSpPr>
          <a:xfrm>
            <a:off x="4772833" y="2349179"/>
            <a:ext cx="2646334" cy="3288702"/>
            <a:chOff x="5071343" y="2121498"/>
            <a:chExt cx="2646334" cy="3288702"/>
          </a:xfrm>
        </p:grpSpPr>
        <p:pic>
          <p:nvPicPr>
            <p:cNvPr id="15" name="Picture 14"/>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235485" y="2787349"/>
              <a:ext cx="2318051" cy="2318051"/>
            </a:xfrm>
            <a:prstGeom prst="rect">
              <a:avLst/>
            </a:prstGeom>
          </p:spPr>
        </p:pic>
        <p:sp>
          <p:nvSpPr>
            <p:cNvPr id="26" name="Rectangle: Rounded Corners 25"/>
            <p:cNvSpPr/>
            <p:nvPr/>
          </p:nvSpPr>
          <p:spPr>
            <a:xfrm>
              <a:off x="5071343" y="2121498"/>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Engine</a:t>
              </a:r>
            </a:p>
          </p:txBody>
        </p:sp>
      </p:grpSp>
      <p:grpSp>
        <p:nvGrpSpPr>
          <p:cNvPr id="30" name="Group 29"/>
          <p:cNvGrpSpPr/>
          <p:nvPr/>
        </p:nvGrpSpPr>
        <p:grpSpPr>
          <a:xfrm>
            <a:off x="9078133" y="2349179"/>
            <a:ext cx="2646334" cy="3288702"/>
            <a:chOff x="9288227" y="2121498"/>
            <a:chExt cx="2646334" cy="3288702"/>
          </a:xfrm>
        </p:grpSpPr>
        <p:pic>
          <p:nvPicPr>
            <p:cNvPr id="16" name="Picture 15"/>
            <p:cNvPicPr>
              <a:picLocks noChangeAspect="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6051"/>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745248" y="2963782"/>
              <a:ext cx="1741902" cy="1741902"/>
            </a:xfrm>
            <a:prstGeom prst="rect">
              <a:avLst/>
            </a:prstGeom>
            <a:noFill/>
          </p:spPr>
        </p:pic>
        <p:sp>
          <p:nvSpPr>
            <p:cNvPr id="27" name="Rectangle: Rounded Corners 26"/>
            <p:cNvSpPr/>
            <p:nvPr/>
          </p:nvSpPr>
          <p:spPr>
            <a:xfrm>
              <a:off x="9288227" y="2121498"/>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Database</a:t>
              </a:r>
            </a:p>
          </p:txBody>
        </p:sp>
      </p:gr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28" y="2727955"/>
            <a:ext cx="2531150" cy="2531150"/>
          </a:xfrm>
          <a:prstGeom prst="rect">
            <a:avLst/>
          </a:prstGeom>
        </p:spPr>
      </p:pic>
      <p:sp>
        <p:nvSpPr>
          <p:cNvPr id="28" name="Slide Number">
            <a:extLst>
              <a:ext uri="{FF2B5EF4-FFF2-40B4-BE49-F238E27FC236}">
                <a16:creationId xmlns:a16="http://schemas.microsoft.com/office/drawing/2014/main" id="{03D1F677-55D9-4A69-9103-09CBCFE80BA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5529468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7" grpId="0" animBg="1"/>
      <p:bldP spid="18" grpId="0"/>
      <p:bldP spid="21" grpId="0" animBg="1"/>
      <p:bldP spid="22" grpId="0" animBg="1"/>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0402" y="1196125"/>
            <a:ext cx="11818096" cy="5201066"/>
          </a:xfrm>
        </p:spPr>
        <p:txBody>
          <a:bodyPr/>
          <a:lstStyle/>
          <a:p>
            <a:r>
              <a:rPr lang="en-US" dirty="0"/>
              <a:t>Download </a:t>
            </a:r>
            <a:r>
              <a:rPr lang="en-US" b="1" dirty="0">
                <a:solidFill>
                  <a:schemeClr val="bg1"/>
                </a:solidFill>
              </a:rPr>
              <a:t>SQL</a:t>
            </a:r>
            <a:r>
              <a:rPr lang="en-US" dirty="0">
                <a:solidFill>
                  <a:schemeClr val="accent1"/>
                </a:solidFill>
              </a:rPr>
              <a:t> </a:t>
            </a:r>
            <a:r>
              <a:rPr lang="en-US" b="1" dirty="0">
                <a:solidFill>
                  <a:schemeClr val="bg1"/>
                </a:solidFill>
              </a:rPr>
              <a:t>Server</a:t>
            </a:r>
            <a:r>
              <a:rPr lang="en-US" dirty="0">
                <a:solidFill>
                  <a:schemeClr val="accent1"/>
                </a:solidFill>
              </a:rPr>
              <a:t> </a:t>
            </a:r>
            <a:r>
              <a:rPr lang="en-US" b="1" dirty="0">
                <a:solidFill>
                  <a:schemeClr val="bg1"/>
                </a:solidFill>
              </a:rPr>
              <a:t>Express</a:t>
            </a:r>
            <a:r>
              <a:rPr lang="en-US" dirty="0">
                <a:solidFill>
                  <a:schemeClr val="accent1"/>
                </a:solidFill>
              </a:rPr>
              <a:t> </a:t>
            </a:r>
            <a:r>
              <a:rPr lang="en-US" dirty="0"/>
              <a:t>Edition from Microsoft</a:t>
            </a:r>
          </a:p>
          <a:p>
            <a:endParaRPr lang="en-US" sz="3200" dirty="0"/>
          </a:p>
          <a:p>
            <a:r>
              <a:rPr lang="en-US" sz="3200" dirty="0"/>
              <a:t>Download SQL Server </a:t>
            </a:r>
            <a:r>
              <a:rPr lang="en-US" sz="3200" b="1" dirty="0">
                <a:solidFill>
                  <a:schemeClr val="bg1"/>
                </a:solidFill>
              </a:rPr>
              <a:t>Management</a:t>
            </a:r>
            <a:r>
              <a:rPr lang="en-US" sz="3200" dirty="0">
                <a:solidFill>
                  <a:schemeClr val="accent1"/>
                </a:solidFill>
              </a:rPr>
              <a:t> </a:t>
            </a:r>
            <a:r>
              <a:rPr lang="en-US" sz="3200" b="1" dirty="0">
                <a:solidFill>
                  <a:schemeClr val="bg1"/>
                </a:solidFill>
              </a:rPr>
              <a:t>Studio</a:t>
            </a:r>
            <a:r>
              <a:rPr lang="en-US" sz="3200" dirty="0">
                <a:solidFill>
                  <a:schemeClr val="accent1"/>
                </a:solidFill>
              </a:rPr>
              <a:t> </a:t>
            </a:r>
            <a:r>
              <a:rPr lang="en-US" sz="3200" dirty="0"/>
              <a:t>separately</a:t>
            </a:r>
          </a:p>
          <a:p>
            <a:endParaRPr lang="en-US" sz="3200" dirty="0">
              <a:solidFill>
                <a:schemeClr val="accent1"/>
              </a:solidFill>
            </a:endParaRPr>
          </a:p>
          <a:p>
            <a:endParaRPr lang="en-US" sz="3200" dirty="0">
              <a:solidFill>
                <a:schemeClr val="accent1"/>
              </a:solidFill>
            </a:endParaRPr>
          </a:p>
          <a:p>
            <a:endParaRPr lang="en-US" sz="3200" dirty="0">
              <a:solidFill>
                <a:schemeClr val="accent1"/>
              </a:solidFill>
            </a:endParaRPr>
          </a:p>
          <a:p>
            <a:endParaRPr lang="bg-BG" dirty="0"/>
          </a:p>
        </p:txBody>
      </p:sp>
      <p:sp>
        <p:nvSpPr>
          <p:cNvPr id="465922" name="Rectangle 2"/>
          <p:cNvSpPr>
            <a:spLocks noGrp="1" noChangeArrowheads="1"/>
          </p:cNvSpPr>
          <p:nvPr>
            <p:ph type="title"/>
          </p:nvPr>
        </p:nvSpPr>
        <p:spPr/>
        <p:txBody>
          <a:bodyPr/>
          <a:lstStyle/>
          <a:p>
            <a:r>
              <a:rPr lang="en-US" dirty="0"/>
              <a:t>Download Clients &amp; Servers</a:t>
            </a:r>
            <a:endParaRPr lang="bg-BG" dirty="0"/>
          </a:p>
        </p:txBody>
      </p:sp>
      <p:sp>
        <p:nvSpPr>
          <p:cNvPr id="15" name="Rectangle 14">
            <a:hlinkClick r:id="rId3"/>
          </p:cNvPr>
          <p:cNvSpPr>
            <a:spLocks noChangeArrowheads="1"/>
          </p:cNvSpPr>
          <p:nvPr/>
        </p:nvSpPr>
        <p:spPr bwMode="auto">
          <a:xfrm>
            <a:off x="620111" y="1967582"/>
            <a:ext cx="10993820" cy="5447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chemeClr val="bg1"/>
                </a:solidFill>
                <a:latin typeface="Consolas" panose="020B0609020204030204" pitchFamily="49" charset="0"/>
                <a:cs typeface="Arial" panose="020B0604020202020204" pitchFamily="34" charset="0"/>
                <a:hlinkClick r:id="rId3"/>
              </a:rPr>
              <a:t>go.microsoft.com/fwlink</a:t>
            </a:r>
            <a:r>
              <a:rPr lang="en-US" sz="2800" b="1" u="sng" noProof="1">
                <a:solidFill>
                  <a:schemeClr val="bg1"/>
                </a:solidFill>
                <a:latin typeface="Consolas" panose="020B0609020204030204" pitchFamily="49" charset="0"/>
                <a:cs typeface="Arial" panose="020B0604020202020204" pitchFamily="34" charset="0"/>
              </a:rPr>
              <a:t>/?linkid=866662</a:t>
            </a:r>
          </a:p>
        </p:txBody>
      </p:sp>
      <p:sp>
        <p:nvSpPr>
          <p:cNvPr id="9" name="Rectangle 8">
            <a:extLst>
              <a:ext uri="{FF2B5EF4-FFF2-40B4-BE49-F238E27FC236}">
                <a16:creationId xmlns:a16="http://schemas.microsoft.com/office/drawing/2014/main" id="{97CE8279-8978-43DA-A6D8-EB1EE60D5BC8}"/>
              </a:ext>
            </a:extLst>
          </p:cNvPr>
          <p:cNvSpPr>
            <a:spLocks noChangeArrowheads="1"/>
          </p:cNvSpPr>
          <p:nvPr/>
        </p:nvSpPr>
        <p:spPr bwMode="auto">
          <a:xfrm>
            <a:off x="2392933" y="3251893"/>
            <a:ext cx="6956322" cy="5447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chemeClr val="bg1"/>
                </a:solidFill>
                <a:latin typeface="Consolas" panose="020B0609020204030204" pitchFamily="49" charset="0"/>
                <a:cs typeface="Arial" panose="020B0604020202020204" pitchFamily="34" charset="0"/>
              </a:rPr>
              <a:t>https://</a:t>
            </a:r>
            <a:r>
              <a:rPr lang="en-US" sz="2800" b="1" noProof="1">
                <a:solidFill>
                  <a:schemeClr val="bg1"/>
                </a:solidFill>
                <a:latin typeface="Consolas" panose="020B0609020204030204" pitchFamily="49" charset="0"/>
                <a:cs typeface="Arial" panose="020B0604020202020204" pitchFamily="34" charset="0"/>
                <a:hlinkClick r:id="rId4"/>
              </a:rPr>
              <a:t>aka.ms/ssmsfullsetup</a:t>
            </a:r>
            <a:endParaRPr lang="en-US" sz="2800" b="1" noProof="1">
              <a:solidFill>
                <a:schemeClr val="bg1"/>
              </a:solidFill>
              <a:latin typeface="Consolas" panose="020B0609020204030204" pitchFamily="49" charset="0"/>
              <a:cs typeface="Arial" panose="020B0604020202020204" pitchFamily="34" charset="0"/>
            </a:endParaRPr>
          </a:p>
        </p:txBody>
      </p:sp>
      <p:pic>
        <p:nvPicPr>
          <p:cNvPr id="2050" name="Picture 2" descr="Ð¡Ð²ÑÑÐ·Ð°Ð½Ð¾ Ð¸Ð·Ð¾Ð±ÑÐ°Ð¶ÐµÐ½Ð¸Ðµ">
            <a:extLst>
              <a:ext uri="{FF2B5EF4-FFF2-40B4-BE49-F238E27FC236}">
                <a16:creationId xmlns:a16="http://schemas.microsoft.com/office/drawing/2014/main" id="{4A5589C9-8CEE-4CF9-8B7F-961360A12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341" y="395879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 ÐµÐ·ÑÐ»ÑÐ°Ñ Ñ Ð¸Ð·Ð¾Ð±ÑÐ°Ð¶ÐµÐ½Ð¸Ðµ Ð·Ð° sql server express png">
            <a:extLst>
              <a:ext uri="{FF2B5EF4-FFF2-40B4-BE49-F238E27FC236}">
                <a16:creationId xmlns:a16="http://schemas.microsoft.com/office/drawing/2014/main" id="{ABA81264-79EA-4C61-B859-F609E78C68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531" y="4046708"/>
            <a:ext cx="2896130" cy="235048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a:extLst>
              <a:ext uri="{FF2B5EF4-FFF2-40B4-BE49-F238E27FC236}">
                <a16:creationId xmlns:a16="http://schemas.microsoft.com/office/drawing/2014/main" id="{F4171B12-957B-4389-9D10-9E8D0848929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14484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Logical Storage</a:t>
            </a:r>
          </a:p>
          <a:p>
            <a:pPr lvl="1"/>
            <a:r>
              <a:rPr lang="en-US" dirty="0"/>
              <a:t>Instance</a:t>
            </a:r>
          </a:p>
          <a:p>
            <a:pPr lvl="1"/>
            <a:r>
              <a:rPr lang="en-US" dirty="0"/>
              <a:t>Database</a:t>
            </a:r>
          </a:p>
          <a:p>
            <a:pPr lvl="1"/>
            <a:r>
              <a:rPr lang="en-US" dirty="0"/>
              <a:t>Schema</a:t>
            </a:r>
          </a:p>
          <a:p>
            <a:pPr lvl="1"/>
            <a:r>
              <a:rPr lang="en-US" dirty="0"/>
              <a:t>Table</a:t>
            </a:r>
          </a:p>
          <a:p>
            <a:r>
              <a:rPr lang="en-US" dirty="0"/>
              <a:t>Physical Storage</a:t>
            </a:r>
          </a:p>
          <a:p>
            <a:pPr lvl="1"/>
            <a:r>
              <a:rPr lang="en-US" dirty="0"/>
              <a:t>Data Files and Log files</a:t>
            </a:r>
          </a:p>
          <a:p>
            <a:pPr lvl="1"/>
            <a:r>
              <a:rPr lang="en-US" dirty="0"/>
              <a:t>Data Pages</a:t>
            </a:r>
          </a:p>
          <a:p>
            <a:endParaRPr lang="bg-BG" dirty="0"/>
          </a:p>
        </p:txBody>
      </p:sp>
      <p:sp>
        <p:nvSpPr>
          <p:cNvPr id="4" name="Title 3"/>
          <p:cNvSpPr>
            <a:spLocks noGrp="1"/>
          </p:cNvSpPr>
          <p:nvPr>
            <p:ph type="title"/>
          </p:nvPr>
        </p:nvSpPr>
        <p:spPr/>
        <p:txBody>
          <a:bodyPr/>
          <a:lstStyle/>
          <a:p>
            <a:r>
              <a:rPr lang="en-US" dirty="0"/>
              <a:t>SQL Server Architecture</a:t>
            </a:r>
          </a:p>
        </p:txBody>
      </p:sp>
      <p:sp>
        <p:nvSpPr>
          <p:cNvPr id="6" name="Rectangle: Rounded Corners 5"/>
          <p:cNvSpPr/>
          <p:nvPr/>
        </p:nvSpPr>
        <p:spPr>
          <a:xfrm>
            <a:off x="5105400" y="1295400"/>
            <a:ext cx="6400800" cy="297180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tx1"/>
                </a:solidFill>
                <a:latin typeface="Consolas" panose="020B0609020204030204" pitchFamily="49" charset="0"/>
              </a:rPr>
              <a:t>Instance</a:t>
            </a:r>
          </a:p>
        </p:txBody>
      </p:sp>
      <p:sp>
        <p:nvSpPr>
          <p:cNvPr id="9" name="Rectangle: Rounded Corners 13"/>
          <p:cNvSpPr/>
          <p:nvPr/>
        </p:nvSpPr>
        <p:spPr>
          <a:xfrm>
            <a:off x="5251768" y="1905001"/>
            <a:ext cx="3817620" cy="2202543"/>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sp>
        <p:nvSpPr>
          <p:cNvPr id="11" name="Rectangle: Rounded Corners 13"/>
          <p:cNvSpPr/>
          <p:nvPr/>
        </p:nvSpPr>
        <p:spPr>
          <a:xfrm>
            <a:off x="5320136" y="2400300"/>
            <a:ext cx="3642572" cy="982980"/>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Schema</a:t>
            </a:r>
          </a:p>
        </p:txBody>
      </p:sp>
      <p:sp>
        <p:nvSpPr>
          <p:cNvPr id="12" name="Rectangle: Rounded Corners 13"/>
          <p:cNvSpPr/>
          <p:nvPr/>
        </p:nvSpPr>
        <p:spPr>
          <a:xfrm>
            <a:off x="5410200"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3" name="Rectangle: Rounded Corners 13"/>
          <p:cNvSpPr/>
          <p:nvPr/>
        </p:nvSpPr>
        <p:spPr>
          <a:xfrm>
            <a:off x="6588336"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4" name="Rectangle: Rounded Corners 13"/>
          <p:cNvSpPr/>
          <p:nvPr/>
        </p:nvSpPr>
        <p:spPr>
          <a:xfrm>
            <a:off x="7766472"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8" name="Rectangle: Rounded Corners 13"/>
          <p:cNvSpPr/>
          <p:nvPr/>
        </p:nvSpPr>
        <p:spPr>
          <a:xfrm>
            <a:off x="5320136" y="3444240"/>
            <a:ext cx="3642572" cy="548640"/>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Schema</a:t>
            </a:r>
          </a:p>
        </p:txBody>
      </p:sp>
      <p:sp>
        <p:nvSpPr>
          <p:cNvPr id="23" name="Rectangle: Rounded Corners 13"/>
          <p:cNvSpPr/>
          <p:nvPr/>
        </p:nvSpPr>
        <p:spPr>
          <a:xfrm>
            <a:off x="9196997" y="1905001"/>
            <a:ext cx="2185355" cy="1012371"/>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sp>
        <p:nvSpPr>
          <p:cNvPr id="40" name="Rectangle: Rounded Corners 13"/>
          <p:cNvSpPr/>
          <p:nvPr/>
        </p:nvSpPr>
        <p:spPr>
          <a:xfrm>
            <a:off x="9196997" y="3095173"/>
            <a:ext cx="2185355" cy="1012371"/>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grpSp>
        <p:nvGrpSpPr>
          <p:cNvPr id="80" name="Group 79"/>
          <p:cNvGrpSpPr/>
          <p:nvPr/>
        </p:nvGrpSpPr>
        <p:grpSpPr>
          <a:xfrm>
            <a:off x="5105400" y="4876800"/>
            <a:ext cx="6400800" cy="1423202"/>
            <a:chOff x="5103812" y="4876800"/>
            <a:chExt cx="6400800" cy="1423202"/>
          </a:xfrm>
        </p:grpSpPr>
        <p:pic>
          <p:nvPicPr>
            <p:cNvPr id="50" name="Picture 4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83802" y="5155321"/>
              <a:ext cx="863766" cy="863766"/>
            </a:xfrm>
            <a:prstGeom prst="rect">
              <a:avLst/>
            </a:prstGeom>
            <a:noFill/>
          </p:spPr>
        </p:pic>
        <p:sp>
          <p:nvSpPr>
            <p:cNvPr id="51" name="Rectangle: Rounded Corners 50"/>
            <p:cNvSpPr/>
            <p:nvPr/>
          </p:nvSpPr>
          <p:spPr>
            <a:xfrm>
              <a:off x="5103812" y="4876800"/>
              <a:ext cx="6400800" cy="14232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grpSp>
      <p:sp>
        <p:nvSpPr>
          <p:cNvPr id="52" name="Rectangle: Rounded Corners 51"/>
          <p:cNvSpPr/>
          <p:nvPr/>
        </p:nvSpPr>
        <p:spPr>
          <a:xfrm>
            <a:off x="6529146" y="4978963"/>
            <a:ext cx="2331854" cy="1191407"/>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chemeClr val="tx1"/>
                </a:solidFill>
                <a:latin typeface="Consolas" pitchFamily="49" charset="0"/>
                <a:cs typeface="Consolas" pitchFamily="49" charset="0"/>
              </a:rPr>
              <a:t>Data</a:t>
            </a:r>
          </a:p>
        </p:txBody>
      </p:sp>
      <p:sp>
        <p:nvSpPr>
          <p:cNvPr id="53" name="Arrow: Right 52"/>
          <p:cNvSpPr/>
          <p:nvPr/>
        </p:nvSpPr>
        <p:spPr>
          <a:xfrm rot="5400000">
            <a:off x="8102890" y="4280340"/>
            <a:ext cx="421691" cy="5833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Rectangle: Rounded Corners 54"/>
          <p:cNvSpPr/>
          <p:nvPr/>
        </p:nvSpPr>
        <p:spPr>
          <a:xfrm>
            <a:off x="9048909" y="4978963"/>
            <a:ext cx="2331854" cy="1191407"/>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chemeClr val="tx1"/>
                </a:solidFill>
                <a:latin typeface="Consolas" pitchFamily="49" charset="0"/>
                <a:cs typeface="Consolas" pitchFamily="49" charset="0"/>
              </a:rPr>
              <a:t>Logs</a:t>
            </a:r>
          </a:p>
        </p:txBody>
      </p:sp>
      <p:grpSp>
        <p:nvGrpSpPr>
          <p:cNvPr id="7" name="Group 6">
            <a:extLst>
              <a:ext uri="{FF2B5EF4-FFF2-40B4-BE49-F238E27FC236}">
                <a16:creationId xmlns:a16="http://schemas.microsoft.com/office/drawing/2014/main" id="{447E87EA-BCFB-41EF-B5B2-6BB6109E767F}"/>
              </a:ext>
            </a:extLst>
          </p:cNvPr>
          <p:cNvGrpSpPr/>
          <p:nvPr/>
        </p:nvGrpSpPr>
        <p:grpSpPr>
          <a:xfrm>
            <a:off x="9086850" y="5499904"/>
            <a:ext cx="2240355" cy="533400"/>
            <a:chOff x="9086850" y="5499904"/>
            <a:chExt cx="2240355" cy="533400"/>
          </a:xfrm>
        </p:grpSpPr>
        <p:grpSp>
          <p:nvGrpSpPr>
            <p:cNvPr id="44" name="Group 43"/>
            <p:cNvGrpSpPr/>
            <p:nvPr/>
          </p:nvGrpSpPr>
          <p:grpSpPr>
            <a:xfrm>
              <a:off x="9086850" y="5499904"/>
              <a:ext cx="609600" cy="533400"/>
              <a:chOff x="3998912" y="2209800"/>
              <a:chExt cx="609600" cy="533400"/>
            </a:xfrm>
          </p:grpSpPr>
          <p:sp>
            <p:nvSpPr>
              <p:cNvPr id="45" name="Rectangle: Folded Corner 44"/>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6" name="Group 55"/>
            <p:cNvGrpSpPr/>
            <p:nvPr/>
          </p:nvGrpSpPr>
          <p:grpSpPr>
            <a:xfrm>
              <a:off x="9630435" y="5499904"/>
              <a:ext cx="609600" cy="533400"/>
              <a:chOff x="3998912" y="2209800"/>
              <a:chExt cx="609600" cy="533400"/>
            </a:xfrm>
          </p:grpSpPr>
          <p:sp>
            <p:nvSpPr>
              <p:cNvPr id="57" name="Rectangle: Folded Corner 56"/>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9" name="Group 58"/>
            <p:cNvGrpSpPr/>
            <p:nvPr/>
          </p:nvGrpSpPr>
          <p:grpSpPr>
            <a:xfrm>
              <a:off x="10174020" y="5499904"/>
              <a:ext cx="609600" cy="533400"/>
              <a:chOff x="3998912" y="2209800"/>
              <a:chExt cx="609600" cy="533400"/>
            </a:xfrm>
          </p:grpSpPr>
          <p:sp>
            <p:nvSpPr>
              <p:cNvPr id="60" name="Rectangle: Folded Corner 59"/>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60"/>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2" name="Group 61"/>
            <p:cNvGrpSpPr/>
            <p:nvPr/>
          </p:nvGrpSpPr>
          <p:grpSpPr>
            <a:xfrm>
              <a:off x="10717605" y="5499904"/>
              <a:ext cx="609600" cy="533400"/>
              <a:chOff x="3998912" y="2209800"/>
              <a:chExt cx="609600" cy="533400"/>
            </a:xfrm>
          </p:grpSpPr>
          <p:sp>
            <p:nvSpPr>
              <p:cNvPr id="63" name="Rectangle: Folded Corner 62"/>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4" name="TextBox 6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grpSp>
        <p:nvGrpSpPr>
          <p:cNvPr id="3" name="Group 2">
            <a:extLst>
              <a:ext uri="{FF2B5EF4-FFF2-40B4-BE49-F238E27FC236}">
                <a16:creationId xmlns:a16="http://schemas.microsoft.com/office/drawing/2014/main" id="{C5DCFAD8-0451-4DFD-BC3E-C11FC2EDAC46}"/>
              </a:ext>
            </a:extLst>
          </p:cNvPr>
          <p:cNvGrpSpPr/>
          <p:nvPr/>
        </p:nvGrpSpPr>
        <p:grpSpPr>
          <a:xfrm>
            <a:off x="6552724" y="5499904"/>
            <a:ext cx="2240355" cy="533400"/>
            <a:chOff x="6552724" y="5499904"/>
            <a:chExt cx="2240355" cy="533400"/>
          </a:xfrm>
        </p:grpSpPr>
        <p:grpSp>
          <p:nvGrpSpPr>
            <p:cNvPr id="67" name="Group 66"/>
            <p:cNvGrpSpPr/>
            <p:nvPr/>
          </p:nvGrpSpPr>
          <p:grpSpPr>
            <a:xfrm>
              <a:off x="6552724" y="5499904"/>
              <a:ext cx="609600" cy="533400"/>
              <a:chOff x="3998912" y="2209800"/>
              <a:chExt cx="609600" cy="533400"/>
            </a:xfrm>
          </p:grpSpPr>
          <p:sp>
            <p:nvSpPr>
              <p:cNvPr id="77" name="Rectangle: Folded Corner 76"/>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TextBox 7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8" name="Group 67"/>
            <p:cNvGrpSpPr/>
            <p:nvPr/>
          </p:nvGrpSpPr>
          <p:grpSpPr>
            <a:xfrm>
              <a:off x="7096309" y="5499904"/>
              <a:ext cx="609600" cy="533400"/>
              <a:chOff x="3998912" y="2209800"/>
              <a:chExt cx="609600" cy="533400"/>
            </a:xfrm>
          </p:grpSpPr>
          <p:sp>
            <p:nvSpPr>
              <p:cNvPr id="75" name="Rectangle: Folded Corner 7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6" name="TextBox 7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9" name="Group 68"/>
            <p:cNvGrpSpPr/>
            <p:nvPr/>
          </p:nvGrpSpPr>
          <p:grpSpPr>
            <a:xfrm>
              <a:off x="7639894" y="5499904"/>
              <a:ext cx="609600" cy="533400"/>
              <a:chOff x="3998912" y="2209800"/>
              <a:chExt cx="609600" cy="533400"/>
            </a:xfrm>
          </p:grpSpPr>
          <p:sp>
            <p:nvSpPr>
              <p:cNvPr id="73" name="Rectangle: Folded Corner 72"/>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70" name="Group 69"/>
            <p:cNvGrpSpPr/>
            <p:nvPr/>
          </p:nvGrpSpPr>
          <p:grpSpPr>
            <a:xfrm>
              <a:off x="8183479" y="5499904"/>
              <a:ext cx="609600" cy="533400"/>
              <a:chOff x="3998912" y="2209800"/>
              <a:chExt cx="609600" cy="533400"/>
            </a:xfrm>
          </p:grpSpPr>
          <p:sp>
            <p:nvSpPr>
              <p:cNvPr id="71" name="Rectangle: Folded Corner 70"/>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2" name="TextBox 71"/>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47" name="Slide Number">
            <a:extLst>
              <a:ext uri="{FF2B5EF4-FFF2-40B4-BE49-F238E27FC236}">
                <a16:creationId xmlns:a16="http://schemas.microsoft.com/office/drawing/2014/main" id="{8B80C9FE-B81B-40A7-96AE-2314DB33FC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597554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8" grpId="0" animBg="1"/>
      <p:bldP spid="23" grpId="0" animBg="1"/>
      <p:bldP spid="40" grpId="0" animBg="1"/>
      <p:bldP spid="52" grpId="0" animBg="1"/>
      <p:bldP spid="53"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table is the main </a:t>
            </a:r>
            <a:r>
              <a:rPr lang="en-US" b="1" dirty="0">
                <a:solidFill>
                  <a:schemeClr val="bg1"/>
                </a:solidFill>
              </a:rPr>
              <a:t>building</a:t>
            </a:r>
            <a:r>
              <a:rPr lang="en-US" dirty="0">
                <a:solidFill>
                  <a:schemeClr val="accent1"/>
                </a:solidFill>
              </a:rPr>
              <a:t> </a:t>
            </a:r>
            <a:r>
              <a:rPr lang="en-US" b="1" dirty="0">
                <a:solidFill>
                  <a:schemeClr val="bg1"/>
                </a:solidFill>
              </a:rPr>
              <a:t>block</a:t>
            </a:r>
            <a:r>
              <a:rPr lang="en-US" dirty="0">
                <a:solidFill>
                  <a:schemeClr val="accent1"/>
                </a:solidFill>
              </a:rPr>
              <a:t> </a:t>
            </a:r>
            <a:r>
              <a:rPr lang="en-US" dirty="0"/>
              <a:t>of any database</a:t>
            </a:r>
          </a:p>
          <a:p>
            <a:pPr>
              <a:spcBef>
                <a:spcPts val="27600"/>
              </a:spcBef>
            </a:pPr>
            <a:r>
              <a:rPr lang="en-US" dirty="0"/>
              <a:t>Each </a:t>
            </a:r>
            <a:r>
              <a:rPr lang="en-US" b="1" dirty="0">
                <a:solidFill>
                  <a:schemeClr val="bg1"/>
                </a:solidFill>
              </a:rPr>
              <a:t>row</a:t>
            </a:r>
            <a:r>
              <a:rPr lang="en-US" dirty="0"/>
              <a:t> is called a </a:t>
            </a:r>
            <a:r>
              <a:rPr lang="en-US" b="1" dirty="0">
                <a:solidFill>
                  <a:schemeClr val="bg1"/>
                </a:solidFill>
              </a:rPr>
              <a:t>record</a:t>
            </a:r>
            <a:r>
              <a:rPr lang="en-US" dirty="0">
                <a:solidFill>
                  <a:schemeClr val="accent1"/>
                </a:solidFill>
              </a:rPr>
              <a:t> </a:t>
            </a:r>
            <a:r>
              <a:rPr lang="en-US" dirty="0"/>
              <a:t>or</a:t>
            </a:r>
            <a:r>
              <a:rPr lang="en-US" dirty="0">
                <a:solidFill>
                  <a:schemeClr val="accent1"/>
                </a:solidFill>
              </a:rPr>
              <a:t> </a:t>
            </a:r>
            <a:r>
              <a:rPr lang="en-US" b="1" dirty="0">
                <a:solidFill>
                  <a:schemeClr val="bg1"/>
                </a:solidFill>
              </a:rPr>
              <a:t>entity</a:t>
            </a:r>
          </a:p>
          <a:p>
            <a:r>
              <a:rPr lang="en-US" dirty="0"/>
              <a:t>Columns (</a:t>
            </a:r>
            <a:r>
              <a:rPr lang="en-US" b="1" dirty="0">
                <a:solidFill>
                  <a:schemeClr val="bg1"/>
                </a:solidFill>
              </a:rPr>
              <a:t>fields</a:t>
            </a:r>
            <a:r>
              <a:rPr lang="en-US" dirty="0"/>
              <a:t>) define the </a:t>
            </a:r>
            <a:r>
              <a:rPr lang="en-US" b="1" dirty="0">
                <a:solidFill>
                  <a:schemeClr val="bg1"/>
                </a:solidFill>
              </a:rPr>
              <a:t>type</a:t>
            </a:r>
            <a:r>
              <a:rPr lang="en-US" dirty="0"/>
              <a:t> of data they contain</a:t>
            </a:r>
          </a:p>
          <a:p>
            <a:endParaRPr lang="bg-BG" dirty="0"/>
          </a:p>
        </p:txBody>
      </p:sp>
      <p:sp>
        <p:nvSpPr>
          <p:cNvPr id="465922" name="Rectangle 2"/>
          <p:cNvSpPr>
            <a:spLocks noGrp="1" noChangeArrowheads="1"/>
          </p:cNvSpPr>
          <p:nvPr>
            <p:ph type="title"/>
          </p:nvPr>
        </p:nvSpPr>
        <p:spPr/>
        <p:txBody>
          <a:bodyPr/>
          <a:lstStyle/>
          <a:p>
            <a:r>
              <a:rPr lang="en-US" dirty="0"/>
              <a:t>Database Table Elements</a:t>
            </a:r>
            <a:endParaRPr lang="bg-BG" dirty="0"/>
          </a:p>
        </p:txBody>
      </p:sp>
      <p:graphicFrame>
        <p:nvGraphicFramePr>
          <p:cNvPr id="15" name="Group 49"/>
          <p:cNvGraphicFramePr>
            <a:graphicFrameLocks/>
          </p:cNvGraphicFramePr>
          <p:nvPr/>
        </p:nvGraphicFramePr>
        <p:xfrm>
          <a:off x="1634046" y="2471600"/>
          <a:ext cx="8923911" cy="2415745"/>
        </p:xfrm>
        <a:graphic>
          <a:graphicData uri="http://schemas.openxmlformats.org/drawingml/2006/table">
            <a:tbl>
              <a:tblPr/>
              <a:tblGrid>
                <a:gridCol w="2142112">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1808587013"/>
                    </a:ext>
                  </a:extLst>
                </a:gridCol>
                <a:gridCol w="1676399">
                  <a:extLst>
                    <a:ext uri="{9D8B030D-6E8A-4147-A177-3AD203B41FA5}">
                      <a16:colId xmlns:a16="http://schemas.microsoft.com/office/drawing/2014/main" val="1545185628"/>
                    </a:ext>
                  </a:extLst>
                </a:gridCol>
              </a:tblGrid>
              <a:tr h="58694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FirstName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Birthdate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CityID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ctr"/>
                      <a:r>
                        <a:rPr lang="en-US" dirty="0">
                          <a:solidFill>
                            <a:schemeClr val="tx2"/>
                          </a:solidFill>
                        </a:rPr>
                        <a:t>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Brigitte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03/12/1975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ctr"/>
                      <a:r>
                        <a:rPr lang="en-US" dirty="0">
                          <a:solidFill>
                            <a:schemeClr val="tx2"/>
                          </a:solidFill>
                        </a:rPr>
                        <a:t>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August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27/05/1968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ctr"/>
                      <a:r>
                        <a:rPr lang="en-US" dirty="0">
                          <a:solidFill>
                            <a:schemeClr val="tx2"/>
                          </a:solidFill>
                        </a:rPr>
                        <a:t>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Benjamin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15/10/1988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ctr"/>
                      <a:r>
                        <a:rPr lang="en-US" dirty="0">
                          <a:solidFill>
                            <a:schemeClr val="tx2"/>
                          </a:solidFill>
                        </a:rPr>
                        <a:t>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Denis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07/01/1993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265773" y="4290942"/>
            <a:ext cx="1160292" cy="609716"/>
          </a:xfrm>
          <a:prstGeom prst="wedgeRoundRectCallout">
            <a:avLst>
              <a:gd name="adj1" fmla="val 43059"/>
              <a:gd name="adj2" fmla="val -9165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Row</a:t>
            </a:r>
          </a:p>
        </p:txBody>
      </p:sp>
      <p:sp>
        <p:nvSpPr>
          <p:cNvPr id="17" name="Rectangle: Rounded Corners 16"/>
          <p:cNvSpPr/>
          <p:nvPr/>
        </p:nvSpPr>
        <p:spPr>
          <a:xfrm>
            <a:off x="1436688" y="3401445"/>
            <a:ext cx="9258300" cy="673099"/>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p:cNvSpPr/>
          <p:nvPr/>
        </p:nvSpPr>
        <p:spPr>
          <a:xfrm>
            <a:off x="3646488" y="2321944"/>
            <a:ext cx="2870200" cy="267970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7"/>
          <p:cNvSpPr>
            <a:spLocks noChangeArrowheads="1"/>
          </p:cNvSpPr>
          <p:nvPr/>
        </p:nvSpPr>
        <p:spPr bwMode="auto">
          <a:xfrm>
            <a:off x="7252621" y="1701819"/>
            <a:ext cx="1588686" cy="609716"/>
          </a:xfrm>
          <a:prstGeom prst="wedgeRoundRectCallout">
            <a:avLst>
              <a:gd name="adj1" fmla="val -82609"/>
              <a:gd name="adj2" fmla="val 4261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Column</a:t>
            </a:r>
          </a:p>
        </p:txBody>
      </p:sp>
      <p:sp>
        <p:nvSpPr>
          <p:cNvPr id="22" name="Rectangle: Rounded Corners 21"/>
          <p:cNvSpPr/>
          <p:nvPr/>
        </p:nvSpPr>
        <p:spPr>
          <a:xfrm>
            <a:off x="3646488" y="3414144"/>
            <a:ext cx="2870200" cy="647700"/>
          </a:xfrm>
          <a:prstGeom prst="roundRect">
            <a:avLst>
              <a:gd name="adj" fmla="val 5385"/>
            </a:avLst>
          </a:prstGeom>
          <a:noFill/>
          <a:ln w="571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AutoShape 7"/>
          <p:cNvSpPr>
            <a:spLocks noChangeArrowheads="1"/>
          </p:cNvSpPr>
          <p:nvPr/>
        </p:nvSpPr>
        <p:spPr bwMode="auto">
          <a:xfrm>
            <a:off x="7294938" y="5057044"/>
            <a:ext cx="1064032" cy="609716"/>
          </a:xfrm>
          <a:prstGeom prst="wedgeRoundRectCallout">
            <a:avLst>
              <a:gd name="adj1" fmla="val -133489"/>
              <a:gd name="adj2" fmla="val -18031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Cell</a:t>
            </a:r>
          </a:p>
        </p:txBody>
      </p:sp>
      <p:sp>
        <p:nvSpPr>
          <p:cNvPr id="12" name="Slide Number">
            <a:extLst>
              <a:ext uri="{FF2B5EF4-FFF2-40B4-BE49-F238E27FC236}">
                <a16:creationId xmlns:a16="http://schemas.microsoft.com/office/drawing/2014/main" id="{8D0FB9DD-3796-41D7-8515-ED0F61013B5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595303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To communicate with the Engine we use </a:t>
            </a:r>
            <a:r>
              <a:rPr lang="en-US" b="1" dirty="0">
                <a:solidFill>
                  <a:schemeClr val="bg1"/>
                </a:solidFill>
              </a:rPr>
              <a:t>SQL</a:t>
            </a:r>
          </a:p>
          <a:p>
            <a:pPr lvl="1">
              <a:buClr>
                <a:schemeClr val="tx1"/>
              </a:buClr>
            </a:pPr>
            <a:r>
              <a:rPr lang="en-US" b="1" dirty="0">
                <a:solidFill>
                  <a:schemeClr val="bg1"/>
                </a:solidFill>
              </a:rPr>
              <a:t>Declarative</a:t>
            </a:r>
            <a:r>
              <a:rPr lang="en-US" dirty="0"/>
              <a:t> language</a:t>
            </a:r>
          </a:p>
          <a:p>
            <a:pPr>
              <a:buClr>
                <a:schemeClr val="tx1"/>
              </a:buClr>
            </a:pPr>
            <a:r>
              <a:rPr lang="en-US" dirty="0"/>
              <a:t>Logically divided in four sections</a:t>
            </a:r>
          </a:p>
          <a:p>
            <a:pPr lvl="1">
              <a:buClr>
                <a:schemeClr val="tx1"/>
              </a:buClr>
            </a:pPr>
            <a:r>
              <a:rPr lang="en-US" b="1" dirty="0">
                <a:solidFill>
                  <a:schemeClr val="bg1"/>
                </a:solidFill>
              </a:rPr>
              <a:t>Data Definition </a:t>
            </a:r>
            <a:r>
              <a:rPr lang="en-US" dirty="0"/>
              <a:t>– describe the structure of our data</a:t>
            </a:r>
          </a:p>
          <a:p>
            <a:pPr lvl="1">
              <a:buClr>
                <a:schemeClr val="tx1"/>
              </a:buClr>
            </a:pPr>
            <a:r>
              <a:rPr lang="en-US" b="1" dirty="0">
                <a:solidFill>
                  <a:schemeClr val="bg1"/>
                </a:solidFill>
              </a:rPr>
              <a:t>Data Manipulation </a:t>
            </a:r>
            <a:r>
              <a:rPr lang="en-US" dirty="0"/>
              <a:t>– store and retrieve data</a:t>
            </a:r>
          </a:p>
          <a:p>
            <a:pPr lvl="1">
              <a:buClr>
                <a:schemeClr val="tx1"/>
              </a:buClr>
            </a:pPr>
            <a:r>
              <a:rPr lang="en-US" b="1" dirty="0">
                <a:solidFill>
                  <a:schemeClr val="bg1"/>
                </a:solidFill>
              </a:rPr>
              <a:t>Data Control </a:t>
            </a:r>
            <a:r>
              <a:rPr lang="en-US" dirty="0"/>
              <a:t>– define who can access the data</a:t>
            </a:r>
          </a:p>
          <a:p>
            <a:pPr lvl="1">
              <a:buClr>
                <a:schemeClr val="tx1"/>
              </a:buClr>
            </a:pPr>
            <a:r>
              <a:rPr lang="en-US" b="1" dirty="0">
                <a:solidFill>
                  <a:schemeClr val="bg1"/>
                </a:solidFill>
              </a:rPr>
              <a:t>Transaction Control </a:t>
            </a:r>
            <a:r>
              <a:rPr lang="en-US" dirty="0"/>
              <a:t>– bundle operations and allow rollback </a:t>
            </a:r>
          </a:p>
          <a:p>
            <a:pPr>
              <a:buClr>
                <a:schemeClr val="tx1"/>
              </a:buClr>
            </a:pPr>
            <a:endParaRPr lang="bg-BG" dirty="0"/>
          </a:p>
        </p:txBody>
      </p:sp>
      <p:sp>
        <p:nvSpPr>
          <p:cNvPr id="4" name="Title 3"/>
          <p:cNvSpPr>
            <a:spLocks noGrp="1"/>
          </p:cNvSpPr>
          <p:nvPr>
            <p:ph type="title"/>
          </p:nvPr>
        </p:nvSpPr>
        <p:spPr/>
        <p:txBody>
          <a:bodyPr/>
          <a:lstStyle/>
          <a:p>
            <a:r>
              <a:rPr lang="en-US" dirty="0"/>
              <a:t>Structured Query Language</a:t>
            </a:r>
          </a:p>
        </p:txBody>
      </p:sp>
      <p:sp>
        <p:nvSpPr>
          <p:cNvPr id="6" name="Slide Number">
            <a:extLst>
              <a:ext uri="{FF2B5EF4-FFF2-40B4-BE49-F238E27FC236}">
                <a16:creationId xmlns:a16="http://schemas.microsoft.com/office/drawing/2014/main" id="{7DF3081A-5853-48ED-8125-1809FCF7F2C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984825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6542-4281-4214-8E69-C3FC5675BC5B}"/>
              </a:ext>
            </a:extLst>
          </p:cNvPr>
          <p:cNvSpPr>
            <a:spLocks noGrp="1"/>
          </p:cNvSpPr>
          <p:nvPr>
            <p:ph type="title" sz="quarter" idx="10"/>
          </p:nvPr>
        </p:nvSpPr>
        <p:spPr/>
        <p:txBody>
          <a:bodyPr/>
          <a:lstStyle/>
          <a:p>
            <a:r>
              <a:rPr lang="en-US"/>
              <a:t>Data Types in SQL Server</a:t>
            </a:r>
          </a:p>
        </p:txBody>
      </p:sp>
      <p:pic>
        <p:nvPicPr>
          <p:cNvPr id="3082" name="Picture 10" descr="Ð ÐµÐ·ÑÐ»ÑÐ°Ñ Ñ Ð¸Ð·Ð¾Ð±ÑÐ°Ð¶ÐµÐ½Ð¸Ðµ Ð·Ð° sql server png">
            <a:extLst>
              <a:ext uri="{FF2B5EF4-FFF2-40B4-BE49-F238E27FC236}">
                <a16:creationId xmlns:a16="http://schemas.microsoft.com/office/drawing/2014/main" id="{D87D64C2-9B46-41DD-97B7-0B78DBF62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372" y="1237422"/>
            <a:ext cx="2897256" cy="289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85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pPr>
              <a:lnSpc>
                <a:spcPct val="100000"/>
              </a:lnSpc>
            </a:pPr>
            <a:r>
              <a:rPr lang="en-US" sz="3500" dirty="0"/>
              <a:t>Numeric</a:t>
            </a:r>
            <a:endParaRPr lang="en-US" sz="3500" noProof="1"/>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BIT</a:t>
            </a:r>
            <a:r>
              <a:rPr lang="en-US" noProof="1">
                <a:solidFill>
                  <a:schemeClr val="tx2">
                    <a:lumMod val="75000"/>
                  </a:schemeClr>
                </a:solidFill>
              </a:rPr>
              <a:t> </a:t>
            </a:r>
            <a:r>
              <a:rPr lang="en-US" noProof="1"/>
              <a:t>(1-bit), </a:t>
            </a:r>
            <a:r>
              <a:rPr lang="en-US" b="1" noProof="1">
                <a:solidFill>
                  <a:schemeClr val="bg1"/>
                </a:solidFill>
                <a:latin typeface="Consolas" panose="020B0609020204030204" pitchFamily="49" charset="0"/>
                <a:cs typeface="Consolas" pitchFamily="49" charset="0"/>
              </a:rPr>
              <a:t>TINYINT</a:t>
            </a:r>
            <a:r>
              <a:rPr lang="en-US" noProof="1"/>
              <a:t> (8-bit), </a:t>
            </a:r>
            <a:r>
              <a:rPr lang="en-US" b="1" noProof="1">
                <a:solidFill>
                  <a:schemeClr val="bg1"/>
                </a:solidFill>
                <a:latin typeface="Consolas" panose="020B0609020204030204" pitchFamily="49" charset="0"/>
                <a:cs typeface="Consolas" pitchFamily="49" charset="0"/>
              </a:rPr>
              <a:t>SMALLINT</a:t>
            </a:r>
            <a:r>
              <a:rPr lang="en-US" noProof="1"/>
              <a:t> (16-bit)</a:t>
            </a:r>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INT</a:t>
            </a:r>
            <a:r>
              <a:rPr lang="en-US" b="1" noProof="1">
                <a:solidFill>
                  <a:schemeClr val="tx2">
                    <a:lumMod val="75000"/>
                  </a:schemeClr>
                </a:solidFill>
                <a:cs typeface="Consolas" pitchFamily="49" charset="0"/>
              </a:rPr>
              <a:t> </a:t>
            </a:r>
            <a:r>
              <a:rPr lang="en-US" noProof="1"/>
              <a:t>(32-bit), </a:t>
            </a:r>
            <a:r>
              <a:rPr lang="en-US" b="1" noProof="1">
                <a:solidFill>
                  <a:schemeClr val="bg1"/>
                </a:solidFill>
                <a:latin typeface="Consolas" panose="020B0609020204030204" pitchFamily="49" charset="0"/>
                <a:cs typeface="Consolas" pitchFamily="49" charset="0"/>
              </a:rPr>
              <a:t>BIGINT</a:t>
            </a:r>
            <a:r>
              <a:rPr lang="en-US" noProof="1">
                <a:solidFill>
                  <a:schemeClr val="tx2">
                    <a:lumMod val="75000"/>
                  </a:schemeClr>
                </a:solidFill>
              </a:rPr>
              <a:t> </a:t>
            </a:r>
            <a:r>
              <a:rPr lang="en-US" noProof="1"/>
              <a:t>(64-bit)</a:t>
            </a:r>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FLOAT</a:t>
            </a:r>
            <a:r>
              <a:rPr lang="en-US" noProof="1"/>
              <a:t>, </a:t>
            </a:r>
            <a:r>
              <a:rPr lang="en-US" b="1" noProof="1">
                <a:solidFill>
                  <a:schemeClr val="bg1"/>
                </a:solidFill>
                <a:latin typeface="Consolas" panose="020B0609020204030204" pitchFamily="49" charset="0"/>
                <a:cs typeface="Consolas" pitchFamily="49" charset="0"/>
              </a:rPr>
              <a:t>REAL</a:t>
            </a:r>
            <a:r>
              <a:rPr lang="en-US" noProof="1"/>
              <a:t>, </a:t>
            </a:r>
            <a:r>
              <a:rPr lang="en-US" b="1" noProof="1">
                <a:solidFill>
                  <a:schemeClr val="bg1"/>
                </a:solidFill>
                <a:latin typeface="Consolas" panose="020B0609020204030204" pitchFamily="49" charset="0"/>
                <a:cs typeface="Consolas" pitchFamily="49" charset="0"/>
              </a:rPr>
              <a:t>DECIMAL</a:t>
            </a:r>
            <a:r>
              <a:rPr lang="en-US" b="1" noProof="1">
                <a:solidFill>
                  <a:schemeClr val="tx2">
                    <a:lumMod val="75000"/>
                  </a:schemeClr>
                </a:solidFill>
                <a:latin typeface="Consolas" panose="020B0609020204030204" pitchFamily="49" charset="0"/>
                <a:cs typeface="Consolas" pitchFamily="49" charset="0"/>
              </a:rPr>
              <a:t>(</a:t>
            </a:r>
            <a:r>
              <a:rPr lang="en-US" b="1" noProof="1">
                <a:solidFill>
                  <a:schemeClr val="bg1"/>
                </a:solidFill>
                <a:latin typeface="Consolas" pitchFamily="49" charset="0"/>
                <a:cs typeface="Consolas" pitchFamily="49" charset="0"/>
              </a:rPr>
              <a:t>precision, scale</a:t>
            </a:r>
            <a:r>
              <a:rPr lang="en-US" b="1" noProof="1">
                <a:solidFill>
                  <a:schemeClr val="tx2">
                    <a:lumMod val="75000"/>
                  </a:schemeClr>
                </a:solidFill>
                <a:latin typeface="Consolas" pitchFamily="49" charset="0"/>
                <a:cs typeface="Consolas" pitchFamily="49" charset="0"/>
              </a:rPr>
              <a:t>)</a:t>
            </a:r>
          </a:p>
          <a:p>
            <a:pPr>
              <a:lnSpc>
                <a:spcPct val="100000"/>
              </a:lnSpc>
              <a:buClr>
                <a:schemeClr val="tx1"/>
              </a:buClr>
            </a:pPr>
            <a:r>
              <a:rPr lang="en-US" sz="3500" dirty="0"/>
              <a:t>Textual</a:t>
            </a:r>
            <a:endParaRPr lang="en-US" sz="3500" noProof="1"/>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2800" noProof="1">
                <a:solidFill>
                  <a:schemeClr val="accent5">
                    <a:lumMod val="20000"/>
                    <a:lumOff val="80000"/>
                  </a:schemeClr>
                </a:solidFill>
                <a:cs typeface="Consolas" pitchFamily="49" charset="0"/>
              </a:rPr>
              <a:t> </a:t>
            </a:r>
            <a:r>
              <a:rPr lang="en-US" noProof="1"/>
              <a:t>– </a:t>
            </a:r>
            <a:r>
              <a:rPr lang="en-US" dirty="0"/>
              <a:t>fixed size string</a:t>
            </a:r>
            <a:endParaRPr lang="en-US" noProof="1"/>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VARCHAR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3000" noProof="1">
                <a:solidFill>
                  <a:schemeClr val="accent5">
                    <a:lumMod val="20000"/>
                    <a:lumOff val="80000"/>
                  </a:schemeClr>
                </a:solidFill>
                <a:cs typeface="Consolas" pitchFamily="49" charset="0"/>
              </a:rPr>
              <a:t> </a:t>
            </a:r>
            <a:r>
              <a:rPr lang="en-US" noProof="1"/>
              <a:t>– </a:t>
            </a:r>
            <a:r>
              <a:rPr lang="en-US" dirty="0"/>
              <a:t>variable size string</a:t>
            </a:r>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NCHAR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3500" noProof="1"/>
              <a:t> </a:t>
            </a:r>
            <a:r>
              <a:rPr lang="en-US" noProof="1"/>
              <a:t>– Unicode </a:t>
            </a:r>
            <a:r>
              <a:rPr lang="en-US" dirty="0"/>
              <a:t>fixed size string</a:t>
            </a:r>
            <a:endParaRPr lang="bg-BG" dirty="0"/>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NVARCHAR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2800" noProof="1">
                <a:solidFill>
                  <a:schemeClr val="accent5">
                    <a:lumMod val="20000"/>
                    <a:lumOff val="80000"/>
                  </a:schemeClr>
                </a:solidFill>
                <a:cs typeface="Consolas" pitchFamily="49" charset="0"/>
              </a:rPr>
              <a:t> </a:t>
            </a:r>
            <a:r>
              <a:rPr lang="en-US" noProof="1"/>
              <a:t>– Unicode </a:t>
            </a:r>
            <a:r>
              <a:rPr lang="en-US" dirty="0"/>
              <a:t>variable size string</a:t>
            </a:r>
          </a:p>
          <a:p>
            <a:endParaRPr lang="bg-BG" dirty="0"/>
          </a:p>
        </p:txBody>
      </p:sp>
      <p:sp>
        <p:nvSpPr>
          <p:cNvPr id="4" name="Title 3"/>
          <p:cNvSpPr>
            <a:spLocks noGrp="1"/>
          </p:cNvSpPr>
          <p:nvPr>
            <p:ph type="title"/>
          </p:nvPr>
        </p:nvSpPr>
        <p:spPr/>
        <p:txBody>
          <a:bodyPr/>
          <a:lstStyle/>
          <a:p>
            <a:r>
              <a:rPr lang="en-US" dirty="0"/>
              <a:t>Data Types in</a:t>
            </a:r>
            <a:r>
              <a:rPr lang="bg-BG" dirty="0"/>
              <a:t> </a:t>
            </a:r>
            <a:r>
              <a:rPr lang="en-US" dirty="0"/>
              <a:t>SQL Server (1)</a:t>
            </a:r>
            <a:endParaRPr lang="bg-BG" dirty="0"/>
          </a:p>
        </p:txBody>
      </p:sp>
      <p:sp>
        <p:nvSpPr>
          <p:cNvPr id="6" name="Slide Number">
            <a:extLst>
              <a:ext uri="{FF2B5EF4-FFF2-40B4-BE49-F238E27FC236}">
                <a16:creationId xmlns:a16="http://schemas.microsoft.com/office/drawing/2014/main" id="{909D47A9-0D66-468F-8B58-5290CC47C7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7637892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Size of Textual Characters</a:t>
            </a:r>
          </a:p>
        </p:txBody>
      </p:sp>
      <p:sp>
        <p:nvSpPr>
          <p:cNvPr id="6" name="Content Placeholder 5"/>
          <p:cNvSpPr txBox="1">
            <a:spLocks noChangeArrowheads="1"/>
          </p:cNvSpPr>
          <p:nvPr/>
        </p:nvSpPr>
        <p:spPr bwMode="auto">
          <a:xfrm>
            <a:off x="607800" y="1899000"/>
            <a:ext cx="10976400" cy="354512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08000" tIns="36000" rIns="108000" bIns="36000" rtlCol="0">
            <a:sp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@VarcharVar VARCHAR(5)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@NVarcharVar NVARCHAR(5)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@CharVar 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@NCharVar NCHAR(5) = 'Test';</a:t>
            </a:r>
          </a:p>
          <a:p>
            <a:pPr marL="0" indent="0">
              <a:spcBef>
                <a:spcPts val="0"/>
              </a:spcBef>
              <a:spcAft>
                <a:spcPts val="0"/>
              </a:spcAft>
              <a:buNone/>
            </a:pPr>
            <a:endParaRPr lang="en-US" sz="2400" b="1" dirty="0">
              <a:latin typeface="Consolas" panose="020B0609020204030204" pitchFamily="49" charset="0"/>
              <a:cs typeface="Arial" panose="020B0604020202020204" pitchFamily="34" charset="0"/>
            </a:endParaRP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SELECT DATALENGTH(@VarcharVar),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DATALENGTH(@NVarcharVar),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DATALENGTH(@NCharVar)</a:t>
            </a:r>
          </a:p>
        </p:txBody>
      </p:sp>
      <p:sp>
        <p:nvSpPr>
          <p:cNvPr id="5" name="Slide Number">
            <a:extLst>
              <a:ext uri="{FF2B5EF4-FFF2-40B4-BE49-F238E27FC236}">
                <a16:creationId xmlns:a16="http://schemas.microsoft.com/office/drawing/2014/main" id="{C0132CAE-00F5-4F5E-A3DE-9D71DE1DE0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566862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r>
              <a:rPr lang="en-US" sz="3500" dirty="0"/>
              <a:t>Binary data</a:t>
            </a:r>
          </a:p>
          <a:p>
            <a:pPr lvl="1">
              <a:buClr>
                <a:schemeClr val="tx1"/>
              </a:buClr>
            </a:pPr>
            <a:r>
              <a:rPr lang="en-US" sz="3200" b="1" noProof="1">
                <a:solidFill>
                  <a:schemeClr val="bg1"/>
                </a:solidFill>
                <a:latin typeface="Consolas" pitchFamily="49" charset="0"/>
                <a:cs typeface="Consolas" pitchFamily="49" charset="0"/>
              </a:rPr>
              <a:t>BINARY</a:t>
            </a:r>
            <a:r>
              <a:rPr lang="en-US" sz="3200" b="1" noProof="1">
                <a:solidFill>
                  <a:schemeClr val="tx2">
                    <a:lumMod val="75000"/>
                  </a:schemeClr>
                </a:solidFill>
                <a:latin typeface="Consolas" pitchFamily="49" charset="0"/>
                <a:cs typeface="Consolas" pitchFamily="49" charset="0"/>
              </a:rPr>
              <a:t>(</a:t>
            </a:r>
            <a:r>
              <a:rPr lang="en-US" sz="3200" b="1" noProof="1">
                <a:solidFill>
                  <a:schemeClr val="bg1"/>
                </a:solidFill>
                <a:latin typeface="Consolas" pitchFamily="49" charset="0"/>
                <a:cs typeface="Consolas" pitchFamily="49" charset="0"/>
              </a:rPr>
              <a:t>size</a:t>
            </a:r>
            <a:r>
              <a:rPr lang="en-US" sz="3200" b="1" noProof="1">
                <a:solidFill>
                  <a:schemeClr val="tx2">
                    <a:lumMod val="75000"/>
                  </a:schemeClr>
                </a:solidFill>
                <a:latin typeface="Consolas" pitchFamily="49" charset="0"/>
                <a:cs typeface="Consolas" pitchFamily="49" charset="0"/>
              </a:rPr>
              <a:t>)</a:t>
            </a:r>
            <a:r>
              <a:rPr lang="bg-BG" sz="3200" dirty="0"/>
              <a:t> – </a:t>
            </a:r>
            <a:r>
              <a:rPr lang="en-US" sz="3200" dirty="0"/>
              <a:t>fixed length sequence of bits</a:t>
            </a:r>
            <a:endParaRPr lang="bg-BG" sz="3200" dirty="0"/>
          </a:p>
          <a:p>
            <a:pPr lvl="1">
              <a:buClr>
                <a:schemeClr val="tx1"/>
              </a:buClr>
            </a:pPr>
            <a:r>
              <a:rPr lang="en-US" sz="3200" b="1" noProof="1">
                <a:solidFill>
                  <a:schemeClr val="bg1"/>
                </a:solidFill>
                <a:latin typeface="Consolas" pitchFamily="49" charset="0"/>
                <a:cs typeface="Consolas" pitchFamily="49" charset="0"/>
              </a:rPr>
              <a:t>VARBINARY</a:t>
            </a:r>
            <a:r>
              <a:rPr lang="en-US" sz="3200" b="1" noProof="1">
                <a:solidFill>
                  <a:schemeClr val="tx2">
                    <a:lumMod val="75000"/>
                  </a:schemeClr>
                </a:solidFill>
                <a:latin typeface="Consolas" pitchFamily="49" charset="0"/>
                <a:cs typeface="Consolas" pitchFamily="49" charset="0"/>
              </a:rPr>
              <a:t>(</a:t>
            </a:r>
            <a:r>
              <a:rPr lang="en-US" sz="3200" b="1" noProof="1">
                <a:solidFill>
                  <a:schemeClr val="bg1"/>
                </a:solidFill>
                <a:latin typeface="Consolas" pitchFamily="49" charset="0"/>
                <a:cs typeface="Consolas" pitchFamily="49" charset="0"/>
              </a:rPr>
              <a:t>size</a:t>
            </a:r>
            <a:r>
              <a:rPr lang="en-US" sz="3200" b="1" noProof="1">
                <a:solidFill>
                  <a:schemeClr val="tx2">
                    <a:lumMod val="75000"/>
                  </a:schemeClr>
                </a:solidFill>
                <a:latin typeface="Consolas" pitchFamily="49" charset="0"/>
                <a:cs typeface="Consolas" pitchFamily="49" charset="0"/>
              </a:rPr>
              <a:t>)</a:t>
            </a:r>
            <a:r>
              <a:rPr lang="bg-BG" sz="3200" dirty="0"/>
              <a:t> – </a:t>
            </a:r>
            <a:r>
              <a:rPr lang="en-US" sz="3200" dirty="0"/>
              <a:t>a sequence of bits, 1-8000 bytes or </a:t>
            </a:r>
            <a:r>
              <a:rPr lang="en-US" sz="3200" b="1" dirty="0">
                <a:solidFill>
                  <a:schemeClr val="bg1"/>
                </a:solidFill>
                <a:latin typeface="Consolas" panose="020B0609020204030204" pitchFamily="49" charset="0"/>
              </a:rPr>
              <a:t>MAX</a:t>
            </a:r>
            <a:r>
              <a:rPr lang="en-US" sz="3200" dirty="0"/>
              <a:t> (2GB)</a:t>
            </a:r>
          </a:p>
          <a:p>
            <a:pPr>
              <a:buClr>
                <a:schemeClr val="tx1"/>
              </a:buClr>
            </a:pPr>
            <a:r>
              <a:rPr lang="en-US" sz="3500" dirty="0"/>
              <a:t>Date and time</a:t>
            </a:r>
          </a:p>
          <a:p>
            <a:pPr lvl="1">
              <a:buClr>
                <a:schemeClr val="tx1"/>
              </a:buClr>
            </a:pPr>
            <a:r>
              <a:rPr lang="en-US" sz="3200" b="1" dirty="0">
                <a:solidFill>
                  <a:schemeClr val="bg1"/>
                </a:solidFill>
                <a:latin typeface="Consolas" panose="020B0609020204030204" pitchFamily="49" charset="0"/>
              </a:rPr>
              <a:t>DATE</a:t>
            </a:r>
            <a:r>
              <a:rPr lang="en-US" sz="3200" dirty="0"/>
              <a:t> – date in range 0001-01-01 through 9999-12-31</a:t>
            </a:r>
          </a:p>
          <a:p>
            <a:pPr lvl="1">
              <a:buClr>
                <a:schemeClr val="tx1"/>
              </a:buClr>
            </a:pPr>
            <a:r>
              <a:rPr lang="en-US" sz="3200" b="1" noProof="1">
                <a:solidFill>
                  <a:schemeClr val="bg1"/>
                </a:solidFill>
                <a:latin typeface="Consolas" pitchFamily="49" charset="0"/>
                <a:cs typeface="Consolas" pitchFamily="49" charset="0"/>
              </a:rPr>
              <a:t>DATETIME</a:t>
            </a:r>
            <a:r>
              <a:rPr lang="bg-BG" sz="3200" noProof="1">
                <a:solidFill>
                  <a:schemeClr val="tx2">
                    <a:lumMod val="75000"/>
                  </a:schemeClr>
                </a:solidFill>
                <a:cs typeface="Consolas" pitchFamily="49" charset="0"/>
              </a:rPr>
              <a:t> </a:t>
            </a:r>
            <a:r>
              <a:rPr lang="bg-BG" sz="3200" dirty="0"/>
              <a:t>– </a:t>
            </a:r>
            <a:r>
              <a:rPr lang="en-US" sz="3200" dirty="0"/>
              <a:t>date and time with precision of</a:t>
            </a:r>
            <a:r>
              <a:rPr lang="bg-BG" sz="3200" dirty="0"/>
              <a:t> 1/300 </a:t>
            </a:r>
            <a:r>
              <a:rPr lang="en-US" sz="3200" dirty="0"/>
              <a:t>sec</a:t>
            </a:r>
            <a:endParaRPr lang="bg-BG" sz="3200" dirty="0"/>
          </a:p>
          <a:p>
            <a:pPr lvl="1">
              <a:buClr>
                <a:schemeClr val="tx1"/>
              </a:buClr>
            </a:pPr>
            <a:r>
              <a:rPr lang="en-US" sz="3200" b="1" dirty="0">
                <a:solidFill>
                  <a:schemeClr val="bg1"/>
                </a:solidFill>
                <a:latin typeface="Consolas" pitchFamily="49" charset="0"/>
                <a:cs typeface="Consolas" pitchFamily="49" charset="0"/>
              </a:rPr>
              <a:t>DATETIME2</a:t>
            </a:r>
            <a:r>
              <a:rPr lang="en-US" sz="3200" dirty="0"/>
              <a:t> </a:t>
            </a:r>
            <a:r>
              <a:rPr lang="bg-BG" sz="3200" dirty="0"/>
              <a:t>– </a:t>
            </a:r>
            <a:r>
              <a:rPr lang="en-US" sz="3200" dirty="0"/>
              <a:t> type that has a larger date range</a:t>
            </a:r>
            <a:endParaRPr lang="en-US" sz="3200" b="1" dirty="0">
              <a:latin typeface="Consolas" pitchFamily="49" charset="0"/>
              <a:cs typeface="Consolas" pitchFamily="49" charset="0"/>
            </a:endParaRPr>
          </a:p>
          <a:p>
            <a:pPr lvl="1">
              <a:buClr>
                <a:schemeClr val="tx1"/>
              </a:buClr>
            </a:pPr>
            <a:r>
              <a:rPr lang="en-US" sz="3200" b="1" noProof="1">
                <a:solidFill>
                  <a:schemeClr val="bg1"/>
                </a:solidFill>
                <a:latin typeface="Consolas" pitchFamily="49" charset="0"/>
                <a:cs typeface="Consolas" pitchFamily="49" charset="0"/>
              </a:rPr>
              <a:t>SMALLDATETIME</a:t>
            </a:r>
            <a:r>
              <a:rPr lang="en-US" sz="3200" dirty="0"/>
              <a:t> – date and time (1 minute precision)</a:t>
            </a:r>
          </a:p>
          <a:p>
            <a:pPr lvl="1">
              <a:buClr>
                <a:schemeClr val="tx1"/>
              </a:buClr>
            </a:pPr>
            <a:r>
              <a:rPr lang="en-US" sz="3200" b="1" dirty="0">
                <a:solidFill>
                  <a:schemeClr val="bg1"/>
                </a:solidFill>
                <a:latin typeface="Consolas" pitchFamily="49" charset="0"/>
                <a:cs typeface="Consolas" pitchFamily="49" charset="0"/>
              </a:rPr>
              <a:t>TIME</a:t>
            </a:r>
            <a:r>
              <a:rPr lang="en-US" sz="3200" dirty="0"/>
              <a:t> </a:t>
            </a:r>
            <a:r>
              <a:rPr lang="bg-BG" sz="3200" dirty="0"/>
              <a:t>–</a:t>
            </a:r>
            <a:r>
              <a:rPr lang="en-US" sz="3200" dirty="0"/>
              <a:t> defines a time of a day (no time zone)</a:t>
            </a:r>
          </a:p>
          <a:p>
            <a:pPr lvl="1">
              <a:buClr>
                <a:schemeClr val="tx1"/>
              </a:buClr>
            </a:pPr>
            <a:r>
              <a:rPr lang="en-US" sz="3200" b="1" dirty="0">
                <a:solidFill>
                  <a:schemeClr val="bg1"/>
                </a:solidFill>
                <a:latin typeface="Consolas" pitchFamily="49" charset="0"/>
                <a:cs typeface="Consolas" pitchFamily="49" charset="0"/>
              </a:rPr>
              <a:t>DATETIMEOFFSET</a:t>
            </a:r>
            <a:r>
              <a:rPr lang="bg-BG" sz="3200" dirty="0"/>
              <a:t> –</a:t>
            </a:r>
            <a:r>
              <a:rPr lang="en-US" sz="3200" dirty="0"/>
              <a:t> </a:t>
            </a:r>
            <a:r>
              <a:rPr lang="en-US" dirty="0"/>
              <a:t>date and time that has time zone</a:t>
            </a:r>
            <a:endParaRPr lang="bg-BG" dirty="0"/>
          </a:p>
        </p:txBody>
      </p:sp>
      <p:sp>
        <p:nvSpPr>
          <p:cNvPr id="4" name="Title 3"/>
          <p:cNvSpPr>
            <a:spLocks noGrp="1"/>
          </p:cNvSpPr>
          <p:nvPr>
            <p:ph type="title"/>
          </p:nvPr>
        </p:nvSpPr>
        <p:spPr/>
        <p:txBody>
          <a:bodyPr/>
          <a:lstStyle/>
          <a:p>
            <a:r>
              <a:rPr lang="en-US" dirty="0"/>
              <a:t>Data Types in</a:t>
            </a:r>
            <a:r>
              <a:rPr lang="bg-BG" dirty="0"/>
              <a:t> </a:t>
            </a:r>
            <a:r>
              <a:rPr lang="en-US" dirty="0"/>
              <a:t>SQL Server (2)</a:t>
            </a:r>
            <a:endParaRPr lang="bg-BG" dirty="0"/>
          </a:p>
        </p:txBody>
      </p:sp>
      <p:sp>
        <p:nvSpPr>
          <p:cNvPr id="6" name="Slide Number">
            <a:extLst>
              <a:ext uri="{FF2B5EF4-FFF2-40B4-BE49-F238E27FC236}">
                <a16:creationId xmlns:a16="http://schemas.microsoft.com/office/drawing/2014/main" id="{2BEE37B0-09A2-4419-AD33-D4EBBF906E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4181020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71C2E-6063-4B29-9446-CBE4B4E30F03}"/>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4" name="Title 3">
            <a:extLst>
              <a:ext uri="{FF2B5EF4-FFF2-40B4-BE49-F238E27FC236}">
                <a16:creationId xmlns:a16="http://schemas.microsoft.com/office/drawing/2014/main" id="{E47AB66D-8387-47EA-B4A8-CBEBFD064A38}"/>
              </a:ext>
            </a:extLst>
          </p:cNvPr>
          <p:cNvSpPr>
            <a:spLocks noGrp="1"/>
          </p:cNvSpPr>
          <p:nvPr>
            <p:ph type="title"/>
          </p:nvPr>
        </p:nvSpPr>
        <p:spPr/>
        <p:txBody>
          <a:bodyPr>
            <a:normAutofit/>
          </a:bodyPr>
          <a:lstStyle/>
          <a:p>
            <a:pPr>
              <a:buClr>
                <a:schemeClr val="tx1"/>
              </a:buClr>
            </a:pPr>
            <a:r>
              <a:rPr lang="en-US" sz="4000" dirty="0"/>
              <a:t>Date and Time in SQL Server </a:t>
            </a:r>
          </a:p>
        </p:txBody>
      </p:sp>
      <p:pic>
        <p:nvPicPr>
          <p:cNvPr id="1026" name="Picture 2" descr="SQL Date and time data types compare - datetime,datetime2,date,TIME">
            <a:extLst>
              <a:ext uri="{FF2B5EF4-FFF2-40B4-BE49-F238E27FC236}">
                <a16:creationId xmlns:a16="http://schemas.microsoft.com/office/drawing/2014/main" id="{637EEC48-3134-4A59-88F1-C61BF97AE0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46"/>
          <a:stretch/>
        </p:blipFill>
        <p:spPr bwMode="auto">
          <a:xfrm>
            <a:off x="323884" y="1539000"/>
            <a:ext cx="11544231" cy="41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670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ct val="120000"/>
              </a:lnSpc>
              <a:buFontTx/>
              <a:buAutoNum type="arabicPeriod"/>
            </a:pPr>
            <a:r>
              <a:rPr lang="en-US" dirty="0"/>
              <a:t>Data Management</a:t>
            </a:r>
          </a:p>
          <a:p>
            <a:pPr marL="446088" indent="-446088">
              <a:lnSpc>
                <a:spcPct val="120000"/>
              </a:lnSpc>
              <a:buFontTx/>
              <a:buAutoNum type="arabicPeriod"/>
            </a:pPr>
            <a:r>
              <a:rPr lang="en-US" dirty="0"/>
              <a:t>Database Engines</a:t>
            </a:r>
          </a:p>
          <a:p>
            <a:pPr marL="446088" indent="-446088">
              <a:lnSpc>
                <a:spcPct val="120000"/>
              </a:lnSpc>
              <a:buFontTx/>
              <a:buAutoNum type="arabicPeriod"/>
            </a:pPr>
            <a:r>
              <a:rPr lang="en-US" dirty="0"/>
              <a:t>Data Types in SQL Server</a:t>
            </a:r>
          </a:p>
          <a:p>
            <a:pPr marL="446088" indent="-446088">
              <a:lnSpc>
                <a:spcPct val="120000"/>
              </a:lnSpc>
              <a:buFontTx/>
              <a:buAutoNum type="arabicPeriod"/>
            </a:pPr>
            <a:r>
              <a:rPr lang="en-US" dirty="0"/>
              <a:t>Database Modeling</a:t>
            </a:r>
          </a:p>
          <a:p>
            <a:pPr marL="446088" indent="-446088">
              <a:lnSpc>
                <a:spcPct val="120000"/>
              </a:lnSpc>
              <a:buFontTx/>
              <a:buAutoNum type="arabicPeriod"/>
            </a:pPr>
            <a:r>
              <a:rPr lang="en-US" dirty="0"/>
              <a:t>Basic SQL Queries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FF1E3A17-8C5A-4422-AF5B-95FA4E4E557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5986503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C121-2434-4D9B-A54A-E925EFD75BD8}"/>
              </a:ext>
            </a:extLst>
          </p:cNvPr>
          <p:cNvSpPr>
            <a:spLocks noGrp="1"/>
          </p:cNvSpPr>
          <p:nvPr>
            <p:ph type="title" sz="quarter" idx="10"/>
          </p:nvPr>
        </p:nvSpPr>
        <p:spPr/>
        <p:txBody>
          <a:bodyPr/>
          <a:lstStyle/>
          <a:p>
            <a:r>
              <a:rPr lang="en-US" dirty="0"/>
              <a:t>Database Modelling</a:t>
            </a:r>
          </a:p>
        </p:txBody>
      </p:sp>
      <p:pic>
        <p:nvPicPr>
          <p:cNvPr id="10242" name="Picture 2" descr="Ð¡Ð²ÑÑÐ·Ð°Ð½Ð¾ Ð¸Ð·Ð¾Ð±ÑÐ°Ð¶ÐµÐ½Ð¸Ðµ">
            <a:extLst>
              <a:ext uri="{FF2B5EF4-FFF2-40B4-BE49-F238E27FC236}">
                <a16:creationId xmlns:a16="http://schemas.microsoft.com/office/drawing/2014/main" id="{46988513-1D55-4D43-8BD2-8B974E294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771" y="1428629"/>
            <a:ext cx="3248025"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4D0EC102-7B10-48D4-84BA-FB823CB5B486}"/>
              </a:ext>
            </a:extLst>
          </p:cNvPr>
          <p:cNvSpPr>
            <a:spLocks noGrp="1"/>
          </p:cNvSpPr>
          <p:nvPr>
            <p:ph type="subTitle" sz="quarter" idx="11"/>
          </p:nvPr>
        </p:nvSpPr>
        <p:spPr/>
        <p:txBody>
          <a:bodyPr/>
          <a:lstStyle/>
          <a:p>
            <a:r>
              <a:rPr lang="en-US" dirty="0"/>
              <a:t>Data Definition Using SSMS</a:t>
            </a:r>
          </a:p>
        </p:txBody>
      </p:sp>
    </p:spTree>
    <p:extLst>
      <p:ext uri="{BB962C8B-B14F-4D97-AF65-F5344CB8AC3E}">
        <p14:creationId xmlns:p14="http://schemas.microsoft.com/office/powerpoint/2010/main" val="34773543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a:bodyPr>
          <a:lstStyle/>
          <a:p>
            <a:r>
              <a:rPr lang="en-US" sz="3200" dirty="0"/>
              <a:t>Select </a:t>
            </a:r>
            <a:r>
              <a:rPr lang="en-US" sz="3200" b="1" dirty="0">
                <a:solidFill>
                  <a:schemeClr val="bg1"/>
                </a:solidFill>
              </a:rPr>
              <a:t>New Database </a:t>
            </a:r>
            <a:r>
              <a:rPr lang="en-US" sz="3200" dirty="0"/>
              <a:t>from the </a:t>
            </a:r>
            <a:r>
              <a:rPr lang="en-US" sz="3200" b="1" dirty="0">
                <a:solidFill>
                  <a:schemeClr val="bg1"/>
                </a:solidFill>
              </a:rPr>
              <a:t>context</a:t>
            </a:r>
            <a:r>
              <a:rPr lang="en-US" sz="3200" dirty="0">
                <a:solidFill>
                  <a:schemeClr val="accent1"/>
                </a:solidFill>
              </a:rPr>
              <a:t> </a:t>
            </a:r>
            <a:r>
              <a:rPr lang="en-US" sz="3200" b="1" dirty="0">
                <a:solidFill>
                  <a:schemeClr val="bg1"/>
                </a:solidFill>
              </a:rPr>
              <a:t>menu</a:t>
            </a:r>
            <a:r>
              <a:rPr lang="en-US" sz="3200" dirty="0">
                <a:solidFill>
                  <a:schemeClr val="accent1"/>
                </a:solidFill>
              </a:rPr>
              <a:t> </a:t>
            </a:r>
            <a:r>
              <a:rPr lang="en-US" sz="3200" dirty="0"/>
              <a:t>under "Databases"</a:t>
            </a:r>
            <a:endParaRPr lang="bg-BG" sz="3200" dirty="0"/>
          </a:p>
          <a:p>
            <a:endParaRPr lang="bg-BG" sz="3200" dirty="0"/>
          </a:p>
          <a:p>
            <a:endParaRPr lang="bg-BG" sz="3200" dirty="0"/>
          </a:p>
          <a:p>
            <a:endParaRPr lang="bg-BG" sz="3200" dirty="0"/>
          </a:p>
          <a:p>
            <a:endParaRPr lang="bg-BG" sz="3200" dirty="0"/>
          </a:p>
          <a:p>
            <a:endParaRPr lang="bg-BG" sz="3200" dirty="0"/>
          </a:p>
          <a:p>
            <a:endParaRPr lang="bg-BG" sz="3200" dirty="0"/>
          </a:p>
          <a:p>
            <a:r>
              <a:rPr lang="en-US" sz="3200" dirty="0"/>
              <a:t>You may need to </a:t>
            </a:r>
            <a:r>
              <a:rPr lang="en-US" sz="3200" b="1" dirty="0">
                <a:solidFill>
                  <a:schemeClr val="bg1"/>
                </a:solidFill>
              </a:rPr>
              <a:t>Refresh</a:t>
            </a:r>
            <a:r>
              <a:rPr lang="en-US" sz="3200" dirty="0">
                <a:solidFill>
                  <a:schemeClr val="accent1"/>
                </a:solidFill>
              </a:rPr>
              <a:t> </a:t>
            </a:r>
            <a:r>
              <a:rPr lang="en-US" sz="3200" b="1" dirty="0">
                <a:solidFill>
                  <a:schemeClr val="bg1"/>
                </a:solidFill>
              </a:rPr>
              <a:t>[F5] </a:t>
            </a:r>
            <a:r>
              <a:rPr lang="en-US" sz="3200" dirty="0"/>
              <a:t>to see the results</a:t>
            </a:r>
          </a:p>
          <a:p>
            <a:endParaRPr lang="bg-BG" dirty="0"/>
          </a:p>
          <a:p>
            <a:endParaRPr lang="bg-BG" dirty="0"/>
          </a:p>
        </p:txBody>
      </p:sp>
      <p:sp>
        <p:nvSpPr>
          <p:cNvPr id="4" name="Title 3"/>
          <p:cNvSpPr>
            <a:spLocks noGrp="1"/>
          </p:cNvSpPr>
          <p:nvPr>
            <p:ph type="title"/>
          </p:nvPr>
        </p:nvSpPr>
        <p:spPr/>
        <p:txBody>
          <a:bodyPr/>
          <a:lstStyle/>
          <a:p>
            <a:r>
              <a:rPr lang="en-US" dirty="0"/>
              <a:t>Creating a New Database</a:t>
            </a:r>
            <a:endParaRPr lang="bg-BG" dirty="0"/>
          </a:p>
        </p:txBody>
      </p:sp>
      <p:pic>
        <p:nvPicPr>
          <p:cNvPr id="5" name="Picture 4"/>
          <p:cNvPicPr>
            <a:picLocks noChangeAspect="1"/>
          </p:cNvPicPr>
          <p:nvPr/>
        </p:nvPicPr>
        <p:blipFill>
          <a:blip r:embed="rId2"/>
          <a:stretch>
            <a:fillRect/>
          </a:stretch>
        </p:blipFill>
        <p:spPr>
          <a:xfrm>
            <a:off x="713966" y="2089489"/>
            <a:ext cx="3238085" cy="3165770"/>
          </a:xfrm>
          <a:prstGeom prst="rect">
            <a:avLst/>
          </a:prstGeom>
          <a:effectLst>
            <a:softEdge rad="0"/>
          </a:effectLst>
        </p:spPr>
      </p:pic>
      <p:sp>
        <p:nvSpPr>
          <p:cNvPr id="6" name="Arrow: Right 4"/>
          <p:cNvSpPr/>
          <p:nvPr/>
        </p:nvSpPr>
        <p:spPr>
          <a:xfrm>
            <a:off x="4060481" y="3383062"/>
            <a:ext cx="705468" cy="523175"/>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a:solidFill>
                <a:srgbClr val="FFFFFF"/>
              </a:solidFill>
              <a:effectLst>
                <a:outerShdw blurRad="38100" dist="38100" dir="2700000" algn="tl">
                  <a:srgbClr val="000000">
                    <a:alpha val="43137"/>
                  </a:srgbClr>
                </a:outerShdw>
              </a:effectLst>
            </a:endParaRPr>
          </a:p>
        </p:txBody>
      </p:sp>
      <p:pic>
        <p:nvPicPr>
          <p:cNvPr id="7" name="Picture 6"/>
          <p:cNvPicPr>
            <a:picLocks noChangeAspect="1"/>
          </p:cNvPicPr>
          <p:nvPr/>
        </p:nvPicPr>
        <p:blipFill rotWithShape="1">
          <a:blip r:embed="rId3"/>
          <a:srcRect b="42507"/>
          <a:stretch/>
        </p:blipFill>
        <p:spPr>
          <a:xfrm>
            <a:off x="4905786" y="2089489"/>
            <a:ext cx="5851861" cy="3165770"/>
          </a:xfrm>
          <a:prstGeom prst="rect">
            <a:avLst/>
          </a:prstGeom>
          <a:effectLst>
            <a:softEdge rad="0"/>
          </a:effectLst>
        </p:spPr>
      </p:pic>
      <p:sp>
        <p:nvSpPr>
          <p:cNvPr id="9" name="Slide Number">
            <a:extLst>
              <a:ext uri="{FF2B5EF4-FFF2-40B4-BE49-F238E27FC236}">
                <a16:creationId xmlns:a16="http://schemas.microsoft.com/office/drawing/2014/main" id="{655D8E97-C32F-4CFC-953D-8E37212784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2567813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a:bodyPr>
          <a:lstStyle/>
          <a:p>
            <a:r>
              <a:rPr lang="en-US" dirty="0"/>
              <a:t>From the </a:t>
            </a:r>
            <a:r>
              <a:rPr lang="en-US" b="1" dirty="0">
                <a:solidFill>
                  <a:schemeClr val="bg1"/>
                </a:solidFill>
              </a:rPr>
              <a:t>context</a:t>
            </a:r>
            <a:r>
              <a:rPr lang="en-US" dirty="0">
                <a:solidFill>
                  <a:schemeClr val="accent1"/>
                </a:solidFill>
              </a:rPr>
              <a:t> </a:t>
            </a:r>
            <a:r>
              <a:rPr lang="en-US" b="1" dirty="0">
                <a:solidFill>
                  <a:schemeClr val="bg1"/>
                </a:solidFill>
              </a:rPr>
              <a:t>menu</a:t>
            </a:r>
            <a:r>
              <a:rPr lang="en-US" dirty="0">
                <a:solidFill>
                  <a:schemeClr val="accent1"/>
                </a:solidFill>
              </a:rPr>
              <a:t> </a:t>
            </a:r>
            <a:r>
              <a:rPr lang="en-US" dirty="0"/>
              <a:t>under "</a:t>
            </a:r>
            <a:r>
              <a:rPr lang="en-US" b="1" dirty="0">
                <a:solidFill>
                  <a:schemeClr val="bg1"/>
                </a:solidFill>
              </a:rPr>
              <a:t>Tables</a:t>
            </a:r>
            <a:r>
              <a:rPr lang="en-US" dirty="0"/>
              <a:t>" inside the desired database</a:t>
            </a:r>
            <a:endParaRPr lang="bg-BG" dirty="0"/>
          </a:p>
          <a:p>
            <a:endParaRPr lang="bg-BG" dirty="0"/>
          </a:p>
          <a:p>
            <a:endParaRPr lang="bg-BG" dirty="0"/>
          </a:p>
          <a:p>
            <a:endParaRPr lang="bg-BG" dirty="0"/>
          </a:p>
          <a:p>
            <a:endParaRPr lang="bg-BG" dirty="0"/>
          </a:p>
          <a:p>
            <a:endParaRPr lang="bg-BG" dirty="0"/>
          </a:p>
          <a:p>
            <a:endParaRPr lang="bg-BG" dirty="0"/>
          </a:p>
          <a:p>
            <a:r>
              <a:rPr lang="en-US" dirty="0"/>
              <a:t>Table name can be set from its </a:t>
            </a:r>
            <a:r>
              <a:rPr lang="en-US" b="1" dirty="0">
                <a:solidFill>
                  <a:schemeClr val="bg1"/>
                </a:solidFill>
              </a:rPr>
              <a:t>Properties [F4] </a:t>
            </a:r>
            <a:r>
              <a:rPr lang="en-US" dirty="0"/>
              <a:t>or when it is </a:t>
            </a:r>
            <a:r>
              <a:rPr lang="en-US" b="1" dirty="0">
                <a:solidFill>
                  <a:schemeClr val="bg1"/>
                </a:solidFill>
              </a:rPr>
              <a:t>saved</a:t>
            </a:r>
          </a:p>
          <a:p>
            <a:endParaRPr lang="bg-BG" dirty="0"/>
          </a:p>
          <a:p>
            <a:endParaRPr lang="bg-BG" dirty="0"/>
          </a:p>
        </p:txBody>
      </p:sp>
      <p:sp>
        <p:nvSpPr>
          <p:cNvPr id="4" name="Title 3"/>
          <p:cNvSpPr>
            <a:spLocks noGrp="1"/>
          </p:cNvSpPr>
          <p:nvPr>
            <p:ph type="title"/>
          </p:nvPr>
        </p:nvSpPr>
        <p:spPr/>
        <p:txBody>
          <a:bodyPr/>
          <a:lstStyle/>
          <a:p>
            <a:r>
              <a:rPr lang="en-US" dirty="0"/>
              <a:t>Creating Tables (1)</a:t>
            </a:r>
            <a:endParaRPr lang="bg-BG" dirty="0"/>
          </a:p>
        </p:txBody>
      </p:sp>
      <p:pic>
        <p:nvPicPr>
          <p:cNvPr id="5" name="Picture 4"/>
          <p:cNvPicPr>
            <a:picLocks noChangeAspect="1"/>
          </p:cNvPicPr>
          <p:nvPr/>
        </p:nvPicPr>
        <p:blipFill rotWithShape="1">
          <a:blip r:embed="rId2"/>
          <a:srcRect t="18182" r="8737" b="5455"/>
          <a:stretch/>
        </p:blipFill>
        <p:spPr>
          <a:xfrm>
            <a:off x="973977" y="2133599"/>
            <a:ext cx="3581400" cy="3200400"/>
          </a:xfrm>
          <a:prstGeom prst="rect">
            <a:avLst/>
          </a:prstGeom>
        </p:spPr>
      </p:pic>
      <p:sp>
        <p:nvSpPr>
          <p:cNvPr id="6" name="Arrow: Right 6"/>
          <p:cNvSpPr/>
          <p:nvPr/>
        </p:nvSpPr>
        <p:spPr>
          <a:xfrm>
            <a:off x="4688572" y="3543295"/>
            <a:ext cx="665767" cy="4800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a:extLst>
              <a:ext uri="{FF2B5EF4-FFF2-40B4-BE49-F238E27FC236}">
                <a16:creationId xmlns:a16="http://schemas.microsoft.com/office/drawing/2014/main" id="{BD0E2CC8-B5E1-4FB5-85D5-0D3B1B29C680}"/>
              </a:ext>
            </a:extLst>
          </p:cNvPr>
          <p:cNvPicPr>
            <a:picLocks noChangeAspect="1"/>
          </p:cNvPicPr>
          <p:nvPr/>
        </p:nvPicPr>
        <p:blipFill>
          <a:blip r:embed="rId3"/>
          <a:stretch>
            <a:fillRect/>
          </a:stretch>
        </p:blipFill>
        <p:spPr>
          <a:xfrm>
            <a:off x="5487534" y="3052937"/>
            <a:ext cx="5588806" cy="1596552"/>
          </a:xfrm>
          <a:prstGeom prst="rect">
            <a:avLst/>
          </a:prstGeom>
        </p:spPr>
      </p:pic>
      <p:sp>
        <p:nvSpPr>
          <p:cNvPr id="9" name="Slide Number">
            <a:extLst>
              <a:ext uri="{FF2B5EF4-FFF2-40B4-BE49-F238E27FC236}">
                <a16:creationId xmlns:a16="http://schemas.microsoft.com/office/drawing/2014/main" id="{5E4E4C11-961D-4D30-A6DE-26308EEEC19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129245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 </a:t>
            </a:r>
            <a:r>
              <a:rPr lang="en-US" b="1" dirty="0">
                <a:solidFill>
                  <a:schemeClr val="bg1"/>
                </a:solidFill>
              </a:rPr>
              <a:t>Primary</a:t>
            </a:r>
            <a:r>
              <a:rPr lang="en-US" dirty="0">
                <a:solidFill>
                  <a:schemeClr val="accent1"/>
                </a:solidFill>
              </a:rPr>
              <a:t> </a:t>
            </a:r>
            <a:r>
              <a:rPr lang="en-US" b="1" dirty="0">
                <a:solidFill>
                  <a:schemeClr val="bg1"/>
                </a:solidFill>
              </a:rPr>
              <a:t>Key</a:t>
            </a:r>
            <a:r>
              <a:rPr lang="en-US" dirty="0"/>
              <a:t> is used to uniquely identify and index records</a:t>
            </a:r>
          </a:p>
          <a:p>
            <a:r>
              <a:rPr lang="en-US" dirty="0"/>
              <a:t>Setting </a:t>
            </a:r>
            <a:r>
              <a:rPr lang="en-US" b="1" dirty="0">
                <a:solidFill>
                  <a:schemeClr val="bg1"/>
                </a:solidFill>
              </a:rPr>
              <a:t>primary</a:t>
            </a:r>
            <a:r>
              <a:rPr lang="en-US" dirty="0">
                <a:solidFill>
                  <a:schemeClr val="accent1"/>
                </a:solidFill>
              </a:rPr>
              <a:t> </a:t>
            </a:r>
            <a:r>
              <a:rPr lang="en-US" b="1" dirty="0">
                <a:solidFill>
                  <a:schemeClr val="bg1"/>
                </a:solidFill>
              </a:rPr>
              <a:t>key</a:t>
            </a:r>
            <a:r>
              <a:rPr lang="en-US" dirty="0">
                <a:solidFill>
                  <a:schemeClr val="accent1"/>
                </a:solidFill>
              </a:rPr>
              <a:t> </a:t>
            </a:r>
            <a:r>
              <a:rPr lang="en-US" dirty="0"/>
              <a:t>on a column:</a:t>
            </a:r>
          </a:p>
          <a:p>
            <a:endParaRPr lang="bg-BG" dirty="0"/>
          </a:p>
          <a:p>
            <a:endParaRPr lang="bg-BG" dirty="0"/>
          </a:p>
        </p:txBody>
      </p:sp>
      <p:sp>
        <p:nvSpPr>
          <p:cNvPr id="4" name="Title 3"/>
          <p:cNvSpPr>
            <a:spLocks noGrp="1"/>
          </p:cNvSpPr>
          <p:nvPr>
            <p:ph type="title"/>
          </p:nvPr>
        </p:nvSpPr>
        <p:spPr/>
        <p:txBody>
          <a:bodyPr/>
          <a:lstStyle/>
          <a:p>
            <a:r>
              <a:rPr lang="en-US" dirty="0"/>
              <a:t>Creating Tables (2)</a:t>
            </a:r>
            <a:endParaRPr lang="bg-BG" dirty="0"/>
          </a:p>
        </p:txBody>
      </p:sp>
      <p:pic>
        <p:nvPicPr>
          <p:cNvPr id="5" name="Picture 4"/>
          <p:cNvPicPr>
            <a:picLocks noChangeAspect="1"/>
          </p:cNvPicPr>
          <p:nvPr/>
        </p:nvPicPr>
        <p:blipFill rotWithShape="1">
          <a:blip r:embed="rId2"/>
          <a:srcRect b="60780"/>
          <a:stretch/>
        </p:blipFill>
        <p:spPr>
          <a:xfrm>
            <a:off x="2716678" y="2720789"/>
            <a:ext cx="6611472" cy="2132733"/>
          </a:xfrm>
          <a:prstGeom prst="rect">
            <a:avLst/>
          </a:prstGeom>
        </p:spPr>
      </p:pic>
      <p:sp>
        <p:nvSpPr>
          <p:cNvPr id="7" name="Slide Number">
            <a:extLst>
              <a:ext uri="{FF2B5EF4-FFF2-40B4-BE49-F238E27FC236}">
                <a16:creationId xmlns:a16="http://schemas.microsoft.com/office/drawing/2014/main" id="{F28FB2BD-AA97-4F2B-B646-50650A98CC6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274752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a:buClr>
                <a:schemeClr val="tx1"/>
              </a:buClr>
            </a:pPr>
            <a:r>
              <a:rPr lang="en-US" b="1" dirty="0">
                <a:solidFill>
                  <a:schemeClr val="bg1"/>
                </a:solidFill>
              </a:rPr>
              <a:t>Identity</a:t>
            </a:r>
            <a:r>
              <a:rPr lang="en-US" dirty="0">
                <a:solidFill>
                  <a:schemeClr val="tx2">
                    <a:lumMod val="75000"/>
                  </a:schemeClr>
                </a:solidFill>
              </a:rPr>
              <a:t> </a:t>
            </a:r>
            <a:r>
              <a:rPr lang="en-US" dirty="0"/>
              <a:t>– The value in the column</a:t>
            </a:r>
            <a:r>
              <a:rPr lang="bg-BG" dirty="0"/>
              <a:t> </a:t>
            </a:r>
            <a:r>
              <a:rPr lang="en-US" dirty="0"/>
              <a:t>is automatically </a:t>
            </a:r>
            <a:br>
              <a:rPr lang="en-US" dirty="0"/>
            </a:br>
            <a:r>
              <a:rPr lang="en-US" dirty="0"/>
              <a:t>incremented when a new record is added</a:t>
            </a:r>
            <a:endParaRPr lang="bg-BG" dirty="0"/>
          </a:p>
          <a:p>
            <a:pPr lvl="1">
              <a:buClr>
                <a:schemeClr val="tx1"/>
              </a:buClr>
            </a:pPr>
            <a:r>
              <a:rPr lang="en-US" dirty="0"/>
              <a:t>These values cannot be assigned manually</a:t>
            </a:r>
          </a:p>
          <a:p>
            <a:pPr lvl="1">
              <a:buClr>
                <a:schemeClr val="tx1"/>
              </a:buClr>
            </a:pPr>
            <a:r>
              <a:rPr lang="en-US" b="1" dirty="0">
                <a:solidFill>
                  <a:schemeClr val="bg1"/>
                </a:solidFill>
              </a:rPr>
              <a:t>Identity</a:t>
            </a:r>
            <a:r>
              <a:rPr lang="en-US" dirty="0">
                <a:solidFill>
                  <a:schemeClr val="accent1"/>
                </a:solidFill>
              </a:rPr>
              <a:t> </a:t>
            </a:r>
            <a:r>
              <a:rPr lang="en-US" b="1" dirty="0">
                <a:solidFill>
                  <a:schemeClr val="bg1"/>
                </a:solidFill>
              </a:rPr>
              <a:t>Seed</a:t>
            </a:r>
            <a:r>
              <a:rPr lang="en-US" dirty="0">
                <a:solidFill>
                  <a:schemeClr val="accent1"/>
                </a:solidFill>
              </a:rPr>
              <a:t> </a:t>
            </a:r>
            <a:r>
              <a:rPr lang="en-US" dirty="0"/>
              <a:t>– the initial number (1 by default)</a:t>
            </a:r>
            <a:endParaRPr lang="bg-BG" dirty="0"/>
          </a:p>
          <a:p>
            <a:pPr lvl="1">
              <a:buClr>
                <a:schemeClr val="tx1"/>
              </a:buClr>
            </a:pPr>
            <a:r>
              <a:rPr lang="en-US" b="1" dirty="0">
                <a:solidFill>
                  <a:schemeClr val="bg1"/>
                </a:solidFill>
              </a:rPr>
              <a:t>Identity</a:t>
            </a:r>
            <a:r>
              <a:rPr lang="bg-BG" dirty="0">
                <a:solidFill>
                  <a:schemeClr val="accent1"/>
                </a:solidFill>
              </a:rPr>
              <a:t> </a:t>
            </a:r>
            <a:r>
              <a:rPr lang="en-US" b="1" dirty="0">
                <a:solidFill>
                  <a:schemeClr val="bg1"/>
                </a:solidFill>
              </a:rPr>
              <a:t>Increment</a:t>
            </a:r>
            <a:r>
              <a:rPr lang="en-US" b="1" dirty="0">
                <a:solidFill>
                  <a:schemeClr val="accent1"/>
                </a:solidFill>
              </a:rPr>
              <a:t> </a:t>
            </a:r>
            <a:r>
              <a:rPr lang="en-US" dirty="0"/>
              <a:t>– how much each consecutive value is </a:t>
            </a:r>
            <a:br>
              <a:rPr lang="en-US" dirty="0"/>
            </a:br>
            <a:r>
              <a:rPr lang="en-US" dirty="0"/>
              <a:t>incremented</a:t>
            </a:r>
            <a:endParaRPr lang="bg-BG" dirty="0"/>
          </a:p>
        </p:txBody>
      </p:sp>
      <p:sp>
        <p:nvSpPr>
          <p:cNvPr id="4" name="Title 3"/>
          <p:cNvSpPr>
            <a:spLocks noGrp="1"/>
          </p:cNvSpPr>
          <p:nvPr>
            <p:ph type="title"/>
          </p:nvPr>
        </p:nvSpPr>
        <p:spPr/>
        <p:txBody>
          <a:bodyPr/>
          <a:lstStyle/>
          <a:p>
            <a:r>
              <a:rPr lang="en-US" dirty="0"/>
              <a:t>Creating Tables (3)</a:t>
            </a:r>
            <a:endParaRPr lang="bg-BG" dirty="0"/>
          </a:p>
        </p:txBody>
      </p:sp>
      <p:sp>
        <p:nvSpPr>
          <p:cNvPr id="5" name="Slide Number">
            <a:extLst>
              <a:ext uri="{FF2B5EF4-FFF2-40B4-BE49-F238E27FC236}">
                <a16:creationId xmlns:a16="http://schemas.microsoft.com/office/drawing/2014/main" id="{4929C865-6BEA-48DA-847D-D9CA1DBDAF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6683658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Setting an</a:t>
            </a:r>
            <a:r>
              <a:rPr lang="bg-BG" dirty="0"/>
              <a:t> </a:t>
            </a:r>
            <a:r>
              <a:rPr lang="en-US" dirty="0"/>
              <a:t>identity</a:t>
            </a:r>
            <a:r>
              <a:rPr lang="bg-BG" dirty="0"/>
              <a:t> </a:t>
            </a:r>
            <a:r>
              <a:rPr lang="en-US" dirty="0"/>
              <a:t>through the</a:t>
            </a:r>
            <a:r>
              <a:rPr lang="bg-BG" dirty="0"/>
              <a:t> </a:t>
            </a:r>
            <a:r>
              <a:rPr lang="en-US" dirty="0"/>
              <a:t>"</a:t>
            </a:r>
            <a:r>
              <a:rPr lang="en-US" b="1" dirty="0">
                <a:solidFill>
                  <a:schemeClr val="bg1"/>
                </a:solidFill>
              </a:rPr>
              <a:t>Column Properties</a:t>
            </a:r>
            <a:r>
              <a:rPr lang="en-US" dirty="0"/>
              <a:t>" window:</a:t>
            </a:r>
          </a:p>
          <a:p>
            <a:endParaRPr lang="bg-BG" dirty="0"/>
          </a:p>
          <a:p>
            <a:endParaRPr lang="bg-BG" dirty="0"/>
          </a:p>
        </p:txBody>
      </p:sp>
      <p:sp>
        <p:nvSpPr>
          <p:cNvPr id="4" name="Title 3"/>
          <p:cNvSpPr>
            <a:spLocks noGrp="1"/>
          </p:cNvSpPr>
          <p:nvPr>
            <p:ph type="title"/>
          </p:nvPr>
        </p:nvSpPr>
        <p:spPr/>
        <p:txBody>
          <a:bodyPr/>
          <a:lstStyle/>
          <a:p>
            <a:r>
              <a:rPr lang="en-US" dirty="0"/>
              <a:t>Creating Tables (4)</a:t>
            </a:r>
            <a:endParaRPr lang="bg-BG" dirty="0"/>
          </a:p>
        </p:txBody>
      </p:sp>
      <p:pic>
        <p:nvPicPr>
          <p:cNvPr id="5" name="Picture 4"/>
          <p:cNvPicPr>
            <a:picLocks noChangeAspect="1"/>
          </p:cNvPicPr>
          <p:nvPr/>
        </p:nvPicPr>
        <p:blipFill>
          <a:blip r:embed="rId2"/>
          <a:stretch>
            <a:fillRect/>
          </a:stretch>
        </p:blipFill>
        <p:spPr>
          <a:xfrm>
            <a:off x="3463185" y="2238376"/>
            <a:ext cx="5262455" cy="3552825"/>
          </a:xfrm>
          <a:prstGeom prst="rect">
            <a:avLst/>
          </a:prstGeom>
        </p:spPr>
      </p:pic>
      <p:sp>
        <p:nvSpPr>
          <p:cNvPr id="7" name="Slide Number">
            <a:extLst>
              <a:ext uri="{FF2B5EF4-FFF2-40B4-BE49-F238E27FC236}">
                <a16:creationId xmlns:a16="http://schemas.microsoft.com/office/drawing/2014/main" id="{1A9D0B50-6A8F-4842-8E93-D96B69514D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1608036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We can </a:t>
            </a:r>
            <a:r>
              <a:rPr lang="en-US" b="1" dirty="0">
                <a:solidFill>
                  <a:schemeClr val="bg1"/>
                </a:solidFill>
              </a:rPr>
              <a:t>add</a:t>
            </a:r>
            <a:r>
              <a:rPr lang="en-US" dirty="0"/>
              <a:t>,</a:t>
            </a:r>
            <a:r>
              <a:rPr lang="en-US" dirty="0">
                <a:solidFill>
                  <a:schemeClr val="accent1"/>
                </a:solidFill>
              </a:rPr>
              <a:t> </a:t>
            </a:r>
            <a:r>
              <a:rPr lang="en-US" b="1" dirty="0">
                <a:solidFill>
                  <a:schemeClr val="bg1"/>
                </a:solidFill>
              </a:rPr>
              <a:t>modify</a:t>
            </a:r>
            <a:r>
              <a:rPr lang="en-US" dirty="0"/>
              <a:t> and </a:t>
            </a:r>
            <a:r>
              <a:rPr lang="en-US" b="1" dirty="0">
                <a:solidFill>
                  <a:schemeClr val="bg1"/>
                </a:solidFill>
              </a:rPr>
              <a:t>read</a:t>
            </a:r>
            <a:r>
              <a:rPr lang="en-US" dirty="0"/>
              <a:t> records with Management Studio</a:t>
            </a:r>
          </a:p>
          <a:p>
            <a:r>
              <a:rPr lang="en-US" dirty="0"/>
              <a:t>To insert or edit a record, click </a:t>
            </a:r>
            <a:r>
              <a:rPr lang="en-US" b="1" dirty="0">
                <a:solidFill>
                  <a:schemeClr val="bg1"/>
                </a:solidFill>
              </a:rPr>
              <a:t>Edit</a:t>
            </a:r>
            <a:r>
              <a:rPr lang="en-US" dirty="0"/>
              <a:t> from the context menu</a:t>
            </a: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Storing and Retrieving Data (1)</a:t>
            </a:r>
            <a:endParaRPr lang="bg-BG" dirty="0"/>
          </a:p>
        </p:txBody>
      </p:sp>
      <p:pic>
        <p:nvPicPr>
          <p:cNvPr id="5" name="Picture 4"/>
          <p:cNvPicPr>
            <a:picLocks noChangeAspect="1"/>
          </p:cNvPicPr>
          <p:nvPr/>
        </p:nvPicPr>
        <p:blipFill rotWithShape="1">
          <a:blip r:embed="rId2"/>
          <a:srcRect l="9468" t="8889" r="9468" b="15556"/>
          <a:stretch/>
        </p:blipFill>
        <p:spPr>
          <a:xfrm>
            <a:off x="871345" y="2740565"/>
            <a:ext cx="3662774" cy="3042034"/>
          </a:xfrm>
          <a:prstGeom prst="rect">
            <a:avLst/>
          </a:prstGeom>
        </p:spPr>
      </p:pic>
      <p:sp>
        <p:nvSpPr>
          <p:cNvPr id="6" name="Arrow: Right 7"/>
          <p:cNvSpPr/>
          <p:nvPr/>
        </p:nvSpPr>
        <p:spPr>
          <a:xfrm>
            <a:off x="4666960" y="3870107"/>
            <a:ext cx="625251" cy="51901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rotWithShape="1">
          <a:blip r:embed="rId3"/>
          <a:srcRect r="20386"/>
          <a:stretch/>
        </p:blipFill>
        <p:spPr>
          <a:xfrm>
            <a:off x="5420084" y="2656911"/>
            <a:ext cx="6147916" cy="3121250"/>
          </a:xfrm>
          <a:prstGeom prst="rect">
            <a:avLst/>
          </a:prstGeom>
        </p:spPr>
      </p:pic>
      <p:sp>
        <p:nvSpPr>
          <p:cNvPr id="8" name="AutoShape 5"/>
          <p:cNvSpPr>
            <a:spLocks noChangeArrowheads="1"/>
          </p:cNvSpPr>
          <p:nvPr/>
        </p:nvSpPr>
        <p:spPr bwMode="auto">
          <a:xfrm>
            <a:off x="5786012" y="5812782"/>
            <a:ext cx="5416060" cy="578134"/>
          </a:xfrm>
          <a:prstGeom prst="wedgeRoundRectCallout">
            <a:avLst>
              <a:gd name="adj1" fmla="val -40740"/>
              <a:gd name="adj2" fmla="val -9975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Enter data at the end to add a new row</a:t>
            </a:r>
            <a:endParaRPr lang="bg-BG" sz="24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549E9FF8-2FEF-46B8-890B-A68A7FD0D2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614474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To retrieve records, click </a:t>
            </a:r>
            <a:r>
              <a:rPr lang="en-US" b="1" dirty="0">
                <a:solidFill>
                  <a:schemeClr val="bg1"/>
                </a:solidFill>
                <a:latin typeface="Consolas" panose="020B0609020204030204" pitchFamily="49" charset="0"/>
              </a:rPr>
              <a:t>Select</a:t>
            </a:r>
            <a:r>
              <a:rPr lang="en-US" dirty="0"/>
              <a:t> from the context menu</a:t>
            </a:r>
          </a:p>
          <a:p>
            <a:endParaRPr lang="en-US" dirty="0"/>
          </a:p>
          <a:p>
            <a:endParaRPr lang="en-US" dirty="0"/>
          </a:p>
          <a:p>
            <a:endParaRPr lang="en-US" dirty="0"/>
          </a:p>
          <a:p>
            <a:endParaRPr lang="en-US" dirty="0"/>
          </a:p>
          <a:p>
            <a:endParaRPr lang="en-US" dirty="0"/>
          </a:p>
          <a:p>
            <a:endParaRPr lang="en-US" dirty="0"/>
          </a:p>
          <a:p>
            <a:r>
              <a:rPr lang="en-US" dirty="0"/>
              <a:t>The received information can be customized with </a:t>
            </a:r>
            <a:r>
              <a:rPr lang="en-US" b="1" dirty="0">
                <a:solidFill>
                  <a:schemeClr val="bg1"/>
                </a:solidFill>
              </a:rPr>
              <a:t>SQL queries</a:t>
            </a:r>
          </a:p>
          <a:p>
            <a:endParaRPr lang="bg-BG" dirty="0"/>
          </a:p>
          <a:p>
            <a:endParaRPr lang="bg-BG" dirty="0"/>
          </a:p>
        </p:txBody>
      </p:sp>
      <p:sp>
        <p:nvSpPr>
          <p:cNvPr id="4" name="Title 3"/>
          <p:cNvSpPr>
            <a:spLocks noGrp="1"/>
          </p:cNvSpPr>
          <p:nvPr>
            <p:ph type="title"/>
          </p:nvPr>
        </p:nvSpPr>
        <p:spPr/>
        <p:txBody>
          <a:bodyPr/>
          <a:lstStyle/>
          <a:p>
            <a:r>
              <a:rPr lang="en-US" dirty="0"/>
              <a:t>Storing and Retrieving Data (2)</a:t>
            </a:r>
            <a:endParaRPr lang="bg-BG" dirty="0"/>
          </a:p>
        </p:txBody>
      </p:sp>
      <p:pic>
        <p:nvPicPr>
          <p:cNvPr id="5" name="Picture 4"/>
          <p:cNvPicPr>
            <a:picLocks noChangeAspect="1"/>
          </p:cNvPicPr>
          <p:nvPr/>
        </p:nvPicPr>
        <p:blipFill rotWithShape="1">
          <a:blip r:embed="rId2"/>
          <a:srcRect l="7795"/>
          <a:stretch/>
        </p:blipFill>
        <p:spPr>
          <a:xfrm>
            <a:off x="784271" y="2261901"/>
            <a:ext cx="3645590" cy="3026350"/>
          </a:xfrm>
          <a:prstGeom prst="rect">
            <a:avLst/>
          </a:prstGeom>
        </p:spPr>
      </p:pic>
      <p:sp>
        <p:nvSpPr>
          <p:cNvPr id="6" name="Arrow: Right 7"/>
          <p:cNvSpPr/>
          <p:nvPr/>
        </p:nvSpPr>
        <p:spPr>
          <a:xfrm>
            <a:off x="4548702" y="3567114"/>
            <a:ext cx="668643" cy="5265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rotWithShape="1">
          <a:blip r:embed="rId3"/>
          <a:srcRect r="36628"/>
          <a:stretch/>
        </p:blipFill>
        <p:spPr>
          <a:xfrm>
            <a:off x="5336187" y="2261901"/>
            <a:ext cx="6155366" cy="3026350"/>
          </a:xfrm>
          <a:prstGeom prst="rect">
            <a:avLst/>
          </a:prstGeom>
        </p:spPr>
      </p:pic>
      <p:sp>
        <p:nvSpPr>
          <p:cNvPr id="9" name="Slide Number">
            <a:extLst>
              <a:ext uri="{FF2B5EF4-FFF2-40B4-BE49-F238E27FC236}">
                <a16:creationId xmlns:a16="http://schemas.microsoft.com/office/drawing/2014/main" id="{75B53894-643D-4A8B-9015-76D33D45A68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986875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You can change the properties of a table after its creation</a:t>
            </a:r>
          </a:p>
          <a:p>
            <a:r>
              <a:rPr lang="en-US" dirty="0"/>
              <a:t>Select </a:t>
            </a:r>
            <a:r>
              <a:rPr lang="en-US" b="1" dirty="0">
                <a:solidFill>
                  <a:schemeClr val="bg1"/>
                </a:solidFill>
              </a:rPr>
              <a:t>Design</a:t>
            </a:r>
            <a:r>
              <a:rPr lang="en-US" dirty="0"/>
              <a:t> from the table's context menu</a:t>
            </a:r>
          </a:p>
          <a:p>
            <a:endParaRPr lang="bg-BG" dirty="0"/>
          </a:p>
          <a:p>
            <a:endParaRPr lang="bg-BG" dirty="0"/>
          </a:p>
        </p:txBody>
      </p:sp>
      <p:sp>
        <p:nvSpPr>
          <p:cNvPr id="4" name="Title 3"/>
          <p:cNvSpPr>
            <a:spLocks noGrp="1"/>
          </p:cNvSpPr>
          <p:nvPr>
            <p:ph type="title"/>
          </p:nvPr>
        </p:nvSpPr>
        <p:spPr/>
        <p:txBody>
          <a:bodyPr/>
          <a:lstStyle/>
          <a:p>
            <a:r>
              <a:rPr lang="en-US" dirty="0"/>
              <a:t>Altering Tables</a:t>
            </a:r>
            <a:endParaRPr lang="bg-BG" dirty="0"/>
          </a:p>
        </p:txBody>
      </p:sp>
      <p:pic>
        <p:nvPicPr>
          <p:cNvPr id="5" name="Picture 4"/>
          <p:cNvPicPr>
            <a:picLocks noChangeAspect="1"/>
          </p:cNvPicPr>
          <p:nvPr/>
        </p:nvPicPr>
        <p:blipFill rotWithShape="1">
          <a:blip r:embed="rId2"/>
          <a:srcRect b="17894"/>
          <a:stretch/>
        </p:blipFill>
        <p:spPr>
          <a:xfrm>
            <a:off x="640809" y="2598176"/>
            <a:ext cx="4619215" cy="3802625"/>
          </a:xfrm>
          <a:prstGeom prst="rect">
            <a:avLst/>
          </a:prstGeom>
        </p:spPr>
      </p:pic>
      <p:sp>
        <p:nvSpPr>
          <p:cNvPr id="6" name="Arrow: Right 7"/>
          <p:cNvSpPr/>
          <p:nvPr/>
        </p:nvSpPr>
        <p:spPr>
          <a:xfrm>
            <a:off x="5402535" y="4194687"/>
            <a:ext cx="942534"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a:blip r:embed="rId3"/>
          <a:stretch>
            <a:fillRect/>
          </a:stretch>
        </p:blipFill>
        <p:spPr>
          <a:xfrm>
            <a:off x="6487581" y="3546987"/>
            <a:ext cx="5063613" cy="1905000"/>
          </a:xfrm>
          <a:prstGeom prst="rect">
            <a:avLst/>
          </a:prstGeom>
        </p:spPr>
      </p:pic>
      <p:sp>
        <p:nvSpPr>
          <p:cNvPr id="8" name="AutoShape 5"/>
          <p:cNvSpPr>
            <a:spLocks noChangeArrowheads="1"/>
          </p:cNvSpPr>
          <p:nvPr/>
        </p:nvSpPr>
        <p:spPr bwMode="auto">
          <a:xfrm>
            <a:off x="6895954" y="5643482"/>
            <a:ext cx="4867421" cy="447829"/>
          </a:xfrm>
          <a:prstGeom prst="wedgeRoundRectCallout">
            <a:avLst>
              <a:gd name="adj1" fmla="val -37106"/>
              <a:gd name="adj2" fmla="val -1117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Changes cannot conflict with existing rules!</a:t>
            </a:r>
            <a:endParaRPr lang="bg-BG" sz="20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DF48C573-F7B1-4136-BF83-DBB08B3338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780054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A1F5-4473-4FB6-88E6-71FDDFFA7169}"/>
              </a:ext>
            </a:extLst>
          </p:cNvPr>
          <p:cNvSpPr>
            <a:spLocks noGrp="1"/>
          </p:cNvSpPr>
          <p:nvPr>
            <p:ph type="title" sz="quarter" idx="10"/>
          </p:nvPr>
        </p:nvSpPr>
        <p:spPr/>
        <p:txBody>
          <a:bodyPr/>
          <a:lstStyle/>
          <a:p>
            <a:r>
              <a:rPr lang="en-US" dirty="0"/>
              <a:t>Basic SQL Queries</a:t>
            </a:r>
          </a:p>
        </p:txBody>
      </p:sp>
      <p:pic>
        <p:nvPicPr>
          <p:cNvPr id="4100" name="Picture 4" descr="Ð ÐµÐ·ÑÐ»ÑÐ°Ñ Ñ Ð¸Ð·Ð¾Ð±ÑÐ°Ð¶ÐµÐ½Ð¸Ðµ Ð·Ð° query png">
            <a:extLst>
              <a:ext uri="{FF2B5EF4-FFF2-40B4-BE49-F238E27FC236}">
                <a16:creationId xmlns:a16="http://schemas.microsoft.com/office/drawing/2014/main" id="{B4F84FFF-E90B-499C-8241-2AEA2FA7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982" y="1534178"/>
            <a:ext cx="2498035" cy="249803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6CCBD716-90AA-43B0-A954-B25208E24605}"/>
              </a:ext>
            </a:extLst>
          </p:cNvPr>
          <p:cNvSpPr>
            <a:spLocks noGrp="1"/>
          </p:cNvSpPr>
          <p:nvPr>
            <p:ph type="subTitle" sz="quarter" idx="11"/>
          </p:nvPr>
        </p:nvSpPr>
        <p:spPr>
          <a:xfrm>
            <a:off x="696000" y="6145521"/>
            <a:ext cx="10961783" cy="785367"/>
          </a:xfrm>
        </p:spPr>
        <p:txBody>
          <a:bodyPr/>
          <a:lstStyle/>
          <a:p>
            <a:r>
              <a:rPr lang="en-US" dirty="0"/>
              <a:t>Data Definition Using T-SQL</a:t>
            </a:r>
          </a:p>
          <a:p>
            <a:endParaRPr lang="en-US" dirty="0"/>
          </a:p>
          <a:p>
            <a:endParaRPr lang="en-US" dirty="0"/>
          </a:p>
        </p:txBody>
      </p:sp>
    </p:spTree>
    <p:extLst>
      <p:ext uri="{BB962C8B-B14F-4D97-AF65-F5344CB8AC3E}">
        <p14:creationId xmlns:p14="http://schemas.microsoft.com/office/powerpoint/2010/main" val="24102909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p:txBody>
      </p:sp>
      <p:sp>
        <p:nvSpPr>
          <p:cNvPr id="5" name="Slide Number">
            <a:extLst>
              <a:ext uri="{FF2B5EF4-FFF2-40B4-BE49-F238E27FC236}">
                <a16:creationId xmlns:a16="http://schemas.microsoft.com/office/drawing/2014/main" id="{25681CCA-FD66-4E2A-AA30-3BA59441AC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685057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We can communicate with the database engine using SQL</a:t>
            </a:r>
          </a:p>
          <a:p>
            <a:r>
              <a:rPr lang="en-US" dirty="0"/>
              <a:t>Queries provide greater </a:t>
            </a:r>
            <a:r>
              <a:rPr lang="en-US" b="1" dirty="0">
                <a:solidFill>
                  <a:schemeClr val="bg1"/>
                </a:solidFill>
              </a:rPr>
              <a:t>control</a:t>
            </a:r>
            <a:r>
              <a:rPr lang="en-US" dirty="0"/>
              <a:t> and </a:t>
            </a:r>
            <a:r>
              <a:rPr lang="en-US" b="1" dirty="0">
                <a:solidFill>
                  <a:schemeClr val="bg1"/>
                </a:solidFill>
              </a:rPr>
              <a:t>flexibility</a:t>
            </a:r>
          </a:p>
          <a:p>
            <a:r>
              <a:rPr lang="en-US" dirty="0"/>
              <a:t>To create a database using SQL:</a:t>
            </a:r>
          </a:p>
          <a:p>
            <a:endParaRPr lang="en-US" dirty="0"/>
          </a:p>
          <a:p>
            <a:endParaRPr lang="en-US" dirty="0"/>
          </a:p>
          <a:p>
            <a:r>
              <a:rPr lang="en-US" dirty="0"/>
              <a:t>SQL keywords are traditionally </a:t>
            </a:r>
            <a:r>
              <a:rPr lang="en-US" b="1" dirty="0">
                <a:solidFill>
                  <a:schemeClr val="bg1"/>
                </a:solidFill>
              </a:rPr>
              <a:t>capitalized</a:t>
            </a: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SQL Queries</a:t>
            </a:r>
            <a:endParaRPr lang="bg-BG" dirty="0"/>
          </a:p>
        </p:txBody>
      </p:sp>
      <p:sp>
        <p:nvSpPr>
          <p:cNvPr id="5" name="Rectangle 4"/>
          <p:cNvSpPr>
            <a:spLocks noChangeArrowheads="1"/>
          </p:cNvSpPr>
          <p:nvPr/>
        </p:nvSpPr>
        <p:spPr bwMode="auto">
          <a:xfrm>
            <a:off x="2654587" y="3616569"/>
            <a:ext cx="6882829"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DATABASE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latin typeface="Consolas" panose="020B0609020204030204" pitchFamily="49" charset="0"/>
                <a:cs typeface="Arial" panose="020B0604020202020204" pitchFamily="34" charset="0"/>
              </a:rPr>
              <a:t>Employees</a:t>
            </a:r>
          </a:p>
        </p:txBody>
      </p:sp>
      <p:sp>
        <p:nvSpPr>
          <p:cNvPr id="6" name="AutoShape 5"/>
          <p:cNvSpPr>
            <a:spLocks noChangeArrowheads="1"/>
          </p:cNvSpPr>
          <p:nvPr/>
        </p:nvSpPr>
        <p:spPr bwMode="auto">
          <a:xfrm>
            <a:off x="7906042" y="2684664"/>
            <a:ext cx="2465363" cy="550363"/>
          </a:xfrm>
          <a:prstGeom prst="wedgeRoundRectCallout">
            <a:avLst>
              <a:gd name="adj1" fmla="val -39791"/>
              <a:gd name="adj2" fmla="val 104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Database name</a:t>
            </a:r>
            <a:endParaRPr lang="bg-BG" sz="2400" b="1" dirty="0">
              <a:solidFill>
                <a:srgbClr val="FFFFFF"/>
              </a:solidFill>
              <a:effectLst>
                <a:outerShdw blurRad="38100" dist="38100" dir="2700000" algn="tl">
                  <a:srgbClr val="000000">
                    <a:alpha val="43137"/>
                  </a:srgbClr>
                </a:outerShdw>
              </a:effectLst>
            </a:endParaRPr>
          </a:p>
        </p:txBody>
      </p:sp>
      <p:sp>
        <p:nvSpPr>
          <p:cNvPr id="8" name="Slide Number">
            <a:extLst>
              <a:ext uri="{FF2B5EF4-FFF2-40B4-BE49-F238E27FC236}">
                <a16:creationId xmlns:a16="http://schemas.microsoft.com/office/drawing/2014/main" id="{770D8A45-C904-4A07-9C5B-947B618F0A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1298906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a:t>Table Creation in SQL</a:t>
            </a:r>
            <a:endParaRPr lang="bg-BG" dirty="0"/>
          </a:p>
        </p:txBody>
      </p:sp>
      <p:sp>
        <p:nvSpPr>
          <p:cNvPr id="6" name="Content Placeholder 5"/>
          <p:cNvSpPr>
            <a:spLocks noGrp="1" noChangeArrowheads="1"/>
          </p:cNvSpPr>
          <p:nvPr>
            <p:ph idx="4294967295"/>
          </p:nvPr>
        </p:nvSpPr>
        <p:spPr bwMode="auto">
          <a:xfrm>
            <a:off x="2419644" y="1797050"/>
            <a:ext cx="7315200" cy="366871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marL="0" indent="0">
              <a:spcBef>
                <a:spcPts val="0"/>
              </a:spcBef>
              <a:spcAft>
                <a:spcPts val="0"/>
              </a:spcAft>
              <a:buNone/>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TABLE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People</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Id </a:t>
            </a:r>
            <a:r>
              <a:rPr lang="en-US" sz="3200" b="1" noProof="1">
                <a:solidFill>
                  <a:schemeClr val="bg1"/>
                </a:solidFill>
                <a:latin typeface="Consolas" panose="020B0609020204030204" pitchFamily="49" charset="0"/>
                <a:cs typeface="Arial" panose="020B0604020202020204" pitchFamily="34" charset="0"/>
              </a:rPr>
              <a:t>INT NOT NULL</a:t>
            </a: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Email </a:t>
            </a:r>
            <a:r>
              <a:rPr lang="en-US" sz="3200" b="1" noProof="1">
                <a:solidFill>
                  <a:schemeClr val="bg1"/>
                </a:solidFill>
                <a:latin typeface="Consolas" panose="020B0609020204030204" pitchFamily="49" charset="0"/>
                <a:cs typeface="Arial" panose="020B0604020202020204" pitchFamily="34" charset="0"/>
              </a:rPr>
              <a:t>VARCHAR(50) NOT NULL</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FirstName </a:t>
            </a:r>
            <a:r>
              <a:rPr lang="en-US" sz="3200" b="1" noProof="1">
                <a:solidFill>
                  <a:schemeClr val="bg1"/>
                </a:solidFill>
                <a:latin typeface="Consolas" panose="020B0609020204030204" pitchFamily="49" charset="0"/>
                <a:cs typeface="Arial" panose="020B0604020202020204" pitchFamily="34" charset="0"/>
              </a:rPr>
              <a:t>VARCHAR(50)</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LastName </a:t>
            </a:r>
            <a:r>
              <a:rPr lang="en-US" sz="3200" b="1" noProof="1">
                <a:solidFill>
                  <a:schemeClr val="bg1"/>
                </a:solidFill>
                <a:latin typeface="Consolas" panose="020B0609020204030204" pitchFamily="49" charset="0"/>
                <a:cs typeface="Arial" panose="020B0604020202020204" pitchFamily="34" charset="0"/>
              </a:rPr>
              <a:t>VARCHAR(50)</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p>
        </p:txBody>
      </p:sp>
      <p:sp>
        <p:nvSpPr>
          <p:cNvPr id="16" name="Rectangle: Rounded Corners 12"/>
          <p:cNvSpPr/>
          <p:nvPr/>
        </p:nvSpPr>
        <p:spPr>
          <a:xfrm>
            <a:off x="2894643" y="4378715"/>
            <a:ext cx="1941194"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9" name="AutoShape 5"/>
          <p:cNvSpPr>
            <a:spLocks noChangeArrowheads="1"/>
          </p:cNvSpPr>
          <p:nvPr/>
        </p:nvSpPr>
        <p:spPr bwMode="auto">
          <a:xfrm>
            <a:off x="7480300" y="2413975"/>
            <a:ext cx="2881869" cy="523999"/>
          </a:xfrm>
          <a:prstGeom prst="wedgeRoundRectCallout">
            <a:avLst>
              <a:gd name="adj1" fmla="val -41776"/>
              <a:gd name="adj2" fmla="val 10667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Custom attributes</a:t>
            </a:r>
            <a:endParaRPr lang="bg-BG" sz="2400" b="1" dirty="0">
              <a:solidFill>
                <a:srgbClr val="FFFFFF"/>
              </a:solidFill>
              <a:effectLst>
                <a:outerShdw blurRad="38100" dist="38100" dir="2700000" algn="tl">
                  <a:srgbClr val="000000">
                    <a:alpha val="43137"/>
                  </a:srgbClr>
                </a:outerShdw>
              </a:effectLst>
            </a:endParaRPr>
          </a:p>
        </p:txBody>
      </p:sp>
      <p:sp>
        <p:nvSpPr>
          <p:cNvPr id="20" name="AutoShape 5"/>
          <p:cNvSpPr>
            <a:spLocks noChangeArrowheads="1"/>
          </p:cNvSpPr>
          <p:nvPr/>
        </p:nvSpPr>
        <p:spPr bwMode="auto">
          <a:xfrm>
            <a:off x="7609992" y="5202533"/>
            <a:ext cx="1801924" cy="522188"/>
          </a:xfrm>
          <a:prstGeom prst="wedgeRoundRectCallout">
            <a:avLst>
              <a:gd name="adj1" fmla="val -48930"/>
              <a:gd name="adj2" fmla="val -1258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 type</a:t>
            </a:r>
            <a:endParaRPr lang="bg-BG" sz="2400" b="1" dirty="0">
              <a:solidFill>
                <a:srgbClr val="FFFFFF"/>
              </a:solidFill>
              <a:effectLst>
                <a:outerShdw blurRad="38100" dist="38100" dir="2700000" algn="tl">
                  <a:srgbClr val="000000">
                    <a:alpha val="43137"/>
                  </a:srgbClr>
                </a:outerShdw>
              </a:effectLst>
            </a:endParaRPr>
          </a:p>
        </p:txBody>
      </p:sp>
      <p:sp>
        <p:nvSpPr>
          <p:cNvPr id="21" name="AutoShape 5"/>
          <p:cNvSpPr>
            <a:spLocks noChangeArrowheads="1"/>
          </p:cNvSpPr>
          <p:nvPr/>
        </p:nvSpPr>
        <p:spPr bwMode="auto">
          <a:xfrm>
            <a:off x="2219960" y="5438570"/>
            <a:ext cx="2492717" cy="497996"/>
          </a:xfrm>
          <a:prstGeom prst="wedgeRoundRectCallout">
            <a:avLst>
              <a:gd name="adj1" fmla="val -6037"/>
              <a:gd name="adj2" fmla="val -13083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name</a:t>
            </a:r>
            <a:endParaRPr lang="bg-BG" sz="2400" b="1" dirty="0">
              <a:solidFill>
                <a:srgbClr val="FFFFFF"/>
              </a:solidFill>
              <a:effectLst>
                <a:outerShdw blurRad="38100" dist="38100" dir="2700000" algn="tl">
                  <a:srgbClr val="000000">
                    <a:alpha val="43137"/>
                  </a:srgbClr>
                </a:outerShdw>
              </a:effectLst>
            </a:endParaRPr>
          </a:p>
        </p:txBody>
      </p:sp>
      <p:sp>
        <p:nvSpPr>
          <p:cNvPr id="22" name="Rectangle: Rounded Corners 12">
            <a:extLst>
              <a:ext uri="{FF2B5EF4-FFF2-40B4-BE49-F238E27FC236}">
                <a16:creationId xmlns:a16="http://schemas.microsoft.com/office/drawing/2014/main" id="{78DEEA80-B426-444B-98F3-3964F9E4607C}"/>
              </a:ext>
            </a:extLst>
          </p:cNvPr>
          <p:cNvSpPr/>
          <p:nvPr/>
        </p:nvSpPr>
        <p:spPr>
          <a:xfrm>
            <a:off x="4950461" y="4378716"/>
            <a:ext cx="2529839"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Rectangle: Rounded Corners 12">
            <a:extLst>
              <a:ext uri="{FF2B5EF4-FFF2-40B4-BE49-F238E27FC236}">
                <a16:creationId xmlns:a16="http://schemas.microsoft.com/office/drawing/2014/main" id="{F9297EF3-D174-4ED7-B594-2C3D41A29471}"/>
              </a:ext>
            </a:extLst>
          </p:cNvPr>
          <p:cNvSpPr/>
          <p:nvPr/>
        </p:nvSpPr>
        <p:spPr>
          <a:xfrm>
            <a:off x="6912293" y="3362931"/>
            <a:ext cx="1944688" cy="49787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4" name="Rectangle: Rounded Corners 12">
            <a:extLst>
              <a:ext uri="{FF2B5EF4-FFF2-40B4-BE49-F238E27FC236}">
                <a16:creationId xmlns:a16="http://schemas.microsoft.com/office/drawing/2014/main" id="{9DA28A83-547E-448D-9FBA-384C606E5B39}"/>
              </a:ext>
            </a:extLst>
          </p:cNvPr>
          <p:cNvSpPr/>
          <p:nvPr/>
        </p:nvSpPr>
        <p:spPr>
          <a:xfrm>
            <a:off x="5369560" y="1796809"/>
            <a:ext cx="1508760"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AutoShape 5"/>
          <p:cNvSpPr>
            <a:spLocks noChangeArrowheads="1"/>
          </p:cNvSpPr>
          <p:nvPr/>
        </p:nvSpPr>
        <p:spPr bwMode="auto">
          <a:xfrm>
            <a:off x="6263445" y="1129583"/>
            <a:ext cx="2433710" cy="441198"/>
          </a:xfrm>
          <a:prstGeom prst="wedgeRoundRectCallout">
            <a:avLst>
              <a:gd name="adj1" fmla="val -41025"/>
              <a:gd name="adj2" fmla="val 9323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Table name</a:t>
            </a:r>
            <a:endParaRPr lang="bg-BG" sz="2400" b="1" dirty="0">
              <a:solidFill>
                <a:srgbClr val="FFFFFF"/>
              </a:solidFill>
              <a:effectLst>
                <a:outerShdw blurRad="38100" dist="38100" dir="2700000" algn="tl">
                  <a:srgbClr val="000000">
                    <a:alpha val="43137"/>
                  </a:srgbClr>
                </a:outerShdw>
              </a:effectLst>
            </a:endParaRPr>
          </a:p>
        </p:txBody>
      </p:sp>
      <p:sp>
        <p:nvSpPr>
          <p:cNvPr id="14" name="Slide Number">
            <a:extLst>
              <a:ext uri="{FF2B5EF4-FFF2-40B4-BE49-F238E27FC236}">
                <a16:creationId xmlns:a16="http://schemas.microsoft.com/office/drawing/2014/main" id="{9A243394-A326-4113-AEE2-D5BEC75E44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059548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To get all records from a table</a:t>
            </a:r>
          </a:p>
          <a:p>
            <a:endParaRPr lang="en-US" dirty="0"/>
          </a:p>
          <a:p>
            <a:endParaRPr lang="en-US" dirty="0"/>
          </a:p>
          <a:p>
            <a:r>
              <a:rPr lang="en-US" dirty="0"/>
              <a:t>You can limit the number of rows and number of columns</a:t>
            </a:r>
          </a:p>
          <a:p>
            <a:endParaRPr lang="bg-BG" dirty="0"/>
          </a:p>
          <a:p>
            <a:endParaRPr lang="bg-BG" dirty="0"/>
          </a:p>
        </p:txBody>
      </p:sp>
      <p:sp>
        <p:nvSpPr>
          <p:cNvPr id="4" name="Title 3"/>
          <p:cNvSpPr>
            <a:spLocks noGrp="1"/>
          </p:cNvSpPr>
          <p:nvPr>
            <p:ph type="title"/>
          </p:nvPr>
        </p:nvSpPr>
        <p:spPr/>
        <p:txBody>
          <a:bodyPr/>
          <a:lstStyle/>
          <a:p>
            <a:r>
              <a:rPr lang="en-US" dirty="0"/>
              <a:t>Retrieve Records in SQL</a:t>
            </a:r>
            <a:endParaRPr lang="bg-BG" dirty="0"/>
          </a:p>
        </p:txBody>
      </p:sp>
      <p:sp>
        <p:nvSpPr>
          <p:cNvPr id="5" name="Rectangle 4"/>
          <p:cNvSpPr>
            <a:spLocks noChangeArrowheads="1"/>
          </p:cNvSpPr>
          <p:nvPr/>
        </p:nvSpPr>
        <p:spPr bwMode="auto">
          <a:xfrm>
            <a:off x="2133600" y="2261901"/>
            <a:ext cx="7924802"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SELECT</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FROM</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Employees</a:t>
            </a:r>
          </a:p>
        </p:txBody>
      </p:sp>
      <p:sp>
        <p:nvSpPr>
          <p:cNvPr id="6" name="Rectangle 5"/>
          <p:cNvSpPr>
            <a:spLocks noChangeArrowheads="1"/>
          </p:cNvSpPr>
          <p:nvPr/>
        </p:nvSpPr>
        <p:spPr bwMode="auto">
          <a:xfrm>
            <a:off x="2133601" y="5018094"/>
            <a:ext cx="7924800" cy="11264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SELECT TOP </a:t>
            </a:r>
            <a:r>
              <a:rPr lang="en-US" sz="3200" b="1" noProof="1">
                <a:latin typeface="Consolas" panose="020B0609020204030204" pitchFamily="49" charset="0"/>
                <a:cs typeface="Arial" panose="020B0604020202020204" pitchFamily="34" charset="0"/>
              </a:rPr>
              <a:t>(5) FirstName, LastName</a:t>
            </a:r>
          </a:p>
          <a:p>
            <a:pPr>
              <a:lnSpc>
                <a:spcPct val="105000"/>
              </a:lnSpc>
            </a:pPr>
            <a:r>
              <a:rPr lang="en-US" sz="3200" b="1" noProof="1">
                <a:solidFill>
                  <a:schemeClr val="bg1"/>
                </a:solidFill>
                <a:latin typeface="Consolas" panose="020B0609020204030204" pitchFamily="49" charset="0"/>
                <a:cs typeface="Arial" panose="020B0604020202020204" pitchFamily="34" charset="0"/>
              </a:rPr>
              <a:t>FROM Employees</a:t>
            </a:r>
          </a:p>
        </p:txBody>
      </p:sp>
      <p:sp>
        <p:nvSpPr>
          <p:cNvPr id="8" name="AutoShape 5"/>
          <p:cNvSpPr>
            <a:spLocks noChangeArrowheads="1"/>
          </p:cNvSpPr>
          <p:nvPr/>
        </p:nvSpPr>
        <p:spPr bwMode="auto">
          <a:xfrm>
            <a:off x="8230859" y="4360141"/>
            <a:ext cx="2642295" cy="524482"/>
          </a:xfrm>
          <a:prstGeom prst="wedgeRoundRectCallout">
            <a:avLst>
              <a:gd name="adj1" fmla="val -46038"/>
              <a:gd name="adj2" fmla="val 901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endParaRPr lang="bg-BG" sz="2400" b="1" dirty="0">
              <a:solidFill>
                <a:srgbClr val="FFFFFF"/>
              </a:solidFill>
              <a:effectLst>
                <a:outerShdw blurRad="38100" dist="38100" dir="2700000" algn="tl">
                  <a:srgbClr val="000000">
                    <a:alpha val="43137"/>
                  </a:srgbClr>
                </a:outerShdw>
              </a:effectLst>
            </a:endParaRPr>
          </a:p>
        </p:txBody>
      </p:sp>
      <p:sp>
        <p:nvSpPr>
          <p:cNvPr id="9" name="AutoShape 5"/>
          <p:cNvSpPr>
            <a:spLocks noChangeArrowheads="1"/>
          </p:cNvSpPr>
          <p:nvPr/>
        </p:nvSpPr>
        <p:spPr bwMode="auto">
          <a:xfrm>
            <a:off x="2686929" y="4248443"/>
            <a:ext cx="2766049" cy="524482"/>
          </a:xfrm>
          <a:prstGeom prst="wedgeRoundRectCallout">
            <a:avLst>
              <a:gd name="adj1" fmla="val 37336"/>
              <a:gd name="adj2" fmla="val 92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Number of records</a:t>
            </a:r>
            <a:endParaRPr lang="bg-BG" sz="24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1DB1D78C-D430-44BC-8C22-DD6655421CC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38721555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4770537"/>
          </a:xfrm>
          <a:prstGeom prst="rect">
            <a:avLst/>
          </a:prstGeom>
        </p:spPr>
        <p:txBody>
          <a:bodyPr wrap="square">
            <a:spAutoFit/>
          </a:bodyPr>
          <a:lstStyle/>
          <a:p>
            <a:pPr marL="457200" indent="-457200">
              <a:lnSpc>
                <a:spcPct val="100000"/>
              </a:lnSpc>
              <a:buFont typeface="Wingdings" panose="05000000000000000000" pitchFamily="2" charset="2"/>
              <a:buChar char="§"/>
            </a:pPr>
            <a:r>
              <a:rPr lang="en-US" sz="3200" dirty="0">
                <a:solidFill>
                  <a:schemeClr val="bg2"/>
                </a:solidFill>
              </a:rPr>
              <a:t>RDBMS store and manage data</a:t>
            </a:r>
          </a:p>
          <a:p>
            <a:pPr marL="457200" indent="-457200">
              <a:lnSpc>
                <a:spcPct val="100000"/>
              </a:lnSpc>
              <a:buFont typeface="Wingdings" panose="05000000000000000000" pitchFamily="2" charset="2"/>
              <a:buChar char="§"/>
            </a:pPr>
            <a:r>
              <a:rPr lang="en-US" sz="3200" dirty="0">
                <a:solidFill>
                  <a:schemeClr val="bg2"/>
                </a:solidFill>
              </a:rPr>
              <a:t>Table relations reduce repetition and complexity</a:t>
            </a:r>
          </a:p>
          <a:p>
            <a:pPr marL="457200" indent="-457200">
              <a:lnSpc>
                <a:spcPct val="100000"/>
              </a:lnSpc>
              <a:buFont typeface="Wingdings" panose="05000000000000000000" pitchFamily="2" charset="2"/>
              <a:buChar char="§"/>
            </a:pPr>
            <a:r>
              <a:rPr lang="en-US" sz="3200" dirty="0">
                <a:solidFill>
                  <a:schemeClr val="bg2"/>
                </a:solidFill>
              </a:rPr>
              <a:t>Table columns have </a:t>
            </a:r>
            <a:r>
              <a:rPr lang="en-US" sz="3200" b="1" dirty="0">
                <a:solidFill>
                  <a:schemeClr val="bg1">
                    <a:lumMod val="60000"/>
                    <a:lumOff val="40000"/>
                  </a:schemeClr>
                </a:solidFill>
              </a:rPr>
              <a:t>fixed</a:t>
            </a:r>
            <a:r>
              <a:rPr lang="en-US" sz="3200" dirty="0">
                <a:solidFill>
                  <a:schemeClr val="bg2"/>
                </a:solidFill>
              </a:rPr>
              <a:t> </a:t>
            </a:r>
            <a:r>
              <a:rPr lang="en-US" sz="3200" b="1" dirty="0">
                <a:solidFill>
                  <a:schemeClr val="bg1">
                    <a:lumMod val="60000"/>
                    <a:lumOff val="40000"/>
                  </a:schemeClr>
                </a:solidFill>
              </a:rPr>
              <a:t>types</a:t>
            </a:r>
          </a:p>
          <a:p>
            <a:pPr marL="457200" indent="-457200">
              <a:lnSpc>
                <a:spcPct val="100000"/>
              </a:lnSpc>
              <a:buFont typeface="Wingdings" panose="05000000000000000000" pitchFamily="2" charset="2"/>
              <a:buChar char="§"/>
            </a:pPr>
            <a:r>
              <a:rPr lang="en-US" sz="3200" dirty="0">
                <a:solidFill>
                  <a:schemeClr val="bg2"/>
                </a:solidFill>
              </a:rPr>
              <a:t>We can use Management Studio to </a:t>
            </a:r>
            <a:r>
              <a:rPr lang="en-US" sz="3200" b="1" dirty="0">
                <a:solidFill>
                  <a:schemeClr val="bg1">
                    <a:lumMod val="60000"/>
                    <a:lumOff val="40000"/>
                  </a:schemeClr>
                </a:solidFill>
              </a:rPr>
              <a:t>create</a:t>
            </a:r>
            <a:r>
              <a:rPr lang="en-US" sz="3200" dirty="0">
                <a:solidFill>
                  <a:schemeClr val="bg2"/>
                </a:solidFill>
              </a:rPr>
              <a:t> and </a:t>
            </a:r>
            <a:r>
              <a:rPr lang="en-US" sz="3200" b="1" dirty="0">
                <a:solidFill>
                  <a:schemeClr val="bg1">
                    <a:lumMod val="60000"/>
                    <a:lumOff val="40000"/>
                  </a:schemeClr>
                </a:solidFill>
              </a:rPr>
              <a:t>customize</a:t>
            </a:r>
            <a:r>
              <a:rPr lang="en-US" sz="3200" dirty="0">
                <a:solidFill>
                  <a:schemeClr val="bg2"/>
                </a:solidFill>
              </a:rPr>
              <a:t> tables</a:t>
            </a:r>
          </a:p>
          <a:p>
            <a:pPr marL="457200" indent="-457200">
              <a:lnSpc>
                <a:spcPct val="100000"/>
              </a:lnSpc>
              <a:buFont typeface="Wingdings" panose="05000000000000000000" pitchFamily="2" charset="2"/>
              <a:buChar char="§"/>
            </a:pPr>
            <a:r>
              <a:rPr lang="en-US" sz="3200" dirty="0">
                <a:solidFill>
                  <a:schemeClr val="bg2"/>
                </a:solidFill>
              </a:rPr>
              <a:t>SQL provides </a:t>
            </a:r>
            <a:r>
              <a:rPr lang="en-US" sz="3200" b="1" dirty="0">
                <a:solidFill>
                  <a:schemeClr val="bg1">
                    <a:lumMod val="60000"/>
                    <a:lumOff val="40000"/>
                  </a:schemeClr>
                </a:solidFill>
              </a:rPr>
              <a:t>greater</a:t>
            </a:r>
            <a:r>
              <a:rPr lang="en-US" sz="3200" dirty="0">
                <a:solidFill>
                  <a:schemeClr val="bg2"/>
                </a:solidFill>
              </a:rPr>
              <a:t> </a:t>
            </a:r>
            <a:r>
              <a:rPr lang="en-US" sz="3200" b="1" dirty="0">
                <a:solidFill>
                  <a:schemeClr val="bg1">
                    <a:lumMod val="60000"/>
                    <a:lumOff val="40000"/>
                  </a:schemeClr>
                </a:solidFill>
              </a:rPr>
              <a:t>control</a:t>
            </a:r>
            <a:r>
              <a:rPr lang="en-US" sz="3200" dirty="0">
                <a:solidFill>
                  <a:schemeClr val="bg2"/>
                </a:solidFill>
              </a:rPr>
              <a:t> over actions</a:t>
            </a:r>
          </a:p>
          <a:p>
            <a:pPr marL="457200" indent="-457200">
              <a:lnSpc>
                <a:spcPct val="150000"/>
              </a:lnSpc>
              <a:buFont typeface="Wingdings" panose="05000000000000000000" pitchFamily="2" charset="2"/>
              <a:buChar char="§"/>
            </a:pPr>
            <a:endParaRPr lang="en-US" sz="3200" b="1" dirty="0">
              <a:solidFill>
                <a:schemeClr val="bg2"/>
              </a:solidFill>
            </a:endParaRPr>
          </a:p>
        </p:txBody>
      </p:sp>
      <p:sp>
        <p:nvSpPr>
          <p:cNvPr id="16" name="Slide Number">
            <a:extLst>
              <a:ext uri="{FF2B5EF4-FFF2-40B4-BE49-F238E27FC236}">
                <a16:creationId xmlns:a16="http://schemas.microsoft.com/office/drawing/2014/main" id="{49334D44-7518-4233-8A43-DB57B354A99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4124786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71589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02A189EF-CE35-49FE-9CA8-77A8F85891E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8481844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E10CD1B-8335-4AD4-AA97-D094059F7FC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25072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DE179-4D78-429D-8D0C-6C347E9B7EAA}"/>
              </a:ext>
            </a:extLst>
          </p:cNvPr>
          <p:cNvSpPr>
            <a:spLocks noGrp="1"/>
          </p:cNvSpPr>
          <p:nvPr>
            <p:ph type="title" sz="quarter" idx="10"/>
          </p:nvPr>
        </p:nvSpPr>
        <p:spPr/>
        <p:txBody>
          <a:bodyPr/>
          <a:lstStyle/>
          <a:p>
            <a:r>
              <a:rPr lang="en-US"/>
              <a:t>Data Management</a:t>
            </a: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42806" y="1671771"/>
            <a:ext cx="2744966" cy="1942287"/>
          </a:xfrm>
          <a:prstGeom prst="rect">
            <a:avLst/>
          </a:prstGeom>
        </p:spPr>
      </p:pic>
      <p:sp>
        <p:nvSpPr>
          <p:cNvPr id="7" name="Subtitle 6">
            <a:extLst>
              <a:ext uri="{FF2B5EF4-FFF2-40B4-BE49-F238E27FC236}">
                <a16:creationId xmlns:a16="http://schemas.microsoft.com/office/drawing/2014/main" id="{D8018A0E-D66E-47D1-B974-6868D46CF083}"/>
              </a:ext>
            </a:extLst>
          </p:cNvPr>
          <p:cNvSpPr>
            <a:spLocks noGrp="1"/>
          </p:cNvSpPr>
          <p:nvPr>
            <p:ph type="subTitle" sz="quarter" idx="11"/>
          </p:nvPr>
        </p:nvSpPr>
        <p:spPr>
          <a:xfrm>
            <a:off x="605717" y="5795592"/>
            <a:ext cx="10961783" cy="768084"/>
          </a:xfrm>
        </p:spPr>
        <p:txBody>
          <a:bodyPr/>
          <a:lstStyle/>
          <a:p>
            <a:r>
              <a:rPr lang="en-US" dirty="0"/>
              <a:t>When Do We Need a Database?</a:t>
            </a:r>
          </a:p>
          <a:p>
            <a:endParaRPr lang="en-US" dirty="0"/>
          </a:p>
        </p:txBody>
      </p:sp>
    </p:spTree>
    <p:extLst>
      <p:ext uri="{BB962C8B-B14F-4D97-AF65-F5344CB8AC3E}">
        <p14:creationId xmlns:p14="http://schemas.microsoft.com/office/powerpoint/2010/main" val="29672698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Conventional Data Storage</a:t>
            </a:r>
          </a:p>
          <a:p>
            <a:pPr lvl="1"/>
            <a:r>
              <a:rPr lang="en-US" dirty="0"/>
              <a:t>Notes</a:t>
            </a:r>
          </a:p>
          <a:p>
            <a:pPr lvl="1"/>
            <a:r>
              <a:rPr lang="en-US" dirty="0"/>
              <a:t>Receipts</a:t>
            </a:r>
          </a:p>
          <a:p>
            <a:endParaRPr lang="bg-BG" dirty="0"/>
          </a:p>
        </p:txBody>
      </p:sp>
      <p:sp>
        <p:nvSpPr>
          <p:cNvPr id="4" name="Title 3"/>
          <p:cNvSpPr>
            <a:spLocks noGrp="1"/>
          </p:cNvSpPr>
          <p:nvPr>
            <p:ph type="title"/>
          </p:nvPr>
        </p:nvSpPr>
        <p:spPr/>
        <p:txBody>
          <a:bodyPr/>
          <a:lstStyle/>
          <a:p>
            <a:r>
              <a:rPr lang="en-US" dirty="0"/>
              <a:t>Storage vs. Management (1)</a:t>
            </a: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74061" y="3429000"/>
            <a:ext cx="2949575" cy="2949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555" y="1358728"/>
            <a:ext cx="3124563" cy="2949575"/>
          </a:xfrm>
          <a:prstGeom prst="rect">
            <a:avLst/>
          </a:prstGeom>
        </p:spPr>
      </p:pic>
      <p:sp>
        <p:nvSpPr>
          <p:cNvPr id="8" name="Slide Number">
            <a:extLst>
              <a:ext uri="{FF2B5EF4-FFF2-40B4-BE49-F238E27FC236}">
                <a16:creationId xmlns:a16="http://schemas.microsoft.com/office/drawing/2014/main" id="{E4B4D522-8B8D-4B9F-A423-A3A211561E4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57359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We can group related pieces of data into separate columns</a:t>
            </a:r>
          </a:p>
          <a:p>
            <a:endParaRPr lang="bg-BG" dirty="0"/>
          </a:p>
        </p:txBody>
      </p:sp>
      <p:sp>
        <p:nvSpPr>
          <p:cNvPr id="4" name="Title 3"/>
          <p:cNvSpPr>
            <a:spLocks noGrp="1"/>
          </p:cNvSpPr>
          <p:nvPr>
            <p:ph type="title"/>
          </p:nvPr>
        </p:nvSpPr>
        <p:spPr/>
        <p:txBody>
          <a:bodyPr/>
          <a:lstStyle/>
          <a:p>
            <a:r>
              <a:rPr lang="en-US"/>
              <a:t>Storage vs. Management (2)</a:t>
            </a:r>
            <a:endParaRPr lang="en-US" dirty="0"/>
          </a:p>
        </p:txBody>
      </p:sp>
      <p:pic>
        <p:nvPicPr>
          <p:cNvPr id="9" name="Picture 8">
            <a:extLst>
              <a:ext uri="{FF2B5EF4-FFF2-40B4-BE49-F238E27FC236}">
                <a16:creationId xmlns:a16="http://schemas.microsoft.com/office/drawing/2014/main" id="{88B4316C-FE89-43BE-A30A-E7C7FBFC7F8B}"/>
              </a:ext>
            </a:extLst>
          </p:cNvPr>
          <p:cNvPicPr>
            <a:picLocks noChangeAspect="1"/>
          </p:cNvPicPr>
          <p:nvPr/>
        </p:nvPicPr>
        <p:blipFill>
          <a:blip r:embed="rId3"/>
          <a:stretch>
            <a:fillRect/>
          </a:stretch>
        </p:blipFill>
        <p:spPr>
          <a:xfrm>
            <a:off x="381001" y="5171099"/>
            <a:ext cx="11429998" cy="1186588"/>
          </a:xfrm>
          <a:prstGeom prst="rect">
            <a:avLst/>
          </a:prstGeom>
          <a:scene3d>
            <a:camera prst="orthographicFront"/>
            <a:lightRig rig="threePt" dir="t"/>
          </a:scene3d>
          <a:sp3d>
            <a:bevelT w="165100" prst="coolSlant"/>
          </a:sp3d>
        </p:spPr>
      </p:pic>
      <p:sp>
        <p:nvSpPr>
          <p:cNvPr id="10" name="Arrow: Down 9">
            <a:extLst>
              <a:ext uri="{FF2B5EF4-FFF2-40B4-BE49-F238E27FC236}">
                <a16:creationId xmlns:a16="http://schemas.microsoft.com/office/drawing/2014/main" id="{33B3F24D-F732-43CD-82C2-BB5534F3A2A9}"/>
              </a:ext>
            </a:extLst>
          </p:cNvPr>
          <p:cNvSpPr/>
          <p:nvPr/>
        </p:nvSpPr>
        <p:spPr>
          <a:xfrm>
            <a:off x="5787269" y="4346915"/>
            <a:ext cx="472856" cy="55120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740691" y="1845802"/>
            <a:ext cx="2402641" cy="2402641"/>
          </a:xfrm>
          <a:prstGeom prst="rect">
            <a:avLst/>
          </a:prstGeom>
        </p:spPr>
      </p:pic>
      <p:sp>
        <p:nvSpPr>
          <p:cNvPr id="8" name="Slide Number">
            <a:extLst>
              <a:ext uri="{FF2B5EF4-FFF2-40B4-BE49-F238E27FC236}">
                <a16:creationId xmlns:a16="http://schemas.microsoft.com/office/drawing/2014/main" id="{B8DF43B2-C801-4B86-B8DF-7BCF337101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899579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90402" y="1196124"/>
            <a:ext cx="11818096" cy="5472875"/>
          </a:xfrm>
        </p:spPr>
        <p:txBody>
          <a:bodyPr>
            <a:normAutofit/>
          </a:bodyPr>
          <a:lstStyle/>
          <a:p>
            <a:r>
              <a:rPr lang="en-US" dirty="0"/>
              <a:t>Storing data is </a:t>
            </a:r>
            <a:r>
              <a:rPr lang="en-US" b="1" dirty="0">
                <a:solidFill>
                  <a:schemeClr val="bg1"/>
                </a:solidFill>
              </a:rPr>
              <a:t>not</a:t>
            </a:r>
            <a:r>
              <a:rPr lang="en-US" dirty="0">
                <a:solidFill>
                  <a:schemeClr val="accent1"/>
                </a:solidFill>
              </a:rPr>
              <a:t> </a:t>
            </a:r>
            <a:r>
              <a:rPr lang="en-US" dirty="0"/>
              <a:t>the primary reason to use a Database</a:t>
            </a:r>
          </a:p>
          <a:p>
            <a:r>
              <a:rPr lang="en-US" dirty="0"/>
              <a:t>Flat storage </a:t>
            </a:r>
            <a:r>
              <a:rPr lang="en-US" b="1" dirty="0">
                <a:solidFill>
                  <a:schemeClr val="bg1"/>
                </a:solidFill>
              </a:rPr>
              <a:t>eventually</a:t>
            </a:r>
            <a:r>
              <a:rPr lang="en-US" dirty="0"/>
              <a:t> runs into </a:t>
            </a:r>
            <a:r>
              <a:rPr lang="en-US" b="1" dirty="0">
                <a:solidFill>
                  <a:schemeClr val="bg1"/>
                </a:solidFill>
              </a:rPr>
              <a:t>issues</a:t>
            </a:r>
            <a:r>
              <a:rPr lang="en-US" dirty="0"/>
              <a:t> with</a:t>
            </a:r>
          </a:p>
          <a:p>
            <a:pPr lvl="1"/>
            <a:r>
              <a:rPr lang="en-US" dirty="0"/>
              <a:t>Size</a:t>
            </a:r>
          </a:p>
          <a:p>
            <a:pPr lvl="1"/>
            <a:r>
              <a:rPr lang="en-US" dirty="0"/>
              <a:t>Ease of updating</a:t>
            </a:r>
          </a:p>
          <a:p>
            <a:pPr lvl="1"/>
            <a:r>
              <a:rPr lang="en-US" dirty="0"/>
              <a:t>Searching</a:t>
            </a:r>
          </a:p>
          <a:p>
            <a:pPr lvl="1"/>
            <a:r>
              <a:rPr lang="en-US" dirty="0"/>
              <a:t>Concurrency</a:t>
            </a:r>
          </a:p>
          <a:p>
            <a:pPr lvl="1"/>
            <a:r>
              <a:rPr lang="en-US" dirty="0"/>
              <a:t>Security</a:t>
            </a:r>
          </a:p>
          <a:p>
            <a:pPr lvl="1"/>
            <a:r>
              <a:rPr lang="en-US" dirty="0"/>
              <a:t>Consistency</a:t>
            </a:r>
          </a:p>
        </p:txBody>
      </p:sp>
      <p:sp>
        <p:nvSpPr>
          <p:cNvPr id="4" name="Title 3"/>
          <p:cNvSpPr>
            <a:spLocks noGrp="1"/>
          </p:cNvSpPr>
          <p:nvPr>
            <p:ph type="title"/>
          </p:nvPr>
        </p:nvSpPr>
        <p:spPr/>
        <p:txBody>
          <a:bodyPr/>
          <a:lstStyle/>
          <a:p>
            <a:r>
              <a:rPr lang="en-US" dirty="0"/>
              <a:t>Storage vs. Management (3)</a:t>
            </a:r>
          </a:p>
        </p:txBody>
      </p:sp>
      <p:pic>
        <p:nvPicPr>
          <p:cNvPr id="1026" name="Picture 2" descr="Ð ÐµÐ·ÑÐ»ÑÐ°Ñ Ñ Ð¸Ð·Ð¾Ð±ÑÐ°Ð¶ÐµÐ½Ð¸Ðµ Ð·Ð° folders png">
            <a:extLst>
              <a:ext uri="{FF2B5EF4-FFF2-40B4-BE49-F238E27FC236}">
                <a16:creationId xmlns:a16="http://schemas.microsoft.com/office/drawing/2014/main" id="{FCAAA1D7-556D-4E56-8FD7-1C72A2149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81" y="2943433"/>
            <a:ext cx="3629854" cy="3372464"/>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a:extLst>
              <a:ext uri="{FF2B5EF4-FFF2-40B4-BE49-F238E27FC236}">
                <a16:creationId xmlns:a16="http://schemas.microsoft.com/office/drawing/2014/main" id="{2BDF0AAC-0DE4-4621-8752-D0EB059DC2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121411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a:t>A database is an </a:t>
            </a:r>
            <a:r>
              <a:rPr lang="en-US" b="1" dirty="0">
                <a:solidFill>
                  <a:schemeClr val="bg1"/>
                </a:solidFill>
              </a:rPr>
              <a:t>organized</a:t>
            </a:r>
            <a:r>
              <a:rPr lang="en-US" dirty="0"/>
              <a:t> collection of information</a:t>
            </a:r>
          </a:p>
          <a:p>
            <a:pPr lvl="1"/>
            <a:r>
              <a:rPr lang="en-US" dirty="0"/>
              <a:t>It imposes </a:t>
            </a:r>
            <a:r>
              <a:rPr lang="en-US" b="1" dirty="0">
                <a:solidFill>
                  <a:schemeClr val="bg1"/>
                </a:solidFill>
              </a:rPr>
              <a:t>rules</a:t>
            </a:r>
            <a:r>
              <a:rPr lang="en-US" dirty="0"/>
              <a:t> on the contained data</a:t>
            </a:r>
          </a:p>
          <a:p>
            <a:pPr lvl="1"/>
            <a:r>
              <a:rPr lang="en-US" dirty="0"/>
              <a:t>Relational storage first proposed by </a:t>
            </a:r>
            <a:r>
              <a:rPr lang="en-US" b="1" dirty="0">
                <a:solidFill>
                  <a:schemeClr val="bg1"/>
                </a:solidFill>
              </a:rPr>
              <a:t>Edgar Codd</a:t>
            </a:r>
            <a:r>
              <a:rPr lang="en-US" dirty="0"/>
              <a:t> in 1970</a:t>
            </a:r>
          </a:p>
          <a:p>
            <a:pPr>
              <a:spcBef>
                <a:spcPts val="2400"/>
              </a:spcBef>
            </a:pPr>
            <a:r>
              <a:rPr lang="en-US" dirty="0"/>
              <a:t>A </a:t>
            </a:r>
            <a:r>
              <a:rPr lang="en-US" b="1" dirty="0">
                <a:solidFill>
                  <a:schemeClr val="bg1"/>
                </a:solidFill>
              </a:rPr>
              <a:t>R</a:t>
            </a:r>
            <a:r>
              <a:rPr lang="en-US" dirty="0"/>
              <a:t>elational </a:t>
            </a:r>
            <a:r>
              <a:rPr lang="en-US" b="1" dirty="0">
                <a:solidFill>
                  <a:schemeClr val="bg1"/>
                </a:solidFill>
              </a:rPr>
              <a:t>D</a:t>
            </a:r>
            <a:r>
              <a:rPr lang="en-US" dirty="0"/>
              <a:t>ata </a:t>
            </a:r>
            <a:r>
              <a:rPr lang="en-US" b="1" dirty="0">
                <a:solidFill>
                  <a:schemeClr val="bg1"/>
                </a:solidFill>
              </a:rPr>
              <a:t>B</a:t>
            </a:r>
            <a:r>
              <a:rPr lang="en-US" dirty="0"/>
              <a:t>ase </a:t>
            </a:r>
            <a:r>
              <a:rPr lang="en-US" b="1" dirty="0">
                <a:solidFill>
                  <a:schemeClr val="bg1"/>
                </a:solidFill>
              </a:rPr>
              <a:t>M</a:t>
            </a:r>
            <a:r>
              <a:rPr lang="en-US" dirty="0"/>
              <a:t>anagement </a:t>
            </a:r>
            <a:r>
              <a:rPr lang="en-US" b="1" dirty="0">
                <a:solidFill>
                  <a:schemeClr val="bg1"/>
                </a:solidFill>
              </a:rPr>
              <a:t>S</a:t>
            </a:r>
            <a:r>
              <a:rPr lang="en-US" dirty="0"/>
              <a:t>ystem provides </a:t>
            </a:r>
            <a:br>
              <a:rPr lang="en-US" dirty="0"/>
            </a:br>
            <a:r>
              <a:rPr lang="en-US" dirty="0"/>
              <a:t>tools to </a:t>
            </a:r>
            <a:r>
              <a:rPr lang="en-US" b="1" dirty="0">
                <a:solidFill>
                  <a:schemeClr val="bg1"/>
                </a:solidFill>
              </a:rPr>
              <a:t>manage</a:t>
            </a:r>
            <a:r>
              <a:rPr lang="en-US" dirty="0"/>
              <a:t> the database</a:t>
            </a:r>
          </a:p>
          <a:p>
            <a:pPr lvl="1"/>
            <a:r>
              <a:rPr lang="en-US" dirty="0"/>
              <a:t>It </a:t>
            </a:r>
            <a:r>
              <a:rPr lang="en-US" b="1" dirty="0">
                <a:solidFill>
                  <a:schemeClr val="bg1"/>
                </a:solidFill>
              </a:rPr>
              <a:t>parses</a:t>
            </a:r>
            <a:r>
              <a:rPr lang="en-US" dirty="0">
                <a:solidFill>
                  <a:schemeClr val="accent1"/>
                </a:solidFill>
              </a:rPr>
              <a:t> </a:t>
            </a:r>
            <a:r>
              <a:rPr lang="en-US" b="1" dirty="0">
                <a:solidFill>
                  <a:schemeClr val="bg1"/>
                </a:solidFill>
              </a:rPr>
              <a:t>requests</a:t>
            </a:r>
            <a:r>
              <a:rPr lang="en-US" dirty="0">
                <a:solidFill>
                  <a:schemeClr val="accent1"/>
                </a:solidFill>
              </a:rPr>
              <a:t> </a:t>
            </a:r>
            <a:r>
              <a:rPr lang="en-US" dirty="0"/>
              <a:t>from the user and takes the </a:t>
            </a:r>
            <a:br>
              <a:rPr lang="en-US" dirty="0"/>
            </a:br>
            <a:r>
              <a:rPr lang="en-US" b="1" dirty="0">
                <a:solidFill>
                  <a:schemeClr val="bg1"/>
                </a:solidFill>
              </a:rPr>
              <a:t>appropriate</a:t>
            </a:r>
            <a:r>
              <a:rPr lang="en-US" dirty="0"/>
              <a:t> action</a:t>
            </a:r>
          </a:p>
          <a:p>
            <a:pPr lvl="1"/>
            <a:r>
              <a:rPr lang="en-US" dirty="0"/>
              <a:t>The user doesn't have direct access to the stored data</a:t>
            </a:r>
          </a:p>
          <a:p>
            <a:endParaRPr lang="bg-BG" dirty="0"/>
          </a:p>
        </p:txBody>
      </p:sp>
      <p:sp>
        <p:nvSpPr>
          <p:cNvPr id="4" name="Title 3"/>
          <p:cNvSpPr>
            <a:spLocks noGrp="1"/>
          </p:cNvSpPr>
          <p:nvPr>
            <p:ph type="title"/>
          </p:nvPr>
        </p:nvSpPr>
        <p:spPr/>
        <p:txBody>
          <a:bodyPr/>
          <a:lstStyle/>
          <a:p>
            <a:r>
              <a:rPr lang="en-US" dirty="0"/>
              <a:t>Databases and RDBMS</a:t>
            </a:r>
          </a:p>
        </p:txBody>
      </p:sp>
      <p:sp>
        <p:nvSpPr>
          <p:cNvPr id="5" name="Slide Number">
            <a:extLst>
              <a:ext uri="{FF2B5EF4-FFF2-40B4-BE49-F238E27FC236}">
                <a16:creationId xmlns:a16="http://schemas.microsoft.com/office/drawing/2014/main" id="{EF0E160E-CFA6-4434-AE0F-472A358A0A9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481346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4BE50-0D3A-4FBC-BEC6-20995E8CA283}"/>
              </a:ext>
            </a:extLst>
          </p:cNvPr>
          <p:cNvSpPr>
            <a:spLocks noGrp="1"/>
          </p:cNvSpPr>
          <p:nvPr>
            <p:ph type="title" sz="quarter" idx="10"/>
          </p:nvPr>
        </p:nvSpPr>
        <p:spPr/>
        <p:txBody>
          <a:bodyPr/>
          <a:lstStyle/>
          <a:p>
            <a:r>
              <a:rPr lang="en-US" dirty="0"/>
              <a:t>Database Engines</a:t>
            </a:r>
          </a:p>
        </p:txBody>
      </p:sp>
      <p:grpSp>
        <p:nvGrpSpPr>
          <p:cNvPr id="9" name="Group 8"/>
          <p:cNvGrpSpPr/>
          <p:nvPr/>
        </p:nvGrpSpPr>
        <p:grpSpPr>
          <a:xfrm>
            <a:off x="5086670" y="1295403"/>
            <a:ext cx="2018659" cy="2521856"/>
            <a:chOff x="3878107" y="914400"/>
            <a:chExt cx="4159406" cy="4184495"/>
          </a:xfrm>
        </p:grpSpPr>
        <p:pic>
          <p:nvPicPr>
            <p:cNvPr id="7" name="Picture 6"/>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8" name="Picture 7"/>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1056401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4933</TotalTime>
  <Words>3765</Words>
  <Application>Microsoft Office PowerPoint</Application>
  <PresentationFormat>Widescreen</PresentationFormat>
  <Paragraphs>545</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vt:lpstr>
      <vt:lpstr>Calibri</vt:lpstr>
      <vt:lpstr>Consolas</vt:lpstr>
      <vt:lpstr>Symbol</vt:lpstr>
      <vt:lpstr>Wingdings</vt:lpstr>
      <vt:lpstr>Wingdings 2</vt:lpstr>
      <vt:lpstr>SoftUni</vt:lpstr>
      <vt:lpstr>Introduction to Databases</vt:lpstr>
      <vt:lpstr>Table of Contents</vt:lpstr>
      <vt:lpstr>Questions</vt:lpstr>
      <vt:lpstr>Data Management</vt:lpstr>
      <vt:lpstr>Storage vs. Management (1)</vt:lpstr>
      <vt:lpstr>Storage vs. Management (2)</vt:lpstr>
      <vt:lpstr>Storage vs. Management (3)</vt:lpstr>
      <vt:lpstr>Databases and RDBMS</vt:lpstr>
      <vt:lpstr>Database Engines</vt:lpstr>
      <vt:lpstr>Database Engine Flow</vt:lpstr>
      <vt:lpstr>Download Clients &amp; Servers</vt:lpstr>
      <vt:lpstr>SQL Server Architecture</vt:lpstr>
      <vt:lpstr>Database Table Elements</vt:lpstr>
      <vt:lpstr>Structured Query Language</vt:lpstr>
      <vt:lpstr>Data Types in SQL Server</vt:lpstr>
      <vt:lpstr>Data Types in SQL Server (1)</vt:lpstr>
      <vt:lpstr>Size of Textual Characters</vt:lpstr>
      <vt:lpstr>Data Types in SQL Server (2)</vt:lpstr>
      <vt:lpstr>Date and Time in SQL Server </vt:lpstr>
      <vt:lpstr>Database Modelling</vt:lpstr>
      <vt:lpstr>Creating a New Database</vt:lpstr>
      <vt:lpstr>Creating Tables (1)</vt:lpstr>
      <vt:lpstr>Creating Tables (2)</vt:lpstr>
      <vt:lpstr>Creating Tables (3)</vt:lpstr>
      <vt:lpstr>Creating Tables (4)</vt:lpstr>
      <vt:lpstr>Storing and Retrieving Data (1)</vt:lpstr>
      <vt:lpstr>Storing and Retrieving Data (2)</vt:lpstr>
      <vt:lpstr>Altering Tables</vt:lpstr>
      <vt:lpstr>Basic SQL Queries</vt:lpstr>
      <vt:lpstr>SQL Queries</vt:lpstr>
      <vt:lpstr>Table Creation in SQL</vt:lpstr>
      <vt:lpstr>Retrieve Records in SQL</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Data Definition and Data Types</dc:title>
  <dc:subject>Databases Basics - MS SQL Server - Practical Training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Eray Erol</cp:lastModifiedBy>
  <cp:revision>115</cp:revision>
  <dcterms:created xsi:type="dcterms:W3CDTF">2018-05-23T13:08:44Z</dcterms:created>
  <dcterms:modified xsi:type="dcterms:W3CDTF">2021-01-12T08:56:00Z</dcterms:modified>
  <cp:category>db;databases;sql;programming;computer programming;software development</cp:category>
</cp:coreProperties>
</file>