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74" r:id="rId2"/>
    <p:sldId id="276" r:id="rId3"/>
    <p:sldId id="492" r:id="rId4"/>
    <p:sldId id="589" r:id="rId5"/>
    <p:sldId id="592" r:id="rId6"/>
    <p:sldId id="593" r:id="rId7"/>
    <p:sldId id="595" r:id="rId8"/>
    <p:sldId id="596" r:id="rId9"/>
    <p:sldId id="597" r:id="rId10"/>
    <p:sldId id="598" r:id="rId11"/>
    <p:sldId id="601" r:id="rId12"/>
    <p:sldId id="602" r:id="rId13"/>
    <p:sldId id="618" r:id="rId14"/>
    <p:sldId id="603" r:id="rId15"/>
    <p:sldId id="658" r:id="rId16"/>
    <p:sldId id="659" r:id="rId17"/>
    <p:sldId id="660" r:id="rId18"/>
    <p:sldId id="661" r:id="rId19"/>
    <p:sldId id="637" r:id="rId20"/>
    <p:sldId id="675" r:id="rId21"/>
    <p:sldId id="638" r:id="rId22"/>
    <p:sldId id="639" r:id="rId23"/>
    <p:sldId id="640" r:id="rId24"/>
    <p:sldId id="641" r:id="rId25"/>
    <p:sldId id="642" r:id="rId26"/>
    <p:sldId id="643" r:id="rId27"/>
    <p:sldId id="644" r:id="rId28"/>
    <p:sldId id="668" r:id="rId29"/>
    <p:sldId id="669" r:id="rId30"/>
    <p:sldId id="670" r:id="rId31"/>
    <p:sldId id="671" r:id="rId32"/>
    <p:sldId id="672" r:id="rId33"/>
    <p:sldId id="673" r:id="rId34"/>
    <p:sldId id="674" r:id="rId35"/>
    <p:sldId id="605" r:id="rId36"/>
    <p:sldId id="606" r:id="rId37"/>
    <p:sldId id="614" r:id="rId38"/>
    <p:sldId id="615" r:id="rId39"/>
    <p:sldId id="616" r:id="rId40"/>
    <p:sldId id="542" r:id="rId41"/>
    <p:sldId id="571" r:id="rId42"/>
    <p:sldId id="619" r:id="rId43"/>
    <p:sldId id="620" r:id="rId44"/>
    <p:sldId id="574" r:id="rId45"/>
    <p:sldId id="57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What is DOM?" id="{EE16E091-AB8B-439F-A08A-6986170C3186}">
          <p14:sldIdLst>
            <p14:sldId id="589"/>
            <p14:sldId id="592"/>
            <p14:sldId id="593"/>
          </p14:sldIdLst>
        </p14:section>
        <p14:section name="DOM Methods" id="{95C55940-1593-42FE-8045-DB6BF6C6B4A3}">
          <p14:sldIdLst>
            <p14:sldId id="595"/>
            <p14:sldId id="596"/>
            <p14:sldId id="597"/>
            <p14:sldId id="598"/>
          </p14:sldIdLst>
        </p14:section>
        <p14:section name="DOM Manipulations" id="{0B8ADDFC-BE47-4761-AE94-64A55BA64F02}">
          <p14:sldIdLst>
            <p14:sldId id="601"/>
            <p14:sldId id="602"/>
            <p14:sldId id="618"/>
            <p14:sldId id="603"/>
            <p14:sldId id="658"/>
            <p14:sldId id="659"/>
            <p14:sldId id="660"/>
            <p14:sldId id="661"/>
            <p14:sldId id="637"/>
            <p14:sldId id="675"/>
            <p14:sldId id="638"/>
            <p14:sldId id="639"/>
            <p14:sldId id="640"/>
            <p14:sldId id="641"/>
            <p14:sldId id="642"/>
            <p14:sldId id="643"/>
            <p14:sldId id="644"/>
            <p14:sldId id="668"/>
            <p14:sldId id="669"/>
            <p14:sldId id="670"/>
            <p14:sldId id="671"/>
            <p14:sldId id="672"/>
            <p14:sldId id="673"/>
            <p14:sldId id="674"/>
          </p14:sldIdLst>
        </p14:section>
        <p14:section name="DOM Events" id="{C17BA6E8-BF84-4527-8CB6-EE2CA247F977}">
          <p14:sldIdLst>
            <p14:sldId id="605"/>
            <p14:sldId id="606"/>
            <p14:sldId id="614"/>
            <p14:sldId id="615"/>
            <p14:sldId id="616"/>
          </p14:sldIdLst>
        </p14:section>
        <p14:section name="Conclusion" id="{10E03AB1-9AA8-4E86-9A64-D741901E50A2}">
          <p14:sldIdLst>
            <p14:sldId id="542"/>
            <p14:sldId id="571"/>
            <p14:sldId id="619"/>
            <p14:sldId id="620"/>
            <p14:sldId id="574"/>
            <p14:sldId id="5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8B59"/>
    <a:srgbClr val="61BA81"/>
    <a:srgbClr val="9DD4B1"/>
    <a:srgbClr val="FF9100"/>
    <a:srgbClr val="DE8900"/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ъл стил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Среден сти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8" autoAdjust="0"/>
    <p:restoredTop sz="94620" autoAdjust="0"/>
  </p:normalViewPr>
  <p:slideViewPr>
    <p:cSldViewPr snapToGrid="0" showGuides="1">
      <p:cViewPr varScale="1">
        <p:scale>
          <a:sx n="109" d="100"/>
          <a:sy n="109" d="100"/>
        </p:scale>
        <p:origin x="636" y="102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18.10.2019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867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8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83785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48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766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9444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6475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dvance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78.png"/><Relationship Id="rId26" Type="http://schemas.openxmlformats.org/officeDocument/2006/relationships/image" Target="../media/image8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7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77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8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7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7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76.png"/><Relationship Id="rId22" Type="http://schemas.openxmlformats.org/officeDocument/2006/relationships/image" Target="../media/image8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83.jpeg"/><Relationship Id="rId7" Type="http://schemas.openxmlformats.org/officeDocument/2006/relationships/image" Target="../media/image8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8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86.gi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709800-7CA6-4B5B-966D-12C1293F2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/>
              <a:t>Object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59" y="2504850"/>
            <a:ext cx="2060308" cy="224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is a value that you can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                (changing the content of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52" y="2574121"/>
            <a:ext cx="4024291" cy="320755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496" y="3704723"/>
            <a:ext cx="4031965" cy="171708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Group 4"/>
          <p:cNvGrpSpPr/>
          <p:nvPr/>
        </p:nvGrpSpPr>
        <p:grpSpPr>
          <a:xfrm>
            <a:off x="5328622" y="2621746"/>
            <a:ext cx="6374897" cy="870256"/>
            <a:chOff x="6103087" y="2549812"/>
            <a:chExt cx="5419725" cy="73986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2549812"/>
              <a:ext cx="5419725" cy="3905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3013450"/>
              <a:ext cx="3162300" cy="2762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</p:grpSp>
    </p:spTree>
    <p:extLst>
      <p:ext uri="{BB962C8B-B14F-4D97-AF65-F5344CB8AC3E}">
        <p14:creationId xmlns:p14="http://schemas.microsoft.com/office/powerpoint/2010/main" val="271003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Modify the DOM Tree</a:t>
            </a:r>
          </a:p>
        </p:txBody>
      </p:sp>
      <p:pic>
        <p:nvPicPr>
          <p:cNvPr id="12" name="Picture 11" descr="A picture containing object&#10;&#10;Description automatically generated">
            <a:extLst>
              <a:ext uri="{FF2B5EF4-FFF2-40B4-BE49-F238E27FC236}">
                <a16:creationId xmlns:a16="http://schemas.microsoft.com/office/drawing/2014/main" id="{A2E4DBF4-0890-4EE5-9274-39CD4CD0F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80" y="1260628"/>
            <a:ext cx="2844639" cy="284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1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83703" y="1121144"/>
            <a:ext cx="10411531" cy="5276048"/>
          </a:xfrm>
        </p:spPr>
        <p:txBody>
          <a:bodyPr/>
          <a:lstStyle/>
          <a:p>
            <a:r>
              <a:rPr lang="en-US" noProof="1"/>
              <a:t>There are a few ways to </a:t>
            </a:r>
            <a:r>
              <a:rPr lang="en-US" b="1" noProof="1">
                <a:solidFill>
                  <a:schemeClr val="bg1"/>
                </a:solidFill>
              </a:rPr>
              <a:t>find</a:t>
            </a:r>
            <a:r>
              <a:rPr lang="en-US" noProof="1"/>
              <a:t> a certain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b="1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</a:t>
            </a:r>
            <a:r>
              <a:rPr lang="en-US" noProof="1"/>
              <a:t> in the </a:t>
            </a:r>
            <a:r>
              <a:rPr lang="en-US" b="1" noProof="1">
                <a:solidFill>
                  <a:schemeClr val="bg1"/>
                </a:solidFill>
              </a:rPr>
              <a:t>DOM</a:t>
            </a:r>
            <a:r>
              <a:rPr lang="en-US" noProof="1"/>
              <a:t>: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By id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getElementById()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By tag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getElementsByTagName()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By class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getElementsByClassName()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By CSS selector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-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querySelector()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of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3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CSS selectors </a:t>
            </a:r>
            <a:r>
              <a:rPr lang="en-US" sz="3200" dirty="0">
                <a:latin typeface="+mj-lt"/>
              </a:rPr>
              <a:t>are strings that follow CSS syntax for matching</a:t>
            </a:r>
          </a:p>
          <a:p>
            <a:r>
              <a:rPr lang="en-US" sz="3200" dirty="0" smtClean="0">
                <a:latin typeface="+mj-lt"/>
              </a:rPr>
              <a:t>They </a:t>
            </a:r>
            <a:r>
              <a:rPr lang="en-US" sz="3200" dirty="0">
                <a:latin typeface="+mj-lt"/>
              </a:rPr>
              <a:t>allow very fast and powerful element matching, e.g.: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</a:rPr>
              <a:t>"#main"</a:t>
            </a:r>
            <a:r>
              <a:rPr lang="en-US" sz="3200" noProof="1">
                <a:latin typeface="+mj-lt"/>
              </a:rPr>
              <a:t> </a:t>
            </a:r>
            <a:r>
              <a:rPr lang="bg-BG" sz="3200" noProof="1" smtClean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noProof="1" smtClean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</a:rPr>
              <a:t>returns the element with ID "main"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"#content div"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bg-BG" sz="3200" dirty="0" smtClean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selects all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&lt;div&gt;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s inside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#content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.note, .alert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 smtClean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all elements with class "note"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or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"alert"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"input[name='login']"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 smtClean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&lt;input&gt;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with name "login"</a:t>
            </a: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</p:spTree>
    <p:extLst>
      <p:ext uri="{BB962C8B-B14F-4D97-AF65-F5344CB8AC3E}">
        <p14:creationId xmlns:p14="http://schemas.microsoft.com/office/powerpoint/2010/main" val="40000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70581" y="1121144"/>
            <a:ext cx="10524655" cy="5276048"/>
          </a:xfrm>
        </p:spPr>
        <p:txBody>
          <a:bodyPr/>
          <a:lstStyle/>
          <a:p>
            <a:r>
              <a:rPr lang="en-US" noProof="1"/>
              <a:t>The </a:t>
            </a:r>
            <a:r>
              <a:rPr lang="en-US" b="1" noProof="1">
                <a:solidFill>
                  <a:schemeClr val="bg1"/>
                </a:solidFill>
              </a:rPr>
              <a:t>HTML DOM </a:t>
            </a:r>
            <a:r>
              <a:rPr lang="en-US" noProof="1"/>
              <a:t>allows JavaScript to change the </a:t>
            </a:r>
            <a:br>
              <a:rPr lang="en-US" noProof="1"/>
            </a:br>
            <a:r>
              <a:rPr lang="en-US" noProof="1"/>
              <a:t>content of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elements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attributes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setAttribute()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style.property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20922F0-1932-4742-A7CA-8AB7B67D03C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15" y="2311399"/>
            <a:ext cx="2567404" cy="256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1121144"/>
            <a:ext cx="10698279" cy="5276048"/>
          </a:xfrm>
        </p:spPr>
        <p:txBody>
          <a:bodyPr>
            <a:normAutofit/>
          </a:bodyPr>
          <a:lstStyle/>
          <a:p>
            <a:r>
              <a:rPr lang="en-US" sz="3600" noProof="1"/>
              <a:t>We can </a:t>
            </a:r>
            <a:r>
              <a:rPr lang="en-US" sz="3600" b="1" noProof="1">
                <a:solidFill>
                  <a:schemeClr val="bg1"/>
                </a:solidFill>
              </a:rPr>
              <a:t>create</a:t>
            </a:r>
            <a:r>
              <a:rPr lang="en-US" sz="3600" noProof="1"/>
              <a:t>,</a:t>
            </a:r>
            <a:r>
              <a:rPr lang="en-US" sz="3600" b="1" noProof="1"/>
              <a:t> </a:t>
            </a:r>
            <a:r>
              <a:rPr lang="en-US" sz="3600" b="1" noProof="1">
                <a:solidFill>
                  <a:schemeClr val="bg1"/>
                </a:solidFill>
              </a:rPr>
              <a:t>append</a:t>
            </a:r>
            <a:r>
              <a:rPr lang="en-US" sz="3600" b="1" noProof="1"/>
              <a:t> </a:t>
            </a:r>
            <a:r>
              <a:rPr lang="en-US" sz="3600" noProof="1"/>
              <a:t>and </a:t>
            </a:r>
            <a:r>
              <a:rPr lang="en-US" sz="3600" b="1" noProof="1">
                <a:solidFill>
                  <a:schemeClr val="bg1"/>
                </a:solidFill>
              </a:rPr>
              <a:t>remove</a:t>
            </a:r>
            <a:r>
              <a:rPr lang="en-US" sz="3600" noProof="1"/>
              <a:t> HTML elements</a:t>
            </a:r>
            <a:br>
              <a:rPr lang="en-US" sz="3600" noProof="1"/>
            </a:br>
            <a:r>
              <a:rPr lang="en-US" sz="3600" noProof="1"/>
              <a:t>dynamically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replaceChild()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document.write()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FBBB25-7C0C-4BE7-98B2-7BCFD6D9502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255" y="2571986"/>
            <a:ext cx="2550139" cy="255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9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noProof="1"/>
              <a:t>Creating a new DOM element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noProof="1"/>
          </a:p>
          <a:p>
            <a:pPr marL="0" indent="0">
              <a:buClr>
                <a:schemeClr val="tx1"/>
              </a:buClr>
              <a:buNone/>
            </a:pPr>
            <a:endParaRPr lang="en-US" sz="3200" noProof="1"/>
          </a:p>
          <a:p>
            <a:pPr>
              <a:buClr>
                <a:schemeClr val="tx1"/>
              </a:buClr>
            </a:pPr>
            <a:r>
              <a:rPr lang="en-US" sz="3200" noProof="1"/>
              <a:t>Create a copy / cloning DOM element</a:t>
            </a:r>
          </a:p>
          <a:p>
            <a:pPr marL="0" indent="0">
              <a:buNone/>
            </a:pPr>
            <a:endParaRPr lang="en-US" sz="3200" b="1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b="1" noProof="1">
              <a:latin typeface="Consolas" panose="020B0609020204030204" pitchFamily="49" charset="0"/>
            </a:endParaRPr>
          </a:p>
          <a:p>
            <a:r>
              <a:rPr lang="en-US" sz="3200" dirty="0"/>
              <a:t>The above code </a:t>
            </a:r>
            <a:r>
              <a:rPr lang="en-US" sz="3200" b="1" dirty="0">
                <a:solidFill>
                  <a:schemeClr val="bg1"/>
                </a:solidFill>
              </a:rPr>
              <a:t>creates a new elements</a:t>
            </a:r>
            <a:r>
              <a:rPr lang="en-US" sz="3200" dirty="0"/>
              <a:t>. But these elements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don't exist</a:t>
            </a:r>
            <a:r>
              <a:rPr lang="en-US" sz="3200" dirty="0"/>
              <a:t> anywhere except as values inside variables.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94477" y="1928690"/>
            <a:ext cx="675921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p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createElement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"p"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li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createElement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"li"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D57D3C2-28A3-4668-BF90-B85419D79DF9}"/>
              </a:ext>
            </a:extLst>
          </p:cNvPr>
          <p:cNvSpPr/>
          <p:nvPr/>
        </p:nvSpPr>
        <p:spPr bwMode="auto">
          <a:xfrm>
            <a:off x="7474635" y="1788314"/>
            <a:ext cx="1917476" cy="605908"/>
          </a:xfrm>
          <a:prstGeom prst="wedgeRoundRectCallout">
            <a:avLst>
              <a:gd name="adj1" fmla="val -71731"/>
              <a:gd name="adj2" fmla="val 45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E66BA3B-0E72-4A08-A31A-456E7BF3BE91}"/>
              </a:ext>
            </a:extLst>
          </p:cNvPr>
          <p:cNvSpPr txBox="1">
            <a:spLocks/>
          </p:cNvSpPr>
          <p:nvPr/>
        </p:nvSpPr>
        <p:spPr>
          <a:xfrm>
            <a:off x="810961" y="3878535"/>
            <a:ext cx="772637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li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getElementById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"my-list"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newLi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li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cloneNode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true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5927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DOM Elements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70304" y="1221813"/>
            <a:ext cx="885139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800000"/>
                </a:solidFill>
                <a:effectLst/>
              </a:rPr>
              <a:t>&lt;div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id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"div1"</a:t>
            </a:r>
            <a:r>
              <a:rPr lang="en-US" sz="2400" b="0" dirty="0">
                <a:solidFill>
                  <a:srgbClr val="800000"/>
                </a:solidFill>
                <a:effectLst/>
              </a:rPr>
              <a:t>&gt;</a:t>
            </a:r>
            <a:endParaRPr lang="en-US" sz="2400" b="0" dirty="0">
              <a:solidFill>
                <a:srgbClr val="000000"/>
              </a:solidFill>
              <a:effectLst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400" b="0" dirty="0">
                <a:solidFill>
                  <a:srgbClr val="800000"/>
                </a:solidFill>
                <a:effectLst/>
              </a:rPr>
              <a:t>&lt;p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id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"p1"</a:t>
            </a:r>
            <a:r>
              <a:rPr lang="en-US" sz="2400" b="0" dirty="0">
                <a:solidFill>
                  <a:srgbClr val="800000"/>
                </a:solidFill>
                <a:effectLst/>
              </a:rPr>
              <a:t>&gt;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This is a paragraph.</a:t>
            </a:r>
            <a:r>
              <a:rPr lang="en-US" sz="2400" b="0" dirty="0">
                <a:solidFill>
                  <a:srgbClr val="800000"/>
                </a:solidFill>
                <a:effectLst/>
              </a:rPr>
              <a:t>&lt;/p&gt;</a:t>
            </a:r>
            <a:endParaRPr lang="en-US" sz="2400" b="0" dirty="0">
              <a:solidFill>
                <a:srgbClr val="000000"/>
              </a:solidFill>
              <a:effectLst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400" b="0" dirty="0">
                <a:solidFill>
                  <a:srgbClr val="800000"/>
                </a:solidFill>
                <a:effectLst/>
              </a:rPr>
              <a:t>&lt;p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id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"p2"</a:t>
            </a:r>
            <a:r>
              <a:rPr lang="en-US" sz="2400" b="0" dirty="0">
                <a:solidFill>
                  <a:srgbClr val="800000"/>
                </a:solidFill>
                <a:effectLst/>
              </a:rPr>
              <a:t>&gt;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This is another paragraph.</a:t>
            </a:r>
            <a:r>
              <a:rPr lang="en-US" sz="2400" b="0" dirty="0">
                <a:solidFill>
                  <a:srgbClr val="800000"/>
                </a:solidFill>
                <a:effectLst/>
              </a:rPr>
              <a:t>&lt;/p&gt;</a:t>
            </a:r>
            <a:endParaRPr lang="en-US" sz="2400" b="0" dirty="0">
              <a:solidFill>
                <a:srgbClr val="000000"/>
              </a:solidFill>
              <a:effectLst/>
            </a:endParaRPr>
          </a:p>
          <a:p>
            <a:r>
              <a:rPr lang="en-US" sz="2400" b="0" dirty="0">
                <a:solidFill>
                  <a:srgbClr val="800000"/>
                </a:solidFill>
                <a:effectLst/>
              </a:rPr>
              <a:t>&lt;/div&gt;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76D3C9-6FA9-46EC-A8D0-08ED520C4C3B}"/>
              </a:ext>
            </a:extLst>
          </p:cNvPr>
          <p:cNvSpPr txBox="1">
            <a:spLocks/>
          </p:cNvSpPr>
          <p:nvPr/>
        </p:nvSpPr>
        <p:spPr>
          <a:xfrm>
            <a:off x="1670304" y="3262047"/>
            <a:ext cx="8851391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parent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getElementById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"div1"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firstChild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getElementById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"p1"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secondChild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getElementById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"p2"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</a:rPr>
              <a:t/>
            </a:r>
            <a:br>
              <a:rPr lang="en-US" sz="2400" b="0" dirty="0">
                <a:solidFill>
                  <a:srgbClr val="000000"/>
                </a:solidFill>
                <a:effectLst/>
              </a:rPr>
            </a:br>
            <a:r>
              <a:rPr lang="en-US" sz="2400" b="0" dirty="0" err="1">
                <a:solidFill>
                  <a:srgbClr val="001080"/>
                </a:solidFill>
                <a:effectLst/>
              </a:rPr>
              <a:t>firstChild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remove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();</a:t>
            </a:r>
          </a:p>
          <a:p>
            <a:r>
              <a:rPr lang="en-US" sz="2400" b="0" dirty="0" err="1">
                <a:solidFill>
                  <a:srgbClr val="001080"/>
                </a:solidFill>
                <a:effectLst/>
              </a:rPr>
              <a:t>parent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removeChild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secondChild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06CE12A1-3FAC-4FE5-B55E-9949CBEF5280}"/>
              </a:ext>
            </a:extLst>
          </p:cNvPr>
          <p:cNvSpPr/>
          <p:nvPr/>
        </p:nvSpPr>
        <p:spPr bwMode="auto">
          <a:xfrm>
            <a:off x="5738295" y="4702708"/>
            <a:ext cx="2473888" cy="461475"/>
          </a:xfrm>
          <a:prstGeom prst="wedgeRoundRectCallout">
            <a:avLst>
              <a:gd name="adj1" fmla="val -65186"/>
              <a:gd name="adj2" fmla="val 311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Directly deleting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CE98012-8CC4-4647-BBC7-00792A5B310C}"/>
              </a:ext>
            </a:extLst>
          </p:cNvPr>
          <p:cNvSpPr/>
          <p:nvPr/>
        </p:nvSpPr>
        <p:spPr bwMode="auto">
          <a:xfrm>
            <a:off x="5738295" y="4702708"/>
            <a:ext cx="3840480" cy="461475"/>
          </a:xfrm>
          <a:prstGeom prst="wedgeRoundRectCallout">
            <a:avLst>
              <a:gd name="adj1" fmla="val -42545"/>
              <a:gd name="adj2" fmla="val 872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Deleting by parent element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738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398925" y="1449985"/>
            <a:ext cx="7760632" cy="37113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600"/>
              </a:spcAft>
            </a:pPr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list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createElement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"</a:t>
            </a:r>
            <a:r>
              <a:rPr lang="en-US" sz="2400" b="0" dirty="0" err="1">
                <a:solidFill>
                  <a:srgbClr val="A31515"/>
                </a:solidFill>
                <a:effectLst/>
              </a:rPr>
              <a:t>ul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firstLi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createElement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"li"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2400" b="0" dirty="0" err="1">
                <a:solidFill>
                  <a:srgbClr val="001080"/>
                </a:solidFill>
                <a:effectLst/>
              </a:rPr>
              <a:t>firstLi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textContent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"Peter"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sz="2400" b="0" dirty="0" err="1">
                <a:solidFill>
                  <a:srgbClr val="001080"/>
                </a:solidFill>
                <a:effectLst/>
              </a:rPr>
              <a:t>list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appendChild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firstLi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secondLi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createElement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"li"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2400" b="0" dirty="0" err="1">
                <a:solidFill>
                  <a:srgbClr val="001080"/>
                </a:solidFill>
                <a:effectLst/>
              </a:rPr>
              <a:t>secondLi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innerHTML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"&lt;b&gt;Maria&lt;/b&gt;"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sz="2400" b="0" dirty="0" err="1">
                <a:solidFill>
                  <a:srgbClr val="001080"/>
                </a:solidFill>
                <a:effectLst/>
              </a:rPr>
              <a:t>list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appendChild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secondLi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body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appendChild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list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31" y="4078236"/>
            <a:ext cx="2463905" cy="18498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5339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DOM Properties and HTML Attributes</a:t>
            </a:r>
            <a:endParaRPr lang="bg-BG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9E58D-9145-4ABF-AF5C-BC7A3018A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19" y="1494797"/>
            <a:ext cx="2395762" cy="23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400" b="1" dirty="0" smtClean="0"/>
              <a:t>DOM</a:t>
            </a:r>
          </a:p>
          <a:p>
            <a:pPr lvl="1"/>
            <a:r>
              <a:rPr lang="en-US" sz="3200" b="1" dirty="0" smtClean="0"/>
              <a:t>What </a:t>
            </a:r>
            <a:r>
              <a:rPr lang="en-US" sz="3200" b="1" dirty="0"/>
              <a:t>is DOM?</a:t>
            </a:r>
          </a:p>
          <a:p>
            <a:pPr lvl="1"/>
            <a:r>
              <a:rPr lang="en-US" sz="3200" b="1" dirty="0"/>
              <a:t>DOM Methods</a:t>
            </a:r>
          </a:p>
          <a:p>
            <a:pPr lvl="1"/>
            <a:r>
              <a:rPr lang="en-US" sz="3200" b="1" dirty="0"/>
              <a:t>DOM </a:t>
            </a:r>
            <a:r>
              <a:rPr lang="en-US" sz="3200" b="1" dirty="0" smtClean="0"/>
              <a:t>Manipulations</a:t>
            </a:r>
          </a:p>
          <a:p>
            <a:pPr lvl="1"/>
            <a:r>
              <a:rPr lang="en-US" sz="3200" b="1" dirty="0"/>
              <a:t>Parents and </a:t>
            </a:r>
            <a:r>
              <a:rPr lang="en-US" sz="3200" b="1" dirty="0" smtClean="0"/>
              <a:t>Children </a:t>
            </a:r>
            <a:r>
              <a:rPr lang="en-US" sz="3200" b="1" dirty="0"/>
              <a:t>Elements</a:t>
            </a:r>
          </a:p>
          <a:p>
            <a:pPr lvl="1"/>
            <a:r>
              <a:rPr lang="en-US" sz="3200" b="1" dirty="0"/>
              <a:t>DOM Properties and HTML </a:t>
            </a:r>
            <a:r>
              <a:rPr lang="en-US" sz="3200" b="1" dirty="0" smtClean="0"/>
              <a:t>Attributes</a:t>
            </a:r>
            <a:endParaRPr lang="en-US" sz="3200" b="1" dirty="0"/>
          </a:p>
          <a:p>
            <a:pPr lvl="1"/>
            <a:r>
              <a:rPr lang="en-US" sz="3200" b="1" dirty="0"/>
              <a:t>DOM </a:t>
            </a:r>
            <a:r>
              <a:rPr lang="en-US" sz="3200" b="1" dirty="0" smtClean="0"/>
              <a:t>Events Introduction</a:t>
            </a:r>
          </a:p>
          <a:p>
            <a:r>
              <a:rPr lang="en-US" sz="3400" b="1" dirty="0" smtClean="0"/>
              <a:t>BOM</a:t>
            </a:r>
            <a:endParaRPr lang="en-US" sz="3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3000" dirty="0" smtClean="0"/>
              <a:t>Attributes </a:t>
            </a:r>
            <a:r>
              <a:rPr lang="en-US" sz="3000" dirty="0"/>
              <a:t>are defined by </a:t>
            </a:r>
            <a:r>
              <a:rPr lang="en-US" sz="3000" b="1" dirty="0">
                <a:solidFill>
                  <a:schemeClr val="bg1"/>
                </a:solidFill>
              </a:rPr>
              <a:t>HTML</a:t>
            </a:r>
            <a:r>
              <a:rPr lang="en-US" sz="3000" dirty="0"/>
              <a:t>. Properties are defined by the </a:t>
            </a:r>
            <a:r>
              <a:rPr lang="en-US" sz="3000" b="1" dirty="0">
                <a:solidFill>
                  <a:schemeClr val="bg1"/>
                </a:solidFill>
              </a:rPr>
              <a:t>DOM</a:t>
            </a:r>
          </a:p>
          <a:p>
            <a:pPr lvl="1"/>
            <a:r>
              <a:rPr lang="en-US" sz="3000" dirty="0"/>
              <a:t>Attributes </a:t>
            </a:r>
            <a:r>
              <a:rPr lang="en-US" sz="3000" b="1" dirty="0">
                <a:solidFill>
                  <a:schemeClr val="bg1"/>
                </a:solidFill>
              </a:rPr>
              <a:t>initialize</a:t>
            </a:r>
            <a:r>
              <a:rPr lang="en-US" sz="3000" dirty="0"/>
              <a:t> DOM properties </a:t>
            </a:r>
            <a:endParaRPr lang="en-US" sz="3000" dirty="0" smtClean="0"/>
          </a:p>
          <a:p>
            <a:pPr lvl="2">
              <a:buClr>
                <a:schemeClr val="tx1"/>
              </a:buClr>
            </a:pPr>
            <a:r>
              <a:rPr lang="en-US" sz="2800" b="1" dirty="0" smtClean="0">
                <a:solidFill>
                  <a:schemeClr val="bg1"/>
                </a:solidFill>
              </a:rPr>
              <a:t>Property</a:t>
            </a:r>
            <a:r>
              <a:rPr lang="en-US" sz="2600" dirty="0" smtClean="0"/>
              <a:t> </a:t>
            </a:r>
            <a:r>
              <a:rPr lang="en-US" sz="2600" dirty="0"/>
              <a:t>values can </a:t>
            </a:r>
            <a:r>
              <a:rPr lang="en-US" sz="2800" b="1" dirty="0" smtClean="0">
                <a:solidFill>
                  <a:schemeClr val="bg1"/>
                </a:solidFill>
              </a:rPr>
              <a:t>change</a:t>
            </a:r>
          </a:p>
          <a:p>
            <a:pPr lvl="2">
              <a:buClr>
                <a:schemeClr val="tx1"/>
              </a:buClr>
            </a:pPr>
            <a:r>
              <a:rPr lang="en-US" sz="2800" b="1" dirty="0" smtClean="0">
                <a:solidFill>
                  <a:schemeClr val="bg1"/>
                </a:solidFill>
              </a:rPr>
              <a:t>Attribute</a:t>
            </a:r>
            <a:r>
              <a:rPr lang="en-US" sz="2600" dirty="0" smtClean="0"/>
              <a:t> </a:t>
            </a:r>
            <a:r>
              <a:rPr lang="en-US" sz="2600" dirty="0"/>
              <a:t>values </a:t>
            </a:r>
            <a:r>
              <a:rPr lang="en-US" sz="2800" b="1" dirty="0">
                <a:solidFill>
                  <a:schemeClr val="bg1"/>
                </a:solidFill>
              </a:rPr>
              <a:t>can't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en-US" sz="3000" dirty="0"/>
              <a:t>The HTML </a:t>
            </a:r>
            <a:r>
              <a:rPr lang="en-US" sz="3000" b="1" dirty="0">
                <a:solidFill>
                  <a:schemeClr val="bg1"/>
                </a:solidFill>
              </a:rPr>
              <a:t>attribute</a:t>
            </a:r>
            <a:r>
              <a:rPr lang="en-US" sz="3000" dirty="0"/>
              <a:t> and the DOM </a:t>
            </a:r>
            <a:r>
              <a:rPr lang="en-US" sz="3000" b="1" dirty="0">
                <a:solidFill>
                  <a:schemeClr val="bg1"/>
                </a:solidFill>
              </a:rPr>
              <a:t>property</a:t>
            </a:r>
            <a:r>
              <a:rPr lang="en-US" sz="3000" dirty="0"/>
              <a:t> are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the</a:t>
            </a:r>
            <a:r>
              <a:rPr lang="en-US" sz="3000" dirty="0"/>
              <a:t> </a:t>
            </a:r>
            <a:r>
              <a:rPr lang="bg-BG" sz="3000" dirty="0" smtClean="0"/>
              <a:t/>
            </a:r>
            <a:br>
              <a:rPr lang="bg-BG" sz="3000" dirty="0" smtClean="0"/>
            </a:br>
            <a:r>
              <a:rPr lang="en-US" sz="3000" b="1" dirty="0">
                <a:solidFill>
                  <a:schemeClr val="bg1"/>
                </a:solidFill>
              </a:rPr>
              <a:t>same</a:t>
            </a:r>
            <a:r>
              <a:rPr lang="en-US" sz="3000" dirty="0" smtClean="0"/>
              <a:t> </a:t>
            </a:r>
            <a:r>
              <a:rPr lang="en-US" sz="3000" b="1" dirty="0">
                <a:solidFill>
                  <a:schemeClr val="bg1"/>
                </a:solidFill>
              </a:rPr>
              <a:t>thing</a:t>
            </a:r>
            <a:r>
              <a:rPr lang="en-US" sz="3000" dirty="0"/>
              <a:t>, even when they have the same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vs.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5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reads and writes </a:t>
            </a:r>
            <a:r>
              <a:rPr lang="en-US" sz="3200" b="1" dirty="0">
                <a:solidFill>
                  <a:schemeClr val="bg1"/>
                </a:solidFill>
              </a:rPr>
              <a:t>text</a:t>
            </a:r>
          </a:p>
          <a:p>
            <a:pPr marL="0" indent="0">
              <a:buNone/>
            </a:pP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  <a:p>
            <a:pPr lvl="0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innerHTML</a:t>
            </a:r>
            <a:r>
              <a:rPr lang="en-US" sz="3000" b="1" dirty="0">
                <a:solidFill>
                  <a:srgbClr val="FFA000"/>
                </a:solidFill>
              </a:rPr>
              <a:t> </a:t>
            </a:r>
            <a:r>
              <a:rPr lang="en-US" sz="3000" dirty="0">
                <a:solidFill>
                  <a:srgbClr val="234465"/>
                </a:solidFill>
              </a:rPr>
              <a:t>- returns and writes the </a:t>
            </a:r>
            <a:r>
              <a:rPr lang="en-US" sz="3000" b="1" dirty="0">
                <a:solidFill>
                  <a:schemeClr val="bg1"/>
                </a:solidFill>
              </a:rPr>
              <a:t>HTML</a:t>
            </a:r>
            <a:r>
              <a:rPr lang="en-US" sz="3000" dirty="0">
                <a:solidFill>
                  <a:srgbClr val="234465"/>
                </a:solidFill>
              </a:rPr>
              <a:t> of a given element</a:t>
            </a:r>
          </a:p>
          <a:p>
            <a:pPr marL="0" lvl="0" indent="0">
              <a:buClr>
                <a:srgbClr val="234465"/>
              </a:buClr>
              <a:buNone/>
            </a:pPr>
            <a:r>
              <a:rPr lang="en-US" sz="3000" dirty="0">
                <a:solidFill>
                  <a:srgbClr val="234465"/>
                </a:solidFill>
              </a:rPr>
              <a:t/>
            </a:r>
            <a:br>
              <a:rPr lang="en-US" sz="3000" dirty="0">
                <a:solidFill>
                  <a:srgbClr val="234465"/>
                </a:solidFill>
              </a:rPr>
            </a:br>
            <a:endParaRPr lang="en-US" sz="3000" dirty="0">
              <a:solidFill>
                <a:srgbClr val="234465"/>
              </a:solidFill>
            </a:endParaRPr>
          </a:p>
          <a:p>
            <a:pPr lvl="0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value </a:t>
            </a:r>
            <a:r>
              <a:rPr lang="en-US" sz="3000" dirty="0">
                <a:solidFill>
                  <a:srgbClr val="234465"/>
                </a:solidFill>
              </a:rPr>
              <a:t>- gets and sets </a:t>
            </a:r>
            <a:r>
              <a:rPr lang="en-US" sz="3000" b="1" dirty="0">
                <a:solidFill>
                  <a:schemeClr val="bg1"/>
                </a:solidFill>
              </a:rPr>
              <a:t>value</a:t>
            </a:r>
          </a:p>
          <a:p>
            <a:pPr marL="0" lvl="0" indent="0">
              <a:buClr>
                <a:srgbClr val="234465"/>
              </a:buClr>
              <a:buNone/>
            </a:pPr>
            <a:endParaRPr lang="en-US" sz="3000" dirty="0">
              <a:solidFill>
                <a:srgbClr val="234465"/>
              </a:solidFill>
            </a:endParaRPr>
          </a:p>
          <a:p>
            <a:pPr marL="0" lvl="0" indent="0">
              <a:buClr>
                <a:srgbClr val="234465"/>
              </a:buClr>
              <a:buNone/>
            </a:pPr>
            <a:endParaRPr lang="en-US" sz="3000" dirty="0">
              <a:solidFill>
                <a:srgbClr val="234465"/>
              </a:solidFill>
            </a:endParaRP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Properties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84307" y="1863741"/>
            <a:ext cx="827312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text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Node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textContent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400" b="0" dirty="0" err="1">
                <a:solidFill>
                  <a:srgbClr val="001080"/>
                </a:solidFill>
                <a:effectLst/>
              </a:rPr>
              <a:t>Node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textContent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'New text for element.'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308" y="3693266"/>
            <a:ext cx="827312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html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myElement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innerHTML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400" b="0" dirty="0" err="1">
                <a:solidFill>
                  <a:srgbClr val="001080"/>
                </a:solidFill>
                <a:effectLst/>
              </a:rPr>
              <a:t>myElement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innerHTML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'New text for element.'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308" y="5403485"/>
            <a:ext cx="827312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theValue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theFormField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value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400" b="0" dirty="0" err="1">
                <a:solidFill>
                  <a:srgbClr val="001080"/>
                </a:solidFill>
                <a:effectLst/>
              </a:rPr>
              <a:t>theFormField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value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'New value'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3744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HTML Attributes and Methods</a:t>
            </a:r>
            <a:endParaRPr lang="en-US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111E3C9-C2DC-45E0-9D53-C3F310EA11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getAttribute()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/>
              <a:t>-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returns the value of attributes of</a:t>
            </a:r>
            <a:br>
              <a:rPr lang="en-US" sz="3600" dirty="0"/>
            </a:br>
            <a:r>
              <a:rPr lang="en-US" sz="3600" dirty="0"/>
              <a:t>specified HTML element</a:t>
            </a:r>
            <a:endParaRPr lang="bg-BG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0C208C1-F540-4D07-8B38-A935F8E2B2FA}"/>
              </a:ext>
            </a:extLst>
          </p:cNvPr>
          <p:cNvSpPr txBox="1">
            <a:spLocks/>
          </p:cNvSpPr>
          <p:nvPr/>
        </p:nvSpPr>
        <p:spPr>
          <a:xfrm>
            <a:off x="337140" y="2706189"/>
            <a:ext cx="7204481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800000"/>
                </a:solidFill>
                <a:effectLst/>
              </a:rPr>
              <a:t>&lt;input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type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"text"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name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"username"</a:t>
            </a:r>
            <a:r>
              <a:rPr lang="en-US" sz="2400" b="0" dirty="0">
                <a:solidFill>
                  <a:srgbClr val="800000"/>
                </a:solidFill>
                <a:effectLst/>
              </a:rPr>
              <a:t>/&gt;</a:t>
            </a:r>
            <a:endParaRPr lang="en-US" sz="2400" b="0" dirty="0">
              <a:solidFill>
                <a:srgbClr val="000000"/>
              </a:solidFill>
              <a:effectLst/>
            </a:endParaRPr>
          </a:p>
          <a:p>
            <a:r>
              <a:rPr lang="en-US" sz="2400" b="0" dirty="0">
                <a:solidFill>
                  <a:srgbClr val="800000"/>
                </a:solidFill>
                <a:effectLst/>
              </a:rPr>
              <a:t>&lt;input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type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"password"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name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"password"</a:t>
            </a:r>
            <a:r>
              <a:rPr lang="en-US" sz="2400" b="0" dirty="0">
                <a:solidFill>
                  <a:srgbClr val="800000"/>
                </a:solidFill>
                <a:effectLst/>
              </a:rPr>
              <a:t>/&gt;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3E4F784-EB09-4BAD-9CA3-ED738DA7F0C2}"/>
              </a:ext>
            </a:extLst>
          </p:cNvPr>
          <p:cNvSpPr txBox="1">
            <a:spLocks/>
          </p:cNvSpPr>
          <p:nvPr/>
        </p:nvSpPr>
        <p:spPr>
          <a:xfrm>
            <a:off x="337140" y="4143103"/>
            <a:ext cx="10147981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 err="1">
                <a:solidFill>
                  <a:srgbClr val="0000FF"/>
                </a:solidFill>
                <a:effectLst/>
              </a:rPr>
              <a:t>const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inputEle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getElementByTagName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'input'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)[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];</a:t>
            </a:r>
          </a:p>
          <a:p>
            <a:r>
              <a:rPr lang="en-US" sz="2400" b="0" dirty="0" err="1">
                <a:solidFill>
                  <a:srgbClr val="001080"/>
                </a:solidFill>
                <a:effectLst/>
              </a:rPr>
              <a:t>inputEle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getAttribute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'type'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 </a:t>
            </a:r>
            <a:r>
              <a:rPr lang="en-US" sz="2400" b="0" dirty="0">
                <a:solidFill>
                  <a:srgbClr val="008000"/>
                </a:solidFill>
                <a:effectLst/>
              </a:rPr>
              <a:t>// text</a:t>
            </a:r>
            <a:endParaRPr lang="en-US" sz="2400" b="0" dirty="0">
              <a:solidFill>
                <a:srgbClr val="000000"/>
              </a:solidFill>
              <a:effectLst/>
            </a:endParaRPr>
          </a:p>
          <a:p>
            <a:r>
              <a:rPr lang="en-US" sz="2400" b="0" dirty="0" err="1">
                <a:solidFill>
                  <a:srgbClr val="001080"/>
                </a:solidFill>
                <a:effectLst/>
              </a:rPr>
              <a:t>inputEle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getAttribute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'name'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 </a:t>
            </a:r>
            <a:r>
              <a:rPr lang="en-US" sz="2400" b="0" dirty="0">
                <a:solidFill>
                  <a:srgbClr val="008000"/>
                </a:solidFill>
                <a:effectLst/>
              </a:rPr>
              <a:t>// username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153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F2EFA59-28A9-4921-A5CE-F2294CD15CA7}"/>
              </a:ext>
            </a:extLst>
          </p:cNvPr>
          <p:cNvSpPr txBox="1">
            <a:spLocks/>
          </p:cNvSpPr>
          <p:nvPr/>
        </p:nvSpPr>
        <p:spPr>
          <a:xfrm>
            <a:off x="354557" y="2699086"/>
            <a:ext cx="7204481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800000"/>
                </a:solidFill>
                <a:effectLst/>
              </a:rPr>
              <a:t>&lt;input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type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"text"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name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"username"</a:t>
            </a:r>
            <a:r>
              <a:rPr lang="en-US" sz="2400" b="0" dirty="0">
                <a:solidFill>
                  <a:srgbClr val="800000"/>
                </a:solidFill>
                <a:effectLst/>
              </a:rPr>
              <a:t>/&gt;</a:t>
            </a:r>
            <a:endParaRPr lang="en-US" sz="2400" b="0" dirty="0">
              <a:solidFill>
                <a:srgbClr val="000000"/>
              </a:solidFill>
              <a:effectLst/>
            </a:endParaRPr>
          </a:p>
          <a:p>
            <a:r>
              <a:rPr lang="en-US" sz="2400" b="0" dirty="0">
                <a:solidFill>
                  <a:srgbClr val="800000"/>
                </a:solidFill>
                <a:effectLst/>
              </a:rPr>
              <a:t>&lt;input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type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"password"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name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"password"</a:t>
            </a:r>
            <a:r>
              <a:rPr lang="en-US" sz="2400" b="0" dirty="0">
                <a:solidFill>
                  <a:srgbClr val="800000"/>
                </a:solidFill>
                <a:effectLst/>
              </a:rPr>
              <a:t>/&gt;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F062FB-A00C-4C3A-A97A-6CE4D9080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setAttribute()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 sets the value of an attribute on the</a:t>
            </a:r>
            <a:br>
              <a:rPr lang="en-US" sz="3600" dirty="0"/>
            </a:br>
            <a:r>
              <a:rPr lang="en-US" sz="3600" dirty="0"/>
              <a:t>specified HTML element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0D42C0-DE63-4F79-BC46-8C31F6B0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F0511DA-DDC7-4CFA-A8C4-B45BE3C3DB25}"/>
              </a:ext>
            </a:extLst>
          </p:cNvPr>
          <p:cNvSpPr txBox="1">
            <a:spLocks/>
          </p:cNvSpPr>
          <p:nvPr/>
        </p:nvSpPr>
        <p:spPr>
          <a:xfrm>
            <a:off x="354557" y="4130199"/>
            <a:ext cx="1092304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 err="1">
                <a:solidFill>
                  <a:srgbClr val="0000FF"/>
                </a:solidFill>
                <a:effectLst/>
              </a:rPr>
              <a:t>const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inputPassEle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getElementsByTagName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'input'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)[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];</a:t>
            </a:r>
          </a:p>
          <a:p>
            <a:r>
              <a:rPr lang="en-US" sz="2400" b="0" dirty="0" err="1">
                <a:solidFill>
                  <a:srgbClr val="001080"/>
                </a:solidFill>
                <a:effectLst/>
              </a:rPr>
              <a:t>inputPassEle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setAttribute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'name'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, 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'password'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  <a:r>
              <a:rPr lang="en-US" b="0" dirty="0">
                <a:solidFill>
                  <a:srgbClr val="000000"/>
                </a:solidFill>
                <a:effectLst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3349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F06D19-2CA3-4A69-B3D5-63E6F9F68722}"/>
              </a:ext>
            </a:extLst>
          </p:cNvPr>
          <p:cNvSpPr txBox="1">
            <a:spLocks/>
          </p:cNvSpPr>
          <p:nvPr/>
        </p:nvSpPr>
        <p:spPr>
          <a:xfrm>
            <a:off x="360158" y="2584269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800000"/>
                </a:solidFill>
                <a:effectLst/>
              </a:rPr>
              <a:t>&lt;input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type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"text"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name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"username"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placeholder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"Username..."</a:t>
            </a:r>
            <a:r>
              <a:rPr lang="en-US" sz="2400" b="0" dirty="0">
                <a:solidFill>
                  <a:srgbClr val="800000"/>
                </a:solidFill>
                <a:effectLst/>
              </a:rPr>
              <a:t>/&gt;</a:t>
            </a:r>
            <a:endParaRPr lang="en-US" sz="2400" b="0" dirty="0">
              <a:solidFill>
                <a:srgbClr val="000000"/>
              </a:solidFill>
              <a:effectLst/>
            </a:endParaRPr>
          </a:p>
          <a:p>
            <a:r>
              <a:rPr lang="en-US" sz="2400" b="0" dirty="0">
                <a:solidFill>
                  <a:srgbClr val="800000"/>
                </a:solidFill>
                <a:effectLst/>
              </a:rPr>
              <a:t>&lt;input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type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"password"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name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"password"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placeholder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"Password..."</a:t>
            </a:r>
            <a:r>
              <a:rPr lang="en-US" sz="2400" b="0" dirty="0">
                <a:solidFill>
                  <a:srgbClr val="800000"/>
                </a:solidFill>
                <a:effectLst/>
              </a:rPr>
              <a:t>/&gt;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EECADF7-A13E-4EAA-8023-C9E9CDFF5A87}"/>
              </a:ext>
            </a:extLst>
          </p:cNvPr>
          <p:cNvSpPr txBox="1">
            <a:spLocks/>
          </p:cNvSpPr>
          <p:nvPr/>
        </p:nvSpPr>
        <p:spPr>
          <a:xfrm>
            <a:off x="360157" y="2584269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800000"/>
                </a:solidFill>
                <a:effectLst/>
              </a:rPr>
              <a:t>&lt;input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type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"text"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name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"username"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placeholder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"Username..."</a:t>
            </a:r>
            <a:r>
              <a:rPr lang="en-US" sz="2400" b="0" dirty="0">
                <a:solidFill>
                  <a:srgbClr val="800000"/>
                </a:solidFill>
                <a:effectLst/>
              </a:rPr>
              <a:t>/&gt;</a:t>
            </a:r>
            <a:endParaRPr lang="en-US" sz="2400" b="0" dirty="0">
              <a:solidFill>
                <a:srgbClr val="000000"/>
              </a:solidFill>
              <a:effectLst/>
            </a:endParaRPr>
          </a:p>
          <a:p>
            <a:r>
              <a:rPr lang="en-US" sz="2400" b="0" dirty="0">
                <a:solidFill>
                  <a:srgbClr val="800000"/>
                </a:solidFill>
                <a:effectLst/>
              </a:rPr>
              <a:t>&lt;input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type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"password"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name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"password"</a:t>
            </a:r>
            <a:r>
              <a:rPr lang="en-US" sz="2400" b="0" dirty="0">
                <a:solidFill>
                  <a:srgbClr val="800000"/>
                </a:solidFill>
                <a:effectLst/>
              </a:rPr>
              <a:t>/&gt;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C64C9B-19DD-4F52-AC04-EB0AC5DCC7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removeAttribute()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 removes the attribute with the</a:t>
            </a:r>
            <a:br>
              <a:rPr lang="en-US" sz="3600" dirty="0"/>
            </a:br>
            <a:r>
              <a:rPr lang="en-US" sz="3600" dirty="0"/>
              <a:t>specified name  from an HTML element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991763-84E3-4613-8BBB-E2A75050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00D43E8-6819-46C3-AF4D-E011190187F1}"/>
              </a:ext>
            </a:extLst>
          </p:cNvPr>
          <p:cNvSpPr txBox="1">
            <a:spLocks/>
          </p:cNvSpPr>
          <p:nvPr/>
        </p:nvSpPr>
        <p:spPr>
          <a:xfrm>
            <a:off x="360157" y="4190713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 err="1">
                <a:solidFill>
                  <a:srgbClr val="0000FF"/>
                </a:solidFill>
                <a:effectLst/>
              </a:rPr>
              <a:t>const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inputPassEle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getElementsByTagName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'input'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)[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];</a:t>
            </a:r>
          </a:p>
          <a:p>
            <a:r>
              <a:rPr lang="en-US" sz="2400" b="0" dirty="0" err="1">
                <a:solidFill>
                  <a:srgbClr val="001080"/>
                </a:solidFill>
                <a:effectLst/>
              </a:rPr>
              <a:t>inputPassEle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removeAttribute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'placeholder'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5416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0F622A-BDF2-4982-A150-83D7B41AA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hasAttribute()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 method returns true if the specified</a:t>
            </a:r>
            <a:br>
              <a:rPr lang="en-US" dirty="0"/>
            </a:br>
            <a:r>
              <a:rPr lang="en-US" dirty="0"/>
              <a:t>attribute exists, otherwise it returns false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0D3E2A-6FF5-4A59-B8EE-9262ED00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</a:t>
            </a:r>
            <a:endParaRPr lang="bg-BG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3CAE137-637F-4A77-AFE3-F507022D8ED5}"/>
              </a:ext>
            </a:extLst>
          </p:cNvPr>
          <p:cNvSpPr txBox="1">
            <a:spLocks/>
          </p:cNvSpPr>
          <p:nvPr/>
        </p:nvSpPr>
        <p:spPr>
          <a:xfrm>
            <a:off x="360156" y="4178542"/>
            <a:ext cx="10778105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 err="1">
                <a:solidFill>
                  <a:srgbClr val="0000FF"/>
                </a:solidFill>
                <a:effectLst/>
              </a:rPr>
              <a:t>const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passwordElement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getElementById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password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');</a:t>
            </a:r>
            <a:endParaRPr lang="en-US" sz="2400" b="0" dirty="0">
              <a:solidFill>
                <a:srgbClr val="000000"/>
              </a:solidFill>
              <a:effectLst/>
            </a:endParaRPr>
          </a:p>
          <a:p>
            <a:r>
              <a:rPr lang="en-US" sz="2400" b="0" dirty="0" err="1">
                <a:solidFill>
                  <a:srgbClr val="A31515"/>
                </a:solidFill>
                <a:effectLst/>
              </a:rPr>
              <a:t>passwordElement.hasAttribute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('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name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'); // true </a:t>
            </a:r>
            <a:endParaRPr lang="en-US" sz="2400" b="0" dirty="0">
              <a:solidFill>
                <a:srgbClr val="000000"/>
              </a:solidFill>
              <a:effectLst/>
            </a:endParaRPr>
          </a:p>
          <a:p>
            <a:r>
              <a:rPr lang="en-US" sz="2400" b="0" dirty="0" err="1">
                <a:solidFill>
                  <a:srgbClr val="A31515"/>
                </a:solidFill>
                <a:effectLst/>
              </a:rPr>
              <a:t>passwordElement.hasAttribute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('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placeholder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'); // false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132AB0E-1874-4949-904C-3D3A00ACB015}"/>
              </a:ext>
            </a:extLst>
          </p:cNvPr>
          <p:cNvSpPr txBox="1">
            <a:spLocks/>
          </p:cNvSpPr>
          <p:nvPr/>
        </p:nvSpPr>
        <p:spPr>
          <a:xfrm>
            <a:off x="360157" y="2701653"/>
            <a:ext cx="1077810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800000"/>
                </a:solidFill>
                <a:effectLst/>
              </a:rPr>
              <a:t>&lt;input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type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"text"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name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"username"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placeholder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"Username..."</a:t>
            </a:r>
            <a:r>
              <a:rPr lang="en-US" sz="2400" b="0" dirty="0">
                <a:solidFill>
                  <a:srgbClr val="800000"/>
                </a:solidFill>
                <a:effectLst/>
              </a:rPr>
              <a:t>/&gt;</a:t>
            </a:r>
            <a:endParaRPr lang="en-US" sz="2400" b="0" dirty="0">
              <a:solidFill>
                <a:srgbClr val="000000"/>
              </a:solidFill>
              <a:effectLst/>
            </a:endParaRPr>
          </a:p>
          <a:p>
            <a:r>
              <a:rPr lang="en-US" sz="2400" b="0" dirty="0">
                <a:solidFill>
                  <a:srgbClr val="800000"/>
                </a:solidFill>
                <a:effectLst/>
              </a:rPr>
              <a:t>&lt;input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type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"password"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name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"password"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id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"password"</a:t>
            </a:r>
            <a:r>
              <a:rPr lang="en-US" sz="2400" b="0" dirty="0">
                <a:solidFill>
                  <a:srgbClr val="800000"/>
                </a:solidFill>
                <a:effectLst/>
              </a:rPr>
              <a:t>/&gt;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7156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87C1B7-BD82-4CD7-A42E-0E0B640EB9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classList</a:t>
            </a:r>
            <a:r>
              <a:rPr lang="en-US" b="1" dirty="0"/>
              <a:t> </a:t>
            </a:r>
            <a:r>
              <a:rPr lang="en-US" dirty="0"/>
              <a:t>- is a read-only property that returns a collection of</a:t>
            </a:r>
            <a:br>
              <a:rPr lang="en-US" dirty="0"/>
            </a:br>
            <a:r>
              <a:rPr lang="en-US" dirty="0"/>
              <a:t>the class attributes of specified element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5A2E53-812B-4C6C-8A5C-FED64863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</a:t>
            </a:r>
            <a:endParaRPr lang="bg-BG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A6DF40A-E56F-4E52-B1DB-2DF1EE8C3697}"/>
              </a:ext>
            </a:extLst>
          </p:cNvPr>
          <p:cNvSpPr txBox="1">
            <a:spLocks/>
          </p:cNvSpPr>
          <p:nvPr/>
        </p:nvSpPr>
        <p:spPr>
          <a:xfrm>
            <a:off x="349687" y="3429000"/>
            <a:ext cx="10292187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 err="1">
                <a:solidFill>
                  <a:srgbClr val="0000FF"/>
                </a:solidFill>
                <a:effectLst/>
              </a:rPr>
              <a:t>const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element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getElementById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b="0" dirty="0" err="1">
                <a:solidFill>
                  <a:srgbClr val="A31515"/>
                </a:solidFill>
                <a:effectLst/>
              </a:rPr>
              <a:t>myDiv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classList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400" b="0" dirty="0">
                <a:solidFill>
                  <a:srgbClr val="008000"/>
                </a:solidFill>
                <a:effectLst/>
              </a:rPr>
              <a:t>// </a:t>
            </a:r>
            <a:r>
              <a:rPr lang="en-US" sz="2400" b="0" dirty="0" err="1">
                <a:solidFill>
                  <a:srgbClr val="008000"/>
                </a:solidFill>
                <a:effectLst/>
              </a:rPr>
              <a:t>DOMTokenList</a:t>
            </a:r>
            <a:r>
              <a:rPr lang="en-US" sz="2400" b="0" dirty="0">
                <a:solidFill>
                  <a:srgbClr val="008000"/>
                </a:solidFill>
                <a:effectLst/>
              </a:rPr>
              <a:t>(3)</a:t>
            </a:r>
            <a:br>
              <a:rPr lang="en-US" sz="2400" b="0" dirty="0">
                <a:solidFill>
                  <a:srgbClr val="008000"/>
                </a:solidFill>
                <a:effectLst/>
              </a:rPr>
            </a:br>
            <a:r>
              <a:rPr lang="en-US" sz="2400" b="0" dirty="0">
                <a:solidFill>
                  <a:srgbClr val="008000"/>
                </a:solidFill>
                <a:effectLst/>
              </a:rPr>
              <a:t>["container", "div", "root", value: "container div root"] 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0642A5D-9B41-48A2-97ED-B0DD79F83B81}"/>
              </a:ext>
            </a:extLst>
          </p:cNvPr>
          <p:cNvSpPr txBox="1">
            <a:spLocks/>
          </p:cNvSpPr>
          <p:nvPr/>
        </p:nvSpPr>
        <p:spPr>
          <a:xfrm>
            <a:off x="349687" y="2699187"/>
            <a:ext cx="683053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800000"/>
                </a:solidFill>
                <a:effectLst/>
              </a:rPr>
              <a:t>&lt;div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class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"container div root"</a:t>
            </a:r>
            <a:r>
              <a:rPr lang="en-US" sz="2400" b="0" dirty="0">
                <a:solidFill>
                  <a:srgbClr val="800000"/>
                </a:solidFill>
                <a:effectLst/>
              </a:rPr>
              <a:t>&gt;&lt;/div&gt;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987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8E4BD7C-B305-40EB-AB17-93374DE1421B}"/>
              </a:ext>
            </a:extLst>
          </p:cNvPr>
          <p:cNvSpPr txBox="1">
            <a:spLocks/>
          </p:cNvSpPr>
          <p:nvPr/>
        </p:nvSpPr>
        <p:spPr>
          <a:xfrm>
            <a:off x="506441" y="1902617"/>
            <a:ext cx="8493867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800000"/>
                </a:solidFill>
                <a:effectLst/>
              </a:rPr>
              <a:t>&lt;div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FF0000"/>
                </a:solidFill>
                <a:effectLst/>
              </a:rPr>
              <a:t>class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"container div root </a:t>
            </a:r>
            <a:r>
              <a:rPr lang="en-US" sz="2400" b="0" dirty="0" err="1">
                <a:solidFill>
                  <a:srgbClr val="0000FF"/>
                </a:solidFill>
                <a:effectLst/>
              </a:rPr>
              <a:t>testClass</a:t>
            </a:r>
            <a:r>
              <a:rPr lang="en-US" sz="2400" b="0" dirty="0">
                <a:solidFill>
                  <a:srgbClr val="0000FF"/>
                </a:solidFill>
                <a:effectLst/>
              </a:rPr>
              <a:t>"</a:t>
            </a:r>
            <a:r>
              <a:rPr lang="en-US" sz="2400" b="0" dirty="0">
                <a:solidFill>
                  <a:srgbClr val="800000"/>
                </a:solidFill>
                <a:effectLst/>
              </a:rPr>
              <a:t>&gt;&lt;/div&gt;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3FA0A6-7BD6-4078-9D9C-18682D0C8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classList</a:t>
            </a:r>
            <a:r>
              <a:rPr lang="en-US" b="1" dirty="0">
                <a:solidFill>
                  <a:schemeClr val="bg1"/>
                </a:solidFill>
              </a:rPr>
              <a:t> Methods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add()</a:t>
            </a:r>
            <a:r>
              <a:rPr lang="en-US" b="1" dirty="0"/>
              <a:t> - </a:t>
            </a:r>
            <a:r>
              <a:rPr lang="en-US" dirty="0"/>
              <a:t>Adds the specified class values</a:t>
            </a:r>
            <a:endParaRPr lang="en-US" b="1" dirty="0"/>
          </a:p>
          <a:p>
            <a:pPr marL="0" indent="0">
              <a:buClr>
                <a:schemeClr val="tx1"/>
              </a:buClr>
              <a:buNone/>
            </a:pPr>
            <a:endParaRPr lang="en-US" b="1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remove()</a:t>
            </a:r>
            <a:r>
              <a:rPr lang="en-US" b="1" dirty="0"/>
              <a:t> - </a:t>
            </a:r>
            <a:r>
              <a:rPr lang="en-US" dirty="0"/>
              <a:t>Removes the specified class values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C585F1-90D3-47A7-9BD8-6D8B588C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506441" y="3343248"/>
            <a:ext cx="1040539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getElementById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b="0" dirty="0" err="1">
                <a:solidFill>
                  <a:srgbClr val="A31515"/>
                </a:solidFill>
                <a:effectLst/>
              </a:rPr>
              <a:t>myDiv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classList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add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b="0" dirty="0" err="1">
                <a:solidFill>
                  <a:srgbClr val="A31515"/>
                </a:solidFill>
                <a:effectLst/>
              </a:rPr>
              <a:t>testClass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C65683-3549-4F5C-AFF2-728DF9204C20}"/>
              </a:ext>
            </a:extLst>
          </p:cNvPr>
          <p:cNvSpPr txBox="1">
            <a:spLocks/>
          </p:cNvSpPr>
          <p:nvPr/>
        </p:nvSpPr>
        <p:spPr>
          <a:xfrm>
            <a:off x="506441" y="4870219"/>
            <a:ext cx="10919202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getElementById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b="0" dirty="0" err="1">
                <a:solidFill>
                  <a:srgbClr val="A31515"/>
                </a:solidFill>
                <a:effectLst/>
              </a:rPr>
              <a:t>myDiv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classList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remove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'container'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2445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05BBF7-A67B-4967-9F70-8D50012B0C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2BD8A-909D-46D6-B0DA-9067EAB67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500" y="1307346"/>
            <a:ext cx="2511000" cy="251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9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318FD-77E2-4A47-85E3-DBA3E0868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09" y="1766922"/>
            <a:ext cx="9929724" cy="4564209"/>
          </a:xfrm>
        </p:spPr>
        <p:txBody>
          <a:bodyPr/>
          <a:lstStyle/>
          <a:p>
            <a:r>
              <a:rPr lang="en-US" dirty="0"/>
              <a:t>Parents can be accessed by keywords </a:t>
            </a:r>
            <a:r>
              <a:rPr lang="en-US" b="1" dirty="0">
                <a:solidFill>
                  <a:schemeClr val="bg1"/>
                </a:solidFill>
              </a:rPr>
              <a:t>.parent</a:t>
            </a:r>
            <a:r>
              <a:rPr lang="en-US" dirty="0"/>
              <a:t> or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.parentNode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784F5D-DAC3-4F6A-9361-66B0A72D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34D1E-E2D9-4F2F-8ED8-1317F4D9C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257" y="2972716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2026CD-E9F7-46C4-A5E7-E306A0E9579F}"/>
              </a:ext>
            </a:extLst>
          </p:cNvPr>
          <p:cNvSpPr txBox="1">
            <a:spLocks/>
          </p:cNvSpPr>
          <p:nvPr/>
        </p:nvSpPr>
        <p:spPr>
          <a:xfrm>
            <a:off x="2511257" y="4439195"/>
            <a:ext cx="889036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firstP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getElementsByTagName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'p'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)[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];</a:t>
            </a:r>
          </a:p>
          <a:p>
            <a:r>
              <a:rPr lang="en-US" sz="2400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firstP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parent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17AE3-C178-4604-A5CC-B469EBCAF4CD}"/>
              </a:ext>
            </a:extLst>
          </p:cNvPr>
          <p:cNvSpPr/>
          <p:nvPr/>
        </p:nvSpPr>
        <p:spPr>
          <a:xfrm>
            <a:off x="1394942" y="1008865"/>
            <a:ext cx="644638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dirty="0"/>
              <a:t>Every DOM Elements has a </a:t>
            </a:r>
            <a:r>
              <a:rPr lang="en-US" sz="3400" b="1" dirty="0">
                <a:solidFill>
                  <a:schemeClr val="bg1"/>
                </a:solidFill>
              </a:rPr>
              <a:t>parent</a:t>
            </a:r>
            <a:endParaRPr lang="en-US" sz="340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8ED7E27-A5A4-44D2-89A6-BB5E67019824}"/>
              </a:ext>
            </a:extLst>
          </p:cNvPr>
          <p:cNvSpPr/>
          <p:nvPr/>
        </p:nvSpPr>
        <p:spPr bwMode="auto">
          <a:xfrm>
            <a:off x="9187544" y="3569977"/>
            <a:ext cx="2046514" cy="726714"/>
          </a:xfrm>
          <a:prstGeom prst="wedgeRoundRectCallout">
            <a:avLst>
              <a:gd name="adj1" fmla="val 23394"/>
              <a:gd name="adj2" fmla="val 815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child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38CF320-5D18-4CA9-8E6F-7724DFD835ED}"/>
              </a:ext>
            </a:extLst>
          </p:cNvPr>
          <p:cNvSpPr/>
          <p:nvPr/>
        </p:nvSpPr>
        <p:spPr bwMode="auto">
          <a:xfrm>
            <a:off x="7030371" y="5253012"/>
            <a:ext cx="2157172" cy="809779"/>
          </a:xfrm>
          <a:prstGeom prst="wedgeRoundRectCallout">
            <a:avLst>
              <a:gd name="adj1" fmla="val -65146"/>
              <a:gd name="adj2" fmla="val -44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child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E95775-3C01-4C95-93D7-D2B62479A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257" y="5772103"/>
            <a:ext cx="3262526" cy="5590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964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#JS-ADVANCED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CD8E85-02BB-4B8F-B640-649BF8ED0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some element contains other elements, that means he</a:t>
            </a:r>
            <a:br>
              <a:rPr lang="en-US" dirty="0"/>
            </a:b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of this elements</a:t>
            </a:r>
          </a:p>
          <a:p>
            <a:r>
              <a:rPr lang="en-US" dirty="0"/>
              <a:t>Also this elements is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. They can be</a:t>
            </a:r>
            <a:br>
              <a:rPr lang="en-US" dirty="0"/>
            </a:br>
            <a:r>
              <a:rPr lang="en-US" dirty="0"/>
              <a:t>accessed by 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.children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0B228B-AA1F-48E0-AF2E-7DF72F85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088B7-5725-43E6-8670-EB93F2190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83364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5888F43-736A-4574-B09A-550B8CCD938D}"/>
              </a:ext>
            </a:extLst>
          </p:cNvPr>
          <p:cNvSpPr txBox="1">
            <a:spLocks/>
          </p:cNvSpPr>
          <p:nvPr/>
        </p:nvSpPr>
        <p:spPr>
          <a:xfrm>
            <a:off x="838200" y="5173902"/>
            <a:ext cx="900199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pElements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 smtClean="0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 smtClean="0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 smtClean="0">
                <a:solidFill>
                  <a:srgbClr val="795E26"/>
                </a:solidFill>
                <a:effectLst/>
              </a:rPr>
              <a:t>getElementsByTagName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'div'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)[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].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children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BFC1E-3B41-40C1-864F-51DC7C9FF1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22"/>
          <a:stretch/>
        </p:blipFill>
        <p:spPr>
          <a:xfrm>
            <a:off x="6347993" y="3689054"/>
            <a:ext cx="3492197" cy="1318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E918ACF-20DC-4592-ABEE-216878D12345}"/>
              </a:ext>
            </a:extLst>
          </p:cNvPr>
          <p:cNvSpPr/>
          <p:nvPr/>
        </p:nvSpPr>
        <p:spPr bwMode="auto">
          <a:xfrm>
            <a:off x="8381442" y="4754033"/>
            <a:ext cx="2486855" cy="706241"/>
          </a:xfrm>
          <a:prstGeom prst="wedgeRoundRectCallout">
            <a:avLst>
              <a:gd name="adj1" fmla="val -33747"/>
              <a:gd name="adj2" fmla="val 733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HTML Collection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45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9BE251-F77C-46AC-A32F-8F47FDDF8C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firstElementChild</a:t>
            </a:r>
            <a:r>
              <a:rPr lang="en-US" sz="3200" dirty="0"/>
              <a:t> - Returns 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child node of an element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lastElementChild</a:t>
            </a:r>
            <a:r>
              <a:rPr lang="en-US" sz="3200" dirty="0"/>
              <a:t> - Returns the </a:t>
            </a:r>
            <a:r>
              <a:rPr lang="en-US" sz="3200" b="1" dirty="0">
                <a:solidFill>
                  <a:schemeClr val="bg1"/>
                </a:solidFill>
              </a:rPr>
              <a:t>last</a:t>
            </a:r>
            <a:r>
              <a:rPr lang="en-US" sz="3200" dirty="0"/>
              <a:t> child node of an element</a:t>
            </a:r>
          </a:p>
          <a:p>
            <a:pPr marL="0" indent="0">
              <a:buClr>
                <a:schemeClr val="tx1"/>
              </a:buClr>
              <a:buNone/>
            </a:pP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B27C81-E6D2-47FE-AC71-4225EDC81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302376-98ED-4105-A82D-6F4A7616A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25" y="2710797"/>
            <a:ext cx="2260840" cy="17574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B6DB57C-05A4-4C38-8CF1-1E5EE5C0BC9F}"/>
              </a:ext>
            </a:extLst>
          </p:cNvPr>
          <p:cNvSpPr txBox="1">
            <a:spLocks/>
          </p:cNvSpPr>
          <p:nvPr/>
        </p:nvSpPr>
        <p:spPr>
          <a:xfrm>
            <a:off x="3711710" y="2710797"/>
            <a:ext cx="792861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list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getElementById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b="0" dirty="0" err="1">
                <a:solidFill>
                  <a:srgbClr val="A31515"/>
                </a:solidFill>
                <a:effectLst/>
              </a:rPr>
              <a:t>myList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B89E26-B2F8-4514-AFC4-F0AE089882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120" r="31815"/>
          <a:stretch/>
        </p:blipFill>
        <p:spPr>
          <a:xfrm>
            <a:off x="8275729" y="4008317"/>
            <a:ext cx="2210445" cy="4599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5595AF-9346-4710-8796-E6CCF2A18C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815" b="48119"/>
          <a:stretch/>
        </p:blipFill>
        <p:spPr>
          <a:xfrm>
            <a:off x="8275729" y="3492334"/>
            <a:ext cx="2210445" cy="4418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2E0F99D-BE45-436D-92C5-8355C25D5961}"/>
              </a:ext>
            </a:extLst>
          </p:cNvPr>
          <p:cNvSpPr txBox="1">
            <a:spLocks/>
          </p:cNvSpPr>
          <p:nvPr/>
        </p:nvSpPr>
        <p:spPr>
          <a:xfrm>
            <a:off x="3711711" y="3492334"/>
            <a:ext cx="4186964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 err="1">
                <a:solidFill>
                  <a:srgbClr val="001080"/>
                </a:solidFill>
                <a:effectLst/>
              </a:rPr>
              <a:t>list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firstElementChild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400" b="0" dirty="0" err="1">
                <a:solidFill>
                  <a:srgbClr val="001080"/>
                </a:solidFill>
                <a:effectLst/>
              </a:rPr>
              <a:t>list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lastElementChild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;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5AF1F18-D7B7-4288-AF4E-2620A9438635}"/>
              </a:ext>
            </a:extLst>
          </p:cNvPr>
          <p:cNvSpPr txBox="1">
            <a:spLocks/>
          </p:cNvSpPr>
          <p:nvPr/>
        </p:nvSpPr>
        <p:spPr>
          <a:xfrm>
            <a:off x="707425" y="4844588"/>
            <a:ext cx="8104301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 err="1">
                <a:solidFill>
                  <a:srgbClr val="001080"/>
                </a:solidFill>
                <a:effectLst/>
              </a:rPr>
              <a:t>list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firstElementChild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textContent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+= 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" RLZ!"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66C401-F350-4727-B811-4257B2D00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25" y="2710797"/>
            <a:ext cx="2544264" cy="17607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501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8B3316-D420-42C9-A4B5-399A8E09A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nextElementSibling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Returns the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next</a:t>
            </a:r>
            <a:r>
              <a:rPr lang="en-US" sz="3200" dirty="0"/>
              <a:t> node at the same</a:t>
            </a:r>
            <a:br>
              <a:rPr lang="en-US" sz="3200" dirty="0"/>
            </a:br>
            <a:r>
              <a:rPr lang="en-US" sz="3200" dirty="0"/>
              <a:t>node tree level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previousElementSibling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Returns the </a:t>
            </a:r>
            <a:r>
              <a:rPr lang="en-US" sz="3200" b="1" dirty="0">
                <a:solidFill>
                  <a:schemeClr val="bg1"/>
                </a:solidFill>
              </a:rPr>
              <a:t>previous</a:t>
            </a:r>
            <a:r>
              <a:rPr lang="en-US" sz="3200" dirty="0"/>
              <a:t> node at</a:t>
            </a:r>
            <a:br>
              <a:rPr lang="en-US" sz="3200" dirty="0"/>
            </a:br>
            <a:r>
              <a:rPr lang="en-US" sz="3200" dirty="0"/>
              <a:t>the same node tree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6F374C-73B4-4DF3-A2B5-61CEEB52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EB94339-371F-4260-B553-0C182194F266}"/>
              </a:ext>
            </a:extLst>
          </p:cNvPr>
          <p:cNvSpPr txBox="1">
            <a:spLocks/>
          </p:cNvSpPr>
          <p:nvPr/>
        </p:nvSpPr>
        <p:spPr>
          <a:xfrm>
            <a:off x="3732170" y="3633870"/>
            <a:ext cx="7943994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ul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getElementById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b="0" dirty="0" err="1">
                <a:solidFill>
                  <a:srgbClr val="A31515"/>
                </a:solidFill>
                <a:effectLst/>
              </a:rPr>
              <a:t>myList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next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ul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children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[</a:t>
            </a:r>
            <a:r>
              <a:rPr lang="en-US" sz="2400" b="0" dirty="0">
                <a:solidFill>
                  <a:srgbClr val="09885A"/>
                </a:solidFill>
                <a:effectLst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].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nextElementSibling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400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next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textContent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 </a:t>
            </a:r>
            <a:r>
              <a:rPr lang="en-US" sz="2400" b="0" dirty="0">
                <a:solidFill>
                  <a:srgbClr val="008000"/>
                </a:solidFill>
                <a:effectLst/>
              </a:rPr>
              <a:t>// C#</a:t>
            </a:r>
            <a:endParaRPr lang="en-US" sz="2400" b="0" dirty="0">
              <a:solidFill>
                <a:srgbClr val="000000"/>
              </a:solidFill>
              <a:effectLst/>
            </a:endParaRPr>
          </a:p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prev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next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previousElementSibling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;</a:t>
            </a:r>
          </a:p>
          <a:p>
            <a:r>
              <a:rPr lang="en-US" sz="2400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prev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textContent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 </a:t>
            </a:r>
            <a:r>
              <a:rPr lang="en-US" sz="2400" b="0" dirty="0">
                <a:solidFill>
                  <a:srgbClr val="008000"/>
                </a:solidFill>
                <a:effectLst/>
              </a:rPr>
              <a:t>// JS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5B1E01-3CA2-4480-B37B-8875F07B9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08" y="3633870"/>
            <a:ext cx="2752065" cy="21393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17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9391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b="1" noProof="1"/>
              <a:t>-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noProof="1"/>
              <a:t>Adds a new child, as the </a:t>
            </a:r>
            <a:r>
              <a:rPr lang="en-US" sz="3200" b="1" noProof="1">
                <a:solidFill>
                  <a:schemeClr val="bg1"/>
                </a:solidFill>
              </a:rPr>
              <a:t>last child 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600" noProof="1"/>
          </a:p>
          <a:p>
            <a:pPr marL="0" indent="0">
              <a:buClr>
                <a:schemeClr val="tx1"/>
              </a:buClr>
              <a:buNone/>
            </a:pPr>
            <a:endParaRPr lang="en-US" sz="3600" noProof="1"/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prepend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b="1" noProof="1"/>
              <a:t>-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noProof="1"/>
              <a:t>Adds a new child, as the </a:t>
            </a:r>
            <a:r>
              <a:rPr lang="en-US" sz="3200" b="1" noProof="1">
                <a:solidFill>
                  <a:schemeClr val="bg1"/>
                </a:solidFill>
              </a:rPr>
              <a:t>first child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785702" y="1877997"/>
            <a:ext cx="668776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p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createElement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"p"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li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createElement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"li"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b="0" dirty="0" err="1">
                <a:solidFill>
                  <a:srgbClr val="001080"/>
                </a:solidFill>
                <a:effectLst/>
              </a:rPr>
              <a:t>li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appendChild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p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757054A-396E-44B2-B521-179B76514D4B}"/>
              </a:ext>
            </a:extLst>
          </p:cNvPr>
          <p:cNvSpPr txBox="1">
            <a:spLocks/>
          </p:cNvSpPr>
          <p:nvPr/>
        </p:nvSpPr>
        <p:spPr>
          <a:xfrm>
            <a:off x="785702" y="4078509"/>
            <a:ext cx="772525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ul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getElementById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"my-list"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b="0" dirty="0">
                <a:solidFill>
                  <a:srgbClr val="0000FF"/>
                </a:solidFill>
                <a:effectLst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li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createElement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"li"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b="0" dirty="0" err="1">
                <a:solidFill>
                  <a:srgbClr val="001080"/>
                </a:solidFill>
                <a:effectLst/>
              </a:rPr>
              <a:t>ul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prepend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li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6093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Both interfaces are </a:t>
            </a:r>
            <a:r>
              <a:rPr lang="en-US" b="1" dirty="0">
                <a:solidFill>
                  <a:schemeClr val="bg1"/>
                </a:solidFill>
              </a:rPr>
              <a:t>collections</a:t>
            </a:r>
            <a:r>
              <a:rPr lang="en-US" dirty="0"/>
              <a:t> of </a:t>
            </a:r>
            <a:r>
              <a:rPr lang="en-US" b="1" dirty="0">
                <a:solidFill>
                  <a:schemeClr val="bg1"/>
                </a:solidFill>
              </a:rPr>
              <a:t>DOM nodes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can contain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node </a:t>
            </a:r>
            <a:r>
              <a:rPr lang="en-US" dirty="0" smtClean="0"/>
              <a:t>type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is supposed to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contain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</a:p>
          <a:p>
            <a:pPr>
              <a:buClr>
                <a:schemeClr val="tx1"/>
              </a:buClr>
            </a:pPr>
            <a:r>
              <a:rPr lang="en-US" dirty="0"/>
              <a:t>An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provides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as a </a:t>
            </a:r>
            <a:r>
              <a:rPr lang="en-US" dirty="0" err="1"/>
              <a:t>NodeList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b="1" dirty="0">
                <a:solidFill>
                  <a:schemeClr val="bg1"/>
                </a:solidFill>
              </a:rPr>
              <a:t>additionally</a:t>
            </a:r>
            <a:r>
              <a:rPr lang="en-US" dirty="0"/>
              <a:t> a method called </a:t>
            </a:r>
            <a:r>
              <a:rPr lang="en-US" b="1" dirty="0" err="1">
                <a:solidFill>
                  <a:schemeClr val="bg1"/>
                </a:solidFill>
              </a:rPr>
              <a:t>namedItem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NodeList</a:t>
            </a:r>
            <a:r>
              <a:rPr lang="en-US" dirty="0" smtClean="0"/>
              <a:t> vs. </a:t>
            </a:r>
            <a:r>
              <a:rPr lang="en-US" dirty="0" err="1" smtClean="0"/>
              <a:t>HTMLCollection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6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DOM Events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Handling DOM Events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704F91-3117-4171-906A-46B9F71C2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70" y="1080653"/>
            <a:ext cx="3216259" cy="321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9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44660" y="983404"/>
            <a:ext cx="10036163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Events are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They allow JavaScript to register different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handlers</a:t>
            </a:r>
            <a:r>
              <a:rPr lang="en-US" dirty="0"/>
              <a:t> on elements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Events are normally used in combination 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functions</a:t>
            </a:r>
            <a:r>
              <a:rPr lang="en-US" dirty="0"/>
              <a:t>, and the function will not be executed</a:t>
            </a:r>
            <a:br>
              <a:rPr lang="en-US" dirty="0"/>
            </a:br>
            <a:r>
              <a:rPr lang="en-US" dirty="0"/>
              <a:t>before the event </a:t>
            </a:r>
            <a:r>
              <a:rPr lang="en-US" dirty="0" smtClean="0"/>
              <a:t>occurs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279600" y="5090884"/>
            <a:ext cx="8519463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001080"/>
                </a:solidFill>
                <a:effectLst/>
              </a:rPr>
              <a:t>htmlRef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</a:rPr>
              <a:t>addEventListener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 </a:t>
            </a:r>
            <a:r>
              <a:rPr lang="en-US" sz="2400" b="0" dirty="0" smtClean="0">
                <a:solidFill>
                  <a:srgbClr val="000000"/>
                </a:solidFill>
                <a:effectLst/>
              </a:rPr>
              <a:t>'</a:t>
            </a:r>
            <a:r>
              <a:rPr lang="en-US" sz="2400" b="0" dirty="0" smtClean="0">
                <a:solidFill>
                  <a:srgbClr val="001080"/>
                </a:solidFill>
                <a:effectLst/>
              </a:rPr>
              <a:t>click</a:t>
            </a:r>
            <a:r>
              <a:rPr lang="en-US" sz="2400" b="0" dirty="0" smtClean="0">
                <a:solidFill>
                  <a:srgbClr val="000000"/>
                </a:solidFill>
                <a:effectLst/>
              </a:rPr>
              <a:t>'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, </a:t>
            </a:r>
            <a:r>
              <a:rPr lang="en-US" sz="2400" b="0" dirty="0" smtClean="0">
                <a:solidFill>
                  <a:srgbClr val="001080"/>
                </a:solidFill>
                <a:effectLst/>
              </a:rPr>
              <a:t>handler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dirty="0" smtClean="0">
                <a:solidFill>
                  <a:srgbClr val="000000"/>
                </a:solidFill>
                <a:effectLst/>
              </a:rPr>
              <a:t>);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149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Browser Object Model (BOM)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Built-In Browser </a:t>
            </a:r>
            <a:r>
              <a:rPr lang="en-US" dirty="0" smtClean="0"/>
              <a:t>Objects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858415" y="1350224"/>
            <a:ext cx="2440103" cy="2659713"/>
            <a:chOff x="4858415" y="1350224"/>
            <a:chExt cx="2440103" cy="2659713"/>
          </a:xfrm>
        </p:grpSpPr>
        <p:pic>
          <p:nvPicPr>
            <p:cNvPr id="7" name="Picture 2" descr="Резултат с изображение за js dom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8415" y="1350224"/>
              <a:ext cx="2440103" cy="2659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 bwMode="auto">
            <a:xfrm>
              <a:off x="5586984" y="2423160"/>
              <a:ext cx="1005840" cy="557784"/>
            </a:xfrm>
            <a:prstGeom prst="rect">
              <a:avLst/>
            </a:prstGeom>
            <a:solidFill>
              <a:srgbClr val="9DD4B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rgbClr val="3D8B5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BOM</a:t>
              </a:r>
              <a:endParaRPr lang="en-US" sz="2400" dirty="0">
                <a:solidFill>
                  <a:srgbClr val="3D8B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871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Browsers expose some objects like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  <a:r>
              <a:rPr lang="en-US" sz="3200" dirty="0"/>
              <a:t>, </a:t>
            </a:r>
            <a:r>
              <a:rPr lang="en-US" sz="3200" dirty="0" smtClean="0"/>
              <a:t> 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navigator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location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  <a:r>
              <a:rPr lang="en-US" sz="3200" dirty="0"/>
              <a:t>, …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Object Model (BOM)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608" y="2516778"/>
            <a:ext cx="5380585" cy="2876006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2134051" y="2651559"/>
            <a:ext cx="435535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 err="1">
                <a:solidFill>
                  <a:srgbClr val="267F99"/>
                </a:solidFill>
                <a:effectLst/>
              </a:rPr>
              <a:t>console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dir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267F99"/>
                </a:solidFill>
                <a:effectLst/>
              </a:rPr>
              <a:t>window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b="0" dirty="0" err="1">
                <a:solidFill>
                  <a:srgbClr val="267F99"/>
                </a:solidFill>
                <a:effectLst/>
              </a:rPr>
              <a:t>console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dir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navigator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b="0" dirty="0" err="1">
                <a:solidFill>
                  <a:srgbClr val="267F99"/>
                </a:solidFill>
                <a:effectLst/>
              </a:rPr>
              <a:t>console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dir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screen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b="0" dirty="0" err="1">
                <a:solidFill>
                  <a:srgbClr val="267F99"/>
                </a:solidFill>
                <a:effectLst/>
              </a:rPr>
              <a:t>console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dir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location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b="0" dirty="0" err="1">
                <a:solidFill>
                  <a:srgbClr val="267F99"/>
                </a:solidFill>
                <a:effectLst/>
              </a:rPr>
              <a:t>console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dir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history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b="0" dirty="0" err="1">
                <a:solidFill>
                  <a:srgbClr val="267F99"/>
                </a:solidFill>
                <a:effectLst/>
              </a:rPr>
              <a:t>console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dir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8494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BOM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23126" y="1314365"/>
            <a:ext cx="1078148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795E26"/>
                </a:solidFill>
                <a:effectLst/>
              </a:rPr>
              <a:t>alert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 err="1">
                <a:solidFill>
                  <a:srgbClr val="267F99"/>
                </a:solidFill>
                <a:effectLst/>
              </a:rPr>
              <a:t>window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navigator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userAgent</a:t>
            </a:r>
            <a:r>
              <a:rPr lang="en-US" sz="2400" b="0" dirty="0" smtClean="0">
                <a:solidFill>
                  <a:srgbClr val="000000"/>
                </a:solidFill>
                <a:effectLst/>
              </a:rPr>
              <a:t>);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23126" y="2233419"/>
            <a:ext cx="1078148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navigator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language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b="0" dirty="0">
                <a:solidFill>
                  <a:srgbClr val="008000"/>
                </a:solidFill>
                <a:effectLst/>
              </a:rPr>
              <a:t>// </a:t>
            </a:r>
            <a:r>
              <a:rPr lang="en-US" sz="2400" b="0" dirty="0" err="1">
                <a:solidFill>
                  <a:srgbClr val="008000"/>
                </a:solidFill>
                <a:effectLst/>
              </a:rPr>
              <a:t>en</a:t>
            </a:r>
            <a:r>
              <a:rPr lang="en-US" sz="2400" b="0" dirty="0">
                <a:solidFill>
                  <a:srgbClr val="008000"/>
                </a:solidFill>
                <a:effectLst/>
              </a:rPr>
              <a:t>-US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3126" y="3536872"/>
            <a:ext cx="1078148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rgbClr val="267F99"/>
                </a:solidFill>
                <a:effectLst/>
              </a:rPr>
              <a:t>console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>
                <a:solidFill>
                  <a:srgbClr val="795E26"/>
                </a:solidFill>
                <a:effectLst/>
              </a:rPr>
              <a:t>log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screen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width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+ 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" x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+</a:t>
            </a:r>
            <a:r>
              <a:rPr lang="en-US" sz="2400" b="0" dirty="0">
                <a:solidFill>
                  <a:srgbClr val="001080"/>
                </a:solidFill>
                <a:effectLst/>
              </a:rPr>
              <a:t> 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screen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height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);</a:t>
            </a:r>
          </a:p>
          <a:p>
            <a:r>
              <a:rPr lang="en-US" sz="2400" b="0" dirty="0">
                <a:solidFill>
                  <a:srgbClr val="008000"/>
                </a:solidFill>
                <a:effectLst/>
              </a:rPr>
              <a:t>// 1920 x 1080</a:t>
            </a:r>
            <a:endParaRPr lang="en-US" sz="24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3126" y="4840325"/>
            <a:ext cx="1078148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 err="1">
                <a:solidFill>
                  <a:srgbClr val="267F99"/>
                </a:solidFill>
                <a:effectLst/>
              </a:rPr>
              <a:t>document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001080"/>
                </a:solidFill>
                <a:effectLst/>
              </a:rPr>
              <a:t>location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 = </a:t>
            </a:r>
            <a:r>
              <a:rPr lang="en-US" sz="2400" b="0" dirty="0">
                <a:solidFill>
                  <a:srgbClr val="A31515"/>
                </a:solidFill>
                <a:effectLst/>
              </a:rPr>
              <a:t>"https://softuni.bg"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23126" y="5743669"/>
            <a:ext cx="1078148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 err="1">
                <a:solidFill>
                  <a:srgbClr val="001080"/>
                </a:solidFill>
                <a:effectLst/>
              </a:rPr>
              <a:t>history</a:t>
            </a:r>
            <a:r>
              <a:rPr lang="en-US" sz="2400" b="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</a:rPr>
              <a:t>back</a:t>
            </a:r>
            <a:r>
              <a:rPr lang="en-US" sz="2400" b="0" dirty="0">
                <a:solidFill>
                  <a:srgbClr val="000000"/>
                </a:solidFill>
                <a:effectLst/>
              </a:rPr>
              <a:t>();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1326688"/>
            <a:ext cx="4267200" cy="18669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943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Document with a logical tree</a:t>
            </a:r>
            <a:endParaRPr lang="en-US" dirty="0"/>
          </a:p>
        </p:txBody>
      </p:sp>
      <p:pic>
        <p:nvPicPr>
          <p:cNvPr id="4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15" y="13502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36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38544" y="3250516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76925" y="1616172"/>
            <a:ext cx="951513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DOM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DOM</a:t>
            </a:r>
            <a:r>
              <a:rPr lang="en-US" sz="3200" b="1" dirty="0" smtClean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2"/>
                </a:solidFill>
              </a:rPr>
              <a:t>is a programming API for HTML and </a:t>
            </a:r>
            <a:r>
              <a:rPr lang="bg-BG" sz="3200" b="1" dirty="0">
                <a:solidFill>
                  <a:schemeClr val="bg2"/>
                </a:solidFill>
              </a:rPr>
              <a:t>	</a:t>
            </a:r>
            <a:br>
              <a:rPr lang="bg-BG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XML</a:t>
            </a:r>
            <a:r>
              <a:rPr lang="bg-BG" sz="3200" b="1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2"/>
                </a:solidFill>
              </a:rPr>
              <a:t>documents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b="1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Manipulations </a:t>
            </a:r>
          </a:p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BOM</a:t>
            </a:r>
            <a:endParaRPr lang="en-US" sz="3200" b="1" dirty="0">
              <a:solidFill>
                <a:schemeClr val="bg1"/>
              </a:solidFill>
            </a:endParaRPr>
          </a:p>
          <a:p>
            <a:pPr marL="342900" lvl="1" indent="-342900">
              <a:buFont typeface="Wingdings" pitchFamily="2" charset="2"/>
              <a:buChar char="§"/>
            </a:pPr>
            <a:endParaRPr lang="en-US" sz="3200" b="1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hlinkClick r:id="rId3"/>
              </a:rPr>
              <a:t>https://softuni.bg/courses/js-advanced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9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05654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93396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-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6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94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represents the document as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That way, the programming languages </a:t>
            </a:r>
            <a:r>
              <a:rPr lang="en-US" b="1" dirty="0">
                <a:solidFill>
                  <a:schemeClr val="bg1"/>
                </a:solidFill>
              </a:rPr>
              <a:t>can connect </a:t>
            </a:r>
            <a:r>
              <a:rPr lang="en-US" dirty="0"/>
              <a:t>to the </a:t>
            </a:r>
            <a:r>
              <a:rPr lang="en-US" dirty="0" smtClean="0"/>
              <a:t>page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standard</a:t>
            </a:r>
            <a:r>
              <a:rPr lang="en-US" dirty="0"/>
              <a:t> of how to: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b="1" dirty="0"/>
              <a:t> </a:t>
            </a:r>
            <a:r>
              <a:rPr lang="en-US" dirty="0"/>
              <a:t>HTML element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HTML element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b="1" dirty="0"/>
              <a:t> </a:t>
            </a:r>
            <a:r>
              <a:rPr lang="en-US" dirty="0"/>
              <a:t>HTML element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HTML element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 descr="A picture containing object, first-aid kit&#10;&#10;Description automatically generated">
            <a:extLst>
              <a:ext uri="{FF2B5EF4-FFF2-40B4-BE49-F238E27FC236}">
                <a16:creationId xmlns:a16="http://schemas.microsoft.com/office/drawing/2014/main" id="{0D5936C5-EFE1-4A2F-9D7D-D282866F6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42" y="3796658"/>
            <a:ext cx="2336170" cy="233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8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HTML DOM </a:t>
            </a:r>
            <a:r>
              <a:rPr lang="en-US" sz="3600" dirty="0"/>
              <a:t>is an </a:t>
            </a:r>
            <a:r>
              <a:rPr lang="en-US" sz="3600" b="1" dirty="0">
                <a:solidFill>
                  <a:schemeClr val="bg1"/>
                </a:solidFill>
              </a:rPr>
              <a:t>Object Model </a:t>
            </a:r>
            <a:r>
              <a:rPr lang="en-US" sz="3600" dirty="0"/>
              <a:t>for </a:t>
            </a:r>
            <a:r>
              <a:rPr lang="en-US" sz="3600" b="1" dirty="0">
                <a:solidFill>
                  <a:schemeClr val="bg1"/>
                </a:solidFill>
              </a:rPr>
              <a:t>HTML</a:t>
            </a:r>
            <a:r>
              <a:rPr lang="en-US" sz="3600" dirty="0"/>
              <a:t>. It defines: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HTML elements as 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endParaRPr lang="en-US" sz="32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 for all HTML elements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/>
              <a:t> for all HTML elements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Events</a:t>
            </a:r>
            <a:r>
              <a:rPr lang="en-US" sz="3200" dirty="0"/>
              <a:t> for all HTML elements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2" descr="Резултат с изображение за js dom">
            <a:extLst>
              <a:ext uri="{FF2B5EF4-FFF2-40B4-BE49-F238E27FC236}">
                <a16:creationId xmlns:a16="http://schemas.microsoft.com/office/drawing/2014/main" id="{BC705B69-689B-431E-9AD6-CB32AC65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945" y="24076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09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DOM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Changing the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0ADC5-8234-469D-B722-152AE5D60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101" y="803088"/>
            <a:ext cx="3725797" cy="372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4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DOM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1152144"/>
            <a:ext cx="10762288" cy="5245048"/>
          </a:xfrm>
        </p:spPr>
        <p:txBody>
          <a:bodyPr/>
          <a:lstStyle/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-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b="1" dirty="0"/>
              <a:t> </a:t>
            </a:r>
            <a:r>
              <a:rPr lang="en-US" dirty="0"/>
              <a:t>you can perform </a:t>
            </a:r>
            <a:r>
              <a:rPr lang="en-US" dirty="0" smtClean="0"/>
              <a:t>on HTML </a:t>
            </a:r>
            <a:br>
              <a:rPr lang="en-US" dirty="0" smtClean="0"/>
            </a:br>
            <a:r>
              <a:rPr lang="en-US" dirty="0" smtClean="0"/>
              <a:t>elements</a:t>
            </a:r>
            <a:endParaRPr lang="en-US" dirty="0"/>
          </a:p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- values of HTML </a:t>
            </a:r>
            <a:r>
              <a:rPr lang="en-US" dirty="0" smtClean="0"/>
              <a:t>elements that </a:t>
            </a:r>
            <a:r>
              <a:rPr lang="en-US" dirty="0"/>
              <a:t>you can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set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1" y="3711090"/>
            <a:ext cx="2139735" cy="255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101" y="3611432"/>
            <a:ext cx="2223273" cy="265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4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98" y="2550695"/>
            <a:ext cx="4011720" cy="319753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2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method </a:t>
            </a:r>
            <a:r>
              <a:rPr lang="en-US" dirty="0"/>
              <a:t>is an action you can do (like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   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531A67-8E76-484C-A108-F574B85F4901}"/>
              </a:ext>
            </a:extLst>
          </p:cNvPr>
          <p:cNvGrpSpPr/>
          <p:nvPr/>
        </p:nvGrpSpPr>
        <p:grpSpPr>
          <a:xfrm>
            <a:off x="4971771" y="3508564"/>
            <a:ext cx="6610351" cy="1511874"/>
            <a:chOff x="4768810" y="2061835"/>
            <a:chExt cx="6610351" cy="1511874"/>
          </a:xfrm>
          <a:effectLst/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b="34755"/>
            <a:stretch/>
          </p:blipFill>
          <p:spPr>
            <a:xfrm>
              <a:off x="4768810" y="2061835"/>
              <a:ext cx="6610351" cy="151187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chemeClr val="bg2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0974" y="2260015"/>
              <a:ext cx="6191250" cy="3714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25961" y="2999170"/>
              <a:ext cx="3248025" cy="35242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50974" y="2651085"/>
              <a:ext cx="2695575" cy="3333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13089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6555</TotalTime>
  <Words>961</Words>
  <Application>Microsoft Office PowerPoint</Application>
  <PresentationFormat>Widescreen</PresentationFormat>
  <Paragraphs>300</Paragraphs>
  <Slides>45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맑은 고딕</vt:lpstr>
      <vt:lpstr>Arial</vt:lpstr>
      <vt:lpstr>Arial Rounded MT Bold</vt:lpstr>
      <vt:lpstr>Calibri</vt:lpstr>
      <vt:lpstr>Consolas</vt:lpstr>
      <vt:lpstr>Malgun Gothic (Body)</vt:lpstr>
      <vt:lpstr>Wingdings</vt:lpstr>
      <vt:lpstr>Wingdings 2</vt:lpstr>
      <vt:lpstr>1_SoftUni3_1</vt:lpstr>
      <vt:lpstr>DOM</vt:lpstr>
      <vt:lpstr>Table of Content</vt:lpstr>
      <vt:lpstr>Have a Question?</vt:lpstr>
      <vt:lpstr>PowerPoint Presentation</vt:lpstr>
      <vt:lpstr>Document Object Model</vt:lpstr>
      <vt:lpstr>HTML DOM</vt:lpstr>
      <vt:lpstr>PowerPoint Presentation</vt:lpstr>
      <vt:lpstr> DOM Methods</vt:lpstr>
      <vt:lpstr>Example: DOM Methods</vt:lpstr>
      <vt:lpstr>Example: DOM Methods</vt:lpstr>
      <vt:lpstr>PowerPoint Presentation</vt:lpstr>
      <vt:lpstr>Selection of Elements</vt:lpstr>
      <vt:lpstr>CSS Selectors</vt:lpstr>
      <vt:lpstr>DOM Manipulations</vt:lpstr>
      <vt:lpstr>DOM Manipulations</vt:lpstr>
      <vt:lpstr>Creating DOM Elements</vt:lpstr>
      <vt:lpstr>Deleting DOM Elements</vt:lpstr>
      <vt:lpstr>Creating DOM Elements</vt:lpstr>
      <vt:lpstr>PowerPoint Presentation</vt:lpstr>
      <vt:lpstr>Properties vs. Attributes</vt:lpstr>
      <vt:lpstr>DOM Properties</vt:lpstr>
      <vt:lpstr>HTML Attributes and Methods</vt:lpstr>
      <vt:lpstr>HTML Attributes and Methods</vt:lpstr>
      <vt:lpstr>HTML Attributes and Methods</vt:lpstr>
      <vt:lpstr>HTML Attributes and Methods</vt:lpstr>
      <vt:lpstr>HTML Attributes and Methods</vt:lpstr>
      <vt:lpstr>HTML Attributes and Methods</vt:lpstr>
      <vt:lpstr>PowerPoint Presentation</vt:lpstr>
      <vt:lpstr>Parents and Child Elements</vt:lpstr>
      <vt:lpstr>Parents and Child Elements</vt:lpstr>
      <vt:lpstr>Parents and Child Elements</vt:lpstr>
      <vt:lpstr>Parents and Child Elements</vt:lpstr>
      <vt:lpstr>Parents and Child Elements</vt:lpstr>
      <vt:lpstr>NodeList vs. HTMLCollection</vt:lpstr>
      <vt:lpstr>PowerPoint Presentation</vt:lpstr>
      <vt:lpstr>DOM Events</vt:lpstr>
      <vt:lpstr>PowerPoint Presentation</vt:lpstr>
      <vt:lpstr>Browser Object Model (BOM)</vt:lpstr>
      <vt:lpstr>Playing with BOM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Objects, JSON and DOM Events</dc:title>
  <dc:creator>Alen Paunov</dc:creator>
  <cp:keywords>JS Fundamentals, Software University, SoftUni, programming, coding, software development, education, training, course</cp:keywords>
  <cp:lastModifiedBy>Eray Erol</cp:lastModifiedBy>
  <cp:revision>418</cp:revision>
  <dcterms:created xsi:type="dcterms:W3CDTF">2018-05-23T13:08:44Z</dcterms:created>
  <dcterms:modified xsi:type="dcterms:W3CDTF">2019-10-18T03:34:44Z</dcterms:modified>
  <cp:category>programming;computer programming;software development;web development</cp:category>
</cp:coreProperties>
</file>