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579" r:id="rId4"/>
    <p:sldId id="510" r:id="rId5"/>
    <p:sldId id="512" r:id="rId6"/>
    <p:sldId id="514" r:id="rId7"/>
    <p:sldId id="518" r:id="rId8"/>
    <p:sldId id="552" r:id="rId9"/>
    <p:sldId id="420" r:id="rId10"/>
    <p:sldId id="504" r:id="rId11"/>
    <p:sldId id="466" r:id="rId12"/>
    <p:sldId id="505" r:id="rId13"/>
    <p:sldId id="592" r:id="rId14"/>
    <p:sldId id="468" r:id="rId15"/>
    <p:sldId id="469" r:id="rId16"/>
    <p:sldId id="506" r:id="rId17"/>
    <p:sldId id="597" r:id="rId18"/>
    <p:sldId id="497" r:id="rId19"/>
    <p:sldId id="471" r:id="rId20"/>
    <p:sldId id="472" r:id="rId21"/>
    <p:sldId id="593" r:id="rId22"/>
    <p:sldId id="581" r:id="rId23"/>
    <p:sldId id="582" r:id="rId24"/>
    <p:sldId id="475" r:id="rId25"/>
    <p:sldId id="594" r:id="rId26"/>
    <p:sldId id="476" r:id="rId27"/>
    <p:sldId id="507" r:id="rId28"/>
    <p:sldId id="479" r:id="rId29"/>
    <p:sldId id="598" r:id="rId30"/>
    <p:sldId id="599" r:id="rId31"/>
    <p:sldId id="477" r:id="rId32"/>
    <p:sldId id="453" r:id="rId33"/>
    <p:sldId id="483" r:id="rId34"/>
    <p:sldId id="484" r:id="rId35"/>
    <p:sldId id="485" r:id="rId36"/>
    <p:sldId id="486" r:id="rId37"/>
    <p:sldId id="487" r:id="rId38"/>
    <p:sldId id="488" r:id="rId39"/>
    <p:sldId id="577" r:id="rId40"/>
    <p:sldId id="586" r:id="rId41"/>
    <p:sldId id="587" r:id="rId42"/>
    <p:sldId id="5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795E77-6B31-45FB-A8DB-25EF51AC8555}">
          <p14:sldIdLst>
            <p14:sldId id="274"/>
            <p14:sldId id="276"/>
          </p14:sldIdLst>
        </p14:section>
        <p14:section name="Преговор" id="{D9A44A9A-B2FA-47A2-85D4-3F22149A0763}">
          <p14:sldIdLst>
            <p14:sldId id="579"/>
            <p14:sldId id="510"/>
            <p14:sldId id="512"/>
            <p14:sldId id="514"/>
            <p14:sldId id="518"/>
            <p14:sldId id="552"/>
          </p14:sldIdLst>
        </p14:section>
        <p14:section name="Вложени условни конструкции" id="{28F529B1-AD3D-422E-A2EC-8365717FF5D8}">
          <p14:sldIdLst>
            <p14:sldId id="420"/>
            <p14:sldId id="504"/>
            <p14:sldId id="466"/>
            <p14:sldId id="505"/>
            <p14:sldId id="592"/>
            <p14:sldId id="468"/>
            <p14:sldId id="469"/>
            <p14:sldId id="506"/>
            <p14:sldId id="597"/>
          </p14:sldIdLst>
        </p14:section>
        <p14:section name="Логически оператори" id="{21F5C1BD-8ABB-4742-8ECD-5222C683F223}">
          <p14:sldIdLst>
            <p14:sldId id="497"/>
            <p14:sldId id="471"/>
            <p14:sldId id="472"/>
            <p14:sldId id="593"/>
            <p14:sldId id="581"/>
            <p14:sldId id="582"/>
            <p14:sldId id="475"/>
            <p14:sldId id="594"/>
            <p14:sldId id="476"/>
            <p14:sldId id="507"/>
            <p14:sldId id="479"/>
            <p14:sldId id="598"/>
            <p14:sldId id="599"/>
            <p14:sldId id="477"/>
          </p14:sldIdLst>
        </p14:section>
        <p14:section name="Решаване на задачи в клас(лаб)" id="{E727396B-DDBD-4F90-AF49-2236C0EF42F3}">
          <p14:sldIdLst>
            <p14:sldId id="453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ummarize" id="{25D09097-E0A0-4103-BE64-A90A214C059D}">
          <p14:sldIdLst>
            <p14:sldId id="577"/>
            <p14:sldId id="586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3829" autoAdjust="0"/>
  </p:normalViewPr>
  <p:slideViewPr>
    <p:cSldViewPr showGuides="1">
      <p:cViewPr varScale="1">
        <p:scale>
          <a:sx n="62" d="100"/>
          <a:sy n="62" d="100"/>
        </p:scale>
        <p:origin x="772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C4812953-2174-4AAA-948F-634E1BEF1345}"/>
    <pc:docChg chg="modSld sldOrd">
      <pc:chgData name="Desislava Topuzakova" userId="3992f0759b71ec9c" providerId="LiveId" clId="{C4812953-2174-4AAA-948F-634E1BEF1345}" dt="2020-10-17T13:13:26.517" v="1"/>
      <pc:docMkLst>
        <pc:docMk/>
      </pc:docMkLst>
      <pc:sldChg chg="ord">
        <pc:chgData name="Desislava Topuzakova" userId="3992f0759b71ec9c" providerId="LiveId" clId="{C4812953-2174-4AAA-948F-634E1BEF1345}" dt="2020-10-17T13:13:26.517" v="1"/>
        <pc:sldMkLst>
          <pc:docMk/>
          <pc:sldMk cId="2916347753" sldId="453"/>
        </pc:sldMkLst>
      </pc:sldChg>
    </pc:docChg>
  </pc:docChgLst>
  <pc:docChgLst>
    <pc:chgData userId="c631f8f2bba7ab5a" providerId="LiveId" clId="{55B834A1-1DF9-4445-9A3F-3621C331E8D1}"/>
    <pc:docChg chg="custSel modSld">
      <pc:chgData name="" userId="c631f8f2bba7ab5a" providerId="LiveId" clId="{55B834A1-1DF9-4445-9A3F-3621C331E8D1}" dt="2020-04-13T09:18:48.888" v="36"/>
      <pc:docMkLst>
        <pc:docMk/>
      </pc:docMkLst>
      <pc:sldChg chg="delSp modSp">
        <pc:chgData name="" userId="c631f8f2bba7ab5a" providerId="LiveId" clId="{55B834A1-1DF9-4445-9A3F-3621C331E8D1}" dt="2020-04-13T09:14:16.473" v="2" actId="207"/>
        <pc:sldMkLst>
          <pc:docMk/>
          <pc:sldMk cId="667589299" sldId="276"/>
        </pc:sldMkLst>
        <pc:spChg chg="mod">
          <ac:chgData name="" userId="c631f8f2bba7ab5a" providerId="LiveId" clId="{55B834A1-1DF9-4445-9A3F-3621C331E8D1}" dt="2020-04-13T09:14:16.473" v="2" actId="207"/>
          <ac:spMkLst>
            <pc:docMk/>
            <pc:sldMk cId="667589299" sldId="276"/>
            <ac:spMk id="444419" creationId="{00000000-0000-0000-0000-000000000000}"/>
          </ac:spMkLst>
        </pc:spChg>
        <pc:picChg chg="del">
          <ac:chgData name="" userId="c631f8f2bba7ab5a" providerId="LiveId" clId="{55B834A1-1DF9-4445-9A3F-3621C331E8D1}" dt="2020-04-13T09:14:06.840" v="0" actId="478"/>
          <ac:picMkLst>
            <pc:docMk/>
            <pc:sldMk cId="667589299" sldId="276"/>
            <ac:picMk id="4" creationId="{00000000-0000-0000-0000-000000000000}"/>
          </ac:picMkLst>
        </pc:picChg>
      </pc:sldChg>
      <pc:sldChg chg="delSp modSp modAnim">
        <pc:chgData name="" userId="c631f8f2bba7ab5a" providerId="LiveId" clId="{55B834A1-1DF9-4445-9A3F-3621C331E8D1}" dt="2020-04-13T09:16:27.834" v="18"/>
        <pc:sldMkLst>
          <pc:docMk/>
          <pc:sldMk cId="1296224780" sldId="472"/>
        </pc:sldMkLst>
        <pc:spChg chg="mod">
          <ac:chgData name="" userId="c631f8f2bba7ab5a" providerId="LiveId" clId="{55B834A1-1DF9-4445-9A3F-3621C331E8D1}" dt="2020-04-13T09:16:17.570" v="15" actId="1076"/>
          <ac:spMkLst>
            <pc:docMk/>
            <pc:sldMk cId="1296224780" sldId="472"/>
            <ac:spMk id="7" creationId="{2849DB52-4CE3-4FF8-B586-463F74F67E4C}"/>
          </ac:spMkLst>
        </pc:spChg>
        <pc:spChg chg="del mod">
          <ac:chgData name="" userId="c631f8f2bba7ab5a" providerId="LiveId" clId="{55B834A1-1DF9-4445-9A3F-3621C331E8D1}" dt="2020-04-13T09:16:27.834" v="18"/>
          <ac:spMkLst>
            <pc:docMk/>
            <pc:sldMk cId="1296224780" sldId="472"/>
            <ac:spMk id="9" creationId="{595DB021-A869-4389-A741-0B0CE7B1803C}"/>
          </ac:spMkLst>
        </pc:spChg>
      </pc:sldChg>
      <pc:sldChg chg="modSp">
        <pc:chgData name="" userId="c631f8f2bba7ab5a" providerId="LiveId" clId="{55B834A1-1DF9-4445-9A3F-3621C331E8D1}" dt="2020-04-13T09:16:42.695" v="20" actId="1076"/>
        <pc:sldMkLst>
          <pc:docMk/>
          <pc:sldMk cId="2609480572" sldId="475"/>
        </pc:sldMkLst>
        <pc:spChg chg="mod">
          <ac:chgData name="" userId="c631f8f2bba7ab5a" providerId="LiveId" clId="{55B834A1-1DF9-4445-9A3F-3621C331E8D1}" dt="2020-04-13T09:16:42.695" v="20" actId="1076"/>
          <ac:spMkLst>
            <pc:docMk/>
            <pc:sldMk cId="2609480572" sldId="475"/>
            <ac:spMk id="15" creationId="{5281AF6D-D70E-4733-95AB-54D65849C6D3}"/>
          </ac:spMkLst>
        </pc:spChg>
      </pc:sldChg>
      <pc:sldChg chg="modAnim">
        <pc:chgData name="" userId="c631f8f2bba7ab5a" providerId="LiveId" clId="{55B834A1-1DF9-4445-9A3F-3621C331E8D1}" dt="2020-04-13T09:17:15.759" v="24"/>
        <pc:sldMkLst>
          <pc:docMk/>
          <pc:sldMk cId="2301696184" sldId="477"/>
        </pc:sldMkLst>
      </pc:sldChg>
      <pc:sldChg chg="modSp modAnim">
        <pc:chgData name="" userId="c631f8f2bba7ab5a" providerId="LiveId" clId="{55B834A1-1DF9-4445-9A3F-3621C331E8D1}" dt="2020-04-13T09:18:15.173" v="33"/>
        <pc:sldMkLst>
          <pc:docMk/>
          <pc:sldMk cId="2292620242" sldId="479"/>
        </pc:sldMkLst>
        <pc:spChg chg="mod">
          <ac:chgData name="" userId="c631f8f2bba7ab5a" providerId="LiveId" clId="{55B834A1-1DF9-4445-9A3F-3621C331E8D1}" dt="2020-04-13T09:17:34.344" v="28" actId="207"/>
          <ac:spMkLst>
            <pc:docMk/>
            <pc:sldMk cId="2292620242" sldId="479"/>
            <ac:spMk id="5" creationId="{00000000-0000-0000-0000-000000000000}"/>
          </ac:spMkLst>
        </pc:spChg>
        <pc:spChg chg="mod">
          <ac:chgData name="" userId="c631f8f2bba7ab5a" providerId="LiveId" clId="{55B834A1-1DF9-4445-9A3F-3621C331E8D1}" dt="2020-04-13T09:17:30.166" v="27" actId="1076"/>
          <ac:spMkLst>
            <pc:docMk/>
            <pc:sldMk cId="2292620242" sldId="479"/>
            <ac:spMk id="8" creationId="{219B73D9-C3F9-47C9-830F-1DDE108D514A}"/>
          </ac:spMkLst>
        </pc:spChg>
      </pc:sldChg>
      <pc:sldChg chg="modAnim">
        <pc:chgData name="" userId="c631f8f2bba7ab5a" providerId="LiveId" clId="{55B834A1-1DF9-4445-9A3F-3621C331E8D1}" dt="2020-04-13T09:18:37.099" v="35"/>
        <pc:sldMkLst>
          <pc:docMk/>
          <pc:sldMk cId="411932433" sldId="488"/>
        </pc:sldMkLst>
      </pc:sldChg>
      <pc:sldChg chg="modAnim">
        <pc:chgData name="" userId="c631f8f2bba7ab5a" providerId="LiveId" clId="{55B834A1-1DF9-4445-9A3F-3621C331E8D1}" dt="2020-04-13T09:15:33.887" v="6"/>
        <pc:sldMkLst>
          <pc:docMk/>
          <pc:sldMk cId="646929874" sldId="504"/>
        </pc:sldMkLst>
      </pc:sldChg>
      <pc:sldChg chg="delSp modSp">
        <pc:chgData name="" userId="c631f8f2bba7ab5a" providerId="LiveId" clId="{55B834A1-1DF9-4445-9A3F-3621C331E8D1}" dt="2020-04-13T09:15:42.960" v="8" actId="478"/>
        <pc:sldMkLst>
          <pc:docMk/>
          <pc:sldMk cId="1939809290" sldId="506"/>
        </pc:sldMkLst>
        <pc:picChg chg="del mod">
          <ac:chgData name="" userId="c631f8f2bba7ab5a" providerId="LiveId" clId="{55B834A1-1DF9-4445-9A3F-3621C331E8D1}" dt="2020-04-13T09:15:42.960" v="8" actId="478"/>
          <ac:picMkLst>
            <pc:docMk/>
            <pc:sldMk cId="1939809290" sldId="506"/>
            <ac:picMk id="63" creationId="{56551425-40D3-4166-BDC9-A51A7D32E6EF}"/>
          </ac:picMkLst>
        </pc:picChg>
      </pc:sldChg>
      <pc:sldChg chg="modAnim">
        <pc:chgData name="" userId="c631f8f2bba7ab5a" providerId="LiveId" clId="{55B834A1-1DF9-4445-9A3F-3621C331E8D1}" dt="2020-04-13T09:18:29.220" v="34"/>
        <pc:sldMkLst>
          <pc:docMk/>
          <pc:sldMk cId="4217055702" sldId="508"/>
        </pc:sldMkLst>
      </pc:sldChg>
      <pc:sldChg chg="modSp modAnim">
        <pc:chgData name="" userId="c631f8f2bba7ab5a" providerId="LiveId" clId="{55B834A1-1DF9-4445-9A3F-3621C331E8D1}" dt="2020-04-13T09:15:10.834" v="4" actId="207"/>
        <pc:sldMkLst>
          <pc:docMk/>
          <pc:sldMk cId="4216755981" sldId="518"/>
        </pc:sldMkLst>
        <pc:spChg chg="mod">
          <ac:chgData name="" userId="c631f8f2bba7ab5a" providerId="LiveId" clId="{55B834A1-1DF9-4445-9A3F-3621C331E8D1}" dt="2020-04-13T09:15:10.834" v="4" actId="207"/>
          <ac:spMkLst>
            <pc:docMk/>
            <pc:sldMk cId="4216755981" sldId="518"/>
            <ac:spMk id="19" creationId="{509F60BC-61DD-4E58-8FB6-FD115FB4AE2B}"/>
          </ac:spMkLst>
        </pc:spChg>
      </pc:sldChg>
      <pc:sldChg chg="modAnim">
        <pc:chgData name="" userId="c631f8f2bba7ab5a" providerId="LiveId" clId="{55B834A1-1DF9-4445-9A3F-3621C331E8D1}" dt="2020-04-13T09:18:48.888" v="36"/>
        <pc:sldMkLst>
          <pc:docMk/>
          <pc:sldMk cId="1065622771" sldId="577"/>
        </pc:sldMkLst>
      </pc:sldChg>
      <pc:sldChg chg="modAnim">
        <pc:chgData name="" userId="c631f8f2bba7ab5a" providerId="LiveId" clId="{55B834A1-1DF9-4445-9A3F-3621C331E8D1}" dt="2020-04-13T09:15:23.646" v="5"/>
        <pc:sldMkLst>
          <pc:docMk/>
          <pc:sldMk cId="400001347" sldId="5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E6BCE3F-AFDC-4C2A-8AE1-37A4C7558F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05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BD3AD1-4D9C-4BC7-92C0-D698C20FF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06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185598-17CC-421B-968C-FE2A3E3AC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839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FB288-6B73-4CE0-8BC6-10CC235307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14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D4785C-BFE2-46BE-830B-6EDA22AEB2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691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BD8A42-70B0-4095-9A5C-826F987D35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086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8AD27B-3B6A-4029-9BF7-651103AA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85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5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1977811"/>
            <a:ext cx="4079272" cy="34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140627"/>
            <a:ext cx="1142841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Само при изпълнение на първото условие се преминава към вложената проверка</a:t>
            </a:r>
            <a:r>
              <a:rPr lang="en-US" sz="3400" dirty="0"/>
              <a:t>: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72" y="2450069"/>
            <a:ext cx="10477354" cy="3267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print('condition1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condition2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not valid')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874597"/>
            <a:ext cx="4419600" cy="522599"/>
          </a:xfrm>
          <a:prstGeom prst="wedgeRoundRectCallout">
            <a:avLst>
              <a:gd name="adj1" fmla="val -55973"/>
              <a:gd name="adj2" fmla="val -51801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CA408-07E4-47DD-B28A-C75BB80B1388}"/>
              </a:ext>
            </a:extLst>
          </p:cNvPr>
          <p:cNvSpPr/>
          <p:nvPr/>
        </p:nvSpPr>
        <p:spPr>
          <a:xfrm>
            <a:off x="1362328" y="3508429"/>
            <a:ext cx="7162800" cy="21603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D360D94-C047-4FA7-A415-43518BE5D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9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Напишете програма, която</a:t>
            </a:r>
            <a:r>
              <a:rPr lang="en-US" sz="3400" dirty="0"/>
              <a:t> </a:t>
            </a:r>
            <a:r>
              <a:rPr lang="bg-BG" sz="34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3000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Принтира обръщение според въведените данни, както е показано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3000" dirty="0"/>
              <a:t> (</a:t>
            </a:r>
            <a:r>
              <a:rPr lang="bg-BG" sz="3000" dirty="0"/>
              <a:t>в следващия слайд</a:t>
            </a:r>
            <a:r>
              <a:rPr lang="en-US" sz="3000" dirty="0"/>
              <a:t>)</a:t>
            </a:r>
            <a:endParaRPr lang="bg-BG" sz="3000" dirty="0"/>
          </a:p>
          <a:p>
            <a:pPr>
              <a:lnSpc>
                <a:spcPct val="110000"/>
              </a:lnSpc>
            </a:pPr>
            <a:r>
              <a:rPr lang="bg-BG" sz="34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962308" y="4769322"/>
            <a:ext cx="2568692" cy="954677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005337" y="4780741"/>
            <a:ext cx="2209311" cy="881134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00" y="3429000"/>
            <a:ext cx="4231147" cy="1996943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9CD6A2-DF6C-4629-9B61-E77493B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9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307761" y="6336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200" dirty="0"/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DAB1DA84-8870-4DF7-8975-5B09857841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8" y="6336369"/>
            <a:ext cx="10815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832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age = float(input())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gender = input()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gender == "f":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print("Ms.")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print("Miss")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print("Mr.")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print("Master")</a:t>
            </a: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2800" dirty="0"/>
              <a:t>Име на продукт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73037"/>
              </p:ext>
            </p:extLst>
          </p:nvPr>
        </p:nvGraphicFramePr>
        <p:xfrm>
          <a:off x="1549523" y="4529106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00" y="18990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B842136-E4F0-464A-A538-3CAF9783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5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453026"/>
            <a:ext cx="11815018" cy="7931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61535" y="246306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91000" y="245836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46143" y="245836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685800" y="637368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95351" y="299509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99631" y="299632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07D40F1E-03B0-4E52-973C-7A0669CDE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5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AE902709-0B46-4B56-852C-FBE827919C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0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2" y="1405866"/>
            <a:ext cx="82585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quantity = float(input())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'Sofia':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product == 'coffee':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print(0.50 * quantity)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elif product == 'water':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print(0.80 * quantity)</a:t>
            </a: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Check the other cases…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=='Plovdiv':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 Add logic here…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'Varna':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Add logic here…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1600" y="16764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3854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</a:t>
            </a:r>
            <a:r>
              <a:rPr lang="en-US" sz="2800" b="1" dirty="0">
                <a:latin typeface="Consolas" panose="020B0609020204030204" pitchFamily="49" charset="0"/>
              </a:rPr>
              <a:t>true</a:t>
            </a:r>
            <a:r>
              <a:rPr lang="bg-BG" dirty="0"/>
              <a:t> или </a:t>
            </a:r>
            <a:r>
              <a:rPr lang="en-US" sz="2800" b="1" dirty="0">
                <a:latin typeface="Consolas" panose="020B0609020204030204" pitchFamily="49" charset="0"/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7" y="2524022"/>
            <a:ext cx="322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6CA45BEE-19BC-4371-92EB-DCA76009C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7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48DB2A7-C67D-4CC4-892E-0CDCF863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24115" cy="513539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Вложени</a:t>
            </a:r>
            <a:r>
              <a:rPr lang="en-US" sz="3200" dirty="0"/>
              <a:t> </a:t>
            </a:r>
            <a:r>
              <a:rPr lang="bg-BG" sz="3200" dirty="0"/>
              <a:t>условни 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or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not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Решаване на изпитни задачи</a:t>
            </a:r>
            <a:endParaRPr lang="en-US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6675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sz="3600" dirty="0"/>
              <a:t>Проверява изпълнението на </a:t>
            </a:r>
            <a:r>
              <a:rPr lang="bg-BG" sz="3600" b="1" dirty="0">
                <a:solidFill>
                  <a:schemeClr val="bg1"/>
                </a:solidFill>
              </a:rPr>
              <a:t>няколко</a:t>
            </a:r>
            <a:r>
              <a:rPr lang="bg-BG" sz="3600" dirty="0"/>
              <a:t> условия </a:t>
            </a:r>
            <a:br>
              <a:rPr lang="en-US" sz="3600" dirty="0"/>
            </a:br>
            <a:r>
              <a:rPr lang="bg-BG" sz="3600" b="1" dirty="0">
                <a:solidFill>
                  <a:schemeClr val="bg1"/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sz="3600" dirty="0"/>
              <a:t>Пример: проверка дали число 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sz="3600" dirty="0"/>
              <a:t>:</a:t>
            </a:r>
            <a:r>
              <a:rPr lang="bg-BG" sz="3600" dirty="0"/>
              <a:t> </a:t>
            </a:r>
            <a:endParaRPr lang="en-US" sz="36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по-голямо</a:t>
            </a:r>
            <a:r>
              <a:rPr lang="bg-BG" sz="3400" dirty="0"/>
              <a:t> от 5 и </a:t>
            </a:r>
            <a:r>
              <a:rPr lang="bg-BG" sz="3400" b="1" dirty="0">
                <a:solidFill>
                  <a:schemeClr val="bg1"/>
                </a:solidFill>
              </a:rPr>
              <a:t>по-малко</a:t>
            </a:r>
            <a:r>
              <a:rPr lang="bg-BG" sz="3400" dirty="0"/>
              <a:t> от 10</a:t>
            </a:r>
            <a:endParaRPr lang="en-US" sz="34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700" y="4876801"/>
            <a:ext cx="85353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a = int(input())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 % 2 == 0: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9DB52-4CE3-4FF8-B586-463F74F67E4C}"/>
              </a:ext>
            </a:extLst>
          </p:cNvPr>
          <p:cNvSpPr txBox="1"/>
          <p:nvPr/>
        </p:nvSpPr>
        <p:spPr>
          <a:xfrm>
            <a:off x="8888964" y="2942372"/>
            <a:ext cx="32187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and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F7113D-9332-48FA-90A9-79E5B7727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2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384444" cy="4957073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and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&gt; 5: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502" y="1944000"/>
            <a:ext cx="59830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5 &lt; a &lt; 10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300" dirty="0"/>
              <a:t>Проверява дали въведеното число от потребителя е в </a:t>
            </a:r>
            <a:br>
              <a:rPr lang="bg-BG" sz="3300" dirty="0"/>
            </a:br>
            <a:r>
              <a:rPr lang="bg-BG" sz="3300" dirty="0"/>
              <a:t>интервала </a:t>
            </a:r>
            <a:r>
              <a:rPr lang="en-US" sz="3300" dirty="0"/>
              <a:t>[</a:t>
            </a:r>
            <a:r>
              <a:rPr lang="bg-BG" sz="3300" dirty="0"/>
              <a:t>-100</a:t>
            </a:r>
            <a:r>
              <a:rPr lang="en-US" sz="3300" dirty="0"/>
              <a:t>,</a:t>
            </a:r>
            <a:r>
              <a:rPr lang="bg-BG" sz="3300" dirty="0"/>
              <a:t> 100</a:t>
            </a:r>
            <a:r>
              <a:rPr lang="en-US" sz="3300" dirty="0"/>
              <a:t>] </a:t>
            </a:r>
            <a:r>
              <a:rPr lang="bg-BG" sz="3300" dirty="0"/>
              <a:t>и е различно от 0</a:t>
            </a:r>
            <a:endParaRPr lang="bg-BG" sz="33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300" dirty="0"/>
              <a:t>Извежда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Yes</a:t>
            </a:r>
            <a:r>
              <a:rPr lang="en-US" sz="3300" dirty="0"/>
              <a:t>"</a:t>
            </a:r>
            <a:r>
              <a:rPr lang="bg-BG" sz="3300" dirty="0"/>
              <a:t>,</a:t>
            </a:r>
            <a:r>
              <a:rPr lang="en-US" sz="3300" dirty="0"/>
              <a:t> </a:t>
            </a:r>
            <a:r>
              <a:rPr lang="bg-BG" sz="3300" dirty="0"/>
              <a:t>ако е в интервала и различно от 0, или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No</a:t>
            </a:r>
            <a:r>
              <a:rPr lang="en-US" sz="3300" dirty="0"/>
              <a:t>" </a:t>
            </a:r>
            <a:br>
              <a:rPr lang="bg-BG" sz="3300" dirty="0"/>
            </a:br>
            <a:r>
              <a:rPr lang="bg-BG" sz="3300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9988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58612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45582B5-612D-4061-B344-0AFFC7DA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7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999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99" y="1494000"/>
            <a:ext cx="10575000" cy="35558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number = int(input())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if -100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&lt;=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!= 0: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175839-BB88-4C6A-A780-BCE71BF89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5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b="1" dirty="0">
                <a:solidFill>
                  <a:schemeClr val="bg1"/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397708" y="2619000"/>
            <a:ext cx="28506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5" y="4343401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word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8B233-B09C-440C-84A8-CED8361EB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4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1000" y="1195932"/>
            <a:ext cx="5770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'Example':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1" y="1944000"/>
            <a:ext cx="4230000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'Example'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40124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20138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901464" y="5913841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1E9B0097-1A9C-48AC-9BB8-36A34344B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7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5792" y="1760871"/>
            <a:ext cx="11187038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print("fruit")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print("unknown")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311" y="639240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E3FEA-7273-40B2-AA56-E4490AD83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4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21518"/>
            <a:ext cx="883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 = number &gt; 10 and number % 2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valid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print("Invalid")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8526000" y="4765119"/>
            <a:ext cx="2989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7C09B9-7DED-4E7A-8467-57C0AD0BF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6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https://judge.softuni.bg/Contests/2415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B67-AC1C-4784-85E5-CE6A5C7C27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EAA8-ACB3-44D8-A4C5-B402403F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https://judge.softuni.bg/Contests/2415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00" y="2259000"/>
            <a:ext cx="81147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valid = 100 &lt;= number &lt;= 200 or number == 0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valid: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print('invalid')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EEF2A-4D54-478C-9632-2137A599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228138"/>
            <a:ext cx="10134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200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 = 300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and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and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Yes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a &gt;= 100 and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or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and c &lt;= 400: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No output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6E0694-27EA-46C2-8424-FBC898CE9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клас(лаб)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3000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 чете потребителски вход:</a:t>
            </a:r>
            <a:endParaRPr lang="bg-BG" sz="3200" dirty="0"/>
          </a:p>
          <a:p>
            <a:pPr lvl="2"/>
            <a:r>
              <a:rPr lang="bg-BG" sz="3300" dirty="0"/>
              <a:t>Продукт</a:t>
            </a:r>
          </a:p>
          <a:p>
            <a:pPr lvl="2"/>
            <a:r>
              <a:rPr lang="bg-BG" sz="3300" dirty="0"/>
              <a:t>Ден</a:t>
            </a:r>
          </a:p>
          <a:p>
            <a:pPr lvl="2"/>
            <a:r>
              <a:rPr lang="bg-BG" sz="3300" dirty="0"/>
              <a:t>Количество</a:t>
            </a:r>
          </a:p>
          <a:p>
            <a:pPr lvl="1"/>
            <a:r>
              <a:rPr lang="bg-BG" sz="3300" dirty="0"/>
              <a:t>Извежда сумата, която трябва да се заплати според </a:t>
            </a:r>
            <a:r>
              <a:rPr lang="en-US" sz="3300" dirty="0"/>
              <a:t> </a:t>
            </a:r>
            <a:r>
              <a:rPr lang="bg-BG" sz="3300" dirty="0"/>
              <a:t>деня и </a:t>
            </a:r>
            <a:br>
              <a:rPr lang="en-US" sz="3300" dirty="0"/>
            </a:br>
            <a:r>
              <a:rPr lang="bg-BG" sz="3300" dirty="0"/>
              <a:t>продукта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Магазин за плодове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85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85" y="2743200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78" y="2143421"/>
            <a:ext cx="1677988" cy="16779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EE9B8CB-1E3B-4D4A-AECB-253FE7666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Магазин за плодове – условие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3180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1570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7088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7400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1753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8668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9600" y="1905001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9600" y="3736394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">
            <a:extLst>
              <a:ext uri="{FF2B5EF4-FFF2-40B4-BE49-F238E27FC236}">
                <a16:creationId xmlns:a16="http://schemas.microsoft.com/office/drawing/2014/main" id="{F6EF5E46-C573-4089-992C-B5C84FDF7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7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Магазин за плодове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1295400"/>
            <a:ext cx="11353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'saturday' or day == 'sunday':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2.70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1.25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'monday' or day == 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'wednesday' or day == 'thursday' or day == 'friday':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price = 2.50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68443" y="621932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6BA134A-E863-4BB1-946F-9F0F92946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6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3000" dirty="0"/>
              <a:t>Град</a:t>
            </a:r>
          </a:p>
          <a:p>
            <a:pPr lvl="2"/>
            <a:r>
              <a:rPr lang="bg-BG" sz="3000" dirty="0"/>
              <a:t>Обем на продажби </a:t>
            </a:r>
            <a:r>
              <a:rPr lang="en-US" sz="3000" dirty="0"/>
              <a:t>(</a:t>
            </a:r>
            <a:r>
              <a:rPr lang="bg-BG" sz="3000" dirty="0"/>
              <a:t>реално число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</a:t>
            </a:r>
            <a:br>
              <a:rPr lang="en-US" sz="3000" dirty="0"/>
            </a:br>
            <a:r>
              <a:rPr lang="bg-BG" sz="3000" dirty="0"/>
              <a:t>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00" y="1449000"/>
            <a:ext cx="1734884" cy="173488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81438DB-EE2D-4B0B-B1D4-03CBA107D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35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73607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7802" y="5256828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081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214334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6612" y="1686862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C9545C9-E2A2-42FD-9B85-F5B890927846}"/>
              </a:ext>
            </a:extLst>
          </p:cNvPr>
          <p:cNvSpPr/>
          <p:nvPr/>
        </p:nvSpPr>
        <p:spPr>
          <a:xfrm>
            <a:off x="762000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https://judge.softuni.bg/Contests/2415</a:t>
            </a:r>
            <a:endParaRPr lang="en-US" sz="24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8744E1D-B144-4461-A686-9E5CAD5E3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6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Търговски комисионни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2585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commission = -1.0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town == "Sofia":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sales &gt;= 0 and sales &lt;= 500: comission = 0.05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elif sales &gt; 500 and sales &lt;= 1000: comission = 0.07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"Varna":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"Plovdiv":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commission &gt;=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print(f"{sales * commission:.2f}")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else: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print("error")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585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EE7F07-C666-47C8-A172-0CC332F78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600" dirty="0"/>
              <a:t>:</a:t>
            </a:r>
            <a:endParaRPr lang="bg-BG" sz="36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600" b="1" dirty="0">
                <a:solidFill>
                  <a:schemeClr val="bg1"/>
                </a:solidFill>
              </a:rPr>
              <a:t>and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or</a:t>
            </a:r>
            <a:r>
              <a:rPr lang="en-US" sz="3600" dirty="0">
                <a:solidFill>
                  <a:schemeClr val="bg2"/>
                </a:solidFill>
              </a:rPr>
              <a:t>,</a:t>
            </a:r>
            <a:r>
              <a:rPr lang="bg-BG" sz="3600" dirty="0">
                <a:solidFill>
                  <a:schemeClr val="bg2"/>
                </a:solidFill>
              </a:rPr>
              <a:t> </a:t>
            </a:r>
            <a:r>
              <a:rPr lang="en-US" sz="3600" b="1">
                <a:solidFill>
                  <a:schemeClr val="bg1"/>
                </a:solidFill>
              </a:rPr>
              <a:t>not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6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A46F76-7AA9-4AE6-9B9C-60CA7AFE2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6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4000" dirty="0"/>
              <a:t>1. </a:t>
            </a:r>
            <a:r>
              <a:rPr lang="bg-BG" sz="3800" dirty="0"/>
              <a:t>Коя променлива е наименувана правилно</a:t>
            </a:r>
            <a:r>
              <a:rPr lang="en-US" sz="3800" dirty="0"/>
              <a:t>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noProof="1"/>
                <a:t>saved_money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FCCB9C1A-7603-4ECC-820B-3723822F8F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518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85E87E-88AE-4C14-900E-704E72E60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0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792D79-D2D4-4EA7-B104-E217442C6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 sz="3400" dirty="0"/>
              <a:t>2. </a:t>
            </a:r>
            <a:r>
              <a:rPr lang="bg-BG" sz="3400" dirty="0"/>
              <a:t>Каква стойност ще присвои променливата </a:t>
            </a:r>
            <a:r>
              <a:rPr lang="en-US" sz="3400" dirty="0"/>
              <a:t>"</a:t>
            </a:r>
            <a:r>
              <a:rPr lang="en-US" sz="3400" b="1" noProof="1">
                <a:latin typeface="Consolas" panose="020B0609020204030204" pitchFamily="49" charset="0"/>
              </a:rPr>
              <a:t>is_greater</a:t>
            </a:r>
            <a:r>
              <a:rPr lang="en-US" sz="3400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8" y="1925166"/>
            <a:ext cx="7870822" cy="71055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is_greater</a:t>
            </a:r>
            <a:r>
              <a:rPr lang="en-GB" sz="3200" noProof="0" dirty="0"/>
              <a:t> </a:t>
            </a:r>
            <a:r>
              <a:rPr lang="en-US" sz="3200" dirty="0"/>
              <a:t>= (5 + 3) &gt; (3 + 4)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795113" y="5116615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60625" y="293593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059060" y="2958518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6456000" y="5093544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51CB33B-0021-444C-A8EA-DAB400716D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3400" dirty="0"/>
              <a:t>3</a:t>
            </a:r>
            <a:r>
              <a:rPr lang="bg-BG" sz="3400" dirty="0"/>
              <a:t>. Какво ще се отпечата на конзолата, ако изпълним следната логическа проверка</a:t>
            </a:r>
            <a:r>
              <a:rPr lang="en-US" sz="3400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11" y="2660973"/>
            <a:ext cx="7216673" cy="228021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"caseSensitive" == "CaseSensitive":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print("Equal")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print("Not equal")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674219" y="4219130"/>
            <a:ext cx="2318062" cy="1234870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96442" y="4474557"/>
              <a:ext cx="5204848" cy="116897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976282" y="1801554"/>
            <a:ext cx="1907607" cy="102530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73848" y="2442631"/>
              <a:ext cx="2077930" cy="98492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119719" y="2925526"/>
            <a:ext cx="2049223" cy="1025304"/>
            <a:chOff x="1034359" y="3246971"/>
            <a:chExt cx="4143571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34359" y="3299173"/>
              <a:ext cx="4070633" cy="12548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Equal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377192" y="4928615"/>
            <a:ext cx="2159624" cy="1545912"/>
            <a:chOff x="5354899" y="4570824"/>
            <a:chExt cx="323467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354899" y="4676294"/>
              <a:ext cx="2733804" cy="209205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Not equal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7EA6625-1EB1-4FB1-A985-C82851294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90406" y="2214000"/>
            <a:ext cx="55724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956000" y="5286412"/>
            <a:ext cx="2986650" cy="1038058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27858" y="3440695"/>
            <a:ext cx="2616831" cy="1616328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426694" y="4996550"/>
              <a:ext cx="2337721" cy="12578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5825999" y="3429000"/>
            <a:ext cx="2616831" cy="1686720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692465" y="2910728"/>
              <a:ext cx="1777668" cy="1089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006000" y="5272546"/>
            <a:ext cx="2986650" cy="1065790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FABDAD3-03F3-4C0E-ACE4-73D05172E0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222" y="2455933"/>
            <a:ext cx="4454178" cy="259472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role = "Administrator"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role != "Administrator":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print("No permission")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print("Welcome")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56637" y="417910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255104" y="3906766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595878" y="2072553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86195" y="2072553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B56429D-CF68-49B4-B328-EF4ED549DC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D614D9-1870-4675-BC45-1FD2C15B3A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12297-4B5C-44F1-AF64-0468E52E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50" y="1385091"/>
            <a:ext cx="5152500" cy="25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</TotalTime>
  <Words>2182</Words>
  <Application>Microsoft Office PowerPoint</Application>
  <PresentationFormat>Widescreen</PresentationFormat>
  <Paragraphs>500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Вложени 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Булеви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Плод или зеленчук – условие</vt:lpstr>
      <vt:lpstr>Плод или зеленчук –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Решаване на задачи в клас(лаб)</vt:lpstr>
      <vt:lpstr>Магазин за плодове – условие</vt:lpstr>
      <vt:lpstr>Магазин за плодове – условие (2)</vt:lpstr>
      <vt:lpstr>Магазин за плодове – решение</vt:lpstr>
      <vt:lpstr>Търговски комисионни – условие</vt:lpstr>
      <vt:lpstr>Търговски комисионни – условие (2) </vt:lpstr>
      <vt:lpstr>Търговски комисионни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39</cp:revision>
  <dcterms:created xsi:type="dcterms:W3CDTF">2018-05-23T13:08:44Z</dcterms:created>
  <dcterms:modified xsi:type="dcterms:W3CDTF">2021-01-21T10:42:35Z</dcterms:modified>
  <cp:category>computer programming;programming;C#;програмиране;кодиране</cp:category>
</cp:coreProperties>
</file>