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9"/>
  </p:notesMasterIdLst>
  <p:handoutMasterIdLst>
    <p:handoutMasterId r:id="rId50"/>
  </p:handoutMasterIdLst>
  <p:sldIdLst>
    <p:sldId id="256" r:id="rId2"/>
    <p:sldId id="276" r:id="rId3"/>
    <p:sldId id="492" r:id="rId4"/>
    <p:sldId id="260" r:id="rId5"/>
    <p:sldId id="270" r:id="rId6"/>
    <p:sldId id="261" r:id="rId7"/>
    <p:sldId id="532" r:id="rId8"/>
    <p:sldId id="288" r:id="rId9"/>
    <p:sldId id="324" r:id="rId10"/>
    <p:sldId id="325" r:id="rId11"/>
    <p:sldId id="326" r:id="rId12"/>
    <p:sldId id="266" r:id="rId13"/>
    <p:sldId id="327" r:id="rId14"/>
    <p:sldId id="328" r:id="rId15"/>
    <p:sldId id="329" r:id="rId16"/>
    <p:sldId id="367" r:id="rId17"/>
    <p:sldId id="271" r:id="rId18"/>
    <p:sldId id="272" r:id="rId19"/>
    <p:sldId id="295" r:id="rId20"/>
    <p:sldId id="298" r:id="rId21"/>
    <p:sldId id="297" r:id="rId22"/>
    <p:sldId id="301" r:id="rId23"/>
    <p:sldId id="302" r:id="rId24"/>
    <p:sldId id="303" r:id="rId25"/>
    <p:sldId id="304" r:id="rId26"/>
    <p:sldId id="281" r:id="rId27"/>
    <p:sldId id="282" r:id="rId28"/>
    <p:sldId id="283" r:id="rId29"/>
    <p:sldId id="284" r:id="rId30"/>
    <p:sldId id="531" r:id="rId31"/>
    <p:sldId id="269" r:id="rId32"/>
    <p:sldId id="305" r:id="rId33"/>
    <p:sldId id="306" r:id="rId34"/>
    <p:sldId id="307" r:id="rId35"/>
    <p:sldId id="308" r:id="rId36"/>
    <p:sldId id="311" r:id="rId37"/>
    <p:sldId id="296" r:id="rId38"/>
    <p:sldId id="312" r:id="rId39"/>
    <p:sldId id="313" r:id="rId40"/>
    <p:sldId id="530" r:id="rId41"/>
    <p:sldId id="498" r:id="rId42"/>
    <p:sldId id="290" r:id="rId43"/>
    <p:sldId id="401" r:id="rId44"/>
    <p:sldId id="309" r:id="rId45"/>
    <p:sldId id="316" r:id="rId46"/>
    <p:sldId id="493" r:id="rId47"/>
    <p:sldId id="4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OM Manipulation" id="{58CEF134-C4B8-4F31-8160-85FB1EF91650}">
          <p14:sldIdLst>
            <p14:sldId id="260"/>
            <p14:sldId id="270"/>
            <p14:sldId id="261"/>
            <p14:sldId id="532"/>
            <p14:sldId id="288"/>
            <p14:sldId id="324"/>
            <p14:sldId id="325"/>
            <p14:sldId id="326"/>
            <p14:sldId id="266"/>
            <p14:sldId id="327"/>
            <p14:sldId id="328"/>
            <p14:sldId id="329"/>
            <p14:sldId id="367"/>
            <p14:sldId id="271"/>
            <p14:sldId id="272"/>
          </p14:sldIdLst>
        </p14:section>
        <p14:section name="The DOM Event" id="{4D73FB9D-EF87-4D88-BBDD-688A61ABEBA7}">
          <p14:sldIdLst>
            <p14:sldId id="295"/>
            <p14:sldId id="298"/>
            <p14:sldId id="297"/>
          </p14:sldIdLst>
        </p14:section>
        <p14:section name="Handling DOM Events" id="{6ED348DE-2F8A-4F7D-A9DE-E5C162E5E571}">
          <p14:sldIdLst>
            <p14:sldId id="301"/>
            <p14:sldId id="302"/>
            <p14:sldId id="303"/>
            <p14:sldId id="304"/>
            <p14:sldId id="281"/>
            <p14:sldId id="282"/>
            <p14:sldId id="283"/>
            <p14:sldId id="284"/>
            <p14:sldId id="531"/>
            <p14:sldId id="269"/>
            <p14:sldId id="305"/>
            <p14:sldId id="306"/>
            <p14:sldId id="307"/>
            <p14:sldId id="308"/>
          </p14:sldIdLst>
        </p14:section>
        <p14:section name="Event Propagation" id="{FFE9C93E-F2DD-4A15-8666-D85EEA1FDB93}">
          <p14:sldIdLst>
            <p14:sldId id="311"/>
            <p14:sldId id="296"/>
            <p14:sldId id="312"/>
            <p14:sldId id="313"/>
            <p14:sldId id="530"/>
            <p14:sldId id="498"/>
          </p14:sldIdLst>
        </p14:section>
        <p14:section name="Conclusion" id="{E19D07F1-86E2-47E9-B2AB-7ADC4F89DC12}">
          <p14:sldIdLst>
            <p14:sldId id="290"/>
            <p14:sldId id="401"/>
            <p14:sldId id="309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605" y="67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17.5.2021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5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088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121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268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340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6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3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916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7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1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079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1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udge.softuni.bg/Contests/Practice/Index/2762#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2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3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52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54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49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1.png"/><Relationship Id="rId20" Type="http://schemas.openxmlformats.org/officeDocument/2006/relationships/image" Target="../media/image53.jf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hyperlink" Target="https://codexio.b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bg/Contests/Practice/Index/2762#0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Handling DOM Events, Propagation &amp; Delegation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pic>
        <p:nvPicPr>
          <p:cNvPr id="10" name="Картина 9" descr="browser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25844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59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944053" y="1854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//clearing the input: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088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256400"/>
            <a:ext cx="105155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32368"/>
            <a:ext cx="10515598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5012" y="1175991"/>
            <a:ext cx="4424641" cy="1930119"/>
          </a:xfrm>
          <a:prstGeom prst="roundRect">
            <a:avLst>
              <a:gd name="adj" fmla="val 1175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6226" y="4599059"/>
            <a:ext cx="3535986" cy="1272650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25380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2. Add 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https://judge.softuni.bg/Contests/Practice/Index/2762#1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2. Add 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51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2.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("items");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("[Delete]");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// Continued on the next slide ...</a:t>
            </a:r>
          </a:p>
        </p:txBody>
      </p:sp>
    </p:spTree>
    <p:extLst>
      <p:ext uri="{BB962C8B-B14F-4D97-AF65-F5344CB8AC3E}">
        <p14:creationId xmlns:p14="http://schemas.microsoft.com/office/powerpoint/2010/main" val="9789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2.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6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36000" y="1420553"/>
            <a:ext cx="10620000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&gt;Name&lt;/th&gt;&lt;th&gt;Email&lt;/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&gt;Eve&lt;/td&gt;&lt;td&gt;eve@gmail.com&lt;/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&gt;Nick&lt;/td&gt;&lt;td&gt;nick@yahooo.com&lt;/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&gt;Didi&lt;/td&gt;&lt;td&gt;didi@didi.net&lt;/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&gt;Tedy&lt;/td&gt;&lt;td&gt;tedy@tedy.com&lt;/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Email: &lt;input type="text" name="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deleteByEmail()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"&gt;Delete&lt;/button&gt;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4DCE8-B198-4E45-990D-E38127258D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1229155"/>
            <a:ext cx="3310049" cy="1755000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336000" y="5939148"/>
            <a:ext cx="1062000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2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16000" y="1188720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email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Deleted.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Not found.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8225A-C788-4EA1-9C01-A35D89F93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09" y="2664178"/>
            <a:ext cx="4184425" cy="2069822"/>
          </a:xfrm>
          <a:prstGeom prst="rect">
            <a:avLst/>
          </a:prstGeom>
          <a:ln w="12700">
            <a:solidFill>
              <a:sysClr val="windowText" lastClr="00000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34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Event Object and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DOM Event</a:t>
            </a:r>
          </a:p>
        </p:txBody>
      </p:sp>
      <p:pic>
        <p:nvPicPr>
          <p:cNvPr id="5" name="Картина 4" descr="click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398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  <a:p>
            <a:r>
              <a:rPr lang="en-US" dirty="0"/>
              <a:t>Browser Events</a:t>
            </a:r>
          </a:p>
          <a:p>
            <a:r>
              <a:rPr lang="en-US" dirty="0"/>
              <a:t>Handling Events</a:t>
            </a:r>
          </a:p>
          <a:p>
            <a:r>
              <a:rPr lang="en-US" dirty="0"/>
              <a:t>Event Propagation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Calls 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Passes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the function -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object</a:t>
            </a:r>
          </a:p>
          <a:p>
            <a:r>
              <a:rPr lang="en-US" dirty="0"/>
              <a:t>Contains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describe the event</a:t>
            </a:r>
          </a:p>
          <a:p>
            <a:pPr lvl="1"/>
            <a:r>
              <a:rPr lang="en-US" dirty="0"/>
              <a:t>Which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triggered the event</a:t>
            </a:r>
          </a:p>
          <a:p>
            <a:pPr lvl="1"/>
            <a:r>
              <a:rPr lang="en-US" dirty="0"/>
              <a:t>Screen </a:t>
            </a:r>
            <a:r>
              <a:rPr lang="en-US" b="1" dirty="0">
                <a:solidFill>
                  <a:schemeClr val="bg1"/>
                </a:solidFill>
              </a:rPr>
              <a:t>coordinates</a:t>
            </a:r>
            <a:r>
              <a:rPr lang="en-US" dirty="0"/>
              <a:t> where it occurred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event</a:t>
            </a:r>
          </a:p>
          <a:p>
            <a:pPr lvl="1"/>
            <a:r>
              <a:rPr lang="en-US" dirty="0"/>
              <a:t>And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Three 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event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handler</a:t>
            </a:r>
            <a:r>
              <a:rPr lang="en-US" dirty="0"/>
              <a:t> – preferred method</a:t>
            </a:r>
            <a:endParaRPr lang="en-US" sz="3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handler(event){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rgbClr val="00B050"/>
                </a:solidFill>
                <a:effectLst/>
              </a:rPr>
              <a:t>//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rgbClr val="00B050"/>
                </a:solidFill>
                <a:effectLst/>
              </a:rPr>
              <a:t>this --&gt; object, html reference</a:t>
            </a:r>
          </a:p>
          <a:p>
            <a:r>
              <a:rPr lang="en-US" sz="2400" dirty="0">
                <a:solidFill>
                  <a:srgbClr val="00B050"/>
                </a:solidFill>
                <a:effectLst/>
              </a:rPr>
              <a:t>    // event --&gt; object, event configuration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86000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Number(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Handler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38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</a:t>
            </a:r>
            <a:r>
              <a:rPr lang="en-US" sz="3200" b="1" dirty="0">
                <a:solidFill>
                  <a:schemeClr val="bg1"/>
                </a:solidFill>
              </a:rPr>
              <a:t>linear gradient </a:t>
            </a:r>
            <a:r>
              <a:rPr lang="en-US" sz="3200" dirty="0"/>
              <a:t>box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200" dirty="0"/>
              <a:t>Moving the mouse should show </a:t>
            </a:r>
            <a:r>
              <a:rPr lang="en-US" sz="3200" b="1" dirty="0">
                <a:solidFill>
                  <a:schemeClr val="bg1"/>
                </a:solidFill>
              </a:rPr>
              <a:t>percentage </a:t>
            </a:r>
            <a:r>
              <a:rPr lang="en-US" sz="3200" dirty="0"/>
              <a:t>[0% … 100%],</a:t>
            </a:r>
            <a:br>
              <a:rPr lang="en-US" sz="3200" dirty="0"/>
            </a:br>
            <a:r>
              <a:rPr lang="en-US" sz="3200" dirty="0"/>
              <a:t>depending on the </a:t>
            </a:r>
            <a:r>
              <a:rPr lang="en-US" sz="3200" b="1" dirty="0">
                <a:solidFill>
                  <a:schemeClr val="bg1"/>
                </a:solidFill>
              </a:rPr>
              <a:t>location of mouse</a:t>
            </a:r>
          </a:p>
          <a:p>
            <a:pPr lvl="1"/>
            <a:r>
              <a:rPr lang="en-US" sz="3200" dirty="0"/>
              <a:t>Left side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0%</a:t>
            </a:r>
            <a:r>
              <a:rPr lang="en-US" sz="3200" dirty="0">
                <a:sym typeface="Wingdings" panose="05000000000000000000" pitchFamily="2" charset="2"/>
              </a:rPr>
              <a:t>; middle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50%</a:t>
            </a:r>
            <a:r>
              <a:rPr lang="en-US" sz="3200" dirty="0">
                <a:sym typeface="Wingdings" panose="05000000000000000000" pitchFamily="2" charset="2"/>
              </a:rPr>
              <a:t>; right side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100%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3300" y="3517900"/>
            <a:ext cx="7600762" cy="2632593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406400" y="6184900"/>
            <a:ext cx="1142365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1673" y="1362891"/>
            <a:ext cx="1068674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&lt;title&gt;Mouse in Gradient&lt;/title&gt;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&lt;link rel="stylesheet"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gradient.css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&lt;script src="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"&gt;Click me!&lt;/div&gt;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9310" y="4856270"/>
            <a:ext cx="4929103" cy="14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CSS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323012" y="1366211"/>
            <a:ext cx="5181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line-height: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background: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linear-gradient(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 right, black, white);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cursor: crosshair;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66211"/>
            <a:ext cx="5410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lightgrey;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gradient-box:hover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black;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text-shadow: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1px 1px 10px black;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012" y="4723585"/>
            <a:ext cx="5181600" cy="15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Mouse in Gradient 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3674" y="1308463"/>
            <a:ext cx="10962738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gradient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power = event.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 (event.target.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clientWidth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power = Math.trunc(power * 100);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power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"%";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"";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504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53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event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atinLnBrk="0">
              <a:spcBef>
                <a:spcPts val="22800"/>
              </a:spcBef>
            </a:pPr>
            <a:r>
              <a:rPr lang="en-US" dirty="0"/>
              <a:t>Pay attention when using </a:t>
            </a:r>
            <a:r>
              <a:rPr lang="en-US" b="1" dirty="0">
                <a:solidFill>
                  <a:schemeClr val="bg1"/>
                </a:solidFill>
              </a:rPr>
              <a:t>object methods </a:t>
            </a:r>
            <a:r>
              <a:rPr lang="en-US" dirty="0"/>
              <a:t>as event listeners!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may not behave as you expect with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Handler Execution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9757" y="2245118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Handler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});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Handler</a:t>
            </a:r>
            <a:endParaRPr lang="bg-B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Listeners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listeners to the same element, without overwriting existing ones: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i="1" dirty="0"/>
              <a:t>Note that you don't use the "</a:t>
            </a:r>
            <a:r>
              <a:rPr lang="en-US" b="1" i="1" dirty="0">
                <a:solidFill>
                  <a:schemeClr val="bg1"/>
                </a:solidFill>
              </a:rPr>
              <a:t>on</a:t>
            </a:r>
            <a:r>
              <a:rPr lang="en-US" i="1" dirty="0"/>
              <a:t>" prefix for the event</a:t>
            </a:r>
            <a:br>
              <a:rPr lang="en-US" i="1" dirty="0"/>
            </a:br>
            <a:r>
              <a:rPr lang="en-US" i="1" dirty="0"/>
              <a:t>use "</a:t>
            </a:r>
            <a:r>
              <a:rPr lang="en-US" b="1" i="1" dirty="0">
                <a:solidFill>
                  <a:schemeClr val="bg1"/>
                </a:solidFill>
              </a:rPr>
              <a:t>click</a:t>
            </a:r>
            <a:r>
              <a:rPr lang="en-US" i="1" dirty="0"/>
              <a:t>" instead of "</a:t>
            </a:r>
            <a:r>
              <a:rPr lang="en-US" b="1" i="1" dirty="0" err="1">
                <a:solidFill>
                  <a:schemeClr val="bg1"/>
                </a:solidFill>
              </a:rPr>
              <a:t>onclick</a:t>
            </a:r>
            <a:r>
              <a:rPr lang="en-US" i="1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Listeners	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91000" y="2799000"/>
            <a:ext cx="991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myFirstFunction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>
                <a:solidFill>
                  <a:schemeClr val="tx1"/>
                </a:solidFill>
              </a:rPr>
              <a:t>myFourthFunction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38415E3-DBC7-41E9-9CC6-D263EB9726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Events Away From Their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Event Propagation</a:t>
            </a:r>
          </a:p>
        </p:txBody>
      </p:sp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</a:t>
            </a:r>
            <a:r>
              <a:rPr lang="en-US" dirty="0"/>
              <a:t>Propagation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specific nodes</a:t>
            </a:r>
          </a:p>
          <a:p>
            <a:r>
              <a:rPr lang="en-US" dirty="0"/>
              <a:t>Event listener is assigned to a </a:t>
            </a:r>
            <a:r>
              <a:rPr lang="en-US" b="1" dirty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 Delegation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 "List item ", </a:t>
            </a:r>
            <a:r>
              <a:rPr lang="en-US" sz="2200" dirty="0" err="1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  "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Limitations</a:t>
            </a:r>
          </a:p>
          <a:p>
            <a:pPr lvl="1"/>
            <a:r>
              <a:rPr lang="en-US" dirty="0"/>
              <a:t>Event must be bubbling</a:t>
            </a:r>
          </a:p>
          <a:p>
            <a:pPr lvl="1"/>
            <a:r>
              <a:rPr lang="en-US" dirty="0"/>
              <a:t>May add CPU 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7" y="861452"/>
            <a:ext cx="5359090" cy="36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4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E0755-E4B2-45FE-8F8C-2A0E733AF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1BF9CD-7CD2-4CA5-B422-D81C2C38F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stopPropagation</a:t>
            </a:r>
            <a:r>
              <a:rPr lang="en-US" dirty="0"/>
              <a:t> prevents further propagation of the event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there are </a:t>
            </a:r>
            <a:r>
              <a:rPr lang="en-US" b="1" dirty="0">
                <a:solidFill>
                  <a:schemeClr val="bg1"/>
                </a:solidFill>
              </a:rPr>
              <a:t>multiple handlers </a:t>
            </a:r>
            <a:r>
              <a:rPr lang="en-US" dirty="0"/>
              <a:t>for the same event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preventDefault</a:t>
            </a:r>
            <a:r>
              <a:rPr lang="en-US" dirty="0"/>
              <a:t> stop the browser from executing default behavior, for example: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Navigating</a:t>
            </a:r>
            <a:r>
              <a:rPr lang="en-US" dirty="0"/>
              <a:t> to a new page when &lt;a&gt; is clicked</a:t>
            </a:r>
          </a:p>
          <a:p>
            <a:pPr lvl="1"/>
            <a:r>
              <a:rPr lang="en-US" dirty="0"/>
              <a:t>Submitting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via forms</a:t>
            </a:r>
          </a:p>
          <a:p>
            <a:pPr lvl="1"/>
            <a:r>
              <a:rPr lang="en-US" dirty="0"/>
              <a:t>Opening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menus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04693C-E822-4981-B976-22C8A094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Controlling Propagation and Behavior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57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 DOM tree can be </a:t>
            </a:r>
            <a:r>
              <a:rPr lang="en-US" b="1" dirty="0">
                <a:solidFill>
                  <a:schemeClr val="bg1"/>
                </a:solidFill>
              </a:rPr>
              <a:t>manipulated</a:t>
            </a:r>
            <a:r>
              <a:rPr lang="en-US" dirty="0">
                <a:solidFill>
                  <a:schemeClr val="bg2"/>
                </a:solidFill>
              </a:rPr>
              <a:t> by: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deleting</a:t>
            </a:r>
            <a:r>
              <a:rPr lang="en-US" dirty="0">
                <a:solidFill>
                  <a:schemeClr val="bg2"/>
                </a:solidFill>
              </a:rPr>
              <a:t> elements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>
                <a:solidFill>
                  <a:schemeClr val="bg2"/>
                </a:solidFill>
              </a:rPr>
              <a:t> elements between nodes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User interaction </a:t>
            </a:r>
            <a:r>
              <a:rPr lang="en-US" b="1" dirty="0">
                <a:solidFill>
                  <a:schemeClr val="bg1"/>
                </a:solidFill>
              </a:rPr>
              <a:t>triggers events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They can be </a:t>
            </a:r>
            <a:r>
              <a:rPr lang="en-US" b="1" dirty="0">
                <a:solidFill>
                  <a:schemeClr val="bg1"/>
                </a:solidFill>
              </a:rPr>
              <a:t>listened</a:t>
            </a:r>
            <a:r>
              <a:rPr lang="en-US" dirty="0">
                <a:solidFill>
                  <a:schemeClr val="bg2"/>
                </a:solidFill>
              </a:rPr>
              <a:t> to and </a:t>
            </a:r>
            <a:r>
              <a:rPr lang="en-US" b="1" dirty="0">
                <a:solidFill>
                  <a:schemeClr val="bg1"/>
                </a:solidFill>
              </a:rPr>
              <a:t>handled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 handler receives </a:t>
            </a:r>
            <a:r>
              <a:rPr lang="en-US" b="1" dirty="0">
                <a:solidFill>
                  <a:schemeClr val="bg1"/>
                </a:solidFill>
              </a:rPr>
              <a:t>event details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Events </a:t>
            </a:r>
            <a:r>
              <a:rPr lang="en-US" b="1" dirty="0">
                <a:solidFill>
                  <a:schemeClr val="bg1"/>
                </a:solidFill>
              </a:rPr>
              <a:t>propagate</a:t>
            </a:r>
            <a:r>
              <a:rPr lang="en-US" dirty="0">
                <a:solidFill>
                  <a:schemeClr val="bg2"/>
                </a:solidFill>
              </a:rPr>
              <a:t> through the DOM tree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We can </a:t>
            </a:r>
            <a:r>
              <a:rPr lang="en-US" sz="3600" b="1" noProof="1">
                <a:solidFill>
                  <a:schemeClr val="bg1"/>
                </a:solidFill>
              </a:rPr>
              <a:t>create</a:t>
            </a:r>
            <a:r>
              <a:rPr lang="en-US" sz="3600" noProof="1"/>
              <a:t>,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append</a:t>
            </a:r>
            <a:r>
              <a:rPr lang="en-US" sz="3600" b="1" noProof="1"/>
              <a:t> </a:t>
            </a:r>
            <a:r>
              <a:rPr lang="en-US" sz="3600" noProof="1"/>
              <a:t>and </a:t>
            </a:r>
            <a:r>
              <a:rPr lang="en-US" sz="3600" b="1" noProof="1">
                <a:solidFill>
                  <a:schemeClr val="bg1"/>
                </a:solidFill>
              </a:rPr>
              <a:t>remove</a:t>
            </a:r>
            <a:r>
              <a:rPr lang="en-US" sz="3600" noProof="1"/>
              <a:t> HTML elements 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HTML elements are created with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document.createElement</a:t>
            </a:r>
          </a:p>
          <a:p>
            <a:pPr lvl="1"/>
            <a:r>
              <a:rPr lang="en-US" sz="3500" dirty="0"/>
              <a:t>This is called a </a:t>
            </a:r>
            <a:r>
              <a:rPr lang="en-US" sz="3500" b="1" dirty="0">
                <a:solidFill>
                  <a:schemeClr val="bg1"/>
                </a:solidFill>
              </a:rPr>
              <a:t>Factory Pattern</a:t>
            </a:r>
          </a:p>
          <a:p>
            <a:r>
              <a:rPr lang="en-US" sz="3500" dirty="0"/>
              <a:t>Variables holding HTML elements are </a:t>
            </a:r>
            <a:r>
              <a:rPr lang="en-US" sz="3500" b="1" dirty="0">
                <a:solidFill>
                  <a:schemeClr val="bg1"/>
                </a:solidFill>
              </a:rPr>
              <a:t>live</a:t>
            </a:r>
            <a:r>
              <a:rPr lang="en-US" sz="3500" dirty="0"/>
              <a:t>:</a:t>
            </a:r>
          </a:p>
          <a:p>
            <a:pPr lvl="1"/>
            <a:r>
              <a:rPr lang="en-US" sz="3500" dirty="0"/>
              <a:t>If you </a:t>
            </a:r>
            <a:r>
              <a:rPr lang="en-US" sz="3500" b="1" dirty="0">
                <a:solidFill>
                  <a:schemeClr val="bg1"/>
                </a:solidFill>
              </a:rPr>
              <a:t>modify</a:t>
            </a:r>
            <a:r>
              <a:rPr lang="en-US" sz="3500" dirty="0"/>
              <a:t> the contents of the variable, the DOM is </a:t>
            </a:r>
            <a:r>
              <a:rPr lang="en-US" sz="35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500" dirty="0"/>
              <a:t>If you </a:t>
            </a:r>
            <a:r>
              <a:rPr lang="en-US" sz="3500" b="1" dirty="0">
                <a:solidFill>
                  <a:schemeClr val="bg1"/>
                </a:solidFill>
              </a:rPr>
              <a:t>insert</a:t>
            </a:r>
            <a:r>
              <a:rPr lang="en-US" sz="3500" dirty="0"/>
              <a:t> it somewhere in the DOM, the original is </a:t>
            </a:r>
            <a:r>
              <a:rPr lang="en-US" sz="3500" b="1" dirty="0">
                <a:solidFill>
                  <a:schemeClr val="bg1"/>
                </a:solidFill>
              </a:rPr>
              <a:t>moved</a:t>
            </a:r>
          </a:p>
          <a:p>
            <a:r>
              <a:rPr lang="en-US" sz="3500" dirty="0"/>
              <a:t>Text added to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500" dirty="0"/>
              <a:t> will be </a:t>
            </a:r>
            <a:r>
              <a:rPr lang="en-US" sz="3500" b="1" dirty="0">
                <a:solidFill>
                  <a:schemeClr val="bg1"/>
                </a:solidFill>
              </a:rPr>
              <a:t>escaped</a:t>
            </a:r>
          </a:p>
          <a:p>
            <a:r>
              <a:rPr lang="en-US" sz="3500" dirty="0"/>
              <a:t>Text added to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500" dirty="0"/>
              <a:t> will be </a:t>
            </a:r>
            <a:r>
              <a:rPr lang="en-US" sz="3500" b="1" dirty="0">
                <a:solidFill>
                  <a:schemeClr val="bg1"/>
                </a:solidFill>
              </a:rPr>
              <a:t>parsed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and turned into actual HTML elements </a:t>
            </a:r>
            <a:r>
              <a:rPr lang="en-US" sz="3500" dirty="0">
                <a:sym typeface="Wingdings" panose="05000000000000000000" pitchFamily="2" charset="2"/>
              </a:rPr>
              <a:t> beware of </a:t>
            </a:r>
            <a:r>
              <a:rPr lang="en-US" sz="3500" b="1" dirty="0">
                <a:solidFill>
                  <a:schemeClr val="bg1"/>
                </a:solidFill>
                <a:sym typeface="Wingdings" panose="05000000000000000000" pitchFamily="2" charset="2"/>
              </a:rPr>
              <a:t>XSS attacks</a:t>
            </a:r>
            <a:r>
              <a:rPr lang="en-US" sz="3500" dirty="0">
                <a:sym typeface="Wingdings" panose="05000000000000000000" pitchFamily="2" charset="2"/>
              </a:rPr>
              <a:t>!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23371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noProof="1"/>
              <a:t>Creating a new DOM element</a:t>
            </a:r>
          </a:p>
          <a:p>
            <a:pPr>
              <a:spcBef>
                <a:spcPts val="7800"/>
              </a:spcBef>
            </a:pPr>
            <a:r>
              <a:rPr lang="en-US" noProof="1"/>
              <a:t>Create a copy / cloning DOM element</a:t>
            </a:r>
          </a:p>
          <a:p>
            <a:pPr>
              <a:spcBef>
                <a:spcPts val="9600"/>
              </a:spcBef>
            </a:pPr>
            <a:r>
              <a:rPr lang="en-US" dirty="0"/>
              <a:t>Elements are created </a:t>
            </a:r>
            <a:r>
              <a:rPr lang="en-US" b="1" dirty="0">
                <a:solidFill>
                  <a:schemeClr val="bg1"/>
                </a:solidFill>
              </a:rPr>
              <a:t>in memory</a:t>
            </a:r>
            <a:r>
              <a:rPr lang="en-US" dirty="0"/>
              <a:t> – they don't exist on the page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become visible, they must be </a:t>
            </a:r>
            <a:r>
              <a:rPr lang="en-US" b="1" dirty="0">
                <a:solidFill>
                  <a:schemeClr val="bg1"/>
                </a:solidFill>
              </a:rPr>
              <a:t>appended</a:t>
            </a:r>
            <a:r>
              <a:rPr lang="en-US" dirty="0"/>
              <a:t> to the DOM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814376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674000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519000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  <a:endParaRPr lang="en-US" sz="3600" noProof="1"/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Node Hierarchy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201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44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sz="2400" dirty="0"/>
          </a:p>
          <a:p>
            <a:pPr lvl="1">
              <a:lnSpc>
                <a:spcPct val="100000"/>
              </a:lnSpc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2"/>
              </a:rPr>
              <a:t>https://judge.softuni.bg/Contests/Practice/Index/2762#0</a:t>
            </a:r>
            <a:endParaRPr lang="en-US" sz="2400" u="sng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5" cstate="print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2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3871</TotalTime>
  <Words>2772</Words>
  <Application>Microsoft Office PowerPoint</Application>
  <PresentationFormat>Широк екран</PresentationFormat>
  <Paragraphs>442</Paragraphs>
  <Slides>47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Malgun Gothic (Body)</vt:lpstr>
      <vt:lpstr>Wingdings</vt:lpstr>
      <vt:lpstr>Wingdings 2</vt:lpstr>
      <vt:lpstr>1_SoftUni</vt:lpstr>
      <vt:lpstr>DOM Events</vt:lpstr>
      <vt:lpstr>Table of Contents</vt:lpstr>
      <vt:lpstr>Have a Question?</vt:lpstr>
      <vt:lpstr>Презентация на PowerPoint</vt:lpstr>
      <vt:lpstr>DOM Manipulations</vt:lpstr>
      <vt:lpstr>Creating New DOM Elements</vt:lpstr>
      <vt:lpstr>Creating DOM Elements</vt:lpstr>
      <vt:lpstr>Manipulating Node Hierarchy</vt:lpstr>
      <vt:lpstr>Problem: List of Items</vt:lpstr>
      <vt:lpstr>Problem: List of Items – HTML</vt:lpstr>
      <vt:lpstr>Solution: List of Items</vt:lpstr>
      <vt:lpstr>Deleting DOM Elements</vt:lpstr>
      <vt:lpstr>Problem: 2. Add / Delete Items</vt:lpstr>
      <vt:lpstr>Problem: 2. Add / Delete Items – HTML</vt:lpstr>
      <vt:lpstr>Solution: 2. Add / Delete Items</vt:lpstr>
      <vt:lpstr>Solution: 2. Add / Delete Items</vt:lpstr>
      <vt:lpstr>Problem: Delete from Table</vt:lpstr>
      <vt:lpstr>Solution: Delete from Table</vt:lpstr>
      <vt:lpstr>The DOM Event</vt:lpstr>
      <vt:lpstr>Event Object</vt:lpstr>
      <vt:lpstr>Event Types in DOM API</vt:lpstr>
      <vt:lpstr>Event Handling</vt:lpstr>
      <vt:lpstr>Event Handler</vt:lpstr>
      <vt:lpstr>Event Listener</vt:lpstr>
      <vt:lpstr>Attaching Click Handler</vt:lpstr>
      <vt:lpstr>Problem: Mouse in Gradient</vt:lpstr>
      <vt:lpstr>Problem: Mouse in Gradient – HTML</vt:lpstr>
      <vt:lpstr>Problem: Mouse in Gradient – CSS</vt:lpstr>
      <vt:lpstr>Solution: Mouse in Gradient </vt:lpstr>
      <vt:lpstr>Live Demonstration</vt:lpstr>
      <vt:lpstr>Events Handler Execution Context</vt:lpstr>
      <vt:lpstr>Attaching Hover Handler</vt:lpstr>
      <vt:lpstr>Attaching Input Handler</vt:lpstr>
      <vt:lpstr>Remove Listeners</vt:lpstr>
      <vt:lpstr>Multiple Listeners </vt:lpstr>
      <vt:lpstr>Event Propagation</vt:lpstr>
      <vt:lpstr>Event Propagation</vt:lpstr>
      <vt:lpstr>DOM Event Delegation</vt:lpstr>
      <vt:lpstr>Pros and Cons</vt:lpstr>
      <vt:lpstr>Live Demonstration</vt:lpstr>
      <vt:lpstr>Controlling Propagation and Behavior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45</cp:revision>
  <dcterms:created xsi:type="dcterms:W3CDTF">2018-05-23T13:08:44Z</dcterms:created>
  <dcterms:modified xsi:type="dcterms:W3CDTF">2021-05-17T13:35:11Z</dcterms:modified>
  <cp:category>computer programming;programming;software development;software engineering</cp:category>
</cp:coreProperties>
</file>