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2"/>
  </p:sldMasterIdLst>
  <p:notesMasterIdLst>
    <p:notesMasterId r:id="rId39"/>
  </p:notesMasterIdLst>
  <p:handoutMasterIdLst>
    <p:handoutMasterId r:id="rId40"/>
  </p:handoutMasterIdLst>
  <p:sldIdLst>
    <p:sldId id="274" r:id="rId3"/>
    <p:sldId id="458" r:id="rId4"/>
    <p:sldId id="450" r:id="rId5"/>
    <p:sldId id="580" r:id="rId6"/>
    <p:sldId id="585" r:id="rId7"/>
    <p:sldId id="586" r:id="rId8"/>
    <p:sldId id="582" r:id="rId9"/>
    <p:sldId id="583" r:id="rId10"/>
    <p:sldId id="584" r:id="rId11"/>
    <p:sldId id="591" r:id="rId12"/>
    <p:sldId id="592" r:id="rId13"/>
    <p:sldId id="593" r:id="rId14"/>
    <p:sldId id="594" r:id="rId15"/>
    <p:sldId id="595" r:id="rId16"/>
    <p:sldId id="596" r:id="rId17"/>
    <p:sldId id="603" r:id="rId18"/>
    <p:sldId id="597" r:id="rId19"/>
    <p:sldId id="602" r:id="rId20"/>
    <p:sldId id="604" r:id="rId21"/>
    <p:sldId id="605" r:id="rId22"/>
    <p:sldId id="598" r:id="rId23"/>
    <p:sldId id="588" r:id="rId24"/>
    <p:sldId id="589" r:id="rId25"/>
    <p:sldId id="590" r:id="rId26"/>
    <p:sldId id="610" r:id="rId27"/>
    <p:sldId id="599" r:id="rId28"/>
    <p:sldId id="600" r:id="rId29"/>
    <p:sldId id="601" r:id="rId30"/>
    <p:sldId id="606" r:id="rId31"/>
    <p:sldId id="607" r:id="rId32"/>
    <p:sldId id="609" r:id="rId33"/>
    <p:sldId id="705" r:id="rId34"/>
    <p:sldId id="448" r:id="rId35"/>
    <p:sldId id="259" r:id="rId36"/>
    <p:sldId id="456" r:id="rId37"/>
    <p:sldId id="457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58"/>
            <p14:sldId id="450"/>
          </p14:sldIdLst>
        </p14:section>
        <p14:section name="Introduction" id="{00F10783-DB4E-4494-8D38-9CA7A6974490}">
          <p14:sldIdLst>
            <p14:sldId id="580"/>
            <p14:sldId id="585"/>
            <p14:sldId id="586"/>
          </p14:sldIdLst>
        </p14:section>
        <p14:section name="State Hook" id="{39464111-8368-474E-BCC8-FEEE7E36B7DB}">
          <p14:sldIdLst>
            <p14:sldId id="582"/>
            <p14:sldId id="583"/>
            <p14:sldId id="584"/>
            <p14:sldId id="591"/>
            <p14:sldId id="592"/>
            <p14:sldId id="593"/>
            <p14:sldId id="594"/>
          </p14:sldIdLst>
        </p14:section>
        <p14:section name="Effect Hook" id="{8327D2B6-B884-478E-AB9E-2284CBB617A8}">
          <p14:sldIdLst>
            <p14:sldId id="595"/>
            <p14:sldId id="596"/>
            <p14:sldId id="603"/>
            <p14:sldId id="597"/>
            <p14:sldId id="602"/>
            <p14:sldId id="604"/>
            <p14:sldId id="605"/>
            <p14:sldId id="598"/>
          </p14:sldIdLst>
        </p14:section>
        <p14:section name="Custom Hooks" id="{2537518B-832B-4432-AD61-477CE7C4D83F}">
          <p14:sldIdLst>
            <p14:sldId id="588"/>
            <p14:sldId id="589"/>
            <p14:sldId id="590"/>
            <p14:sldId id="610"/>
          </p14:sldIdLst>
        </p14:section>
        <p14:section name="Rules of Hooks" id="{C130E183-60DC-48D4-BA8C-D413773ACAA4}">
          <p14:sldIdLst>
            <p14:sldId id="599"/>
            <p14:sldId id="600"/>
            <p14:sldId id="601"/>
            <p14:sldId id="606"/>
            <p14:sldId id="607"/>
            <p14:sldId id="609"/>
          </p14:sldIdLst>
        </p14:section>
        <p14:section name="Conclusion" id="{10E03AB1-9AA8-4E86-9A64-D741901E50A2}">
          <p14:sldIdLst>
            <p14:sldId id="705"/>
            <p14:sldId id="448"/>
            <p14:sldId id="259"/>
            <p14:sldId id="456"/>
            <p14:sldId id="4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3BE60"/>
    <a:srgbClr val="463A75"/>
    <a:srgbClr val="A69EC5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9" autoAdjust="0"/>
    <p:restoredTop sz="92037" autoAdjust="0"/>
  </p:normalViewPr>
  <p:slideViewPr>
    <p:cSldViewPr>
      <p:cViewPr varScale="1">
        <p:scale>
          <a:sx n="120" d="100"/>
          <a:sy n="120" d="100"/>
        </p:scale>
        <p:origin x="294" y="96"/>
      </p:cViewPr>
      <p:guideLst>
        <p:guide orient="horz" pos="2256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2648" y="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2/18/2021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763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014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3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2000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34" y="5184001"/>
            <a:ext cx="3750563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6237" y="6130863"/>
            <a:ext cx="2950749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6237" y="5756628"/>
            <a:ext cx="2950749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6620" y="2609644"/>
            <a:ext cx="2788167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2" y="5918568"/>
            <a:ext cx="1829828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2938" y="5336551"/>
            <a:ext cx="2979920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2938" y="4851838"/>
            <a:ext cx="2979920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2938" y="2740914"/>
            <a:ext cx="4641710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038" y="1258272"/>
            <a:ext cx="11080750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038" y="321502"/>
            <a:ext cx="11080750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0369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7812" y="1353867"/>
            <a:ext cx="7424300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3329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8" y="2898831"/>
            <a:ext cx="2450970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1349" y="1702473"/>
            <a:ext cx="8312744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17" y="703245"/>
            <a:ext cx="5914831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54" y="190268"/>
            <a:ext cx="2012812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2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1609" y="5249556"/>
            <a:ext cx="969903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4714" y="3689937"/>
            <a:ext cx="1003693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89" y="1674000"/>
            <a:ext cx="119174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0087" y="2584290"/>
            <a:ext cx="2732243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8686327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740089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97758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7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4949" y="5585916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9402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5"/>
            <a:ext cx="11815018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0423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1829827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5514" y="1121143"/>
            <a:ext cx="10126596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54" y="190268"/>
            <a:ext cx="2012812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62327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172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9892" y="3314704"/>
            <a:ext cx="1260337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126" y="1121143"/>
            <a:ext cx="10318987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54" y="190268"/>
            <a:ext cx="2012812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62327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9424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1" y="0"/>
            <a:ext cx="42935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5960" y="5098869"/>
            <a:ext cx="779006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024" y="1121143"/>
            <a:ext cx="11407090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024" y="100750"/>
            <a:ext cx="1140709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873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931155"/>
            <a:ext cx="10946680" cy="1380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1426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3522" y="3408497"/>
            <a:ext cx="2250471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4"/>
            <a:ext cx="9046877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6333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88825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62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4319" y="1195931"/>
            <a:ext cx="5544153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2" y="1195931"/>
            <a:ext cx="5544154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2489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1672"/>
          <a:stretch/>
        </p:blipFill>
        <p:spPr>
          <a:xfrm>
            <a:off x="0" y="2"/>
            <a:ext cx="12188825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54" y="1138844"/>
            <a:ext cx="11801756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1180175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657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255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803034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255336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1699703" indent="-3523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8370" indent="-266620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eslint-plugin-react-hooks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eslint-plugin-react-hooks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telenor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4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28" Type="http://schemas.openxmlformats.org/officeDocument/2006/relationships/image" Target="../media/image44.jfif"/><Relationship Id="rId10" Type="http://schemas.openxmlformats.org/officeDocument/2006/relationships/image" Target="../media/image35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37.jpeg"/><Relationship Id="rId22" Type="http://schemas.openxmlformats.org/officeDocument/2006/relationships/image" Target="../media/image41.png"/><Relationship Id="rId27" Type="http://schemas.openxmlformats.org/officeDocument/2006/relationships/hyperlink" Target="https://www.softwaregroup.com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05228"/>
            <a:ext cx="2950749" cy="363552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84281" y="4648200"/>
            <a:ext cx="3137440" cy="911599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Introduction, State &amp; Effect Hooks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74610" y="2209800"/>
            <a:ext cx="2019755" cy="2639533"/>
            <a:chOff x="562852" y="2200469"/>
            <a:chExt cx="2019755" cy="26395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52" y="3163602"/>
              <a:ext cx="1676400" cy="16764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86368" y="2200469"/>
              <a:ext cx="1596239" cy="1596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620" y="1600200"/>
            <a:ext cx="792480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&lt;p&gt;Counter: {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}&lt;/p&gt;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&lt;button onClick={() =&gt;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(count + 1)}&gt;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Click me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&lt;/button&gt;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1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310875"/>
          </a:xfrm>
        </p:spPr>
        <p:txBody>
          <a:bodyPr/>
          <a:lstStyle/>
          <a:p>
            <a:r>
              <a:rPr lang="en-US" dirty="0"/>
              <a:t>You can call the update function from anywhere</a:t>
            </a:r>
          </a:p>
          <a:p>
            <a:r>
              <a:rPr lang="en-US" dirty="0"/>
              <a:t>It's similar to </a:t>
            </a:r>
            <a:r>
              <a:rPr lang="en-US" b="1" dirty="0">
                <a:solidFill>
                  <a:schemeClr val="bg1"/>
                </a:solidFill>
              </a:rPr>
              <a:t>this.setState</a:t>
            </a:r>
            <a:r>
              <a:rPr lang="en-US" dirty="0"/>
              <a:t> in class, except it </a:t>
            </a:r>
            <a:r>
              <a:rPr lang="en-US" b="1" dirty="0">
                <a:solidFill>
                  <a:schemeClr val="bg1"/>
                </a:solidFill>
              </a:rPr>
              <a:t>doesn't merge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old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state together</a:t>
            </a:r>
          </a:p>
          <a:p>
            <a:r>
              <a:rPr lang="en-US" dirty="0"/>
              <a:t>The only argument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hooks is the </a:t>
            </a:r>
            <a:r>
              <a:rPr lang="en-US" b="1" dirty="0">
                <a:solidFill>
                  <a:schemeClr val="bg1"/>
                </a:solidFill>
              </a:rPr>
              <a:t>initial state</a:t>
            </a:r>
          </a:p>
          <a:p>
            <a:pPr lvl="1"/>
            <a:r>
              <a:rPr lang="en-US" dirty="0"/>
              <a:t>Unlike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/>
              <a:t>, here doesn't have to be an object</a:t>
            </a:r>
          </a:p>
          <a:p>
            <a:pPr lvl="2"/>
            <a:r>
              <a:rPr lang="en-US" dirty="0"/>
              <a:t>Although it can be if you want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</p:spTree>
    <p:extLst>
      <p:ext uri="{BB962C8B-B14F-4D97-AF65-F5344CB8AC3E}">
        <p14:creationId xmlns:p14="http://schemas.microsoft.com/office/powerpoint/2010/main" val="34537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</a:rPr>
              <a:t>State Hook </a:t>
            </a:r>
            <a:r>
              <a:rPr lang="en-US" dirty="0"/>
              <a:t>more than once in a single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initial state argument is only used during the </a:t>
            </a:r>
            <a:r>
              <a:rPr lang="en-US" b="1" dirty="0">
                <a:solidFill>
                  <a:schemeClr val="bg1"/>
                </a:solidFill>
              </a:rPr>
              <a:t>first render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514600"/>
            <a:ext cx="7696200" cy="2176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const registerComponent = ()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[email, setEmail] = useState("");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[age, setAge] = useState("0");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[password, setPassword] = useState("");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State Hook 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2113" y="6507163"/>
            <a:ext cx="366712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7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39" y="1066800"/>
            <a:ext cx="2933547" cy="293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5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You most likely perform: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subscriptions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manually changing the DOM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Operations like these are called 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/>
              <a:t> other components and can't be done during the rendering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adds the ability to perform side effects from a function component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</p:spTree>
    <p:extLst>
      <p:ext uri="{BB962C8B-B14F-4D97-AF65-F5344CB8AC3E}">
        <p14:creationId xmlns:p14="http://schemas.microsoft.com/office/powerpoint/2010/main" val="306608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serves the same purpose 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componentDidMount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componentDidUpdate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componentWillUnmount</a:t>
            </a:r>
          </a:p>
          <a:p>
            <a:pPr>
              <a:buClr>
                <a:schemeClr val="tx1"/>
              </a:buClr>
            </a:pPr>
            <a:r>
              <a:rPr lang="en-US" dirty="0"/>
              <a:t>But they are bundled into a single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4800600"/>
            <a:ext cx="6629400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5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accepts a function that contains imperative, possibly effectful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That function will run </a:t>
            </a:r>
            <a:r>
              <a:rPr lang="en-US" b="1" dirty="0">
                <a:solidFill>
                  <a:schemeClr val="bg1"/>
                </a:solidFill>
              </a:rPr>
              <a:t>after the render</a:t>
            </a:r>
            <a:r>
              <a:rPr lang="en-US" dirty="0"/>
              <a:t> is committed to the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 effects run after </a:t>
            </a:r>
            <a:r>
              <a:rPr lang="en-US" b="1" dirty="0">
                <a:solidFill>
                  <a:schemeClr val="bg1"/>
                </a:solidFill>
              </a:rPr>
              <a:t>every completed render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But you can choose to fire them only when certain value have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</p:spTree>
    <p:extLst>
      <p:ext uri="{BB962C8B-B14F-4D97-AF65-F5344CB8AC3E}">
        <p14:creationId xmlns:p14="http://schemas.microsoft.com/office/powerpoint/2010/main" val="401321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1600200"/>
            <a:ext cx="98298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Similar to componentDidMount and componentDidUpdate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useEffect(() =&gt;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document.title = `The counter reached: ${count} times`;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78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call </a:t>
            </a:r>
            <a:r>
              <a:rPr lang="en-US" b="1" dirty="0">
                <a:solidFill>
                  <a:schemeClr val="bg1"/>
                </a:solidFill>
              </a:rPr>
              <a:t>useEffect </a:t>
            </a:r>
            <a:r>
              <a:rPr lang="en-US" dirty="0"/>
              <a:t>you're telling React to run your "effect" function after flushing changes to the DOM</a:t>
            </a:r>
          </a:p>
          <a:p>
            <a:r>
              <a:rPr lang="en-US" dirty="0"/>
              <a:t>Effects are declared inside the component so they have access to its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/>
              <a:t>Effects may also optionally specify how to "clean up" after them by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</p:spTree>
    <p:extLst>
      <p:ext uri="{BB962C8B-B14F-4D97-AF65-F5344CB8AC3E}">
        <p14:creationId xmlns:p14="http://schemas.microsoft.com/office/powerpoint/2010/main" val="288181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</a:t>
            </a:fld>
            <a:endParaRPr lang="en-US" sz="100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Introduction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State Hook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Effect Hook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Rules of Hooks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Custom Hooks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Often, effects create resources that need to be </a:t>
            </a:r>
            <a:r>
              <a:rPr lang="en-US" b="1" dirty="0">
                <a:solidFill>
                  <a:schemeClr val="bg1"/>
                </a:solidFill>
              </a:rPr>
              <a:t>cleaned up </a:t>
            </a:r>
            <a:r>
              <a:rPr lang="en-US" dirty="0"/>
              <a:t>before the component leaves the screen</a:t>
            </a:r>
          </a:p>
          <a:p>
            <a:pPr lvl="1"/>
            <a:r>
              <a:rPr lang="en-US" dirty="0"/>
              <a:t>To do this, the function passed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dirty="0"/>
              <a:t> may return a </a:t>
            </a:r>
            <a:r>
              <a:rPr lang="en-US" b="1" dirty="0">
                <a:solidFill>
                  <a:schemeClr val="bg1"/>
                </a:solidFill>
              </a:rPr>
              <a:t>clean-up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3657600"/>
            <a:ext cx="762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subscription = props.source.subscribe();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() =&gt;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Clean up the subscription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subscription.unsubscribe();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5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Effect Hook 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2113" y="6507163"/>
            <a:ext cx="366712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8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2113" y="6507163"/>
            <a:ext cx="366712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447800"/>
            <a:ext cx="2285695" cy="22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1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Sometimes, is necessary to reuse some stateful logic between components</a:t>
            </a:r>
          </a:p>
          <a:p>
            <a:r>
              <a:rPr lang="en-US" dirty="0"/>
              <a:t>Traditionally, there were two popular solutions to this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higher-order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 props</a:t>
            </a:r>
            <a:endParaRPr lang="en-US" dirty="0"/>
          </a:p>
          <a:p>
            <a:r>
              <a:rPr lang="en-US" dirty="0"/>
              <a:t>Custom Hooks let you do this, but without adding more components to your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</p:spTree>
    <p:extLst>
      <p:ext uri="{BB962C8B-B14F-4D97-AF65-F5344CB8AC3E}">
        <p14:creationId xmlns:p14="http://schemas.microsoft.com/office/powerpoint/2010/main" val="367577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custom hook is simple JS function whose </a:t>
            </a:r>
            <a:r>
              <a:rPr lang="en-US" b="1" dirty="0">
                <a:solidFill>
                  <a:schemeClr val="bg1"/>
                </a:solidFill>
              </a:rPr>
              <a:t>name starts with </a:t>
            </a:r>
            <a:r>
              <a:rPr lang="en-US" dirty="0"/>
              <a:t>"use" and that may call other Hooks</a:t>
            </a:r>
          </a:p>
          <a:p>
            <a:r>
              <a:rPr lang="en-US" dirty="0"/>
              <a:t>Unlike a React component, a custom Hook </a:t>
            </a:r>
            <a:r>
              <a:rPr lang="en-US" b="1" dirty="0">
                <a:solidFill>
                  <a:schemeClr val="bg1"/>
                </a:solidFill>
              </a:rPr>
              <a:t>doesn't need</a:t>
            </a:r>
            <a:r>
              <a:rPr lang="en-US" dirty="0"/>
              <a:t> to have a specific signature</a:t>
            </a:r>
          </a:p>
          <a:p>
            <a:r>
              <a:rPr lang="en-US" dirty="0"/>
              <a:t>We can decide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it takes as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should return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</p:spTree>
    <p:extLst>
      <p:ext uri="{BB962C8B-B14F-4D97-AF65-F5344CB8AC3E}">
        <p14:creationId xmlns:p14="http://schemas.microsoft.com/office/powerpoint/2010/main" val="150171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Hook 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2113" y="6507163"/>
            <a:ext cx="366712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5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Rules of Hooks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219200"/>
            <a:ext cx="2666695" cy="26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9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Hooks are JavaScript functions, but you need to follow two rules when using them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Call Hooks at the Top Level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Call Hooks from React Functions</a:t>
            </a:r>
            <a:endParaRPr lang="en-US" dirty="0"/>
          </a:p>
          <a:p>
            <a:r>
              <a:rPr lang="en-US" dirty="0">
                <a:hlinkClick r:id="rId2"/>
              </a:rPr>
              <a:t>Linter plugin</a:t>
            </a:r>
            <a:r>
              <a:rPr lang="en-US" dirty="0"/>
              <a:t> enforcing these rules automatically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Hooks</a:t>
            </a:r>
          </a:p>
        </p:txBody>
      </p:sp>
    </p:spTree>
    <p:extLst>
      <p:ext uri="{BB962C8B-B14F-4D97-AF65-F5344CB8AC3E}">
        <p14:creationId xmlns:p14="http://schemas.microsoft.com/office/powerpoint/2010/main" val="334028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Don't call Hooks inside loops, conditions, or nested functions</a:t>
            </a:r>
          </a:p>
          <a:p>
            <a:pPr lvl="1"/>
            <a:r>
              <a:rPr lang="en-US" dirty="0"/>
              <a:t>By following this rule, you ensure that Hooks are called in the same order each time a component renders</a:t>
            </a:r>
          </a:p>
          <a:p>
            <a:pPr lvl="1"/>
            <a:r>
              <a:rPr lang="en-US" dirty="0"/>
              <a:t> That's what allows React to correctly preserve the state of Hooks between multiple useState and useEffect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Call Hooks at the Top Level </a:t>
            </a:r>
          </a:p>
        </p:txBody>
      </p:sp>
    </p:spTree>
    <p:extLst>
      <p:ext uri="{BB962C8B-B14F-4D97-AF65-F5344CB8AC3E}">
        <p14:creationId xmlns:p14="http://schemas.microsoft.com/office/powerpoint/2010/main" val="35636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Don't call Hooks from regular JavaScript functions. Instead, you can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 Hooks from React function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 Hooks from custom Hooks</a:t>
            </a:r>
          </a:p>
          <a:p>
            <a:r>
              <a:rPr lang="en-US" dirty="0"/>
              <a:t>By following this rule, you ensure that all stateful logic in a component is clearly visible from its source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Call Hooks from React Functions </a:t>
            </a:r>
          </a:p>
        </p:txBody>
      </p:sp>
    </p:spTree>
    <p:extLst>
      <p:ext uri="{BB962C8B-B14F-4D97-AF65-F5344CB8AC3E}">
        <p14:creationId xmlns:p14="http://schemas.microsoft.com/office/powerpoint/2010/main" val="28753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/>
              <a:t>#react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9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ESLint plugin called </a:t>
            </a:r>
            <a:r>
              <a:rPr lang="en-US" dirty="0">
                <a:hlinkClick r:id="rId2"/>
              </a:rPr>
              <a:t>eslint-plugin-react-hooks</a:t>
            </a:r>
            <a:r>
              <a:rPr lang="en-US" dirty="0"/>
              <a:t> that enforces these two rules</a:t>
            </a:r>
          </a:p>
          <a:p>
            <a:r>
              <a:rPr lang="en-US" dirty="0"/>
              <a:t>You can add this plugin to your project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Linter plugin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556" y="3200400"/>
            <a:ext cx="7687056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npm install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eslint-plugin-react-hooks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--save-dev</a:t>
            </a:r>
            <a:endParaRPr lang="bg-BG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65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Linter Plugin Configuration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600200"/>
            <a:ext cx="11202952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"plugins":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// ...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"react-hooks"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],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"rules":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"react-hooks/rules-of-hooks": "error",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Checks rules of Hooks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"react-hooks/exhaustive-deps": "warn"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Checks effect dependencies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75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621">
              <a:defRPr/>
            </a:pPr>
            <a:fld id="{C014DD1E-5D91-48A3-AD6D-45FBA980D106}" type="slidenum">
              <a:rPr lang="en-US" smtClean="0"/>
              <a:pPr/>
              <a:t>32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117" y="1420273"/>
            <a:ext cx="8630747" cy="529895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621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649616" y="1656688"/>
            <a:ext cx="7959396" cy="5241224"/>
          </a:xfrm>
          <a:prstGeom prst="rect">
            <a:avLst/>
          </a:prstGeom>
        </p:spPr>
        <p:txBody>
          <a:bodyPr vert="horz" lIns="107916" tIns="35973" rIns="107916" bIns="35973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Hooks</a:t>
            </a:r>
            <a:r>
              <a:rPr lang="en-US" sz="3000" dirty="0">
                <a:solidFill>
                  <a:schemeClr val="bg2"/>
                </a:solidFill>
              </a:rPr>
              <a:t> is a special functions that lets you "hook into" React features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3000" dirty="0">
                <a:solidFill>
                  <a:schemeClr val="bg2"/>
                </a:solidFill>
              </a:rPr>
              <a:t> lets you add </a:t>
            </a:r>
            <a:r>
              <a:rPr lang="en-US" sz="3000" b="1" dirty="0">
                <a:solidFill>
                  <a:schemeClr val="bg1"/>
                </a:solidFill>
              </a:rPr>
              <a:t>React</a:t>
            </a:r>
            <a:r>
              <a:rPr lang="en-US" sz="3000" b="1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b="1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to function components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</a:rPr>
              <a:t>useEffect</a:t>
            </a:r>
            <a:r>
              <a:rPr lang="en-US" sz="3000" dirty="0">
                <a:solidFill>
                  <a:schemeClr val="bg2"/>
                </a:solidFill>
              </a:rPr>
              <a:t> adds the ability to perform side effects from a function component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Custom Hooks are normal JS functions, whose </a:t>
            </a:r>
            <a:r>
              <a:rPr lang="en-US" sz="3000" b="1" dirty="0">
                <a:solidFill>
                  <a:schemeClr val="bg1"/>
                </a:solidFill>
              </a:rPr>
              <a:t>names starts with </a:t>
            </a:r>
            <a:r>
              <a:rPr lang="en-US" sz="3000" b="1" dirty="0">
                <a:solidFill>
                  <a:schemeClr val="bg2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</a:rPr>
              <a:t>use</a:t>
            </a:r>
            <a:r>
              <a:rPr lang="en-US" sz="3000" b="1" dirty="0">
                <a:solidFill>
                  <a:schemeClr val="bg2"/>
                </a:solidFill>
              </a:rPr>
              <a:t>"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There is </a:t>
            </a:r>
            <a:r>
              <a:rPr lang="en-US" sz="3000" b="1" dirty="0">
                <a:solidFill>
                  <a:schemeClr val="bg1"/>
                </a:solidFill>
              </a:rPr>
              <a:t>two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rules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of using Hooks</a:t>
            </a:r>
          </a:p>
        </p:txBody>
      </p:sp>
    </p:spTree>
    <p:extLst>
      <p:ext uri="{BB962C8B-B14F-4D97-AF65-F5344CB8AC3E}">
        <p14:creationId xmlns:p14="http://schemas.microsoft.com/office/powerpoint/2010/main" val="22561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7371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827762" y="4536535"/>
            <a:ext cx="5434584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r="-5810"/>
          <a:stretch/>
        </p:blipFill>
        <p:spPr bwMode="auto">
          <a:xfrm>
            <a:off x="7447340" y="1371135"/>
            <a:ext cx="3815006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59" r="-17410"/>
          <a:stretch/>
        </p:blipFill>
        <p:spPr>
          <a:xfrm>
            <a:off x="4706455" y="2397083"/>
            <a:ext cx="3599063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1081750" y="4501045"/>
            <a:ext cx="2807269" cy="9135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61187" y="3468247"/>
            <a:ext cx="4534819" cy="9081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67" r="-41667"/>
          <a:stretch/>
        </p:blipFill>
        <p:spPr>
          <a:xfrm>
            <a:off x="1081750" y="1380191"/>
            <a:ext cx="1979484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-89" t="5064" r="-1177" b="5064"/>
          <a:stretch/>
        </p:blipFill>
        <p:spPr>
          <a:xfrm>
            <a:off x="1081750" y="3400448"/>
            <a:ext cx="2879250" cy="970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96196" y="2505924"/>
            <a:ext cx="2366151" cy="181051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06016" y="4523104"/>
            <a:ext cx="1504747" cy="86442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3419109" y="1380191"/>
            <a:ext cx="3635053" cy="9081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8419" y="5565405"/>
            <a:ext cx="6836028" cy="86789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36609" y="5537213"/>
            <a:ext cx="3012928" cy="88646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7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48" t="-5711" r="-20926" b="-8810"/>
          <a:stretch/>
        </p:blipFill>
        <p:spPr>
          <a:xfrm>
            <a:off x="1068418" y="2397083"/>
            <a:ext cx="3383119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71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  <a:p>
            <a:pPr lvl="1"/>
            <a:r>
              <a:rPr lang="en-US" dirty="0"/>
              <a:t>JS functions which can be only used inside Functional Component or other Hooks</a:t>
            </a:r>
          </a:p>
          <a:p>
            <a:pPr lvl="1"/>
            <a:r>
              <a:rPr lang="en-US" dirty="0"/>
              <a:t>New feature in </a:t>
            </a:r>
            <a:r>
              <a:rPr lang="en-US" b="1" dirty="0">
                <a:solidFill>
                  <a:schemeClr val="bg1"/>
                </a:solidFill>
              </a:rPr>
              <a:t>React 16.8</a:t>
            </a:r>
          </a:p>
          <a:p>
            <a:pPr lvl="1"/>
            <a:r>
              <a:rPr lang="en-US" dirty="0"/>
              <a:t>Let you </a:t>
            </a:r>
            <a:r>
              <a:rPr lang="en-US" b="1" dirty="0">
                <a:solidFill>
                  <a:schemeClr val="bg1"/>
                </a:solidFill>
              </a:rPr>
              <a:t>use state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other</a:t>
            </a:r>
            <a:r>
              <a:rPr lang="en-US" dirty="0"/>
              <a:t> React features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writing a class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1094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Hooks have specified naming</a:t>
            </a:r>
          </a:p>
          <a:p>
            <a:pPr lvl="1"/>
            <a:r>
              <a:rPr lang="en-US" dirty="0"/>
              <a:t>starting with lowercase: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</a:t>
            </a:r>
            <a:r>
              <a:rPr lang="en-US" dirty="0"/>
              <a:t> 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followed by function name like: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dirty="0"/>
              <a:t>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r>
              <a:rPr lang="en-US" b="1" dirty="0"/>
              <a:t>…</a:t>
            </a:r>
          </a:p>
          <a:p>
            <a:r>
              <a:rPr lang="en-US" dirty="0"/>
              <a:t>The basic idea is to </a:t>
            </a:r>
            <a:r>
              <a:rPr lang="en-US" b="1" dirty="0">
                <a:solidFill>
                  <a:schemeClr val="bg1"/>
                </a:solidFill>
              </a:rPr>
              <a:t>expose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stateful functionalities to functional component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managing 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adding lifecycle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9414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make </a:t>
            </a: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work that you could make working class based components</a:t>
            </a:r>
          </a:p>
          <a:p>
            <a:r>
              <a:rPr lang="en-US" dirty="0"/>
              <a:t>The are </a:t>
            </a:r>
            <a:r>
              <a:rPr lang="en-US" b="1" dirty="0">
                <a:solidFill>
                  <a:schemeClr val="bg1"/>
                </a:solidFill>
              </a:rPr>
              <a:t>highly re-usable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for each component</a:t>
            </a:r>
          </a:p>
          <a:p>
            <a:pPr marL="812557" lvl="2"/>
            <a:r>
              <a:rPr lang="en-US" sz="3200" dirty="0"/>
              <a:t>Using hooks to </a:t>
            </a:r>
            <a:r>
              <a:rPr lang="en-US" sz="3200" b="1" dirty="0">
                <a:solidFill>
                  <a:schemeClr val="bg1"/>
                </a:solidFill>
              </a:rPr>
              <a:t>share functionality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data between components</a:t>
            </a:r>
          </a:p>
          <a:p>
            <a:r>
              <a:rPr lang="en-US" dirty="0"/>
              <a:t>React hooks </a:t>
            </a:r>
            <a:r>
              <a:rPr lang="en-US" b="1" dirty="0">
                <a:solidFill>
                  <a:schemeClr val="bg1"/>
                </a:solidFill>
              </a:rPr>
              <a:t>have nothing </a:t>
            </a:r>
            <a:r>
              <a:rPr lang="en-US" dirty="0"/>
              <a:t>to do with Lifecycle Methods</a:t>
            </a:r>
          </a:p>
          <a:p>
            <a:pPr marL="812557" lvl="2"/>
            <a:r>
              <a:rPr lang="en-US" sz="3200" dirty="0"/>
              <a:t>Can't replace lifecycle methods with React hooks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8546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65" y="1143000"/>
            <a:ext cx="2819095" cy="28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2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 is a special function that lets you "hook into" React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is a Hook that lets you add </a:t>
            </a:r>
            <a:r>
              <a:rPr lang="en-US" b="1" dirty="0">
                <a:solidFill>
                  <a:schemeClr val="bg1"/>
                </a:solidFill>
              </a:rPr>
              <a:t>React state </a:t>
            </a:r>
            <a:r>
              <a:rPr lang="en-US" dirty="0"/>
              <a:t>to function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don't have to convert functional component into class to use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</p:spTree>
    <p:extLst>
      <p:ext uri="{BB962C8B-B14F-4D97-AF65-F5344CB8AC3E}">
        <p14:creationId xmlns:p14="http://schemas.microsoft.com/office/powerpoint/2010/main" val="11127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128475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 inside functional component to add some local state to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React will preserve this state between re-renders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returns a pair</a:t>
            </a:r>
          </a:p>
          <a:p>
            <a:pPr lvl="1"/>
            <a:r>
              <a:rPr lang="en-US" dirty="0"/>
              <a:t>current state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lets you update it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438400"/>
            <a:ext cx="6399212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012" y="3922655"/>
            <a:ext cx="6096000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const 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  <a:endParaRPr lang="bg-BG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3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3056</TotalTime>
  <Words>1420</Words>
  <Application>Microsoft Office PowerPoint</Application>
  <PresentationFormat>Custom</PresentationFormat>
  <Paragraphs>239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React Hooks</vt:lpstr>
      <vt:lpstr>Table of Contents</vt:lpstr>
      <vt:lpstr>Have a Question?</vt:lpstr>
      <vt:lpstr>Introduction</vt:lpstr>
      <vt:lpstr>Introduction</vt:lpstr>
      <vt:lpstr>Introduction</vt:lpstr>
      <vt:lpstr>State Hook</vt:lpstr>
      <vt:lpstr>State Hook</vt:lpstr>
      <vt:lpstr>State Hook</vt:lpstr>
      <vt:lpstr>State Hook</vt:lpstr>
      <vt:lpstr>State Hook</vt:lpstr>
      <vt:lpstr>State Hook</vt:lpstr>
      <vt:lpstr>State Hook Demo</vt:lpstr>
      <vt:lpstr>Effect Hook</vt:lpstr>
      <vt:lpstr>Effect Hook</vt:lpstr>
      <vt:lpstr>Effect Hook</vt:lpstr>
      <vt:lpstr>Effect Hook</vt:lpstr>
      <vt:lpstr>Effect Hook</vt:lpstr>
      <vt:lpstr>Effect Hook</vt:lpstr>
      <vt:lpstr>Effect Hook</vt:lpstr>
      <vt:lpstr>Effect Hook Demo</vt:lpstr>
      <vt:lpstr>Custom Hooks</vt:lpstr>
      <vt:lpstr>Custom Hooks</vt:lpstr>
      <vt:lpstr>Custom Hooks</vt:lpstr>
      <vt:lpstr>Custom Hook Demo</vt:lpstr>
      <vt:lpstr>Rules of Hooks</vt:lpstr>
      <vt:lpstr>Rules of Hooks</vt:lpstr>
      <vt:lpstr>Only Call Hooks at the Top Level </vt:lpstr>
      <vt:lpstr>Only Call Hooks from React Functions </vt:lpstr>
      <vt:lpstr>Linter plugin</vt:lpstr>
      <vt:lpstr>Linter Plugin Configuration</vt:lpstr>
      <vt:lpstr>Summary</vt:lpstr>
      <vt:lpstr>Questions?</vt:lpstr>
      <vt:lpstr>SoftUni Diamond Partners</vt:lpstr>
      <vt:lpstr>Trainings @ Software University (SoftUni)</vt:lpstr>
      <vt:lpstr>License</vt:lpstr>
    </vt:vector>
  </TitlesOfParts>
  <Manager>Alen Paunov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Events and Forms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Topuzakova, Desislava</cp:lastModifiedBy>
  <cp:revision>183</cp:revision>
  <dcterms:created xsi:type="dcterms:W3CDTF">2014-01-02T17:00:34Z</dcterms:created>
  <dcterms:modified xsi:type="dcterms:W3CDTF">2021-02-18T08:26:54Z</dcterms:modified>
  <cp:category>programming;computer programming;software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