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597" r:id="rId5"/>
    <p:sldId id="601" r:id="rId6"/>
    <p:sldId id="282" r:id="rId7"/>
    <p:sldId id="260" r:id="rId8"/>
    <p:sldId id="261" r:id="rId9"/>
    <p:sldId id="262" r:id="rId10"/>
    <p:sldId id="602" r:id="rId11"/>
    <p:sldId id="284" r:id="rId12"/>
    <p:sldId id="600" r:id="rId13"/>
    <p:sldId id="285" r:id="rId14"/>
    <p:sldId id="267" r:id="rId15"/>
    <p:sldId id="286" r:id="rId16"/>
    <p:sldId id="594" r:id="rId17"/>
    <p:sldId id="599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474E32-216B-448B-9D9F-C378A8B7A41C}">
          <p14:sldIdLst>
            <p14:sldId id="256"/>
            <p14:sldId id="257"/>
            <p14:sldId id="258"/>
            <p14:sldId id="597"/>
            <p14:sldId id="601"/>
          </p14:sldIdLst>
        </p14:section>
        <p14:section name="Course Objective" id="{9B2DC553-CD09-4AD3-9FB8-D529C710015F}">
          <p14:sldIdLst>
            <p14:sldId id="282"/>
            <p14:sldId id="260"/>
            <p14:sldId id="261"/>
            <p14:sldId id="262"/>
            <p14:sldId id="602"/>
          </p14:sldIdLst>
        </p14:section>
        <p14:section name="Module Team" id="{D1945DE4-406D-4ADD-97EB-720C4E8FB6C4}">
          <p14:sldIdLst>
            <p14:sldId id="284"/>
            <p14:sldId id="600"/>
          </p14:sldIdLst>
        </p14:section>
        <p14:section name="Course Organization" id="{5CFE348B-67FC-461B-ACEE-FCCF5D4A1979}">
          <p14:sldIdLst>
            <p14:sldId id="285"/>
            <p14:sldId id="267"/>
            <p14:sldId id="286"/>
            <p14:sldId id="594"/>
            <p14:sldId id="599"/>
          </p14:sldIdLst>
        </p14:section>
        <p14:section name="Resources" id="{5AC442F7-5F8B-4056-AFD1-4D8C870A3ED3}">
          <p14:sldIdLst>
            <p14:sldId id="279"/>
          </p14:sldIdLst>
        </p14:section>
        <p14:section name="Conclusion" id="{8DC3CB6A-060E-4811-A787-C757419D037D}">
          <p14:sldIdLst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2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895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172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08E1154-B135-4824-B6AE-FDD768B39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C0853C6-D2C0-4DE9-BA2E-4114B1B47B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D8A30B7-B4B9-423E-A53D-A3EC1E06C3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ACA060F-9DDF-4EF5-A06A-4853B172BF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64B34E4B-90E0-41DB-A93A-35D7A31A06E2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9386DEC-DBC7-4692-8730-B2CFDA24A5E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B7B50A0-9A62-4A6C-92D0-CD096B0555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2ADC965-E810-482A-921F-6ECC4C93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E27B7DC-060D-43CA-B2C1-F56E16CD95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73E881F6-A5D9-48C3-9115-2A1A44D9D3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B86F511-5697-4943-B6F9-427B61DD5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1B5F663-75BA-4E06-8562-AAB090D01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513B685B-8AE0-4685-9E4B-D344E2704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0CD6352-B32C-4828-8F9D-69FB60B085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4C864E1-3B1A-4E7D-86DD-1C6C7C077A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00F0E52-07DB-4E1C-A498-F27D1EA749CF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D43EBB1-7FFB-4DD8-83AD-94A91132325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4710D6-7938-4A8B-ACCF-504B1A6B467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4DDF54A9-092E-4042-A67C-BDB0DB34CBCF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D37E3ADB-EC64-4AC6-809E-14EBD78389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58FEC58-46F1-4062-95E1-1E36372CF2B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291282-ED73-4FA9-B838-06D884840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AA11810-26C0-4ADF-96A7-C7CCE5C2A16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6D6D181-99C2-4A7E-87E7-02949F1A09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61D6C0-4C68-449E-8C8D-4183F77B6F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F4CE541-DD6C-4DC5-8514-750BFF33792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E2B3D3F-0C47-4A56-AF02-3DF66419784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2B80C31-0EEF-4ED7-9831-262BB3B6364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748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EEFB375-236C-4317-B6F0-F176C3766F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F828C6A-C1E2-4E4B-AC60-FBDC4EF811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9500BB0-4C59-4C7B-886B-7C7223F88E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1FD90008-97C8-4760-8672-79DF10A2B2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9CDA4785-8E81-427D-B672-A328A844527E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AC027DD-D35F-4A84-97F2-B5C1FC24E3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2A938423-B3B2-4ACC-B499-B6A38E22E85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F72C9E8-99FC-4B31-AF64-B40F8EB96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1F8DBB7-3EC7-4E70-A6A7-7A90ED7DA8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1141FC-FC9F-4A1A-8B22-69ECE92498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96B9E8-4C88-47C7-BCF4-3AF7F59819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BAC0A16-6FCD-470E-80C5-96FF7C1648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84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20" Type="http://schemas.openxmlformats.org/officeDocument/2006/relationships/image" Target="../media/image3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4666" y="6201675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 smtClean="0"/>
              <a:t>SoftUni</a:t>
            </a:r>
            <a:r>
              <a:rPr lang="en-US" dirty="0" smtClean="0"/>
              <a:t> </a:t>
            </a:r>
            <a:r>
              <a:rPr lang="en-US" dirty="0"/>
              <a:t>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897" y="277713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ASP.NET Core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05C734-33CE-4D0B-A9FC-770444F26E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977230"/>
            <a:ext cx="3049769" cy="1670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1DBB2-29F8-49CB-94C3-35BE500CE3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5506" y="4388521"/>
            <a:ext cx="710756" cy="365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9156A-505D-4512-8365-80C19D046C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37" y="3197855"/>
            <a:ext cx="1190666" cy="1190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D92C2-A219-4992-A0DA-61FFD50B9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7" y="3160418"/>
            <a:ext cx="896129" cy="12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B32F851-E518-40F1-BF24-A02C4AAB5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81DCB44-A108-4B32-9FB3-13BA79D51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43451" cy="5528766"/>
          </a:xfrm>
        </p:spPr>
        <p:txBody>
          <a:bodyPr/>
          <a:lstStyle/>
          <a:p>
            <a:r>
              <a:rPr lang="en-US" dirty="0"/>
              <a:t>The three best projects will win a discount for the next course (professional / open program)</a:t>
            </a:r>
          </a:p>
          <a:p>
            <a:pPr lvl="1"/>
            <a:r>
              <a:rPr lang="en-US" dirty="0"/>
              <a:t>First place – 80% of the price</a:t>
            </a:r>
          </a:p>
          <a:p>
            <a:pPr lvl="1"/>
            <a:r>
              <a:rPr lang="en-US" dirty="0"/>
              <a:t>Second place – 50% of the price</a:t>
            </a:r>
          </a:p>
          <a:p>
            <a:pPr lvl="1"/>
            <a:r>
              <a:rPr lang="en-US" dirty="0"/>
              <a:t>Third place – 30% of the price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E75902A-B4AD-4CDF-ACD6-DCD7B2FA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Project Challenge</a:t>
            </a:r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2CAC15E-1784-444B-8312-7C8C43BA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4" t="34280" r="11026" b="18231"/>
          <a:stretch/>
        </p:blipFill>
        <p:spPr>
          <a:xfrm>
            <a:off x="6475445" y="4444203"/>
            <a:ext cx="5277585" cy="2296866"/>
          </a:xfrm>
          <a:prstGeom prst="rect">
            <a:avLst/>
          </a:prstGeom>
        </p:spPr>
      </p:pic>
      <p:sp>
        <p:nvSpPr>
          <p:cNvPr id="11" name="Правоъгълник: със заоблени ъгли 10">
            <a:extLst>
              <a:ext uri="{FF2B5EF4-FFF2-40B4-BE49-F238E27FC236}">
                <a16:creationId xmlns:a16="http://schemas.microsoft.com/office/drawing/2014/main" id="{3CE97C52-8288-403A-AC76-324B6F424563}"/>
              </a:ext>
            </a:extLst>
          </p:cNvPr>
          <p:cNvSpPr/>
          <p:nvPr/>
        </p:nvSpPr>
        <p:spPr bwMode="auto">
          <a:xfrm>
            <a:off x="8625069" y="3964836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80%</a:t>
            </a: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B8911EBD-2714-4411-8A5E-15EACB432224}"/>
              </a:ext>
            </a:extLst>
          </p:cNvPr>
          <p:cNvSpPr/>
          <p:nvPr/>
        </p:nvSpPr>
        <p:spPr bwMode="auto">
          <a:xfrm>
            <a:off x="7133237" y="4556619"/>
            <a:ext cx="1158597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</p:txBody>
      </p:sp>
      <p:sp>
        <p:nvSpPr>
          <p:cNvPr id="15" name="Правоъгълник: със заоблени ъгли 14">
            <a:extLst>
              <a:ext uri="{FF2B5EF4-FFF2-40B4-BE49-F238E27FC236}">
                <a16:creationId xmlns:a16="http://schemas.microsoft.com/office/drawing/2014/main" id="{9328F76F-EC8F-4A9C-86D4-1F6980F9AEE0}"/>
              </a:ext>
            </a:extLst>
          </p:cNvPr>
          <p:cNvSpPr/>
          <p:nvPr/>
        </p:nvSpPr>
        <p:spPr bwMode="auto">
          <a:xfrm>
            <a:off x="10219526" y="4511731"/>
            <a:ext cx="1097644" cy="70912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30%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39B2ABBE-8744-437C-A9CA-D6433414D1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36" y="4760789"/>
            <a:ext cx="3822175" cy="13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Trainers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28" y="1524497"/>
            <a:ext cx="2437155" cy="24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3.ytimg.com/vi/1UZ-OX6mtbc/maxresdefault.jpg">
            <a:extLst>
              <a:ext uri="{FF2B5EF4-FFF2-40B4-BE49-F238E27FC236}">
                <a16:creationId xmlns:a16="http://schemas.microsoft.com/office/drawing/2014/main" id="{1C703E7F-EB3C-4DD9-8589-D0754FFA5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"/>
          <a:stretch/>
        </p:blipFill>
        <p:spPr bwMode="auto">
          <a:xfrm>
            <a:off x="7935598" y="1615353"/>
            <a:ext cx="3646163" cy="3646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1"/>
              <a:t>Various job titles at the same time:</a:t>
            </a:r>
          </a:p>
          <a:p>
            <a:pPr lvl="1"/>
            <a:r>
              <a:rPr lang="en-GB" noProof="1"/>
              <a:t>CTO @ SoftUni Dev Team</a:t>
            </a:r>
          </a:p>
          <a:p>
            <a:pPr lvl="1"/>
            <a:r>
              <a:rPr lang="en-GB" noProof="1"/>
              <a:t>Technical Trainer @ SoftUni</a:t>
            </a:r>
          </a:p>
          <a:p>
            <a:pPr lvl="1"/>
            <a:r>
              <a:rPr lang="en-US" noProof="1"/>
              <a:t>Creator of open-source </a:t>
            </a:r>
            <a:r>
              <a:rPr lang="bg-BG" noProof="1"/>
              <a:t/>
            </a:r>
            <a:br>
              <a:rPr lang="bg-BG" noProof="1"/>
            </a:br>
            <a:r>
              <a:rPr lang="en-US" noProof="1"/>
              <a:t>libraries for ASP.NET</a:t>
            </a:r>
          </a:p>
          <a:p>
            <a:pPr lvl="2"/>
            <a:r>
              <a:rPr lang="en-US" noProof="1"/>
              <a:t>MyTested.AspNetCore.Mvc</a:t>
            </a:r>
          </a:p>
          <a:p>
            <a:pPr lvl="1"/>
            <a:r>
              <a:rPr lang="en-GB" noProof="1"/>
              <a:t>Mathematical competitions champion</a:t>
            </a:r>
          </a:p>
          <a:p>
            <a:r>
              <a:rPr lang="en-GB" noProof="1"/>
              <a:t>Contacts:</a:t>
            </a:r>
          </a:p>
          <a:p>
            <a:pPr lvl="1"/>
            <a:r>
              <a:rPr lang="en-GB" noProof="1">
                <a:hlinkClick r:id=""/>
              </a:rPr>
              <a:t>https://github.com/ivaylokenov</a:t>
            </a:r>
          </a:p>
          <a:p>
            <a:pPr lvl="1"/>
            <a:r>
              <a:rPr lang="en-GB" noProof="1">
                <a:hlinkClick r:id=""/>
              </a:rPr>
              <a:t>https://linkedin.com/in/kenov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Ivaylo Kenov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r>
              <a:rPr lang="bg-BG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58" y="1600676"/>
            <a:ext cx="2133044" cy="21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at </a:t>
            </a:r>
            <a:r>
              <a:rPr lang="en-US" noProof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2838" y="2876044"/>
            <a:ext cx="10383763" cy="35247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ASP.NET Core</a:t>
            </a:r>
          </a:p>
          <a:p>
            <a:endParaRPr lang="bg-BG" dirty="0">
              <a:effectLst/>
            </a:endParaRPr>
          </a:p>
          <a:p>
            <a:r>
              <a:rPr lang="en-US" dirty="0">
                <a:effectLst/>
              </a:rPr>
              <a:t>7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weeks</a:t>
            </a:r>
            <a:r>
              <a:rPr lang="bg-BG" dirty="0">
                <a:effectLst/>
              </a:rPr>
              <a:t> * </a:t>
            </a:r>
            <a:r>
              <a:rPr lang="en-US" dirty="0">
                <a:effectLst/>
              </a:rPr>
              <a:t>2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times / week</a:t>
            </a:r>
          </a:p>
          <a:p>
            <a:r>
              <a:rPr lang="en-US" dirty="0">
                <a:effectLst/>
              </a:rPr>
              <a:t>18 credits</a:t>
            </a:r>
            <a:endParaRPr lang="bg-BG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Start: </a:t>
            </a:r>
            <a:r>
              <a:rPr lang="en-US" dirty="0" smtClean="0">
                <a:effectLst/>
              </a:rPr>
              <a:t>29-Jun-2021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Project Defense: </a:t>
            </a:r>
            <a:r>
              <a:rPr lang="en-US" dirty="0" smtClean="0">
                <a:effectLst/>
              </a:rPr>
              <a:t>21-Aug-2021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Project Defense: </a:t>
            </a:r>
            <a:r>
              <a:rPr lang="en-US" dirty="0" smtClean="0">
                <a:effectLst/>
              </a:rPr>
              <a:t>27-Aug-2021</a:t>
            </a:r>
            <a:endParaRPr lang="en-US" dirty="0">
              <a:effectLst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902" y="1623039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2</a:t>
            </a:r>
            <a:r>
              <a:rPr lang="en-US" sz="2000" b="1" dirty="0" smtClean="0"/>
              <a:t>9-Jun-2021</a:t>
            </a:r>
            <a:endParaRPr lang="en-US" sz="2000" b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512838" y="2240377"/>
            <a:ext cx="10383763" cy="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2837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85162" y="212371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13049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47508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40214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68101" y="2121408"/>
            <a:ext cx="0" cy="26630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90355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89660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26396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356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8144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16897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92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2120051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488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63200" y="212140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62600" y="2110888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53560" y="1981399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1" y="1623039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27-Aug-2021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18906" y="1623039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21-Aug-2021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56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  <a:p>
            <a:r>
              <a:rPr lang="en-US" dirty="0"/>
              <a:t>You no longer have homework</a:t>
            </a:r>
          </a:p>
          <a:p>
            <a:pPr lvl="1"/>
            <a:r>
              <a:rPr lang="en-US" dirty="0"/>
              <a:t>Fix bugs and implement features in the custom MVC framework</a:t>
            </a:r>
          </a:p>
          <a:p>
            <a:pPr lvl="1"/>
            <a:r>
              <a:rPr lang="en-US" dirty="0"/>
              <a:t>Work </a:t>
            </a:r>
            <a:r>
              <a:rPr lang="en-US"/>
              <a:t>with GitHub</a:t>
            </a:r>
            <a:endParaRPr lang="en-US" dirty="0"/>
          </a:p>
          <a:p>
            <a:r>
              <a:rPr lang="en-US" dirty="0"/>
              <a:t>Groups of lectures are followed by workshops</a:t>
            </a:r>
          </a:p>
          <a:p>
            <a:pPr lvl="1"/>
            <a:r>
              <a:rPr lang="en-US" dirty="0"/>
              <a:t>Knowledge is used to extend an application</a:t>
            </a:r>
          </a:p>
          <a:p>
            <a:pPr lvl="1"/>
            <a:r>
              <a:rPr lang="en-US" dirty="0"/>
              <a:t>Best practices are applied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0" y="3581401"/>
            <a:ext cx="2478171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92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2583073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699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r>
              <a:rPr lang="bg-BG" sz="2300" b="1" dirty="0"/>
              <a:t/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5953587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54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 smtClean="0"/>
              <a:t>Exam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 smtClean="0"/>
              <a:t>Exam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40074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  <a:p>
            <a:pPr marL="457057" indent="-457200">
              <a:lnSpc>
                <a:spcPts val="4000"/>
              </a:lnSpc>
            </a:pPr>
            <a:r>
              <a:rPr lang="en-US" dirty="0"/>
              <a:t>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6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7383" y="1764434"/>
            <a:ext cx="5036134" cy="1394637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7383" y="4238790"/>
            <a:ext cx="5036134" cy="2082487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6859745" y="774000"/>
            <a:ext cx="4112525" cy="3752023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2" name="Picture 1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489" y="4200033"/>
            <a:ext cx="2160000" cy="21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91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295957"/>
            <a:ext cx="2497480" cy="24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Essentials of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View Engine</a:t>
            </a:r>
          </a:p>
          <a:p>
            <a:pPr>
              <a:buClr>
                <a:schemeClr val="tx1"/>
              </a:buClr>
            </a:pPr>
            <a:r>
              <a:rPr lang="en-US" dirty="0"/>
              <a:t>Application Flow,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>
              <a:buClr>
                <a:schemeClr val="tx1"/>
              </a:buClr>
            </a:pPr>
            <a:r>
              <a:rPr lang="en-US" dirty="0"/>
              <a:t>Web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(1)</a:t>
            </a:r>
          </a:p>
        </p:txBody>
      </p:sp>
    </p:spTree>
    <p:extLst>
      <p:ext uri="{BB962C8B-B14F-4D97-AF65-F5344CB8AC3E}">
        <p14:creationId xmlns:p14="http://schemas.microsoft.com/office/powerpoint/2010/main" val="6095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r>
              <a:rPr lang="en-US" dirty="0"/>
              <a:t>Project </a:t>
            </a:r>
            <a:r>
              <a:rPr lang="en-US" b="1" dirty="0">
                <a:solidFill>
                  <a:schemeClr val="bg1"/>
                </a:solidFill>
              </a:rPr>
              <a:t>Architecture</a:t>
            </a:r>
          </a:p>
          <a:p>
            <a:pPr>
              <a:buClr>
                <a:schemeClr val="tx1"/>
              </a:buClr>
            </a:pPr>
            <a:r>
              <a:rPr lang="en-US" noProof="1"/>
              <a:t>SignalR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Azure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Deployment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Continuous Integration</a:t>
            </a:r>
          </a:p>
          <a:p>
            <a:pPr>
              <a:buClr>
                <a:schemeClr val="tx1"/>
              </a:buClr>
            </a:pPr>
            <a:r>
              <a:rPr lang="en-US" noProof="1"/>
              <a:t>Blazor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Course Content (2)</a:t>
            </a:r>
          </a:p>
        </p:txBody>
      </p:sp>
    </p:spTree>
    <p:extLst>
      <p:ext uri="{BB962C8B-B14F-4D97-AF65-F5344CB8AC3E}">
        <p14:creationId xmlns:p14="http://schemas.microsoft.com/office/powerpoint/2010/main" val="13283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Implementing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web application </a:t>
            </a:r>
            <a:r>
              <a:rPr lang="en-US" sz="3400" dirty="0"/>
              <a:t>with:</a:t>
            </a:r>
          </a:p>
          <a:p>
            <a:pPr lvl="1"/>
            <a:r>
              <a:rPr lang="en-US" noProof="1"/>
              <a:t>ASP.NET </a:t>
            </a:r>
            <a:r>
              <a:rPr lang="en-US" dirty="0"/>
              <a:t>Core </a:t>
            </a:r>
            <a:r>
              <a:rPr lang="en-US" dirty="0" smtClean="0"/>
              <a:t>5.0</a:t>
            </a:r>
            <a:endParaRPr lang="en-US" dirty="0"/>
          </a:p>
          <a:p>
            <a:r>
              <a:rPr lang="en-US" dirty="0"/>
              <a:t>Public defense of its work in front of a trainer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10 – 15</a:t>
            </a:r>
            <a:r>
              <a:rPr lang="en-US" dirty="0"/>
              <a:t> minutes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Demonstrate</a:t>
            </a:r>
            <a:r>
              <a:rPr lang="en-US" dirty="0"/>
              <a:t> how the app works (very short)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the source code and </a:t>
            </a:r>
            <a:r>
              <a:rPr lang="en-US" b="1" dirty="0">
                <a:solidFill>
                  <a:schemeClr val="bg1"/>
                </a:solidFill>
              </a:rPr>
              <a:t>explain</a:t>
            </a:r>
            <a:r>
              <a:rPr lang="en-US" dirty="0"/>
              <a:t> how it works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Answer</a:t>
            </a:r>
            <a:r>
              <a:rPr lang="en-US" dirty="0"/>
              <a:t> questions related to the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Exam – Project Defense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9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</TotalTime>
  <Words>521</Words>
  <Application>Microsoft Office PowerPoint</Application>
  <PresentationFormat>Widescreen</PresentationFormat>
  <Paragraphs>130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ASP.NET Core</vt:lpstr>
      <vt:lpstr>Table of Contents</vt:lpstr>
      <vt:lpstr>Questions</vt:lpstr>
      <vt:lpstr>SoftUni Diamond Partners</vt:lpstr>
      <vt:lpstr>Educational Partners</vt:lpstr>
      <vt:lpstr>Course Objectives</vt:lpstr>
      <vt:lpstr>ASP.NET Core Course Content (1)</vt:lpstr>
      <vt:lpstr>ASP.NET Core Course Content (2)</vt:lpstr>
      <vt:lpstr>Exam – Project Defense</vt:lpstr>
      <vt:lpstr> Project Challenge</vt:lpstr>
      <vt:lpstr>Trainers</vt:lpstr>
      <vt:lpstr>Ivaylo Kenov</vt:lpstr>
      <vt:lpstr>Course Organization</vt:lpstr>
      <vt:lpstr>ASP.NET Core Course at SoftUni – Timeline</vt:lpstr>
      <vt:lpstr>Course Workflow</vt:lpstr>
      <vt:lpstr>SoftUni Certificate</vt:lpstr>
      <vt:lpstr>CPE Certificate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– Course Overview</dc:title>
  <dc:subject>Software Development Course</dc:subject>
  <dc:creator>Software University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19</cp:revision>
  <dcterms:created xsi:type="dcterms:W3CDTF">2018-05-23T13:08:44Z</dcterms:created>
  <dcterms:modified xsi:type="dcterms:W3CDTF">2021-06-28T11:52:13Z</dcterms:modified>
  <cp:category>programming;computer programming;software development;web development</cp:category>
</cp:coreProperties>
</file>