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5" r:id="rId36"/>
    <p:sldId id="297" r:id="rId37"/>
    <p:sldId id="29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67002" autoAdjust="0"/>
  </p:normalViewPr>
  <p:slideViewPr>
    <p:cSldViewPr showGuides="1">
      <p:cViewPr varScale="1">
        <p:scale>
          <a:sx n="80" d="100"/>
          <a:sy n="80" d="100"/>
        </p:scale>
        <p:origin x="1530" y="9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2.7.2021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23287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Components is </a:t>
            </a:r>
            <a:r>
              <a:rPr lang="en-US"/>
              <a:t>more powerful </a:t>
            </a:r>
            <a:r>
              <a:rPr lang="en-US" dirty="0"/>
              <a:t>than </a:t>
            </a:r>
            <a:r>
              <a:rPr lang="en-US"/>
              <a:t>Partial Views</a:t>
            </a:r>
            <a:r>
              <a:rPr lang="en-US" dirty="0"/>
              <a:t>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78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5027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6698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1732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ViewModel</a:t>
            </a:r>
            <a:r>
              <a:rPr lang="en-US" dirty="0"/>
              <a:t> where is possible, because it’s more clean and readable.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932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MVC pattern :</a:t>
            </a:r>
          </a:p>
          <a:p>
            <a:br>
              <a:rPr lang="en-US" dirty="0"/>
            </a:br>
            <a:r>
              <a:rPr lang="en-US" dirty="0"/>
              <a:t>1. Create Model (</a:t>
            </a:r>
            <a:r>
              <a:rPr lang="en-US" dirty="0" err="1"/>
              <a:t>ViewModel</a:t>
            </a:r>
            <a:r>
              <a:rPr lang="en-US" dirty="0"/>
              <a:t>) – the part that you want to render</a:t>
            </a:r>
          </a:p>
          <a:p>
            <a:r>
              <a:rPr lang="en-US" dirty="0"/>
              <a:t> - </a:t>
            </a:r>
            <a:r>
              <a:rPr lang="en-US" dirty="0" err="1"/>
              <a:t>UserModel</a:t>
            </a:r>
            <a:r>
              <a:rPr lang="en-US" dirty="0"/>
              <a:t> with Username, </a:t>
            </a:r>
            <a:r>
              <a:rPr lang="en-US" dirty="0" err="1"/>
              <a:t>FullName</a:t>
            </a:r>
            <a:r>
              <a:rPr lang="en-US" dirty="0"/>
              <a:t> and Age.</a:t>
            </a:r>
          </a:p>
          <a:p>
            <a:endParaRPr lang="en-US" dirty="0"/>
          </a:p>
          <a:p>
            <a:r>
              <a:rPr lang="en-US" dirty="0"/>
              <a:t>2. Create Controller and Action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example : (www.softuni.bg/users/index) </a:t>
            </a:r>
          </a:p>
          <a:p>
            <a:pPr marL="171450" indent="-171450">
              <a:buFontTx/>
              <a:buChar char="-"/>
            </a:pPr>
            <a:r>
              <a:rPr lang="en-US" dirty="0"/>
              <a:t>=&gt; users is controller name (</a:t>
            </a:r>
            <a:r>
              <a:rPr lang="en-US" dirty="0" err="1"/>
              <a:t>UsersController</a:t>
            </a:r>
            <a:r>
              <a:rPr lang="en-US" dirty="0"/>
              <a:t>) and index is action method name (</a:t>
            </a:r>
            <a:r>
              <a:rPr lang="en-US" dirty="0" err="1"/>
              <a:t>IActionResult</a:t>
            </a:r>
            <a:r>
              <a:rPr lang="en-US" dirty="0"/>
              <a:t> Index())</a:t>
            </a:r>
          </a:p>
          <a:p>
            <a:pPr marL="171450" indent="-171450">
              <a:buFontTx/>
              <a:buChar char="-"/>
            </a:pPr>
            <a:r>
              <a:rPr lang="en-US" dirty="0"/>
              <a:t>create user and then return it to the View</a:t>
            </a:r>
          </a:p>
          <a:p>
            <a:endParaRPr lang="en-US" dirty="0"/>
          </a:p>
          <a:p>
            <a:r>
              <a:rPr lang="en-US" dirty="0"/>
              <a:t>3. In View we fill data from Model</a:t>
            </a:r>
          </a:p>
          <a:p>
            <a:r>
              <a:rPr lang="en-US" dirty="0"/>
              <a:t> - when Controller return user then we have user in View (@model.UserModel) =&gt; @model =&gt; ‘m’ is lowercase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- if you want to use </a:t>
            </a:r>
            <a:r>
              <a:rPr lang="en-US" dirty="0" err="1"/>
              <a:t>UserModel</a:t>
            </a:r>
            <a:r>
              <a:rPr lang="en-US" dirty="0"/>
              <a:t> just type @Model. and IntelliSense will help you =&gt; @Model =&gt; ‘M’ is uppercase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972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3006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 Helpers is better than HTML Helpers.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40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5602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6106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sv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svg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178878"/>
            <a:ext cx="10965303" cy="882654"/>
          </a:xfrm>
        </p:spPr>
        <p:txBody>
          <a:bodyPr>
            <a:normAutofit fontScale="92500"/>
          </a:bodyPr>
          <a:lstStyle/>
          <a:p>
            <a:r>
              <a:rPr lang="en-US" dirty="0"/>
              <a:t>Views, Razor Syntax, Layout, Tag Helpers, View Components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Views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76E7BD-FB2A-41FA-BF16-626A0D3B1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94" y="2663956"/>
            <a:ext cx="3255220" cy="2077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3438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dirty="0"/>
              <a:t> – For values (HTML encoded)</a:t>
            </a:r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@{ … } </a:t>
            </a:r>
            <a:r>
              <a:rPr lang="en-US" dirty="0"/>
              <a:t>– For code blocks (keep the view simple!)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Syntax (1)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F551DE0-2326-4150-AFA4-07B8C271A2AD}"/>
              </a:ext>
            </a:extLst>
          </p:cNvPr>
          <p:cNvSpPr txBox="1">
            <a:spLocks/>
          </p:cNvSpPr>
          <p:nvPr/>
        </p:nvSpPr>
        <p:spPr>
          <a:xfrm>
            <a:off x="823661" y="1827384"/>
            <a:ext cx="7588376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Current time is: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@DateTime.Now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!!!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Not HTML encoded value: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@Html.Raw(someVar)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&lt;/p&gt;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1F6853C-9BF3-4684-A554-51C0E55DFD10}"/>
              </a:ext>
            </a:extLst>
          </p:cNvPr>
          <p:cNvSpPr txBox="1">
            <a:spLocks/>
          </p:cNvSpPr>
          <p:nvPr/>
        </p:nvSpPr>
        <p:spPr>
          <a:xfrm>
            <a:off x="238320" y="4075650"/>
            <a:ext cx="1171536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    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var productName = "Energy drink";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    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if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 != null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{ productName =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Model.ProductName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; }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else if (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ViewBag.ProductName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!= null) { productName =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ViewBag.ProductName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; }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} 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&lt;p&gt;Product "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@productName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" has been added in your shopping cart&lt;/p&gt;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350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else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for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foreach</a:t>
            </a:r>
            <a:r>
              <a:rPr lang="en-US" dirty="0"/>
              <a:t>, etc. C# statements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HTML markup lines can be included at any part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@:</a:t>
            </a:r>
            <a:r>
              <a:rPr lang="en-US" dirty="0"/>
              <a:t> – For plain text line to be rendered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Razor Syntax (2)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A88159F-173A-4B34-9248-C03B4470BCDC}"/>
              </a:ext>
            </a:extLst>
          </p:cNvPr>
          <p:cNvSpPr txBox="1">
            <a:spLocks/>
          </p:cNvSpPr>
          <p:nvPr/>
        </p:nvSpPr>
        <p:spPr>
          <a:xfrm>
            <a:off x="926296" y="3180323"/>
            <a:ext cx="10367015" cy="35728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&lt;div class="products-list"&gt;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@if (Model.Products.Count() == 0) {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&lt;p&gt;Sorry, no products found!&lt;/p&gt;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else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@: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List of the products found: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foreach(var product in Model.Products)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    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&lt;b&gt;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@product.Name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, &lt;/b&gt;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&lt;/div&gt;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021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Comments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about "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dirty="0"/>
              <a:t>" and emails?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Razor Syntax (3)</a:t>
            </a: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76C28DF-CBE2-45A5-9CA4-2EF965099A48}"/>
              </a:ext>
            </a:extLst>
          </p:cNvPr>
          <p:cNvSpPr txBox="1">
            <a:spLocks/>
          </p:cNvSpPr>
          <p:nvPr/>
        </p:nvSpPr>
        <p:spPr>
          <a:xfrm>
            <a:off x="726777" y="1680901"/>
            <a:ext cx="10746299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@*</a:t>
            </a:r>
          </a:p>
          <a:p>
            <a:r>
              <a:rPr lang="en-US" dirty="0">
                <a:ln w="0">
                  <a:noFill/>
                </a:ln>
                <a:solidFill>
                  <a:srgbClr val="FF0000"/>
                </a:solidFill>
                <a:effectLst/>
              </a:rPr>
              <a:t>    </a:t>
            </a:r>
            <a:r>
              <a:rPr lang="en-US" dirty="0">
                <a:ln w="0">
                  <a:noFill/>
                </a:ln>
                <a:solidFill>
                  <a:srgbClr val="C00000"/>
                </a:solidFill>
                <a:effectLst/>
              </a:rPr>
              <a:t>A Razor Comment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*@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@{</a:t>
            </a:r>
          </a:p>
          <a:p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// </a:t>
            </a:r>
            <a:r>
              <a:rPr lang="en-US" dirty="0">
                <a:ln w="0">
                  <a:noFill/>
                </a:ln>
                <a:solidFill>
                  <a:srgbClr val="C00000"/>
                </a:solidFill>
                <a:effectLst/>
              </a:rPr>
              <a:t>A C# comment</a:t>
            </a:r>
          </a:p>
          <a:p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/* </a:t>
            </a:r>
            <a:r>
              <a:rPr lang="en-US" dirty="0">
                <a:ln w="0">
                  <a:noFill/>
                </a:ln>
                <a:solidFill>
                  <a:srgbClr val="C00000"/>
                </a:solidFill>
                <a:effectLst/>
              </a:rPr>
              <a:t>A Multi</a:t>
            </a:r>
          </a:p>
          <a:p>
            <a:r>
              <a:rPr lang="en-US" dirty="0">
                <a:ln w="0">
                  <a:noFill/>
                </a:ln>
                <a:solidFill>
                  <a:srgbClr val="C00000"/>
                </a:solidFill>
                <a:effectLst/>
              </a:rPr>
              <a:t>         line C# comment</a:t>
            </a:r>
          </a:p>
          <a:p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*/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/>
              </a:rPr>
              <a:t>&lt;!-- HTML Comment --&gt;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F6BB63B-90CC-4C39-A179-983DC84AD774}"/>
              </a:ext>
            </a:extLst>
          </p:cNvPr>
          <p:cNvSpPr txBox="1">
            <a:spLocks/>
          </p:cNvSpPr>
          <p:nvPr/>
        </p:nvSpPr>
        <p:spPr>
          <a:xfrm>
            <a:off x="722850" y="5277176"/>
            <a:ext cx="10746299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/>
                <a:solidFill>
                  <a:schemeClr val="tx1"/>
                </a:solidFill>
                <a:effectLst/>
              </a:rPr>
              <a:t>&lt;p&gt;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/>
              </a:rPr>
              <a:t>     This is the sign that separates email names from domains: </a:t>
            </a:r>
            <a:r>
              <a:rPr lang="en-US" dirty="0">
                <a:ln w="0"/>
                <a:solidFill>
                  <a:schemeClr val="bg1"/>
                </a:solidFill>
                <a:effectLst/>
              </a:rPr>
              <a:t>@@</a:t>
            </a:r>
            <a:r>
              <a:rPr lang="en-US" dirty="0">
                <a:ln w="0"/>
                <a:solidFill>
                  <a:schemeClr val="tx1"/>
                </a:solidFill>
                <a:effectLst/>
              </a:rPr>
              <a:t>&lt;br /&gt;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/>
              </a:rPr>
              <a:t>     And this is how smart Razor is: </a:t>
            </a:r>
            <a:r>
              <a:rPr lang="en-US" dirty="0">
                <a:ln w="0"/>
                <a:solidFill>
                  <a:schemeClr val="bg1"/>
                </a:solidFill>
                <a:effectLst/>
              </a:rPr>
              <a:t>spam_me@gmail.com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/>
              </a:rPr>
              <a:t>&lt;/p&gt;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174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@(…)</a:t>
            </a:r>
            <a:r>
              <a:rPr lang="en-US" dirty="0"/>
              <a:t> – Explicit code expression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@using </a:t>
            </a:r>
            <a:r>
              <a:rPr lang="en-US" dirty="0"/>
              <a:t>– for including namespace into view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@model </a:t>
            </a:r>
            <a:r>
              <a:rPr lang="en-US" dirty="0"/>
              <a:t>– for defining the model for the view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Razor Syntax (4)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BEC0338-7B9B-470D-8756-748D440E3367}"/>
              </a:ext>
            </a:extLst>
          </p:cNvPr>
          <p:cNvSpPr txBox="1">
            <a:spLocks/>
          </p:cNvSpPr>
          <p:nvPr/>
        </p:nvSpPr>
        <p:spPr>
          <a:xfrm>
            <a:off x="722850" y="1893455"/>
            <a:ext cx="10763134" cy="19724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</a:t>
            </a:r>
          </a:p>
          <a:p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Current rating(0-10): </a:t>
            </a:r>
            <a:r>
              <a:rPr lang="en-US" sz="1900" dirty="0">
                <a:ln w="0">
                  <a:noFill/>
                </a:ln>
                <a:solidFill>
                  <a:schemeClr val="bg1"/>
                </a:solidFill>
                <a:effectLst/>
              </a:rPr>
              <a:t>@Model.Rating </a:t>
            </a:r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/ 10.0  </a:t>
            </a:r>
            <a:r>
              <a:rPr lang="en-US" sz="1900" dirty="0">
                <a:ln w="0">
                  <a:noFill/>
                </a:ln>
                <a:solidFill>
                  <a:schemeClr val="accent2"/>
                </a:solidFill>
                <a:effectLst/>
              </a:rPr>
              <a:t>@* 6 / 10.0 *@</a:t>
            </a:r>
          </a:p>
          <a:p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Current rating(0-1): </a:t>
            </a:r>
            <a:r>
              <a:rPr lang="en-US" sz="1900" dirty="0">
                <a:ln w="0">
                  <a:noFill/>
                </a:ln>
                <a:solidFill>
                  <a:schemeClr val="bg1"/>
                </a:solidFill>
                <a:effectLst/>
              </a:rPr>
              <a:t>@(Model.Rating / 10.0)</a:t>
            </a:r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900" dirty="0">
                <a:ln w="0">
                  <a:noFill/>
                </a:ln>
                <a:solidFill>
                  <a:schemeClr val="accent2"/>
                </a:solidFill>
                <a:effectLst/>
              </a:rPr>
              <a:t>@* 0.6 *@</a:t>
            </a:r>
          </a:p>
          <a:p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spam_me@Model.Rating                        </a:t>
            </a:r>
            <a:r>
              <a:rPr lang="en-US" sz="1900" dirty="0">
                <a:ln w="0">
                  <a:noFill/>
                </a:ln>
                <a:solidFill>
                  <a:schemeClr val="accent2"/>
                </a:solidFill>
                <a:effectLst/>
              </a:rPr>
              <a:t>@* spam_me@Model.Rating *@     </a:t>
            </a:r>
          </a:p>
          <a:p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spam_me</a:t>
            </a:r>
            <a:r>
              <a:rPr lang="en-US" sz="1900" dirty="0">
                <a:ln w="0">
                  <a:noFill/>
                </a:ln>
                <a:solidFill>
                  <a:schemeClr val="bg1"/>
                </a:solidFill>
                <a:effectLst/>
              </a:rPr>
              <a:t>@(Model.Rating)</a:t>
            </a:r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   </a:t>
            </a:r>
            <a:r>
              <a:rPr lang="en-US" sz="1900" dirty="0">
                <a:ln w="0">
                  <a:noFill/>
                </a:ln>
                <a:solidFill>
                  <a:schemeClr val="accent2"/>
                </a:solidFill>
                <a:effectLst/>
              </a:rPr>
              <a:t>@* spam_me6 *@</a:t>
            </a:r>
          </a:p>
          <a:p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&lt;/p&gt;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FF5A991-842B-42B2-9ABE-4141BADFA939}"/>
              </a:ext>
            </a:extLst>
          </p:cNvPr>
          <p:cNvSpPr txBox="1">
            <a:spLocks/>
          </p:cNvSpPr>
          <p:nvPr/>
        </p:nvSpPr>
        <p:spPr>
          <a:xfrm>
            <a:off x="717608" y="5398199"/>
            <a:ext cx="10763134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@using MyFirstMvcApplication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Models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@model UserModel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@Model.Username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&lt;/p&gt;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531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A91E1C-6E60-4D93-90DD-24A1BB0D5D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supports </a:t>
            </a:r>
            <a:r>
              <a:rPr lang="en-US" sz="3000" b="1" dirty="0">
                <a:solidFill>
                  <a:schemeClr val="bg1"/>
                </a:solidFill>
              </a:rPr>
              <a:t>dependency injection</a:t>
            </a:r>
            <a:r>
              <a:rPr lang="en-US" sz="3000" dirty="0"/>
              <a:t> into views.</a:t>
            </a:r>
          </a:p>
          <a:p>
            <a:pPr lvl="1"/>
            <a:r>
              <a:rPr lang="en-US" sz="2800" dirty="0"/>
              <a:t>You can inject a </a:t>
            </a:r>
            <a:r>
              <a:rPr lang="en-US" sz="2800" b="1" dirty="0">
                <a:solidFill>
                  <a:schemeClr val="bg1"/>
                </a:solidFill>
              </a:rPr>
              <a:t>Service</a:t>
            </a:r>
            <a:r>
              <a:rPr lang="en-US" sz="2800" dirty="0"/>
              <a:t> into a </a:t>
            </a:r>
            <a:r>
              <a:rPr lang="en-US" sz="2800" b="1" dirty="0">
                <a:solidFill>
                  <a:schemeClr val="bg1"/>
                </a:solidFill>
              </a:rPr>
              <a:t>View</a:t>
            </a:r>
            <a:r>
              <a:rPr lang="en-US" sz="2800" dirty="0"/>
              <a:t> by using </a:t>
            </a:r>
            <a:r>
              <a:rPr lang="en-US" sz="2800" b="1" dirty="0">
                <a:solidFill>
                  <a:schemeClr val="bg1"/>
                </a:solidFill>
              </a:rPr>
              <a:t>@inject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06A7E6-BC9A-4F8B-B8C6-B124E72C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– Dependency Injection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DBC5125-7112-4BC4-95FE-624F8AC946D9}"/>
              </a:ext>
            </a:extLst>
          </p:cNvPr>
          <p:cNvSpPr/>
          <p:nvPr/>
        </p:nvSpPr>
        <p:spPr bwMode="auto">
          <a:xfrm>
            <a:off x="6273522" y="5137599"/>
            <a:ext cx="839755" cy="41987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95F11A-AE48-4BE4-BA89-02635A886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023" y="2518570"/>
            <a:ext cx="5544601" cy="139150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05" y="2518570"/>
            <a:ext cx="5566944" cy="15735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719" y="3847200"/>
            <a:ext cx="2208963" cy="264928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205" y="4304862"/>
            <a:ext cx="49244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7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Layout and Special View Files</a:t>
            </a:r>
            <a:endParaRPr lang="bg-BG"/>
          </a:p>
        </p:txBody>
      </p:sp>
      <p:pic>
        <p:nvPicPr>
          <p:cNvPr id="1026" name="Picture 2" descr="Page Layout example">
            <a:extLst>
              <a:ext uri="{FF2B5EF4-FFF2-40B4-BE49-F238E27FC236}">
                <a16:creationId xmlns:a16="http://schemas.microsoft.com/office/drawing/2014/main" id="{D4AD8A7E-BBAF-42EC-9B01-A2597C902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31" y="1719365"/>
            <a:ext cx="2928937" cy="170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36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r>
              <a:rPr lang="en-US" dirty="0"/>
              <a:t>Define a </a:t>
            </a:r>
            <a:r>
              <a:rPr lang="en-US" b="1" dirty="0">
                <a:solidFill>
                  <a:schemeClr val="bg1"/>
                </a:solidFill>
              </a:rPr>
              <a:t>common site template </a:t>
            </a:r>
            <a:r>
              <a:rPr lang="en-US" sz="3000" dirty="0"/>
              <a:t>(~/Views/Shared/_</a:t>
            </a:r>
            <a:r>
              <a:rPr lang="en-US" sz="3000" noProof="1"/>
              <a:t>Layout.cshtml</a:t>
            </a:r>
            <a:r>
              <a:rPr lang="en-US" sz="3400" dirty="0"/>
              <a:t>)</a:t>
            </a:r>
          </a:p>
          <a:p>
            <a:r>
              <a:rPr lang="en-US" dirty="0"/>
              <a:t>Razor View engine renders content </a:t>
            </a:r>
            <a:r>
              <a:rPr lang="en-US" b="1" dirty="0">
                <a:solidFill>
                  <a:schemeClr val="bg1"/>
                </a:solidFill>
              </a:rPr>
              <a:t>inside-out</a:t>
            </a:r>
          </a:p>
          <a:p>
            <a:pPr lvl="1"/>
            <a:r>
              <a:rPr lang="en-US" dirty="0"/>
              <a:t>First the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  <a:r>
              <a:rPr lang="en-US" dirty="0"/>
              <a:t> is rendered, and after that – the </a:t>
            </a:r>
            <a:r>
              <a:rPr lang="en-US" b="1" dirty="0">
                <a:solidFill>
                  <a:schemeClr val="bg1"/>
                </a:solidFill>
              </a:rPr>
              <a:t>Layout</a:t>
            </a:r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@RenderBody() </a:t>
            </a:r>
            <a:r>
              <a:rPr lang="en-US" sz="3200" dirty="0"/>
              <a:t>–</a:t>
            </a:r>
            <a:br>
              <a:rPr lang="en-US" sz="3200" dirty="0"/>
            </a:br>
            <a:r>
              <a:rPr lang="en-US" sz="3200" dirty="0"/>
              <a:t>indicate where we want</a:t>
            </a:r>
            <a:br>
              <a:rPr lang="en-US" sz="3200" dirty="0"/>
            </a:br>
            <a:r>
              <a:rPr lang="en-US" sz="3200" dirty="0"/>
              <a:t>the views based on this</a:t>
            </a:r>
            <a:br>
              <a:rPr lang="en-US" sz="3200" dirty="0"/>
            </a:br>
            <a:r>
              <a:rPr lang="en-US" sz="3200" dirty="0"/>
              <a:t>layout to "</a:t>
            </a:r>
            <a:r>
              <a:rPr lang="en-US" sz="3200" b="1" dirty="0">
                <a:solidFill>
                  <a:schemeClr val="bg1"/>
                </a:solidFill>
              </a:rPr>
              <a:t>fill in</a:t>
            </a:r>
            <a:r>
              <a:rPr lang="en-US" sz="3200" dirty="0"/>
              <a:t>" their</a:t>
            </a:r>
            <a:br>
              <a:rPr lang="en-US" sz="3200" dirty="0"/>
            </a:br>
            <a:r>
              <a:rPr lang="en-US" sz="3200" dirty="0"/>
              <a:t>core content at that</a:t>
            </a:r>
            <a:br>
              <a:rPr lang="en-US" sz="3200" dirty="0"/>
            </a:br>
            <a:r>
              <a:rPr lang="en-US" sz="3200" dirty="0"/>
              <a:t>location in the HTML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A969A7-E425-499C-8FBB-881AF7399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361" y="3281377"/>
            <a:ext cx="5784707" cy="3116248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783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</a:t>
            </a:r>
            <a:r>
              <a:rPr lang="en-US" noProof="1"/>
              <a:t>ViewStart.cshtml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252109"/>
            <a:ext cx="11804822" cy="5242906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Views don't need to specify layout since their default layout is </a:t>
            </a:r>
            <a:br>
              <a:rPr lang="en-US" dirty="0"/>
            </a:br>
            <a:r>
              <a:rPr lang="en-US" dirty="0"/>
              <a:t>set in their </a:t>
            </a:r>
            <a:r>
              <a:rPr lang="en-US" b="1" noProof="1">
                <a:solidFill>
                  <a:schemeClr val="bg1"/>
                </a:solidFill>
              </a:rPr>
              <a:t>_ViewStart </a:t>
            </a:r>
            <a:r>
              <a:rPr lang="en-US" dirty="0"/>
              <a:t>file: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~/</a:t>
            </a:r>
            <a:r>
              <a:rPr lang="en-US" b="1" noProof="1">
                <a:solidFill>
                  <a:schemeClr val="bg1"/>
                </a:solidFill>
              </a:rPr>
              <a:t>Views/_ViewStart.cshtml </a:t>
            </a:r>
            <a:r>
              <a:rPr lang="en-US" noProof="1"/>
              <a:t>(</a:t>
            </a:r>
            <a:r>
              <a:rPr lang="en-US" dirty="0"/>
              <a:t>code for all views)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Each view can specify custom layout pages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Views without layout: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DA80D99-2472-4970-9578-30093D3A1359}"/>
              </a:ext>
            </a:extLst>
          </p:cNvPr>
          <p:cNvSpPr txBox="1">
            <a:spLocks/>
          </p:cNvSpPr>
          <p:nvPr/>
        </p:nvSpPr>
        <p:spPr>
          <a:xfrm>
            <a:off x="714433" y="5562600"/>
            <a:ext cx="10763134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    Layout = 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null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4E4D70C-8281-4A6A-B24D-556084ABB1E8}"/>
              </a:ext>
            </a:extLst>
          </p:cNvPr>
          <p:cNvSpPr txBox="1">
            <a:spLocks/>
          </p:cNvSpPr>
          <p:nvPr/>
        </p:nvSpPr>
        <p:spPr>
          <a:xfrm>
            <a:off x="714433" y="3655807"/>
            <a:ext cx="10763134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    Layout = 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"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~/Views/Shared/_UncommonLayout.cshtml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835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</a:t>
            </a:r>
            <a:r>
              <a:rPr lang="en-US" noProof="1"/>
              <a:t>ViewImports.cshtml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252108"/>
            <a:ext cx="11804822" cy="5412461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If a directive or a dependency is shared between many Views it can be specified globally in the </a:t>
            </a:r>
            <a:r>
              <a:rPr lang="en-US" b="1" noProof="1">
                <a:solidFill>
                  <a:schemeClr val="bg1"/>
                </a:solidFill>
              </a:rPr>
              <a:t>ViewImports</a:t>
            </a:r>
            <a:r>
              <a:rPr lang="en-US" noProof="1"/>
              <a:t>: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~/</a:t>
            </a:r>
            <a:r>
              <a:rPr lang="en-US" b="1" noProof="1">
                <a:solidFill>
                  <a:schemeClr val="bg1"/>
                </a:solidFill>
              </a:rPr>
              <a:t>Views/_ViewImports.cshtml </a:t>
            </a:r>
            <a:r>
              <a:rPr lang="en-US" dirty="0"/>
              <a:t>(code for all views)</a:t>
            </a:r>
          </a:p>
          <a:p>
            <a:pPr marL="609219" lvl="1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 marL="609219" lvl="1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 marL="609219" lvl="1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 marL="609219" lvl="1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32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This file does not support other Razor features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4E4D70C-8281-4A6A-B24D-556084ABB1E8}"/>
              </a:ext>
            </a:extLst>
          </p:cNvPr>
          <p:cNvSpPr txBox="1">
            <a:spLocks/>
          </p:cNvSpPr>
          <p:nvPr/>
        </p:nvSpPr>
        <p:spPr>
          <a:xfrm>
            <a:off x="1159350" y="3181767"/>
            <a:ext cx="9873300" cy="2526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chemeClr val="bg1"/>
                </a:solidFill>
                <a:effectLst/>
              </a:rPr>
              <a:t>@using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WebApplication1</a:t>
            </a: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@using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WebApplication1.Models</a:t>
            </a: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@using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WebApplication1.Models.AccountViewModels</a:t>
            </a: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@using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WebApplication1.Models.ManageViewModels</a:t>
            </a: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@using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Microsoft.AspNetCore.Identity</a:t>
            </a: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@addTagHelper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*,</a:t>
            </a:r>
            <a:r>
              <a:rPr lang="en-US" sz="2500" dirty="0">
                <a:solidFill>
                  <a:schemeClr val="tx1"/>
                </a:solidFill>
                <a:effectLst/>
              </a:rPr>
              <a:t>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Microsoft.AspNetCore.Mvc.TagHelpers</a:t>
            </a:r>
            <a:endParaRPr lang="en-US" sz="2500" b="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662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You can have one or more "</a:t>
            </a:r>
            <a:r>
              <a:rPr lang="en-US" sz="3200" b="1" dirty="0">
                <a:solidFill>
                  <a:schemeClr val="bg1"/>
                </a:solidFill>
              </a:rPr>
              <a:t>sections</a:t>
            </a:r>
            <a:r>
              <a:rPr lang="en-US" sz="3200" dirty="0"/>
              <a:t>" (optional)</a:t>
            </a:r>
          </a:p>
          <a:p>
            <a:r>
              <a:rPr lang="en-US" sz="3200" dirty="0"/>
              <a:t>They are defined in the views: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Can be rendered anywhere in the layout page using the method </a:t>
            </a:r>
            <a:br>
              <a:rPr lang="en-US" sz="3200" dirty="0"/>
            </a:br>
            <a:r>
              <a:rPr lang="en-US" sz="3200" b="1" noProof="1">
                <a:solidFill>
                  <a:schemeClr val="bg1"/>
                </a:solidFill>
              </a:rPr>
              <a:t>RenderSection()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@RenderSection</a:t>
            </a:r>
            <a:r>
              <a:rPr lang="en-US" sz="3000" noProof="1"/>
              <a:t>(</a:t>
            </a:r>
            <a:r>
              <a:rPr lang="en-US" sz="3000" b="1" noProof="1">
                <a:solidFill>
                  <a:schemeClr val="bg1"/>
                </a:solidFill>
              </a:rPr>
              <a:t>string name</a:t>
            </a:r>
            <a:r>
              <a:rPr lang="en-US" sz="3000" noProof="1"/>
              <a:t>, </a:t>
            </a:r>
            <a:r>
              <a:rPr lang="en-US" sz="3000" b="1" noProof="1">
                <a:solidFill>
                  <a:schemeClr val="bg1"/>
                </a:solidFill>
              </a:rPr>
              <a:t>bool required</a:t>
            </a:r>
            <a:r>
              <a:rPr lang="en-US" sz="3000" noProof="1"/>
              <a:t>)</a:t>
            </a:r>
          </a:p>
          <a:p>
            <a:pPr lvl="1"/>
            <a:r>
              <a:rPr lang="en-US" sz="3000" noProof="1"/>
              <a:t>If the section is required and not defined, an exception will be </a:t>
            </a:r>
            <a:br>
              <a:rPr lang="en-US" sz="3000" noProof="1"/>
            </a:br>
            <a:r>
              <a:rPr lang="en-US" sz="3000" noProof="1"/>
              <a:t>thrown (</a:t>
            </a:r>
            <a:r>
              <a:rPr lang="en-US" sz="3000" b="1" noProof="1">
                <a:solidFill>
                  <a:schemeClr val="bg1"/>
                </a:solidFill>
              </a:rPr>
              <a:t>IsSectionDefined()</a:t>
            </a:r>
            <a:r>
              <a:rPr lang="en-US" sz="3000" b="1" noProof="1"/>
              <a:t>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676" y="1912776"/>
            <a:ext cx="3439009" cy="1377707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172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View Engine </a:t>
            </a:r>
            <a:r>
              <a:rPr lang="en-US" sz="3200" dirty="0"/>
              <a:t>Essentials</a:t>
            </a:r>
            <a:endParaRPr lang="bg-BG" sz="3200" dirty="0"/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Razor</a:t>
            </a:r>
            <a:r>
              <a:rPr lang="en-US" sz="3200" dirty="0"/>
              <a:t> Syntax</a:t>
            </a:r>
          </a:p>
          <a:p>
            <a:pPr marL="933139" lvl="1" indent="-457200">
              <a:lnSpc>
                <a:spcPct val="100000"/>
              </a:lnSpc>
              <a:buClr>
                <a:schemeClr val="tx1"/>
              </a:buClr>
            </a:pPr>
            <a:r>
              <a:rPr lang="en-US" sz="2800" dirty="0"/>
              <a:t>Dependency Injection</a:t>
            </a:r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noProof="1">
                <a:solidFill>
                  <a:schemeClr val="bg1"/>
                </a:solidFill>
              </a:rPr>
              <a:t>Layout and Special View Files</a:t>
            </a:r>
          </a:p>
          <a:p>
            <a:pPr marL="933139" lvl="1" indent="-457200">
              <a:lnSpc>
                <a:spcPct val="100000"/>
              </a:lnSpc>
              <a:buClr>
                <a:schemeClr val="tx1"/>
              </a:buClr>
            </a:pPr>
            <a:r>
              <a:rPr lang="en-US" sz="2800" noProof="1"/>
              <a:t>_Layout, _ViewStart, _ViewImports and Sections</a:t>
            </a:r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noProof="1">
                <a:solidFill>
                  <a:schemeClr val="bg1"/>
                </a:solidFill>
              </a:rPr>
              <a:t>HTML Helpers </a:t>
            </a:r>
            <a:r>
              <a:rPr lang="en-US" sz="3200" noProof="1"/>
              <a:t>&amp;</a:t>
            </a:r>
            <a:r>
              <a:rPr lang="en-US" sz="3200" b="1" noProof="1">
                <a:solidFill>
                  <a:schemeClr val="bg1"/>
                </a:solidFill>
              </a:rPr>
              <a:t> Tag Helpers</a:t>
            </a:r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noProof="1">
                <a:solidFill>
                  <a:schemeClr val="bg1"/>
                </a:solidFill>
              </a:rPr>
              <a:t>Partial Views </a:t>
            </a:r>
            <a:r>
              <a:rPr lang="en-US" sz="3200" noProof="1"/>
              <a:t>&amp; </a:t>
            </a:r>
            <a:r>
              <a:rPr lang="en-US" sz="3200" b="1" noProof="1">
                <a:solidFill>
                  <a:schemeClr val="bg1"/>
                </a:solidFill>
              </a:rPr>
              <a:t>View</a:t>
            </a:r>
            <a:r>
              <a:rPr lang="en-US" sz="3200" noProof="1"/>
              <a:t> </a:t>
            </a:r>
            <a:r>
              <a:rPr lang="en-US" sz="3200" b="1" noProof="1">
                <a:solidFill>
                  <a:schemeClr val="bg1"/>
                </a:solidFill>
              </a:rPr>
              <a:t>Components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372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HTML Helpers and Tag Helpers</a:t>
            </a:r>
            <a:endParaRPr lang="bg-BG"/>
          </a:p>
        </p:txBody>
      </p:sp>
      <p:pic>
        <p:nvPicPr>
          <p:cNvPr id="1026" name="Picture 2" descr="Ð ÐµÐ·ÑÐ»ÑÐ°Ñ Ñ Ð¸Ð·Ð¾Ð±ÑÐ°Ð¶ÐµÐ½Ð¸Ðµ Ð·Ð° tag helpers 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F1F4"/>
              </a:clrFrom>
              <a:clrTo>
                <a:srgbClr val="EFF1F4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114" y="988292"/>
            <a:ext cx="6483090" cy="331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65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169112"/>
            <a:ext cx="7265544" cy="5658388"/>
          </a:xfrm>
        </p:spPr>
        <p:txBody>
          <a:bodyPr>
            <a:normAutofit/>
          </a:bodyPr>
          <a:lstStyle/>
          <a:p>
            <a:r>
              <a:rPr lang="en-US" sz="3000" dirty="0"/>
              <a:t>Each </a:t>
            </a:r>
            <a:r>
              <a:rPr lang="en-US" sz="3000" noProof="1"/>
              <a:t>view inherits </a:t>
            </a:r>
            <a:r>
              <a:rPr lang="en-US" sz="3000" b="1" noProof="1">
                <a:solidFill>
                  <a:schemeClr val="bg1"/>
                </a:solidFill>
              </a:rPr>
              <a:t>RazorPage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RazorPage</a:t>
            </a:r>
            <a:r>
              <a:rPr lang="en-US" sz="3000" noProof="1"/>
              <a:t> has a property named </a:t>
            </a:r>
            <a:r>
              <a:rPr lang="en-US" sz="3000" b="1" noProof="1">
                <a:solidFill>
                  <a:schemeClr val="bg1"/>
                </a:solidFill>
              </a:rPr>
              <a:t>Html</a:t>
            </a:r>
          </a:p>
          <a:p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Html </a:t>
            </a:r>
            <a:r>
              <a:rPr lang="en-US" sz="3000" dirty="0"/>
              <a:t>Property has methods that </a:t>
            </a:r>
            <a:br>
              <a:rPr lang="en-US" sz="3000" dirty="0"/>
            </a:br>
            <a:r>
              <a:rPr lang="en-US" sz="3000" dirty="0"/>
              <a:t>return string can be used to:</a:t>
            </a:r>
          </a:p>
          <a:p>
            <a:pPr lvl="1"/>
            <a:r>
              <a:rPr lang="en-US" sz="2800" dirty="0"/>
              <a:t>Create inputs</a:t>
            </a:r>
          </a:p>
          <a:p>
            <a:pPr lvl="1"/>
            <a:r>
              <a:rPr lang="en-US" sz="2800" dirty="0"/>
              <a:t>Create links</a:t>
            </a:r>
          </a:p>
          <a:p>
            <a:pPr lvl="1"/>
            <a:r>
              <a:rPr lang="en-US" sz="2800" dirty="0"/>
              <a:t>Create forms</a:t>
            </a:r>
          </a:p>
          <a:p>
            <a:r>
              <a:rPr lang="en-US" sz="3000" dirty="0"/>
              <a:t>Avoid using HTML Helpers</a:t>
            </a:r>
          </a:p>
          <a:p>
            <a:pPr lvl="1"/>
            <a:r>
              <a:rPr lang="en-US" sz="2800" dirty="0"/>
              <a:t>Use Tag Helpers instead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399" y="1315755"/>
            <a:ext cx="4236106" cy="1707363"/>
          </a:xfrm>
          <a:prstGeom prst="rect">
            <a:avLst/>
          </a:prstGeom>
          <a:ln>
            <a:noFill/>
          </a:ln>
          <a:effectLst/>
        </p:spPr>
      </p:pic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F057D0FA-6C77-4D90-88D3-BAE0562845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577548"/>
              </p:ext>
            </p:extLst>
          </p:nvPr>
        </p:nvGraphicFramePr>
        <p:xfrm>
          <a:off x="5579387" y="3355469"/>
          <a:ext cx="6235118" cy="3144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7559">
                  <a:extLst>
                    <a:ext uri="{9D8B030D-6E8A-4147-A177-3AD203B41FA5}">
                      <a16:colId xmlns:a16="http://schemas.microsoft.com/office/drawing/2014/main" val="2432350057"/>
                    </a:ext>
                  </a:extLst>
                </a:gridCol>
                <a:gridCol w="3117559">
                  <a:extLst>
                    <a:ext uri="{9D8B030D-6E8A-4147-A177-3AD203B41FA5}">
                      <a16:colId xmlns:a16="http://schemas.microsoft.com/office/drawing/2014/main" val="111404460"/>
                    </a:ext>
                  </a:extLst>
                </a:gridCol>
              </a:tblGrid>
              <a:tr h="35919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HTML Helpers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noProof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632111"/>
                  </a:ext>
                </a:extLst>
              </a:tr>
              <a:tr h="448003">
                <a:tc>
                  <a:txBody>
                    <a:bodyPr/>
                    <a:lstStyle/>
                    <a:p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@Html</a:t>
                      </a:r>
                      <a:r>
                        <a:rPr lang="en-US" sz="2200" b="1" baseline="0" noProof="1">
                          <a:solidFill>
                            <a:schemeClr val="bg1"/>
                          </a:solidFill>
                          <a:effectLst/>
                        </a:rPr>
                        <a:t>.ActionLink</a:t>
                      </a:r>
                      <a:endParaRPr lang="en-US" sz="2200" b="1" noProof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91440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@</a:t>
                      </a:r>
                      <a:r>
                        <a:rPr lang="en-US" altLang="en-US" sz="2200" b="1" noProof="1">
                          <a:solidFill>
                            <a:schemeClr val="bg1"/>
                          </a:solidFill>
                          <a:effectLst/>
                        </a:rPr>
                        <a:t>Html.TextBox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142882"/>
                  </a:ext>
                </a:extLst>
              </a:tr>
              <a:tr h="448003">
                <a:tc>
                  <a:txBody>
                    <a:bodyPr/>
                    <a:lstStyle/>
                    <a:p>
                      <a:r>
                        <a:rPr lang="en-US" sz="2200" b="1" kern="1200" noProof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@Html.BeginForm</a:t>
                      </a:r>
                      <a:endParaRPr lang="en-US" sz="2200" b="1" noProof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noProof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altLang="en-US" sz="2200" b="1" noProof="1">
                          <a:solidFill>
                            <a:schemeClr val="bg1"/>
                          </a:solidFill>
                          <a:effectLst/>
                        </a:rPr>
                        <a:t>Html.TextArea</a:t>
                      </a:r>
                      <a:endParaRPr lang="en-US" sz="2200" b="1" noProof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136783"/>
                  </a:ext>
                </a:extLst>
              </a:tr>
              <a:tr h="448003">
                <a:tc>
                  <a:txBody>
                    <a:bodyPr/>
                    <a:lstStyle/>
                    <a:p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@Html.CheckBox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91440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@</a:t>
                      </a:r>
                      <a:r>
                        <a:rPr lang="en-US" altLang="en-US" sz="2200" b="1" noProof="1">
                          <a:solidFill>
                            <a:schemeClr val="bg1"/>
                          </a:solidFill>
                          <a:effectLst/>
                        </a:rPr>
                        <a:t>Html.Password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70318"/>
                  </a:ext>
                </a:extLst>
              </a:tr>
              <a:tr h="448003">
                <a:tc>
                  <a:txBody>
                    <a:bodyPr/>
                    <a:lstStyle/>
                    <a:p>
                      <a:r>
                        <a:rPr lang="en-US" sz="2200" b="1" kern="1200" noProof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@Html.Display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@</a:t>
                      </a:r>
                      <a:r>
                        <a:rPr lang="en-US" altLang="en-US" sz="2200" b="1" noProof="1">
                          <a:solidFill>
                            <a:schemeClr val="bg1"/>
                          </a:solidFill>
                          <a:effectLst/>
                        </a:rPr>
                        <a:t>Html.Hidden</a:t>
                      </a:r>
                      <a:endParaRPr lang="en-US" sz="2200" b="1" noProof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051431"/>
                  </a:ext>
                </a:extLst>
              </a:tr>
              <a:tr h="447693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US" sz="2200" b="1" kern="1200" noProof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@Html.Editor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@Html</a:t>
                      </a:r>
                      <a:r>
                        <a:rPr lang="en-US" sz="2200" b="1" baseline="0" noProof="1">
                          <a:solidFill>
                            <a:schemeClr val="bg1"/>
                          </a:solidFill>
                          <a:effectLst/>
                        </a:rPr>
                        <a:t>.Label</a:t>
                      </a:r>
                      <a:endParaRPr lang="en-US" sz="2200" b="1" noProof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353393"/>
                  </a:ext>
                </a:extLst>
              </a:tr>
              <a:tr h="448003"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200" b="1" kern="1200" noProof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@Html.DropDownList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noProof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altLang="en-US" sz="2200" b="1" kern="1200" noProof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Html.Action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113930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605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796EA02-B80A-4CED-9A4A-883D1ACE77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Tag Helpers </a:t>
            </a:r>
            <a:r>
              <a:rPr lang="en-US" sz="3200" dirty="0"/>
              <a:t>enable the participation of Server-side code in the </a:t>
            </a:r>
            <a:br>
              <a:rPr lang="en-US" sz="3200" dirty="0"/>
            </a:br>
            <a:r>
              <a:rPr lang="en-US" sz="3200" dirty="0"/>
              <a:t>HTML element creation and rendering, in </a:t>
            </a:r>
            <a:r>
              <a:rPr lang="en-US" sz="3200" b="1" dirty="0">
                <a:solidFill>
                  <a:schemeClr val="bg1"/>
                </a:solidFill>
              </a:rPr>
              <a:t>Razor views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There are built-in </a:t>
            </a:r>
            <a:r>
              <a:rPr lang="en-US" sz="3000" b="1" dirty="0">
                <a:solidFill>
                  <a:schemeClr val="bg1"/>
                </a:solidFill>
              </a:rPr>
              <a:t>Tag Helpers </a:t>
            </a:r>
            <a:r>
              <a:rPr lang="en-US" sz="3000" dirty="0"/>
              <a:t>for many common tasks</a:t>
            </a:r>
          </a:p>
          <a:p>
            <a:pPr lvl="2">
              <a:buClr>
                <a:schemeClr val="tx1"/>
              </a:buClr>
            </a:pPr>
            <a:r>
              <a:rPr lang="en-US" sz="2800" dirty="0"/>
              <a:t>Forms, Links, Assets etc.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There are </a:t>
            </a:r>
            <a:r>
              <a:rPr lang="en-US" sz="3000" b="1" dirty="0">
                <a:solidFill>
                  <a:schemeClr val="bg1"/>
                </a:solidFill>
              </a:rPr>
              <a:t>custom</a:t>
            </a:r>
            <a:r>
              <a:rPr lang="en-US" sz="3000" dirty="0"/>
              <a:t> Tag Helpers in </a:t>
            </a:r>
            <a:r>
              <a:rPr lang="en-US" sz="3000" b="1" dirty="0">
                <a:solidFill>
                  <a:schemeClr val="bg1"/>
                </a:solidFill>
              </a:rPr>
              <a:t>GitHub</a:t>
            </a:r>
            <a:r>
              <a:rPr lang="en-US" sz="3000" dirty="0"/>
              <a:t> repos and </a:t>
            </a:r>
            <a:r>
              <a:rPr lang="en-US" sz="3000" b="1" dirty="0">
                <a:solidFill>
                  <a:schemeClr val="bg1"/>
                </a:solidFill>
              </a:rPr>
              <a:t>NuGet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Tag Helpers </a:t>
            </a:r>
            <a:r>
              <a:rPr lang="en-US" sz="3200" dirty="0"/>
              <a:t>provide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An HTML-friendly development experience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 rich IntelliSense environment for creating Razor markup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 more productive, reliable and maintainable code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Helpers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680022-6286-4011-BC64-EB09C156C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127" y="1824135"/>
            <a:ext cx="1520890" cy="15208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665509-4594-47D1-AD7C-263E54A239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927" y="3973036"/>
            <a:ext cx="1683065" cy="16830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276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2A6667-9677-44A1-B32B-2190814091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HTML Helpers </a:t>
            </a:r>
            <a:r>
              <a:rPr lang="en-US" sz="3000" dirty="0"/>
              <a:t>are invoked as </a:t>
            </a:r>
            <a:br>
              <a:rPr lang="en-US" sz="3000" dirty="0"/>
            </a:br>
            <a:r>
              <a:rPr lang="en-US" sz="3000" dirty="0"/>
              <a:t>methods which generate content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HTML Helpers </a:t>
            </a:r>
            <a:r>
              <a:rPr lang="en-US" sz="3000" dirty="0"/>
              <a:t>tend to include a </a:t>
            </a:r>
            <a:br>
              <a:rPr lang="en-US" sz="3000" dirty="0"/>
            </a:br>
            <a:r>
              <a:rPr lang="en-US" sz="3000" dirty="0"/>
              <a:t>lot of C# code in the markup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HTML Helpers </a:t>
            </a:r>
            <a:r>
              <a:rPr lang="en-US" sz="3000" dirty="0"/>
              <a:t>use complex and </a:t>
            </a:r>
            <a:br>
              <a:rPr lang="en-US" sz="3000" dirty="0"/>
            </a:br>
            <a:r>
              <a:rPr lang="en-US" sz="3000" dirty="0"/>
              <a:t>very </a:t>
            </a:r>
            <a:r>
              <a:rPr lang="en-US" sz="3000" b="1" dirty="0">
                <a:solidFill>
                  <a:schemeClr val="bg1"/>
                </a:solidFill>
              </a:rPr>
              <a:t>C#-specific </a:t>
            </a:r>
            <a:r>
              <a:rPr lang="en-US" sz="3000" dirty="0"/>
              <a:t>Razor syntax in </a:t>
            </a:r>
            <a:br>
              <a:rPr lang="en-US" sz="3000" dirty="0"/>
            </a:br>
            <a:r>
              <a:rPr lang="en-US" sz="3000" dirty="0"/>
              <a:t>some cases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F76BD-5FA6-4EB4-ADE0-4128918FCC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Tag Helpers </a:t>
            </a:r>
            <a:r>
              <a:rPr lang="en-US" sz="3000" dirty="0"/>
              <a:t>attach to HTML</a:t>
            </a:r>
            <a:br>
              <a:rPr lang="en-US" sz="3000" dirty="0"/>
            </a:br>
            <a:r>
              <a:rPr lang="en-US" sz="3000" dirty="0"/>
              <a:t>elements in Razor Views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Tag Helpers </a:t>
            </a:r>
            <a:r>
              <a:rPr lang="en-US" sz="3000" dirty="0"/>
              <a:t>reduce the explicit</a:t>
            </a:r>
            <a:br>
              <a:rPr lang="en-US" sz="3000" dirty="0"/>
            </a:br>
            <a:r>
              <a:rPr lang="en-US" sz="3000" dirty="0"/>
              <a:t>transitions between </a:t>
            </a:r>
            <a:r>
              <a:rPr lang="en-US" sz="3000" b="1" dirty="0">
                <a:solidFill>
                  <a:schemeClr val="bg1"/>
                </a:solidFill>
              </a:rPr>
              <a:t>HTML</a:t>
            </a:r>
            <a:r>
              <a:rPr lang="en-US" sz="3000" dirty="0"/>
              <a:t> &amp; </a:t>
            </a:r>
            <a:r>
              <a:rPr lang="en-US" sz="3000" b="1" dirty="0">
                <a:solidFill>
                  <a:schemeClr val="bg1"/>
                </a:solidFill>
              </a:rPr>
              <a:t>C#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Tag Helpers </a:t>
            </a:r>
            <a:r>
              <a:rPr lang="en-US" sz="3000" dirty="0"/>
              <a:t>make the Razor</a:t>
            </a:r>
            <a:br>
              <a:rPr lang="en-US" sz="3000" dirty="0"/>
            </a:br>
            <a:r>
              <a:rPr lang="en-US" sz="3000" dirty="0"/>
              <a:t>markup quite </a:t>
            </a:r>
            <a:r>
              <a:rPr lang="en-US" sz="3000" b="1" dirty="0">
                <a:solidFill>
                  <a:schemeClr val="bg1"/>
                </a:solidFill>
              </a:rPr>
              <a:t>clean</a:t>
            </a:r>
            <a:r>
              <a:rPr lang="en-US" sz="3000" dirty="0"/>
              <a:t> and the </a:t>
            </a:r>
            <a:br>
              <a:rPr lang="en-US" sz="3000" dirty="0"/>
            </a:br>
            <a:r>
              <a:rPr lang="en-US" sz="3000" dirty="0"/>
              <a:t>views – quite </a:t>
            </a:r>
            <a:r>
              <a:rPr lang="en-US" sz="3000" b="1" dirty="0">
                <a:solidFill>
                  <a:schemeClr val="bg1"/>
                </a:solidFill>
              </a:rPr>
              <a:t>simple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41571E-E596-4B60-AB43-83E90F2D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 vs HTML Helpers (1)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718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44C30BD-06A0-4716-BA39-20823CDE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 vs HTML Helpers (2)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99DDB9-1BC2-4437-B0A5-5D3A0E366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435" y="1313183"/>
            <a:ext cx="6009213" cy="50840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8A64AF-4FB2-47E4-B1C5-938AB0ED3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7" y="1313183"/>
            <a:ext cx="5897456" cy="5084013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124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4215EB-1E63-454E-9507-092A997A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Your Own Tag Helper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B06E28C-2480-41BD-B6D7-911BBA596CEA}"/>
              </a:ext>
            </a:extLst>
          </p:cNvPr>
          <p:cNvSpPr txBox="1">
            <a:spLocks/>
          </p:cNvSpPr>
          <p:nvPr/>
        </p:nvSpPr>
        <p:spPr>
          <a:xfrm>
            <a:off x="196766" y="1243571"/>
            <a:ext cx="9413766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solidFill>
                  <a:schemeClr val="bg1"/>
                </a:solidFill>
                <a:effectLst/>
              </a:rPr>
              <a:t>HtmlTargetElement</a:t>
            </a:r>
            <a:r>
              <a:rPr lang="en-US" sz="1600" dirty="0"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solidFill>
                  <a:schemeClr val="bg1"/>
                </a:solidFill>
                <a:effectLst/>
              </a:rPr>
              <a:t>h1</a:t>
            </a:r>
            <a:r>
              <a:rPr lang="en-US" sz="1600" dirty="0"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solidFill>
                  <a:schemeClr val="bg1"/>
                </a:solidFill>
                <a:effectLst/>
              </a:rPr>
              <a:t>HelloTagHelper</a:t>
            </a:r>
            <a:r>
              <a:rPr lang="en-US" sz="1600" dirty="0">
                <a:solidFill>
                  <a:schemeClr val="tx1"/>
                </a:solidFill>
                <a:effectLst/>
              </a:rPr>
              <a:t> : </a:t>
            </a:r>
            <a:r>
              <a:rPr lang="en-US" sz="1600" dirty="0">
                <a:solidFill>
                  <a:schemeClr val="bg1"/>
                </a:solidFill>
                <a:effectLst/>
              </a:rPr>
              <a:t>TagHelper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private const string MessageFormat = "Hello, {0}";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public string </a:t>
            </a:r>
            <a:r>
              <a:rPr lang="en-US" sz="1600" dirty="0">
                <a:solidFill>
                  <a:schemeClr val="bg1"/>
                </a:solidFill>
                <a:effectLst/>
              </a:rPr>
              <a:t>TargetName</a:t>
            </a:r>
            <a:r>
              <a:rPr lang="en-US" sz="1600" dirty="0">
                <a:solidFill>
                  <a:schemeClr val="tx1"/>
                </a:solidFill>
                <a:effectLst/>
              </a:rPr>
              <a:t> { get; set; }</a:t>
            </a:r>
          </a:p>
          <a:p>
            <a:endParaRPr lang="en-US" sz="1600" dirty="0"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public override void </a:t>
            </a:r>
            <a:r>
              <a:rPr lang="en-US" sz="1600" dirty="0">
                <a:solidFill>
                  <a:schemeClr val="bg1"/>
                </a:solidFill>
                <a:effectLst/>
              </a:rPr>
              <a:t>Process</a:t>
            </a:r>
            <a:r>
              <a:rPr lang="en-US" sz="1600" dirty="0">
                <a:solidFill>
                  <a:schemeClr val="tx1"/>
                </a:solidFill>
                <a:effectLst/>
              </a:rPr>
              <a:t>(TagHelperContext context, TagHelperOutput </a:t>
            </a:r>
            <a:r>
              <a:rPr lang="en-US" sz="1600" dirty="0">
                <a:solidFill>
                  <a:schemeClr val="bg1"/>
                </a:solidFill>
                <a:effectLst/>
              </a:rPr>
              <a:t>output</a:t>
            </a:r>
            <a:r>
              <a:rPr lang="en-US" sz="1600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    string formattedMessage = string.Format(</a:t>
            </a:r>
            <a:r>
              <a:rPr lang="en-US" sz="1600" dirty="0">
                <a:solidFill>
                  <a:schemeClr val="bg1"/>
                </a:solidFill>
                <a:effectLst/>
              </a:rPr>
              <a:t>MessageFormat</a:t>
            </a:r>
            <a:r>
              <a:rPr lang="en-US" sz="1600" dirty="0">
                <a:solidFill>
                  <a:schemeClr val="tx1"/>
                </a:solidFill>
                <a:effectLst/>
              </a:rPr>
              <a:t>, </a:t>
            </a:r>
            <a:r>
              <a:rPr lang="en-US" sz="16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1600" dirty="0" err="1">
                <a:solidFill>
                  <a:schemeClr val="bg1"/>
                </a:solidFill>
                <a:effectLst/>
              </a:rPr>
              <a:t>TargetName</a:t>
            </a:r>
            <a:r>
              <a:rPr lang="en-US" sz="16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solidFill>
                  <a:schemeClr val="bg1"/>
                </a:solidFill>
                <a:effectLst/>
              </a:rPr>
              <a:t>output</a:t>
            </a:r>
            <a:r>
              <a:rPr lang="en-US" sz="1600" dirty="0"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solidFill>
                  <a:schemeClr val="bg1"/>
                </a:solidFill>
                <a:effectLst/>
              </a:rPr>
              <a:t>Content</a:t>
            </a:r>
            <a:r>
              <a:rPr lang="en-US" sz="1600" dirty="0"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solidFill>
                  <a:schemeClr val="bg1"/>
                </a:solidFill>
                <a:effectLst/>
              </a:rPr>
              <a:t>SetContent</a:t>
            </a:r>
            <a:r>
              <a:rPr lang="en-US" sz="1600" dirty="0">
                <a:solidFill>
                  <a:schemeClr val="tx1"/>
                </a:solidFill>
                <a:effectLst/>
              </a:rPr>
              <a:t>(formattedMessage);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}</a:t>
            </a:r>
            <a:endParaRPr lang="en-US" sz="1600" b="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B06E28C-2480-41BD-B6D7-911BBA596CEA}"/>
              </a:ext>
            </a:extLst>
          </p:cNvPr>
          <p:cNvSpPr txBox="1">
            <a:spLocks/>
          </p:cNvSpPr>
          <p:nvPr/>
        </p:nvSpPr>
        <p:spPr>
          <a:xfrm>
            <a:off x="190405" y="4572445"/>
            <a:ext cx="9413766" cy="2049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700" dirty="0">
                <a:solidFill>
                  <a:schemeClr val="bg1"/>
                </a:solidFill>
                <a:effectLst/>
              </a:rPr>
              <a:t>@using WebApplication;</a:t>
            </a:r>
          </a:p>
          <a:p>
            <a:r>
              <a:rPr lang="en-US" sz="1700" dirty="0">
                <a:solidFill>
                  <a:schemeClr val="bg1"/>
                </a:solidFill>
                <a:effectLst/>
              </a:rPr>
              <a:t>@addTagHelper *, Microsoft.AspNetCore.Mvc.TagHelper</a:t>
            </a:r>
          </a:p>
          <a:p>
            <a:r>
              <a:rPr lang="en-US" sz="1700" dirty="0">
                <a:solidFill>
                  <a:schemeClr val="bg1"/>
                </a:solidFill>
                <a:effectLst/>
              </a:rPr>
              <a:t>@addTagHelper WebApplication.TagHelpersHelloTagHelper, WebApplication</a:t>
            </a:r>
          </a:p>
          <a:p>
            <a:endParaRPr lang="en-US" sz="1700" dirty="0">
              <a:solidFill>
                <a:schemeClr val="tx1"/>
              </a:solidFill>
              <a:effectLst/>
            </a:endParaRP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&lt;div class="tag-helper-content"&gt;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&lt;h1 </a:t>
            </a:r>
            <a:r>
              <a:rPr lang="en-US" sz="1700" dirty="0">
                <a:solidFill>
                  <a:schemeClr val="bg1"/>
                </a:solidFill>
                <a:effectLst/>
              </a:rPr>
              <a:t>target-name=</a:t>
            </a:r>
            <a:r>
              <a:rPr lang="en-US" sz="1700" dirty="0">
                <a:solidFill>
                  <a:schemeClr val="tx1"/>
                </a:solidFill>
                <a:effectLst/>
              </a:rPr>
              <a:t>"John"&gt;&lt;/h1&gt;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&lt;/div&gt;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5" y="5028924"/>
            <a:ext cx="3286125" cy="10287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690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4D217B8-8AC6-4F07-816C-36FA4B7C17B2}"/>
              </a:ext>
            </a:extLst>
          </p:cNvPr>
          <p:cNvSpPr txBox="1">
            <a:spLocks/>
          </p:cNvSpPr>
          <p:nvPr/>
        </p:nvSpPr>
        <p:spPr>
          <a:xfrm>
            <a:off x="615108" y="4869000"/>
            <a:ext cx="10961783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5396" b="1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Partial Views &amp; View Components</a:t>
            </a:r>
          </a:p>
        </p:txBody>
      </p:sp>
      <p:pic>
        <p:nvPicPr>
          <p:cNvPr id="3" name="Graphic 2" descr="Network">
            <a:extLst>
              <a:ext uri="{FF2B5EF4-FFF2-40B4-BE49-F238E27FC236}">
                <a16:creationId xmlns:a16="http://schemas.microsoft.com/office/drawing/2014/main" id="{7C80B409-C372-4DC0-BC6B-B21C7BCC3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09288" y="1604865"/>
            <a:ext cx="1973424" cy="197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7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5" y="1138843"/>
            <a:ext cx="11804830" cy="549055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Partial Views </a:t>
            </a:r>
            <a:r>
              <a:rPr lang="en-US" dirty="0"/>
              <a:t>render portions of a page</a:t>
            </a:r>
          </a:p>
          <a:p>
            <a:pPr lvl="1"/>
            <a:r>
              <a:rPr lang="en-US" dirty="0"/>
              <a:t>Break up large markup files into smaller components</a:t>
            </a:r>
          </a:p>
          <a:p>
            <a:pPr lvl="1"/>
            <a:r>
              <a:rPr lang="en-US" dirty="0"/>
              <a:t>Reduce the duplication of common view code</a:t>
            </a:r>
          </a:p>
          <a:p>
            <a:r>
              <a:rPr lang="en-US" dirty="0"/>
              <a:t>Razor partial views are normal views (</a:t>
            </a:r>
            <a:r>
              <a:rPr lang="en-US" b="1" noProof="1">
                <a:solidFill>
                  <a:schemeClr val="bg1"/>
                </a:solidFill>
              </a:rPr>
              <a:t>.cshtml </a:t>
            </a:r>
            <a:r>
              <a:rPr lang="en-US" dirty="0"/>
              <a:t>files)</a:t>
            </a:r>
          </a:p>
          <a:p>
            <a:pPr lvl="1"/>
            <a:r>
              <a:rPr lang="en-US" dirty="0"/>
              <a:t>Usually placed in /Shared/ or in the same directory where used</a:t>
            </a:r>
          </a:p>
          <a:p>
            <a:r>
              <a:rPr lang="en-US" dirty="0"/>
              <a:t>Can be referenced with HTML helper or Tag Helper</a:t>
            </a:r>
          </a:p>
          <a:p>
            <a:pPr lvl="1"/>
            <a:r>
              <a:rPr lang="en-US" dirty="0"/>
              <a:t>Html helpers: </a:t>
            </a:r>
            <a:r>
              <a:rPr lang="en-US" b="1" noProof="1">
                <a:solidFill>
                  <a:schemeClr val="bg1"/>
                </a:solidFill>
              </a:rPr>
              <a:t>Partial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</a:rPr>
              <a:t>PartialAsync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</a:rPr>
              <a:t>RenderPartial</a:t>
            </a:r>
            <a:r>
              <a:rPr lang="en-US" noProof="1"/>
              <a:t>, etc.</a:t>
            </a:r>
            <a:endParaRPr lang="en-US" b="1" noProof="1">
              <a:solidFill>
                <a:schemeClr val="bg1"/>
              </a:solidFill>
            </a:endParaRPr>
          </a:p>
          <a:p>
            <a:pPr lvl="1"/>
            <a:r>
              <a:rPr lang="en-US" noProof="1"/>
              <a:t>Tag helper: </a:t>
            </a:r>
            <a:r>
              <a:rPr lang="en-US" b="1" noProof="1">
                <a:solidFill>
                  <a:schemeClr val="bg1"/>
                </a:solidFill>
              </a:rPr>
              <a:t>&lt;partial name="" model="" view-data="" for="" /&gt;</a:t>
            </a:r>
          </a:p>
          <a:p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430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B10E29-A32E-44E4-836F-5A54F9D5CB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HTML Helper for Partial Views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Tag Helper for Partial Views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AC1B40-9DE0-4EA5-97A1-56E49834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Partial Views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8CDD04-739F-4C0A-8816-347ACAD63BC7}"/>
              </a:ext>
            </a:extLst>
          </p:cNvPr>
          <p:cNvSpPr txBox="1">
            <a:spLocks/>
          </p:cNvSpPr>
          <p:nvPr/>
        </p:nvSpPr>
        <p:spPr>
          <a:xfrm>
            <a:off x="728994" y="5256825"/>
            <a:ext cx="8511720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@foreach (var product in Model.Products)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&lt;partial name="_ProductPartial" model="product" /&gt;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  <a:endParaRPr lang="en-US" sz="2000" b="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D8CDD04-739F-4C0A-8816-347ACAD63BC7}"/>
              </a:ext>
            </a:extLst>
          </p:cNvPr>
          <p:cNvSpPr txBox="1">
            <a:spLocks/>
          </p:cNvSpPr>
          <p:nvPr/>
        </p:nvSpPr>
        <p:spPr>
          <a:xfrm>
            <a:off x="728993" y="1865782"/>
            <a:ext cx="8511721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@using WebApplication.Models;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@model ProductsListViewModel</a:t>
            </a:r>
          </a:p>
          <a:p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sv-SE" sz="2000" dirty="0">
                <a:solidFill>
                  <a:schemeClr val="tx1"/>
                </a:solidFill>
                <a:effectLst/>
              </a:rPr>
              <a:t>@foreach (var </a:t>
            </a:r>
            <a:r>
              <a:rPr lang="en-US" sz="2000" dirty="0">
                <a:solidFill>
                  <a:schemeClr val="tx1"/>
                </a:solidFill>
                <a:effectLst/>
              </a:rPr>
              <a:t>product</a:t>
            </a:r>
            <a:r>
              <a:rPr lang="sv-SE" sz="2000" dirty="0">
                <a:solidFill>
                  <a:schemeClr val="tx1"/>
                </a:solidFill>
                <a:effectLst/>
              </a:rPr>
              <a:t> in Model.</a:t>
            </a:r>
            <a:r>
              <a:rPr lang="en-US" sz="2000" dirty="0">
                <a:solidFill>
                  <a:schemeClr val="tx1"/>
                </a:solidFill>
                <a:effectLst/>
              </a:rPr>
              <a:t>Products</a:t>
            </a:r>
            <a:r>
              <a:rPr lang="sv-SE" sz="2000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@await Html.PartialAsync("_ProductPartial", product);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989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A2BCE2-3ED4-4C86-831C-AA26CA9A54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77384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View Components </a:t>
            </a:r>
            <a:r>
              <a:rPr lang="en-US" sz="3000" dirty="0"/>
              <a:t>are similar to </a:t>
            </a:r>
            <a:r>
              <a:rPr lang="en-US" sz="3000" b="1" dirty="0">
                <a:solidFill>
                  <a:schemeClr val="bg1"/>
                </a:solidFill>
              </a:rPr>
              <a:t>Partial Views </a:t>
            </a:r>
            <a:r>
              <a:rPr lang="en-US" sz="3000" dirty="0"/>
              <a:t>but much more powerful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No model binding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Depend only on the data provided to it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View Components</a:t>
            </a:r>
            <a:r>
              <a:rPr lang="en-US" sz="30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Render a </a:t>
            </a:r>
            <a:r>
              <a:rPr lang="en-US" sz="2800" b="1" dirty="0">
                <a:solidFill>
                  <a:schemeClr val="bg1"/>
                </a:solidFill>
              </a:rPr>
              <a:t>chunk</a:t>
            </a:r>
            <a:r>
              <a:rPr lang="en-US" sz="2800" dirty="0"/>
              <a:t> rather than a whole response</a:t>
            </a:r>
            <a:r>
              <a:rPr lang="bg-BG" sz="2800" dirty="0"/>
              <a:t> (</a:t>
            </a:r>
            <a:r>
              <a:rPr lang="en-US" sz="2800" dirty="0"/>
              <a:t>as in </a:t>
            </a:r>
            <a:r>
              <a:rPr lang="en-US" sz="2800" noProof="1"/>
              <a:t>Html.Action()</a:t>
            </a:r>
            <a:r>
              <a:rPr lang="en-US" sz="28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Can have parameters and business logic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Is typically invoked from a </a:t>
            </a:r>
            <a:r>
              <a:rPr lang="en-US" sz="2800" b="1" dirty="0">
                <a:solidFill>
                  <a:schemeClr val="bg1"/>
                </a:solidFill>
              </a:rPr>
              <a:t>Layout</a:t>
            </a:r>
            <a:r>
              <a:rPr lang="en-US" sz="2800" dirty="0"/>
              <a:t> page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Includes the same </a:t>
            </a:r>
            <a:r>
              <a:rPr lang="en-US" sz="2800" b="1" dirty="0">
                <a:solidFill>
                  <a:schemeClr val="bg1"/>
                </a:solidFill>
              </a:rPr>
              <a:t>S</a:t>
            </a:r>
            <a:r>
              <a:rPr lang="en-US" sz="2800" dirty="0"/>
              <a:t>-</a:t>
            </a:r>
            <a:r>
              <a:rPr lang="en-US" sz="2800" b="1" dirty="0">
                <a:solidFill>
                  <a:schemeClr val="bg1"/>
                </a:solidFill>
              </a:rPr>
              <a:t>o</a:t>
            </a:r>
            <a:r>
              <a:rPr lang="en-US" sz="2800" dirty="0"/>
              <a:t>-</a:t>
            </a:r>
            <a:r>
              <a:rPr lang="en-US" sz="2800" b="1" dirty="0">
                <a:solidFill>
                  <a:schemeClr val="bg1"/>
                </a:solidFill>
              </a:rPr>
              <a:t>C</a:t>
            </a:r>
            <a:r>
              <a:rPr lang="en-US" sz="2800" dirty="0"/>
              <a:t> and testability benefits between </a:t>
            </a:r>
            <a:br>
              <a:rPr lang="en-US" sz="2800" dirty="0"/>
            </a:br>
            <a:r>
              <a:rPr lang="en-US" sz="2800" dirty="0"/>
              <a:t>controller / view</a:t>
            </a:r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8664D7-F3DB-4DB2-A10E-B1507F44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 (1)</a:t>
            </a:r>
          </a:p>
        </p:txBody>
      </p:sp>
      <p:pic>
        <p:nvPicPr>
          <p:cNvPr id="6" name="Graphic 5" descr="Gears">
            <a:extLst>
              <a:ext uri="{FF2B5EF4-FFF2-40B4-BE49-F238E27FC236}">
                <a16:creationId xmlns:a16="http://schemas.microsoft.com/office/drawing/2014/main" id="{B6A9DF00-379E-4307-88E1-AE8471E85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05286" y="1688569"/>
            <a:ext cx="2044422" cy="2044422"/>
          </a:xfrm>
          <a:prstGeom prst="rect">
            <a:avLst/>
          </a:prstGeom>
        </p:spPr>
      </p:pic>
      <p:pic>
        <p:nvPicPr>
          <p:cNvPr id="10" name="Graphic 9" descr="Table">
            <a:extLst>
              <a:ext uri="{FF2B5EF4-FFF2-40B4-BE49-F238E27FC236}">
                <a16:creationId xmlns:a16="http://schemas.microsoft.com/office/drawing/2014/main" id="{25DE0EC0-E5B8-4512-AB93-FCEB26E8D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5092" y="4008401"/>
            <a:ext cx="1978090" cy="197809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116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954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F1A452-45F6-4538-92EB-86D8332A32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9128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View components </a:t>
            </a:r>
            <a:r>
              <a:rPr lang="en-US" sz="3000" dirty="0"/>
              <a:t>are intended anywhere you have reusable rendering </a:t>
            </a:r>
            <a:br>
              <a:rPr lang="en-US" sz="3000" dirty="0"/>
            </a:br>
            <a:r>
              <a:rPr lang="en-US" sz="3000" dirty="0"/>
              <a:t>logic that's too complex for a partial view</a:t>
            </a:r>
          </a:p>
          <a:p>
            <a:pPr lvl="1"/>
            <a:r>
              <a:rPr lang="en-US" sz="2800" dirty="0"/>
              <a:t>Dynamic navigation menus</a:t>
            </a:r>
          </a:p>
          <a:p>
            <a:pPr lvl="1"/>
            <a:r>
              <a:rPr lang="en-US" sz="2800" dirty="0"/>
              <a:t>Login panels</a:t>
            </a:r>
          </a:p>
          <a:p>
            <a:pPr lvl="1"/>
            <a:r>
              <a:rPr lang="en-US" sz="2800" dirty="0"/>
              <a:t>Shopping carts</a:t>
            </a:r>
          </a:p>
          <a:p>
            <a:pPr lvl="1"/>
            <a:r>
              <a:rPr lang="en-US" sz="2800" dirty="0"/>
              <a:t>Sidebar content</a:t>
            </a:r>
          </a:p>
          <a:p>
            <a:pPr lvl="1"/>
            <a:r>
              <a:rPr lang="en-US" sz="2800" dirty="0"/>
              <a:t>Recently published</a:t>
            </a:r>
            <a:br>
              <a:rPr lang="bg-BG" sz="2800" dirty="0"/>
            </a:br>
            <a:r>
              <a:rPr lang="en-US" sz="2800" dirty="0"/>
              <a:t>articles</a:t>
            </a:r>
          </a:p>
          <a:p>
            <a:pPr lvl="1"/>
            <a:r>
              <a:rPr lang="en-US" sz="2800" dirty="0"/>
              <a:t>Tag cloud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749960-3928-4245-BEAB-58E69A2D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D402F9-E84F-40F3-B2B9-A8BB5ADC0D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53"/>
          <a:stretch/>
        </p:blipFill>
        <p:spPr>
          <a:xfrm>
            <a:off x="4334743" y="2801078"/>
            <a:ext cx="7673755" cy="3596118"/>
          </a:xfrm>
          <a:prstGeom prst="roundRect">
            <a:avLst>
              <a:gd name="adj" fmla="val 6548"/>
            </a:avLst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550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E93EAE-39A0-4160-9434-FA0E7A379C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View Components </a:t>
            </a:r>
            <a:r>
              <a:rPr lang="en-US" dirty="0"/>
              <a:t>consist of 2 parts: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– typically derived from </a:t>
            </a:r>
            <a:r>
              <a:rPr lang="en-US" b="1" noProof="1">
                <a:solidFill>
                  <a:schemeClr val="bg1"/>
                </a:solidFill>
              </a:rPr>
              <a:t>ViewComponent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result</a:t>
            </a:r>
            <a:r>
              <a:rPr lang="en-US" dirty="0"/>
              <a:t> – typically a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View Components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Define their logic in a method called </a:t>
            </a:r>
            <a:r>
              <a:rPr lang="en-US" b="1" noProof="1">
                <a:solidFill>
                  <a:schemeClr val="bg1"/>
                </a:solidFill>
              </a:rPr>
              <a:t>InvokeAsync()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Never directly handle a </a:t>
            </a:r>
            <a:r>
              <a:rPr lang="en-US" b="1" dirty="0">
                <a:solidFill>
                  <a:schemeClr val="bg1"/>
                </a:solidFill>
              </a:rPr>
              <a:t>Request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Typically initialize a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/>
              <a:t> which is passed to the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77018A-8C17-418F-9013-9DDEB9E5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 (3)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839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783704-95FC-47B3-BAFE-150CD7A8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Your Own ViewComponent </a:t>
            </a:r>
            <a:endParaRPr lang="en-US" noProof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C8350B-744C-4CC3-BF8C-04562F58704F}"/>
              </a:ext>
            </a:extLst>
          </p:cNvPr>
          <p:cNvSpPr txBox="1">
            <a:spLocks/>
          </p:cNvSpPr>
          <p:nvPr/>
        </p:nvSpPr>
        <p:spPr>
          <a:xfrm>
            <a:off x="228128" y="1122273"/>
            <a:ext cx="9922636" cy="54503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700" dirty="0">
                <a:solidFill>
                  <a:schemeClr val="tx1"/>
                </a:solidFill>
                <a:effectLst/>
              </a:rPr>
              <a:t>[</a:t>
            </a:r>
            <a:r>
              <a:rPr lang="en-US" sz="1700" dirty="0">
                <a:solidFill>
                  <a:schemeClr val="bg1"/>
                </a:solidFill>
                <a:effectLst/>
              </a:rPr>
              <a:t>ViewComponent</a:t>
            </a:r>
            <a:r>
              <a:rPr lang="en-US" sz="1700" dirty="0">
                <a:solidFill>
                  <a:schemeClr val="tx1"/>
                </a:solidFill>
                <a:effectLst/>
              </a:rPr>
              <a:t>(</a:t>
            </a:r>
            <a:r>
              <a:rPr lang="en-US" sz="1700" dirty="0">
                <a:solidFill>
                  <a:schemeClr val="bg1"/>
                </a:solidFill>
                <a:effectLst/>
              </a:rPr>
              <a:t>Name</a:t>
            </a:r>
            <a:r>
              <a:rPr lang="en-US" sz="1700" dirty="0">
                <a:solidFill>
                  <a:schemeClr val="tx1"/>
                </a:solidFill>
                <a:effectLst/>
              </a:rPr>
              <a:t> = "</a:t>
            </a:r>
            <a:r>
              <a:rPr lang="en-US" sz="1700" dirty="0">
                <a:solidFill>
                  <a:schemeClr val="bg1"/>
                </a:solidFill>
                <a:effectLst/>
              </a:rPr>
              <a:t>HelloWorld</a:t>
            </a:r>
            <a:r>
              <a:rPr lang="en-US" sz="1700" dirty="0"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sz="1700" dirty="0">
                <a:solidFill>
                  <a:schemeClr val="bg1"/>
                </a:solidFill>
                <a:effectLst/>
              </a:rPr>
              <a:t>HelloWorldViewComponent</a:t>
            </a:r>
            <a:r>
              <a:rPr lang="en-US" sz="1700" dirty="0">
                <a:solidFill>
                  <a:schemeClr val="tx1"/>
                </a:solidFill>
                <a:effectLst/>
              </a:rPr>
              <a:t> : </a:t>
            </a:r>
            <a:r>
              <a:rPr lang="en-US" sz="1700" dirty="0">
                <a:solidFill>
                  <a:schemeClr val="bg1"/>
                </a:solidFill>
                <a:effectLst/>
              </a:rPr>
              <a:t>ViewComponent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private readonly DataService dataService;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public </a:t>
            </a:r>
            <a:r>
              <a:rPr lang="en-US" sz="1700" dirty="0">
                <a:solidFill>
                  <a:schemeClr val="bg1"/>
                </a:solidFill>
                <a:effectLst/>
              </a:rPr>
              <a:t>HelloWorldViewComponent</a:t>
            </a:r>
            <a:r>
              <a:rPr lang="en-US" sz="1700" dirty="0">
                <a:solidFill>
                  <a:schemeClr val="tx1"/>
                </a:solidFill>
                <a:effectLst/>
              </a:rPr>
              <a:t>(DataService dataService)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    this.dataService = dataService;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700" dirty="0">
              <a:solidFill>
                <a:schemeClr val="tx1"/>
              </a:solidFill>
              <a:effectLst/>
            </a:endParaRP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public async Task&lt;</a:t>
            </a:r>
            <a:r>
              <a:rPr lang="en-US" sz="1700" dirty="0">
                <a:solidFill>
                  <a:schemeClr val="bg1"/>
                </a:solidFill>
                <a:effectLst/>
              </a:rPr>
              <a:t>IViewComponentResult</a:t>
            </a:r>
            <a:r>
              <a:rPr lang="en-US" sz="1700" dirty="0">
                <a:solidFill>
                  <a:schemeClr val="tx1"/>
                </a:solidFill>
                <a:effectLst/>
              </a:rPr>
              <a:t>&gt; </a:t>
            </a:r>
            <a:r>
              <a:rPr lang="en-US" sz="1700" dirty="0">
                <a:solidFill>
                  <a:schemeClr val="bg1"/>
                </a:solidFill>
                <a:effectLst/>
              </a:rPr>
              <a:t>InvokeAsync</a:t>
            </a:r>
            <a:r>
              <a:rPr lang="en-US" sz="1700" dirty="0">
                <a:solidFill>
                  <a:schemeClr val="tx1"/>
                </a:solidFill>
                <a:effectLst/>
              </a:rPr>
              <a:t>(string name)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    string helloMessage = </a:t>
            </a:r>
            <a:br>
              <a:rPr lang="en-US" sz="1700" dirty="0">
                <a:solidFill>
                  <a:schemeClr val="tx1"/>
                </a:solidFill>
                <a:effectLst/>
              </a:rPr>
            </a:br>
            <a:r>
              <a:rPr lang="en-US" sz="1700" dirty="0">
                <a:solidFill>
                  <a:schemeClr val="tx1"/>
                </a:solidFill>
                <a:effectLst/>
              </a:rPr>
              <a:t>            await this.dataService.GetHelloAsync();</a:t>
            </a:r>
          </a:p>
          <a:p>
            <a:endParaRPr lang="en-US" sz="1700" dirty="0">
              <a:solidFill>
                <a:schemeClr val="tx1"/>
              </a:solidFill>
              <a:effectLst/>
            </a:endParaRP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    this.ViewData["Message"] = helloMessage;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    this.ViewData["Name"] = name;</a:t>
            </a:r>
          </a:p>
          <a:p>
            <a:endParaRPr lang="en-US" sz="1700" dirty="0">
              <a:solidFill>
                <a:schemeClr val="tx1"/>
              </a:solidFill>
              <a:effectLst/>
            </a:endParaRP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    return </a:t>
            </a:r>
            <a:r>
              <a:rPr lang="en-US" sz="1700" dirty="0">
                <a:solidFill>
                  <a:schemeClr val="bg1"/>
                </a:solidFill>
                <a:effectLst/>
              </a:rPr>
              <a:t>View</a:t>
            </a:r>
            <a:r>
              <a:rPr lang="en-US" sz="17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}</a:t>
            </a:r>
            <a:endParaRPr lang="en-US" sz="1700" b="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695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Your Own ViewComponent 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6C8350B-744C-4CC3-BF8C-04562F58704F}"/>
              </a:ext>
            </a:extLst>
          </p:cNvPr>
          <p:cNvSpPr txBox="1">
            <a:spLocks/>
          </p:cNvSpPr>
          <p:nvPr/>
        </p:nvSpPr>
        <p:spPr>
          <a:xfrm>
            <a:off x="666855" y="1314939"/>
            <a:ext cx="8227763" cy="833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nn-NO" sz="2000" dirty="0">
                <a:solidFill>
                  <a:schemeClr val="tx1"/>
                </a:solidFill>
                <a:effectLst/>
              </a:rPr>
              <a:t>@* In Default.cshtml *@</a:t>
            </a:r>
          </a:p>
          <a:p>
            <a:r>
              <a:rPr lang="nn-NO" sz="2000" dirty="0">
                <a:solidFill>
                  <a:schemeClr val="tx1"/>
                </a:solidFill>
                <a:effectLst/>
              </a:rPr>
              <a:t>&lt;h1&gt;</a:t>
            </a:r>
            <a:r>
              <a:rPr lang="nn-NO" sz="2000" dirty="0">
                <a:solidFill>
                  <a:schemeClr val="bg1"/>
                </a:solidFill>
                <a:effectLst/>
              </a:rPr>
              <a:t>@ViewData</a:t>
            </a:r>
            <a:r>
              <a:rPr lang="nn-NO" sz="2000" dirty="0">
                <a:solidFill>
                  <a:schemeClr val="tx1"/>
                </a:solidFill>
                <a:effectLst/>
              </a:rPr>
              <a:t>["Message"]!!! I am </a:t>
            </a:r>
            <a:r>
              <a:rPr lang="nn-NO" sz="2000" dirty="0">
                <a:solidFill>
                  <a:schemeClr val="bg1"/>
                </a:solidFill>
                <a:effectLst/>
              </a:rPr>
              <a:t>@ViewData</a:t>
            </a:r>
            <a:r>
              <a:rPr lang="nn-NO" sz="2000" dirty="0">
                <a:solidFill>
                  <a:schemeClr val="tx1"/>
                </a:solidFill>
                <a:effectLst/>
              </a:rPr>
              <a:t>["Name"]&lt;/h1&gt;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C8350B-744C-4CC3-BF8C-04562F58704F}"/>
              </a:ext>
            </a:extLst>
          </p:cNvPr>
          <p:cNvSpPr txBox="1">
            <a:spLocks/>
          </p:cNvSpPr>
          <p:nvPr/>
        </p:nvSpPr>
        <p:spPr>
          <a:xfrm>
            <a:off x="666855" y="2480138"/>
            <a:ext cx="10361364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&lt;div class="</a:t>
            </a:r>
            <a:r>
              <a:rPr lang="en-US" sz="2000" dirty="0">
                <a:solidFill>
                  <a:schemeClr val="bg1"/>
                </a:solidFill>
                <a:effectLst/>
              </a:rPr>
              <a:t>view-component-content</a:t>
            </a:r>
            <a:r>
              <a:rPr lang="en-US" sz="2000" dirty="0"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@await Component.InvokeAsync</a:t>
            </a:r>
            <a:r>
              <a:rPr lang="en-US" sz="2000" dirty="0">
                <a:solidFill>
                  <a:schemeClr val="tx1"/>
                </a:solidFill>
                <a:effectLst/>
              </a:rPr>
              <a:t>("</a:t>
            </a:r>
            <a:r>
              <a:rPr lang="en-US" sz="2000" dirty="0">
                <a:solidFill>
                  <a:schemeClr val="bg1"/>
                </a:solidFill>
                <a:effectLst/>
              </a:rPr>
              <a:t>HelloWorld</a:t>
            </a:r>
            <a:r>
              <a:rPr lang="en-US" sz="2000" dirty="0">
                <a:solidFill>
                  <a:schemeClr val="tx1"/>
                </a:solidFill>
                <a:effectLst/>
              </a:rPr>
              <a:t>", new { name = "David" });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&lt;</a:t>
            </a:r>
            <a:r>
              <a:rPr lang="en-US" sz="2000" dirty="0">
                <a:solidFill>
                  <a:schemeClr val="bg1"/>
                </a:solidFill>
                <a:effectLst/>
              </a:rPr>
              <a:t>vc:HelloWorld</a:t>
            </a:r>
            <a:r>
              <a:rPr lang="en-US" sz="2000" dirty="0">
                <a:solidFill>
                  <a:schemeClr val="tx1"/>
                </a:solidFill>
                <a:effectLst/>
              </a:rPr>
              <a:t> name="John"&gt;&lt;/vc:HelloWorld&gt;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&lt;/div&gt;</a:t>
            </a:r>
          </a:p>
        </p:txBody>
      </p:sp>
      <p:sp>
        <p:nvSpPr>
          <p:cNvPr id="7" name="Arrow: Down 13">
            <a:extLst>
              <a:ext uri="{FF2B5EF4-FFF2-40B4-BE49-F238E27FC236}">
                <a16:creationId xmlns:a16="http://schemas.microsoft.com/office/drawing/2014/main" id="{B4C2EABB-4565-4510-B6A7-7CB7061EE753}"/>
              </a:ext>
            </a:extLst>
          </p:cNvPr>
          <p:cNvSpPr/>
          <p:nvPr/>
        </p:nvSpPr>
        <p:spPr bwMode="auto">
          <a:xfrm>
            <a:off x="3501545" y="4176117"/>
            <a:ext cx="325598" cy="40009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19" y="4822974"/>
            <a:ext cx="5810250" cy="149542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994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5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1"/>
            <a:ext cx="7766664" cy="4873886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Razor View Engine </a:t>
            </a:r>
            <a:r>
              <a:rPr lang="en-US" sz="3200" b="1" noProof="1">
                <a:solidFill>
                  <a:schemeClr val="bg2"/>
                </a:solidFill>
              </a:rPr>
              <a:t>Essentials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noProof="1">
                <a:solidFill>
                  <a:schemeClr val="bg2"/>
                </a:solidFill>
              </a:rPr>
              <a:t>Razor </a:t>
            </a:r>
            <a:r>
              <a:rPr lang="en-US" sz="3200" b="1" noProof="1">
                <a:solidFill>
                  <a:schemeClr val="bg1"/>
                </a:solidFill>
              </a:rPr>
              <a:t>Syntax</a:t>
            </a:r>
            <a:endParaRPr lang="bg-BG" sz="3200" b="1" noProof="1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Layout</a:t>
            </a:r>
            <a:r>
              <a:rPr lang="en-US" sz="3200" b="1" dirty="0">
                <a:solidFill>
                  <a:schemeClr val="bg2"/>
                </a:solidFill>
              </a:rPr>
              <a:t> and Special Views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Sections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Tag</a:t>
            </a:r>
            <a:r>
              <a:rPr lang="en-US" sz="3200" b="1" noProof="1">
                <a:solidFill>
                  <a:schemeClr val="bg2"/>
                </a:solidFill>
              </a:rPr>
              <a:t> Helpers &amp; </a:t>
            </a:r>
            <a:r>
              <a:rPr lang="en-US" sz="3200" b="1" noProof="1">
                <a:solidFill>
                  <a:schemeClr val="bg1"/>
                </a:solidFill>
              </a:rPr>
              <a:t>HTML</a:t>
            </a:r>
            <a:r>
              <a:rPr lang="en-US" sz="3200" b="1" noProof="1">
                <a:solidFill>
                  <a:schemeClr val="bg2"/>
                </a:solidFill>
              </a:rPr>
              <a:t> Helpers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Partial Views </a:t>
            </a:r>
            <a:r>
              <a:rPr lang="en-US" sz="3200" b="1" noProof="1">
                <a:solidFill>
                  <a:schemeClr val="bg2"/>
                </a:solidFill>
              </a:rPr>
              <a:t>&amp; </a:t>
            </a:r>
            <a:r>
              <a:rPr lang="en-US" sz="3200" b="1" noProof="1">
                <a:solidFill>
                  <a:schemeClr val="bg1"/>
                </a:solidFill>
              </a:rPr>
              <a:t>View Components</a:t>
            </a:r>
            <a:endParaRPr lang="bg-BG" sz="3200" b="1" noProof="1">
              <a:solidFill>
                <a:schemeClr val="bg1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546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View Engine Essentials</a:t>
            </a:r>
            <a:endParaRPr lang="bg-BG"/>
          </a:p>
        </p:txBody>
      </p:sp>
      <p:pic>
        <p:nvPicPr>
          <p:cNvPr id="6" name="Graphic 5" descr="Atom">
            <a:extLst>
              <a:ext uri="{FF2B5EF4-FFF2-40B4-BE49-F238E27FC236}">
                <a16:creationId xmlns:a16="http://schemas.microsoft.com/office/drawing/2014/main" id="{627604A8-2BA3-48CE-862C-066EA9AA3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70156" y="1397902"/>
            <a:ext cx="2451686" cy="245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6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289C25-2C45-4439-9F5F-CAEDB965A4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Views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MVC </a:t>
            </a:r>
            <a:r>
              <a:rPr lang="en-US" sz="3200" dirty="0"/>
              <a:t>use the </a:t>
            </a:r>
            <a:r>
              <a:rPr lang="en-US" sz="3200" b="1" dirty="0">
                <a:solidFill>
                  <a:schemeClr val="bg1"/>
                </a:solidFill>
              </a:rPr>
              <a:t>Razor View Engine </a:t>
            </a:r>
            <a:r>
              <a:rPr lang="en-US" sz="3200" dirty="0"/>
              <a:t>to embed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.NET Code in HTML Markup.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Usually, they contain minimal logic, related only to presenting data</a:t>
            </a:r>
          </a:p>
          <a:p>
            <a:r>
              <a:rPr lang="en-US" sz="3000" dirty="0"/>
              <a:t>Data can be passed to a View by using the </a:t>
            </a:r>
            <a:r>
              <a:rPr lang="en-US" sz="3000" b="1" noProof="1">
                <a:solidFill>
                  <a:schemeClr val="bg1"/>
                </a:solidFill>
              </a:rPr>
              <a:t>ViewData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</a:rPr>
              <a:t>ViewBag</a:t>
            </a:r>
            <a:r>
              <a:rPr lang="en-US" sz="3000" dirty="0"/>
              <a:t> or </a:t>
            </a:r>
            <a:br>
              <a:rPr lang="en-US" sz="3000" dirty="0"/>
            </a:br>
            <a:r>
              <a:rPr lang="en-US" sz="3000" dirty="0"/>
              <a:t>through a </a:t>
            </a:r>
            <a:r>
              <a:rPr lang="en-US" sz="3000" b="1" noProof="1">
                <a:solidFill>
                  <a:schemeClr val="bg1"/>
                </a:solidFill>
              </a:rPr>
              <a:t>ViewModel</a:t>
            </a:r>
            <a:r>
              <a:rPr lang="en-US" sz="3000" dirty="0"/>
              <a:t> (Strongly-Typed View).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1B1BE9-EF2E-4CC4-B6C2-BE0C2DE2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Engine Essentials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081F15-0EB8-4470-9918-47077CDD9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43" y="4540029"/>
            <a:ext cx="5288765" cy="15914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8F4DB4-5132-443F-8083-0715A6309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256" y="4481476"/>
            <a:ext cx="4762151" cy="1708558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127EB2D-FB04-47AA-8D74-3BB6F6C43CDF}"/>
              </a:ext>
            </a:extLst>
          </p:cNvPr>
          <p:cNvSpPr/>
          <p:nvPr/>
        </p:nvSpPr>
        <p:spPr bwMode="auto">
          <a:xfrm>
            <a:off x="6026750" y="5093159"/>
            <a:ext cx="550506" cy="48519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777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6850" y="1356681"/>
            <a:ext cx="11817350" cy="5202237"/>
          </a:xfrm>
        </p:spPr>
        <p:txBody>
          <a:bodyPr>
            <a:normAutofit fontScale="92500" lnSpcReduction="20000"/>
          </a:bodyPr>
          <a:lstStyle/>
          <a:p>
            <a:r>
              <a:rPr lang="en-US" noProof="1"/>
              <a:t>With </a:t>
            </a:r>
            <a:r>
              <a:rPr lang="en-US" b="1" noProof="1">
                <a:solidFill>
                  <a:schemeClr val="bg1"/>
                </a:solidFill>
              </a:rPr>
              <a:t>ViewBag</a:t>
            </a:r>
            <a:r>
              <a:rPr lang="en-US" noProof="1"/>
              <a:t> (</a:t>
            </a:r>
            <a:r>
              <a:rPr lang="en-US" b="1" noProof="1">
                <a:solidFill>
                  <a:schemeClr val="bg1"/>
                </a:solidFill>
              </a:rPr>
              <a:t>dynamic</a:t>
            </a:r>
            <a:r>
              <a:rPr lang="en-US" noProof="1"/>
              <a:t> type):</a:t>
            </a:r>
          </a:p>
          <a:p>
            <a:pPr lvl="1"/>
            <a:r>
              <a:rPr lang="en-US" noProof="1"/>
              <a:t>Action: </a:t>
            </a:r>
            <a:r>
              <a:rPr lang="en-US" b="1" noProof="1">
                <a:solidFill>
                  <a:schemeClr val="bg1"/>
                </a:solidFill>
              </a:rPr>
              <a:t>ViewBag</a:t>
            </a:r>
            <a:r>
              <a:rPr lang="en-US" noProof="1"/>
              <a:t>.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 = "</a:t>
            </a:r>
            <a:r>
              <a:rPr lang="en-US" b="1" noProof="1">
                <a:solidFill>
                  <a:schemeClr val="bg1"/>
                </a:solidFill>
              </a:rPr>
              <a:t>Hello World!</a:t>
            </a:r>
            <a:r>
              <a:rPr lang="en-US" noProof="1"/>
              <a:t>";</a:t>
            </a:r>
          </a:p>
          <a:p>
            <a:pPr lvl="1"/>
            <a:r>
              <a:rPr lang="en-US" noProof="1"/>
              <a:t>View: </a:t>
            </a:r>
            <a:r>
              <a:rPr lang="en-US" b="1" noProof="1">
                <a:solidFill>
                  <a:schemeClr val="bg1"/>
                </a:solidFill>
              </a:rPr>
              <a:t>@ViewBag</a:t>
            </a:r>
            <a:r>
              <a:rPr lang="en-US" noProof="1"/>
              <a:t>.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 </a:t>
            </a:r>
          </a:p>
          <a:p>
            <a:r>
              <a:rPr lang="en-US" noProof="1"/>
              <a:t>With </a:t>
            </a:r>
            <a:r>
              <a:rPr lang="en-US" b="1" noProof="1">
                <a:solidFill>
                  <a:schemeClr val="bg1"/>
                </a:solidFill>
              </a:rPr>
              <a:t>ViewData</a:t>
            </a:r>
            <a:r>
              <a:rPr lang="en-US" noProof="1"/>
              <a:t> (dictionary)</a:t>
            </a:r>
          </a:p>
          <a:p>
            <a:pPr lvl="1"/>
            <a:r>
              <a:rPr lang="en-US" noProof="1"/>
              <a:t>Action: </a:t>
            </a:r>
            <a:r>
              <a:rPr lang="en-US" b="1" noProof="1">
                <a:solidFill>
                  <a:schemeClr val="bg1"/>
                </a:solidFill>
              </a:rPr>
              <a:t>ViewData</a:t>
            </a:r>
            <a:r>
              <a:rPr lang="en-US" noProof="1"/>
              <a:t>["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"] = "</a:t>
            </a:r>
            <a:r>
              <a:rPr lang="en-US" b="1" noProof="1">
                <a:solidFill>
                  <a:schemeClr val="bg1"/>
                </a:solidFill>
              </a:rPr>
              <a:t>Hello World!</a:t>
            </a:r>
            <a:r>
              <a:rPr lang="en-US" noProof="1"/>
              <a:t>";</a:t>
            </a:r>
          </a:p>
          <a:p>
            <a:pPr lvl="1"/>
            <a:r>
              <a:rPr lang="en-US" noProof="1"/>
              <a:t>View: </a:t>
            </a:r>
            <a:r>
              <a:rPr lang="en-US" b="1" noProof="1">
                <a:solidFill>
                  <a:schemeClr val="bg1"/>
                </a:solidFill>
              </a:rPr>
              <a:t>@ViewData</a:t>
            </a:r>
            <a:r>
              <a:rPr lang="en-US" noProof="1"/>
              <a:t>["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"]</a:t>
            </a:r>
          </a:p>
          <a:p>
            <a:r>
              <a:rPr lang="en-US" noProof="1"/>
              <a:t>With </a:t>
            </a:r>
            <a:r>
              <a:rPr lang="en-US" b="1" noProof="1">
                <a:solidFill>
                  <a:schemeClr val="bg1"/>
                </a:solidFill>
              </a:rPr>
              <a:t>Strongly-typed</a:t>
            </a:r>
            <a:r>
              <a:rPr lang="en-US" noProof="1"/>
              <a:t> views:</a:t>
            </a:r>
          </a:p>
          <a:p>
            <a:pPr lvl="1"/>
            <a:r>
              <a:rPr lang="en-US" noProof="1"/>
              <a:t>Action: return </a:t>
            </a:r>
            <a:r>
              <a:rPr lang="en-US" b="1" noProof="1">
                <a:solidFill>
                  <a:schemeClr val="bg1"/>
                </a:solidFill>
              </a:rPr>
              <a:t>View</a:t>
            </a:r>
            <a:r>
              <a:rPr lang="en-US" noProof="1"/>
              <a:t>(</a:t>
            </a:r>
            <a:r>
              <a:rPr lang="en-US" b="1" noProof="1">
                <a:solidFill>
                  <a:schemeClr val="bg1"/>
                </a:solidFill>
              </a:rPr>
              <a:t>model</a:t>
            </a:r>
            <a:r>
              <a:rPr lang="en-US" noProof="1"/>
              <a:t>);</a:t>
            </a:r>
          </a:p>
          <a:p>
            <a:pPr lvl="1"/>
            <a:r>
              <a:rPr lang="en-US" noProof="1"/>
              <a:t>View: </a:t>
            </a:r>
            <a:r>
              <a:rPr lang="en-US" b="1" noProof="1">
                <a:solidFill>
                  <a:schemeClr val="bg1"/>
                </a:solidFill>
              </a:rPr>
              <a:t>@model ModelDataType</a:t>
            </a:r>
            <a:r>
              <a:rPr lang="bg-BG" noProof="1"/>
              <a:t> </a:t>
            </a:r>
            <a:r>
              <a:rPr lang="en-US" noProof="1"/>
              <a:t>and then </a:t>
            </a:r>
            <a:r>
              <a:rPr lang="en-US" sz="3200" b="1" noProof="1">
                <a:solidFill>
                  <a:schemeClr val="bg1"/>
                </a:solidFill>
              </a:rPr>
              <a:t>@Model.Message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Data to a View</a:t>
            </a:r>
          </a:p>
        </p:txBody>
      </p:sp>
      <p:pic>
        <p:nvPicPr>
          <p:cNvPr id="9" name="Graphic 8" descr="Scissors">
            <a:extLst>
              <a:ext uri="{FF2B5EF4-FFF2-40B4-BE49-F238E27FC236}">
                <a16:creationId xmlns:a16="http://schemas.microsoft.com/office/drawing/2014/main" id="{DC15881E-35BA-4E7C-94EE-D442EB2D5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45665">
            <a:off x="8625889" y="2232368"/>
            <a:ext cx="3450865" cy="3450865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100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0D564D-91E1-4F8B-BD14-DDE7B14E53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sz="2800" dirty="0"/>
              <a:t>The Base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Controller</a:t>
            </a:r>
            <a:r>
              <a:rPr lang="en-US" sz="2800" dirty="0"/>
              <a:t> class provides a lot of functionality</a:t>
            </a:r>
          </a:p>
          <a:p>
            <a:pPr lvl="1">
              <a:buClr>
                <a:schemeClr val="tx1"/>
              </a:buClr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View()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/>
              <a:t>method – One of the most frequently used Controller class members</a:t>
            </a:r>
            <a:endParaRPr lang="bg-BG" sz="2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2C4F2-2A98-47B8-B1AB-811F6E02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Views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3414D85-528E-4591-9757-DA432E376965}"/>
              </a:ext>
            </a:extLst>
          </p:cNvPr>
          <p:cNvSpPr txBox="1">
            <a:spLocks/>
          </p:cNvSpPr>
          <p:nvPr/>
        </p:nvSpPr>
        <p:spPr>
          <a:xfrm>
            <a:off x="774748" y="2330193"/>
            <a:ext cx="5324702" cy="19724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solidFill>
                  <a:schemeClr val="tx1"/>
                </a:solidFill>
                <a:effectLst/>
              </a:rPr>
              <a:t>public class HomeController : Controller</a:t>
            </a:r>
            <a:br>
              <a:rPr lang="en-US" sz="1600" dirty="0">
                <a:solidFill>
                  <a:schemeClr val="tx1"/>
                </a:solidFill>
                <a:effectLst/>
              </a:rPr>
            </a:br>
            <a:r>
              <a:rPr lang="en-US" sz="16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public IActionResult </a:t>
            </a:r>
            <a:r>
              <a:rPr lang="en-US" sz="1600" dirty="0">
                <a:solidFill>
                  <a:schemeClr val="bg1"/>
                </a:solidFill>
                <a:effectLst/>
              </a:rPr>
              <a:t>Index</a:t>
            </a:r>
            <a:r>
              <a:rPr lang="en-US" sz="1600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    return this.</a:t>
            </a:r>
            <a:r>
              <a:rPr lang="en-US" sz="1600" dirty="0">
                <a:solidFill>
                  <a:schemeClr val="bg1"/>
                </a:solidFill>
                <a:effectLst/>
              </a:rPr>
              <a:t>View</a:t>
            </a:r>
            <a:r>
              <a:rPr lang="en-US" sz="16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5037AC-46C1-4594-A7A3-FB20F11CC55F}"/>
              </a:ext>
            </a:extLst>
          </p:cNvPr>
          <p:cNvSpPr txBox="1">
            <a:spLocks/>
          </p:cNvSpPr>
          <p:nvPr/>
        </p:nvSpPr>
        <p:spPr>
          <a:xfrm>
            <a:off x="6184854" y="2330193"/>
            <a:ext cx="5810380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800" dirty="0">
                <a:solidFill>
                  <a:schemeClr val="bg1"/>
                </a:solidFill>
                <a:effectLst/>
              </a:rPr>
              <a:t>Index</a:t>
            </a:r>
            <a:r>
              <a:rPr lang="en-US" sz="1800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return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</a:t>
            </a:r>
            <a:r>
              <a:rPr lang="en-US" sz="1800" dirty="0">
                <a:solidFill>
                  <a:schemeClr val="tx1"/>
                </a:solidFill>
                <a:effectLst/>
              </a:rPr>
              <a:t>this.</a:t>
            </a:r>
            <a:r>
              <a:rPr lang="en-US" sz="1800" dirty="0">
                <a:solidFill>
                  <a:schemeClr val="bg1"/>
                </a:solidFill>
                <a:effectLst/>
              </a:rPr>
              <a:t>View</a:t>
            </a:r>
            <a:r>
              <a:rPr lang="en-US" sz="1800" dirty="0"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solidFill>
                  <a:schemeClr val="tx1"/>
                </a:solidFill>
                <a:effectLst/>
              </a:rPr>
              <a:t>"</a:t>
            </a:r>
            <a:r>
              <a:rPr lang="en-US" dirty="0">
                <a:solidFill>
                  <a:schemeClr val="bg1"/>
                </a:solidFill>
                <a:effectLst/>
              </a:rPr>
              <a:t>~/Views/Other/Index.cshtml</a:t>
            </a:r>
            <a:r>
              <a:rPr lang="en-US" dirty="0">
                <a:solidFill>
                  <a:schemeClr val="tx1"/>
                </a:solidFill>
                <a:effectLst/>
              </a:rPr>
              <a:t>"</a:t>
            </a:r>
            <a:r>
              <a:rPr lang="en-US" sz="18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000" y="4375603"/>
            <a:ext cx="3061892" cy="24283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000" y="4603369"/>
            <a:ext cx="3452510" cy="197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0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It Works?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00955" y="1257311"/>
            <a:ext cx="2137606" cy="101566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View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859227" y="1315576"/>
            <a:ext cx="2137606" cy="95739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Controller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907997" y="5449166"/>
            <a:ext cx="2137607" cy="101401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Generated Output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120" y="5128010"/>
            <a:ext cx="3655670" cy="15780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611" y="2462042"/>
            <a:ext cx="4353866" cy="18649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8817" y="2476989"/>
            <a:ext cx="3589259" cy="26190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/>
          <a:srcRect t="1533" r="7029" b="1"/>
          <a:stretch/>
        </p:blipFill>
        <p:spPr>
          <a:xfrm>
            <a:off x="240905" y="2498102"/>
            <a:ext cx="3680464" cy="2316755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4980091" y="1286443"/>
            <a:ext cx="2137606" cy="101566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noProof="1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ViewModel</a:t>
            </a:r>
          </a:p>
        </p:txBody>
      </p:sp>
      <p:sp>
        <p:nvSpPr>
          <p:cNvPr id="14" name="Arrow: Right 6">
            <a:extLst>
              <a:ext uri="{FF2B5EF4-FFF2-40B4-BE49-F238E27FC236}">
                <a16:creationId xmlns:a16="http://schemas.microsoft.com/office/drawing/2014/main" id="{6DBC5125-7112-4BC4-95FE-624F8AC946D9}"/>
              </a:ext>
            </a:extLst>
          </p:cNvPr>
          <p:cNvSpPr/>
          <p:nvPr/>
        </p:nvSpPr>
        <p:spPr bwMode="auto">
          <a:xfrm>
            <a:off x="4331984" y="5707086"/>
            <a:ext cx="839755" cy="41987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934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Razor Syntax</a:t>
            </a:r>
            <a:endParaRPr lang="bg-BG"/>
          </a:p>
        </p:txBody>
      </p:sp>
      <p:pic>
        <p:nvPicPr>
          <p:cNvPr id="3" name="Graphic 2" descr="Contract">
            <a:extLst>
              <a:ext uri="{FF2B5EF4-FFF2-40B4-BE49-F238E27FC236}">
                <a16:creationId xmlns:a16="http://schemas.microsoft.com/office/drawing/2014/main" id="{5D9D9133-A572-4791-A622-7D190450E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6630" y="1596175"/>
            <a:ext cx="2038739" cy="203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6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4585</TotalTime>
  <Words>2479</Words>
  <Application>Microsoft Office PowerPoint</Application>
  <PresentationFormat>Widescreen</PresentationFormat>
  <Paragraphs>405</Paragraphs>
  <Slides>37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</vt:lpstr>
      <vt:lpstr>Razor Views</vt:lpstr>
      <vt:lpstr>Table of Contents</vt:lpstr>
      <vt:lpstr>Have a Question?</vt:lpstr>
      <vt:lpstr>View Engine Essentials</vt:lpstr>
      <vt:lpstr>View Engine Essentials</vt:lpstr>
      <vt:lpstr>Passing Data to a View</vt:lpstr>
      <vt:lpstr>Returning Views</vt:lpstr>
      <vt:lpstr>How It Works?</vt:lpstr>
      <vt:lpstr>Razor Syntax</vt:lpstr>
      <vt:lpstr>Razor Syntax (1)</vt:lpstr>
      <vt:lpstr>Razor Syntax (2)</vt:lpstr>
      <vt:lpstr>Razor Syntax (3)</vt:lpstr>
      <vt:lpstr>Razor Syntax (4)</vt:lpstr>
      <vt:lpstr>Views – Dependency Injection</vt:lpstr>
      <vt:lpstr>Layout and Special View Files</vt:lpstr>
      <vt:lpstr>Layout</vt:lpstr>
      <vt:lpstr>_ViewStart.cshtml</vt:lpstr>
      <vt:lpstr>_ViewImports.cshtml </vt:lpstr>
      <vt:lpstr>Sections</vt:lpstr>
      <vt:lpstr>HTML Helpers and Tag Helpers</vt:lpstr>
      <vt:lpstr>HTML Helpers</vt:lpstr>
      <vt:lpstr>Tag Helpers</vt:lpstr>
      <vt:lpstr>Tag Helpers vs HTML Helpers (1)</vt:lpstr>
      <vt:lpstr>Tag Helpers vs HTML Helpers (2)</vt:lpstr>
      <vt:lpstr>Creating Your Own Tag Helper</vt:lpstr>
      <vt:lpstr>PowerPoint Presentation</vt:lpstr>
      <vt:lpstr>Partial Views</vt:lpstr>
      <vt:lpstr>Use of Partial Views</vt:lpstr>
      <vt:lpstr>View Components (1)</vt:lpstr>
      <vt:lpstr>View Components (2)</vt:lpstr>
      <vt:lpstr>View Components (3)</vt:lpstr>
      <vt:lpstr>Defining Your Own ViewComponent </vt:lpstr>
      <vt:lpstr>Defining Your Own ViewComponent 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Eray Erol</cp:lastModifiedBy>
  <cp:revision>15</cp:revision>
  <dcterms:created xsi:type="dcterms:W3CDTF">2018-05-23T13:08:44Z</dcterms:created>
  <dcterms:modified xsi:type="dcterms:W3CDTF">2021-07-03T16:11:04Z</dcterms:modified>
  <cp:category>computer programming;programming;software development;software engineering</cp:category>
</cp:coreProperties>
</file>