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6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7" r:id="rId40"/>
    <p:sldId id="293" r:id="rId41"/>
    <p:sldId id="294" r:id="rId42"/>
    <p:sldId id="310" r:id="rId43"/>
    <p:sldId id="309" r:id="rId44"/>
    <p:sldId id="297" r:id="rId45"/>
    <p:sldId id="303" r:id="rId46"/>
    <p:sldId id="305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308145-89D0-436A-8EA8-27769AE2F06B}">
          <p14:sldIdLst>
            <p14:sldId id="256"/>
            <p14:sldId id="257"/>
            <p14:sldId id="258"/>
          </p14:sldIdLst>
        </p14:section>
        <p14:section name="Application Flow" id="{2C01C844-2B83-4B36-B10F-97570C156CC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Error Handling" id="{FBA9091A-351F-48F0-9C91-C15FE3FB40AB}">
          <p14:sldIdLst>
            <p14:sldId id="270"/>
            <p14:sldId id="271"/>
            <p14:sldId id="272"/>
            <p14:sldId id="273"/>
            <p14:sldId id="274"/>
          </p14:sldIdLst>
        </p14:section>
        <p14:section name="Middleware" id="{673D0713-DC1E-4DCE-B988-CBCBB6B061F7}">
          <p14:sldIdLst>
            <p14:sldId id="275"/>
            <p14:sldId id="276"/>
            <p14:sldId id="30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Filters" id="{BC7C4771-C174-42BC-B276-AF2A82310AA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07"/>
            <p14:sldId id="293"/>
            <p14:sldId id="294"/>
            <p14:sldId id="310"/>
            <p14:sldId id="309"/>
          </p14:sldIdLst>
        </p14:section>
        <p14:section name="Conclusion" id="{8DC3E0EC-2DF2-42FC-8FE3-614243924F84}">
          <p14:sldIdLst>
            <p14:sldId id="297"/>
            <p14:sldId id="303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813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031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685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090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805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58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038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125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06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10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sv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svg"/><Relationship Id="rId5" Type="http://schemas.openxmlformats.org/officeDocument/2006/relationships/image" Target="../media/image24.png"/><Relationship Id="rId4" Type="http://schemas.openxmlformats.org/officeDocument/2006/relationships/image" Target="../media/image64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svg"/><Relationship Id="rId5" Type="http://schemas.openxmlformats.org/officeDocument/2006/relationships/image" Target="../media/image24.png"/><Relationship Id="rId4" Type="http://schemas.openxmlformats.org/officeDocument/2006/relationships/image" Target="../media/image64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0.svg"/><Relationship Id="rId18" Type="http://schemas.openxmlformats.org/officeDocument/2006/relationships/image" Target="../media/image32.png"/><Relationship Id="rId3" Type="http://schemas.openxmlformats.org/officeDocument/2006/relationships/image" Target="../media/image52.svg"/><Relationship Id="rId21" Type="http://schemas.openxmlformats.org/officeDocument/2006/relationships/image" Target="../media/image68.svg"/><Relationship Id="rId7" Type="http://schemas.openxmlformats.org/officeDocument/2006/relationships/image" Target="../media/image50.svg"/><Relationship Id="rId12" Type="http://schemas.openxmlformats.org/officeDocument/2006/relationships/image" Target="../media/image29.png"/><Relationship Id="rId17" Type="http://schemas.openxmlformats.org/officeDocument/2006/relationships/image" Target="../media/image64.svg"/><Relationship Id="rId2" Type="http://schemas.openxmlformats.org/officeDocument/2006/relationships/image" Target="../media/image25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58.svg"/><Relationship Id="rId5" Type="http://schemas.openxmlformats.org/officeDocument/2006/relationships/image" Target="../media/image54.svg"/><Relationship Id="rId15" Type="http://schemas.openxmlformats.org/officeDocument/2006/relationships/image" Target="../media/image62.svg"/><Relationship Id="rId10" Type="http://schemas.openxmlformats.org/officeDocument/2006/relationships/image" Target="../media/image28.png"/><Relationship Id="rId19" Type="http://schemas.openxmlformats.org/officeDocument/2006/relationships/image" Target="../media/image66.svg"/><Relationship Id="rId4" Type="http://schemas.openxmlformats.org/officeDocument/2006/relationships/image" Target="../media/image26.png"/><Relationship Id="rId9" Type="http://schemas.openxmlformats.org/officeDocument/2006/relationships/image" Target="../media/image56.sv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Application Fundamentals</a:t>
            </a:r>
            <a:r>
              <a:rPr lang="en-US"/>
              <a:t>, Errors, </a:t>
            </a:r>
            <a:r>
              <a:rPr lang="en-US" dirty="0"/>
              <a:t>Filters, Middleware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Application Flow, Filters &amp; Middleware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9C54E-BBC3-4074-9B2F-193736294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74000"/>
            <a:ext cx="3317229" cy="1781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E7EBC-4393-4344-80BB-44153734F5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Core configures app behavior based on </a:t>
            </a:r>
            <a:r>
              <a:rPr lang="en-US" sz="2800" b="1" dirty="0">
                <a:solidFill>
                  <a:schemeClr val="bg1"/>
                </a:solidFill>
              </a:rPr>
              <a:t>runtime environment</a:t>
            </a:r>
          </a:p>
          <a:p>
            <a:pPr lvl="1"/>
            <a:r>
              <a:rPr lang="en-US" sz="2500" dirty="0"/>
              <a:t>The Framework supports 3 environments – </a:t>
            </a:r>
            <a:r>
              <a:rPr lang="en-US" sz="2500" b="1" dirty="0">
                <a:solidFill>
                  <a:schemeClr val="bg1"/>
                </a:solidFill>
              </a:rPr>
              <a:t>Development</a:t>
            </a:r>
            <a:r>
              <a:rPr lang="en-US" sz="2500" dirty="0"/>
              <a:t>, </a:t>
            </a:r>
            <a:r>
              <a:rPr lang="en-US" sz="2500" b="1" dirty="0">
                <a:solidFill>
                  <a:schemeClr val="bg1"/>
                </a:solidFill>
              </a:rPr>
              <a:t>Staging</a:t>
            </a:r>
            <a:r>
              <a:rPr lang="en-US" sz="2500" dirty="0"/>
              <a:t> and </a:t>
            </a:r>
            <a:r>
              <a:rPr lang="en-US" sz="2500" b="1" dirty="0">
                <a:solidFill>
                  <a:schemeClr val="bg1"/>
                </a:solidFill>
              </a:rPr>
              <a:t>Production</a:t>
            </a:r>
          </a:p>
          <a:p>
            <a:pPr lvl="1"/>
            <a:r>
              <a:rPr lang="en-US" sz="2500" dirty="0"/>
              <a:t>ASP.NET Core reads the </a:t>
            </a:r>
            <a:r>
              <a:rPr lang="en-US" sz="2500" b="1" dirty="0">
                <a:solidFill>
                  <a:schemeClr val="bg1"/>
                </a:solidFill>
              </a:rPr>
              <a:t>Environment variable </a:t>
            </a:r>
            <a:r>
              <a:rPr lang="en-US" sz="2500" dirty="0"/>
              <a:t>– </a:t>
            </a:r>
            <a:r>
              <a:rPr lang="en-US" sz="2500" b="1" dirty="0"/>
              <a:t>"</a:t>
            </a:r>
            <a:r>
              <a:rPr lang="en-US" sz="2500" b="1" dirty="0">
                <a:solidFill>
                  <a:schemeClr val="bg1"/>
                </a:solidFill>
              </a:rPr>
              <a:t>ASPNETCORE_ENVIRONMENT</a:t>
            </a:r>
            <a:r>
              <a:rPr lang="en-US" sz="2500" b="1" dirty="0"/>
              <a:t>"</a:t>
            </a:r>
          </a:p>
          <a:p>
            <a:pPr lvl="1"/>
            <a:r>
              <a:rPr lang="en-US" sz="2500" dirty="0"/>
              <a:t>Environment value is stored in </a:t>
            </a:r>
            <a:r>
              <a:rPr lang="en-US" sz="2500" b="1" noProof="1">
                <a:solidFill>
                  <a:schemeClr val="bg1"/>
                </a:solidFill>
              </a:rPr>
              <a:t>IHostingEnvironment.EnvironmentName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US" sz="2500" dirty="0"/>
              <a:t>The environment can be set to </a:t>
            </a:r>
            <a:r>
              <a:rPr lang="en-US" sz="2500" b="1" dirty="0">
                <a:solidFill>
                  <a:schemeClr val="bg1"/>
                </a:solidFill>
              </a:rPr>
              <a:t>any value</a:t>
            </a:r>
            <a:r>
              <a:rPr lang="en-US" sz="2500" dirty="0"/>
              <a:t>. The default environment is </a:t>
            </a:r>
            <a:r>
              <a:rPr lang="en-US" sz="2500" b="1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C2FE1-F660-4FA8-9D8A-5B00747D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Environments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89C3E0F-7775-4754-9C53-21C05595D248}"/>
              </a:ext>
            </a:extLst>
          </p:cNvPr>
          <p:cNvSpPr txBox="1">
            <a:spLocks/>
          </p:cNvSpPr>
          <p:nvPr/>
        </p:nvSpPr>
        <p:spPr>
          <a:xfrm>
            <a:off x="1945995" y="4060119"/>
            <a:ext cx="83000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IsDevelopment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Development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IsStaging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Staging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IsProduction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Production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some_environment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Something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2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9A97E3-49C8-4D0F-82CD-5AC80DE02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 configuration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based on </a:t>
            </a:r>
            <a:r>
              <a:rPr lang="en-US" sz="3200" b="1" dirty="0">
                <a:solidFill>
                  <a:schemeClr val="bg1"/>
                </a:solidFill>
              </a:rPr>
              <a:t>key-value</a:t>
            </a:r>
            <a:r>
              <a:rPr lang="en-US" sz="3200" dirty="0"/>
              <a:t> pairs </a:t>
            </a:r>
          </a:p>
          <a:p>
            <a:pPr lvl="1"/>
            <a:r>
              <a:rPr lang="en-US" sz="3000" dirty="0"/>
              <a:t>App configurations are specified in </a:t>
            </a:r>
            <a:r>
              <a:rPr lang="en-US" sz="3000" b="1" dirty="0">
                <a:solidFill>
                  <a:schemeClr val="bg1"/>
                </a:solidFill>
              </a:rPr>
              <a:t>configuration providers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providers </a:t>
            </a:r>
            <a:r>
              <a:rPr lang="en-US" sz="3200" dirty="0"/>
              <a:t>read data from </a:t>
            </a:r>
            <a:r>
              <a:rPr lang="en-US" sz="3200" b="1" dirty="0">
                <a:solidFill>
                  <a:schemeClr val="bg1"/>
                </a:solidFill>
              </a:rPr>
              <a:t>configuration sources</a:t>
            </a:r>
          </a:p>
          <a:p>
            <a:pPr lvl="1"/>
            <a:r>
              <a:rPr lang="en-US" sz="3000" dirty="0"/>
              <a:t>Azure Key Vault, Command-line arguments</a:t>
            </a:r>
          </a:p>
          <a:p>
            <a:pPr lvl="1"/>
            <a:r>
              <a:rPr lang="en-US" sz="3000" dirty="0"/>
              <a:t>Custom providers (installed or created)</a:t>
            </a:r>
          </a:p>
          <a:p>
            <a:pPr lvl="1"/>
            <a:r>
              <a:rPr lang="en-US" sz="3000" dirty="0"/>
              <a:t>Directory files, Environment variables, etc.</a:t>
            </a:r>
          </a:p>
          <a:p>
            <a:r>
              <a:rPr lang="en-US" sz="3200" dirty="0"/>
              <a:t>One of the default sources is </a:t>
            </a:r>
            <a:r>
              <a:rPr lang="en-US" sz="3200" b="1" noProof="1">
                <a:solidFill>
                  <a:schemeClr val="bg1"/>
                </a:solidFill>
              </a:rPr>
              <a:t>appsettings.json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E6455-3CB7-41B6-A22A-502E5D0E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Configuration (1)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C6DA1-DEDD-4EC9-AA42-89639FA32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602" y="3262152"/>
            <a:ext cx="1916338" cy="1916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CB1BC1-8E22-49CE-B1F0-19B566C58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648" y="4645018"/>
            <a:ext cx="1752175" cy="17521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5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4D890A-6EB2-4E78-85F5-0BA111219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18096" cy="2050928"/>
          </a:xfrm>
        </p:spPr>
        <p:txBody>
          <a:bodyPr/>
          <a:lstStyle/>
          <a:p>
            <a:r>
              <a:rPr lang="en-US" sz="3200" dirty="0"/>
              <a:t>App configuration is read at </a:t>
            </a:r>
            <a:r>
              <a:rPr lang="en-US" sz="3200" b="1" dirty="0">
                <a:solidFill>
                  <a:schemeClr val="bg1"/>
                </a:solidFill>
              </a:rPr>
              <a:t>app startup </a:t>
            </a:r>
            <a:r>
              <a:rPr lang="en-US" sz="3200" dirty="0"/>
              <a:t>from the providers</a:t>
            </a:r>
          </a:p>
          <a:p>
            <a:pPr lvl="1"/>
            <a:r>
              <a:rPr lang="en-US" sz="3000" noProof="1"/>
              <a:t>Configuration properties are mapped in </a:t>
            </a:r>
            <a:r>
              <a:rPr lang="en-US" sz="3000" b="1" noProof="1">
                <a:solidFill>
                  <a:schemeClr val="bg1"/>
                </a:solidFill>
              </a:rPr>
              <a:t>IConfiguration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IConfiguration</a:t>
            </a:r>
            <a:r>
              <a:rPr lang="en-US" sz="3000" noProof="1"/>
              <a:t> is available in the </a:t>
            </a:r>
            <a:r>
              <a:rPr lang="en-US" sz="3000" noProof="1" smtClean="0"/>
              <a:t>app's </a:t>
            </a:r>
            <a:r>
              <a:rPr lang="en-US" sz="3000" b="1" noProof="1">
                <a:solidFill>
                  <a:schemeClr val="bg1"/>
                </a:solidFill>
              </a:rPr>
              <a:t>DI container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8A6911-EE20-4972-8A78-DFA6A080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Configuration (2)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32E660-7F3A-4622-B984-5FCB09669D12}"/>
              </a:ext>
            </a:extLst>
          </p:cNvPr>
          <p:cNvGrpSpPr/>
          <p:nvPr/>
        </p:nvGrpSpPr>
        <p:grpSpPr>
          <a:xfrm>
            <a:off x="1137990" y="3024865"/>
            <a:ext cx="3179861" cy="2434101"/>
            <a:chOff x="196766" y="3009828"/>
            <a:chExt cx="4297622" cy="2434101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60F373B-6DCC-419E-9765-374020CDAFA6}"/>
                </a:ext>
              </a:extLst>
            </p:cNvPr>
            <p:cNvSpPr txBox="1">
              <a:spLocks/>
            </p:cNvSpPr>
            <p:nvPr/>
          </p:nvSpPr>
          <p:spPr>
            <a:xfrm>
              <a:off x="196766" y="3009828"/>
              <a:ext cx="4297622" cy="24341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endParaRPr lang="en-US" sz="1600" dirty="0">
                <a:ln w="0">
                  <a:noFill/>
                </a:ln>
                <a:solidFill>
                  <a:schemeClr val="tx1"/>
                </a:solidFill>
                <a:effectLst/>
              </a:endParaRP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Hello!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", 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"Config":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"Secret":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"Can’t touch this"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},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...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D9B744-0219-4CB3-A8E4-FB03CDC734F3}"/>
                </a:ext>
              </a:extLst>
            </p:cNvPr>
            <p:cNvSpPr txBox="1"/>
            <p:nvPr/>
          </p:nvSpPr>
          <p:spPr>
            <a:xfrm>
              <a:off x="1997520" y="3009828"/>
              <a:ext cx="2490504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appsettings.json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7BCCE0-0DA1-4E49-99AA-FE109FAFD3B7}"/>
              </a:ext>
            </a:extLst>
          </p:cNvPr>
          <p:cNvGrpSpPr/>
          <p:nvPr/>
        </p:nvGrpSpPr>
        <p:grpSpPr>
          <a:xfrm>
            <a:off x="4495598" y="3024865"/>
            <a:ext cx="7079091" cy="3418986"/>
            <a:chOff x="3549872" y="3009828"/>
            <a:chExt cx="7065703" cy="3418986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FA21C340-EB8F-4CF7-98A8-F45892AADF4E}"/>
                </a:ext>
              </a:extLst>
            </p:cNvPr>
            <p:cNvSpPr txBox="1">
              <a:spLocks/>
            </p:cNvSpPr>
            <p:nvPr/>
          </p:nvSpPr>
          <p:spPr>
            <a:xfrm>
              <a:off x="3549872" y="3009828"/>
              <a:ext cx="7065703" cy="34189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public class HomeController : Controller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private readonly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HomeController(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=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IActionResult Config()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return Content(this.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["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"]);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</a:t>
              </a:r>
              <a:r>
                <a:rPr lang="en-US" sz="1600" dirty="0">
                  <a:ln w="0">
                    <a:noFill/>
                  </a:ln>
                  <a:solidFill>
                    <a:schemeClr val="accent2"/>
                  </a:solidFill>
                  <a:effectLst/>
                </a:rPr>
                <a:t>// Hello!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9B3A86-1089-498F-BDE8-F2FECB50D8CE}"/>
                </a:ext>
              </a:extLst>
            </p:cNvPr>
            <p:cNvSpPr txBox="1"/>
            <p:nvPr/>
          </p:nvSpPr>
          <p:spPr>
            <a:xfrm>
              <a:off x="8582717" y="3009828"/>
              <a:ext cx="2032127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HomeController.cs</a:t>
              </a: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7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options</a:t>
            </a:r>
            <a:r>
              <a:rPr lang="en-US" sz="3200" dirty="0"/>
              <a:t>, by convention, are set in </a:t>
            </a:r>
            <a:r>
              <a:rPr lang="en-US" sz="3200" b="1" noProof="1">
                <a:solidFill>
                  <a:schemeClr val="bg1"/>
                </a:solidFill>
              </a:rPr>
              <a:t>ConfigureServices()</a:t>
            </a:r>
          </a:p>
          <a:p>
            <a:pPr lvl="1"/>
            <a:r>
              <a:rPr lang="en-US" sz="3000" noProof="1"/>
              <a:t>Called before the </a:t>
            </a:r>
            <a:r>
              <a:rPr lang="en-US" sz="3000" b="1" noProof="1">
                <a:solidFill>
                  <a:schemeClr val="bg1"/>
                </a:solidFill>
              </a:rPr>
              <a:t>Configure()</a:t>
            </a:r>
            <a:r>
              <a:rPr lang="en-US" sz="3000" noProof="1"/>
              <a:t> method, by the </a:t>
            </a:r>
            <a:r>
              <a:rPr lang="en-US" sz="3000" b="1" noProof="1">
                <a:solidFill>
                  <a:schemeClr val="bg1"/>
                </a:solidFill>
              </a:rPr>
              <a:t>WebHost</a:t>
            </a:r>
          </a:p>
          <a:p>
            <a:pPr lvl="1"/>
            <a:r>
              <a:rPr lang="en-US" sz="3000" noProof="1"/>
              <a:t>Typical pattern is </a:t>
            </a:r>
            <a:r>
              <a:rPr lang="en-US" sz="3000" b="1" noProof="1">
                <a:solidFill>
                  <a:schemeClr val="bg1"/>
                </a:solidFill>
              </a:rPr>
              <a:t>Add{Service} </a:t>
            </a:r>
            <a:r>
              <a:rPr lang="en-US" sz="3000" noProof="1"/>
              <a:t>and then </a:t>
            </a:r>
            <a:r>
              <a:rPr lang="en-US" sz="3000" b="1" noProof="1">
                <a:solidFill>
                  <a:schemeClr val="bg1"/>
                </a:solidFill>
              </a:rPr>
              <a:t>services.Configure(Service)</a:t>
            </a:r>
          </a:p>
          <a:p>
            <a:r>
              <a:rPr lang="en-US" sz="3200" noProof="1"/>
              <a:t>Adding services to the service container:</a:t>
            </a:r>
          </a:p>
          <a:p>
            <a:pPr lvl="1"/>
            <a:r>
              <a:rPr lang="en-US" sz="3000" noProof="1"/>
              <a:t>Makes them available within the app</a:t>
            </a:r>
          </a:p>
          <a:p>
            <a:pPr lvl="2"/>
            <a:r>
              <a:rPr lang="en-US" sz="2800" noProof="1"/>
              <a:t>Resolved via </a:t>
            </a:r>
            <a:r>
              <a:rPr lang="en-US" sz="2800" b="1" noProof="1">
                <a:solidFill>
                  <a:schemeClr val="bg1"/>
                </a:solidFill>
              </a:rPr>
              <a:t>Dependency Injection</a:t>
            </a:r>
          </a:p>
          <a:p>
            <a:pPr lvl="1"/>
            <a:r>
              <a:rPr lang="en-US" sz="3000" noProof="1"/>
              <a:t>Makes them available within the </a:t>
            </a:r>
            <a:r>
              <a:rPr lang="en-US" sz="3000" b="1" noProof="1">
                <a:solidFill>
                  <a:schemeClr val="bg1"/>
                </a:solidFill>
              </a:rPr>
              <a:t>Configure()</a:t>
            </a:r>
            <a:r>
              <a:rPr lang="en-US" sz="3000" noProof="1"/>
              <a:t> method</a:t>
            </a:r>
          </a:p>
          <a:p>
            <a:pPr lvl="2"/>
            <a:r>
              <a:rPr lang="en-US" sz="2800" noProof="1"/>
              <a:t>Resolved via </a:t>
            </a:r>
            <a:r>
              <a:rPr lang="en-US" sz="2800" b="1" noProof="1">
                <a:solidFill>
                  <a:schemeClr val="bg1"/>
                </a:solidFill>
              </a:rPr>
              <a:t>IApplicationBuilder.ApplicationServices</a:t>
            </a:r>
          </a:p>
          <a:p>
            <a:pPr lvl="1"/>
            <a:endParaRPr lang="en-US" sz="30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</a:t>
            </a:r>
            <a:r>
              <a:rPr lang="en-US" dirty="0" smtClean="0"/>
              <a:t>Configuration (1)</a:t>
            </a:r>
            <a:endParaRPr lang="en-US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DFD1FC0A-8568-48F7-AD93-CECFEF20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5051" y="4539317"/>
            <a:ext cx="2012301" cy="2012301"/>
          </a:xfrm>
          <a:prstGeom prst="rect">
            <a:avLst/>
          </a:prstGeom>
        </p:spPr>
      </p:pic>
      <p:pic>
        <p:nvPicPr>
          <p:cNvPr id="8" name="Graphic 7" descr="USB">
            <a:extLst>
              <a:ext uri="{FF2B5EF4-FFF2-40B4-BE49-F238E27FC236}">
                <a16:creationId xmlns:a16="http://schemas.microsoft.com/office/drawing/2014/main" id="{35128E7D-B4A0-4CFA-8789-A1390A38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9851" y="3226112"/>
            <a:ext cx="1649134" cy="16491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80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Services can be configured for </a:t>
            </a:r>
            <a:r>
              <a:rPr lang="en-US" sz="3200" b="1" noProof="1">
                <a:solidFill>
                  <a:schemeClr val="bg1"/>
                </a:solidFill>
              </a:rPr>
              <a:t>Dependency Injection </a:t>
            </a:r>
            <a:r>
              <a:rPr lang="en-US" sz="3200" noProof="1"/>
              <a:t>differently</a:t>
            </a:r>
          </a:p>
          <a:p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</a:t>
            </a:r>
            <a:r>
              <a:rPr lang="en-US" dirty="0" smtClean="0"/>
              <a:t>Configuration (2)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08644B8-4911-4C56-819C-4FA7E1F34FE9}"/>
              </a:ext>
            </a:extLst>
          </p:cNvPr>
          <p:cNvSpPr txBox="1">
            <a:spLocks/>
          </p:cNvSpPr>
          <p:nvPr/>
        </p:nvSpPr>
        <p:spPr>
          <a:xfrm>
            <a:off x="672125" y="2147343"/>
            <a:ext cx="830001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Transient objects are always different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 new instance is provided to every controller and service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AddTransient&lt;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Scoped objects are the same within a request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They are different across different requests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AddScoped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typeof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(DataService));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Singleton objects are the same for every object and request.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AddSingleton&lt;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F9579-3512-4BBC-B6AB-7F26F090C1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8" y="2736306"/>
            <a:ext cx="2925564" cy="292556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1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Diagnostics &amp; Custom Error Handlers</a:t>
            </a:r>
            <a:endParaRPr lang="bg-BG"/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DF4B543E-863D-4704-B3E5-67BC496FE67E}"/>
              </a:ext>
            </a:extLst>
          </p:cNvPr>
          <p:cNvSpPr/>
          <p:nvPr/>
        </p:nvSpPr>
        <p:spPr bwMode="auto">
          <a:xfrm>
            <a:off x="5139612" y="1576874"/>
            <a:ext cx="1912776" cy="1852126"/>
          </a:xfrm>
          <a:prstGeom prst="flowChartExtract">
            <a:avLst/>
          </a:prstGeom>
          <a:solidFill>
            <a:schemeClr val="bg2"/>
          </a:solidFill>
          <a:ln w="92075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81B96-ED32-47F0-A8A2-1F160AFABEC7}"/>
              </a:ext>
            </a:extLst>
          </p:cNvPr>
          <p:cNvSpPr txBox="1"/>
          <p:nvPr/>
        </p:nvSpPr>
        <p:spPr>
          <a:xfrm>
            <a:off x="5597933" y="1904368"/>
            <a:ext cx="996134" cy="181758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Error Handling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0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04FE7-8180-44C4-AD5B-D5A8B3FB9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configure </a:t>
            </a:r>
            <a:r>
              <a:rPr lang="en-US" sz="3200" b="1" dirty="0">
                <a:solidFill>
                  <a:schemeClr val="bg1"/>
                </a:solidFill>
              </a:rPr>
              <a:t>Error handling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3000" dirty="0"/>
              <a:t>Developer Exception Page</a:t>
            </a:r>
          </a:p>
          <a:p>
            <a:pPr lvl="1"/>
            <a:r>
              <a:rPr lang="en-US" sz="3000" dirty="0"/>
              <a:t>Exception Handler</a:t>
            </a:r>
          </a:p>
          <a:p>
            <a:pPr lvl="1"/>
            <a:r>
              <a:rPr lang="en-US" sz="3000" dirty="0"/>
              <a:t>Status Code Pages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apps have additional options for handling errors</a:t>
            </a:r>
          </a:p>
          <a:p>
            <a:pPr lvl="1"/>
            <a:r>
              <a:rPr lang="en-US" sz="3000" dirty="0"/>
              <a:t>Exception Filters</a:t>
            </a:r>
          </a:p>
          <a:p>
            <a:pPr lvl="1"/>
            <a:r>
              <a:rPr lang="en-US" sz="3000" dirty="0"/>
              <a:t>Model Validation (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C766AA-23EF-45C9-9DBD-46D21B7F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91A79-9100-40BA-BCC5-8C9F14B126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14" y="1894552"/>
            <a:ext cx="2357098" cy="1780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B721F-1C8A-494B-97AA-5DFFBF211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12" y="1809433"/>
            <a:ext cx="1865927" cy="18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083AB-5784-4229-89B0-8FC9DC27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33" y="4481880"/>
            <a:ext cx="2069738" cy="20697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25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F3EE9-9C09-40DF-898F-7D2DCB6C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Developer Exception Page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F949D-B9F4-4F72-BE96-7614D5AF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6" y="1273214"/>
            <a:ext cx="5227476" cy="2644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33B23-1F38-4AA2-912E-E62E5B037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10"/>
          <a:stretch/>
        </p:blipFill>
        <p:spPr>
          <a:xfrm>
            <a:off x="599027" y="4033190"/>
            <a:ext cx="4603253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C46AE-7EE1-4A95-8CD8-D2476A2C93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87"/>
          <a:stretch/>
        </p:blipFill>
        <p:spPr>
          <a:xfrm>
            <a:off x="6739910" y="4033190"/>
            <a:ext cx="4370857" cy="2518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0A9B5-7955-4D3C-A738-57C22B2F2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595" y="1273214"/>
            <a:ext cx="5959489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6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FC275-BF36-40B4-9E9A-D23192912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do not provide </a:t>
            </a:r>
            <a:r>
              <a:rPr lang="en-US" sz="3200" b="1" dirty="0">
                <a:solidFill>
                  <a:schemeClr val="bg1"/>
                </a:solidFill>
              </a:rPr>
              <a:t>rich</a:t>
            </a:r>
            <a:r>
              <a:rPr lang="en-US" sz="3200" dirty="0"/>
              <a:t> status code pages</a:t>
            </a:r>
          </a:p>
          <a:p>
            <a:pPr lvl="1"/>
            <a:r>
              <a:rPr lang="en-US" sz="3000" dirty="0"/>
              <a:t>To provide such, you have to use the </a:t>
            </a:r>
            <a:r>
              <a:rPr lang="en-US" sz="3000" b="1" dirty="0">
                <a:solidFill>
                  <a:schemeClr val="bg1"/>
                </a:solidFill>
              </a:rPr>
              <a:t>Status Code Pages Middleware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app.UseStatusCodePages()</a:t>
            </a:r>
          </a:p>
          <a:p>
            <a:r>
              <a:rPr lang="en-US" sz="3200" noProof="1"/>
              <a:t>The Middleware can easily be customized</a:t>
            </a:r>
          </a:p>
          <a:p>
            <a:pPr lvl="1"/>
            <a:r>
              <a:rPr lang="en-US" sz="3000" noProof="1"/>
              <a:t>Supports several extension methods. For example:</a:t>
            </a:r>
          </a:p>
          <a:p>
            <a:pPr lvl="2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app.UseStatusCodePagesWithRedirects(…)</a:t>
            </a:r>
          </a:p>
          <a:p>
            <a:pPr lvl="2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app.UseStatusCodePagesWithReExecute(…)</a:t>
            </a:r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D1A0C-3631-4514-96EF-96CE129E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Status Code Pages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FCD5A-4453-43D2-9A7E-03E87BD7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57" y="2444037"/>
            <a:ext cx="4152900" cy="142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921FD-81E2-4438-83E6-108557796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57" y="4570700"/>
            <a:ext cx="3467100" cy="140017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3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2ACE06-B0CA-4646-86AE-BF51FAD30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Configuring a custom exception page is done by using the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ExceptionHandlerMiddleware</a:t>
            </a:r>
          </a:p>
          <a:p>
            <a:pPr lvl="1"/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200" noProof="1"/>
              <a:t>You can then implement a </a:t>
            </a:r>
            <a:r>
              <a:rPr lang="en-US" sz="3200" b="1" noProof="1">
                <a:solidFill>
                  <a:schemeClr val="bg1"/>
                </a:solidFill>
              </a:rPr>
              <a:t>handler </a:t>
            </a:r>
            <a:r>
              <a:rPr lang="en-US" sz="3200" noProof="1"/>
              <a:t>for that </a:t>
            </a:r>
            <a:r>
              <a:rPr lang="en-US" sz="3200" b="1" noProof="1">
                <a:solidFill>
                  <a:schemeClr val="bg1"/>
                </a:solidFill>
              </a:rPr>
              <a:t>route</a:t>
            </a:r>
          </a:p>
          <a:p>
            <a:pPr lvl="1"/>
            <a:r>
              <a:rPr lang="en-US" sz="3000" noProof="1"/>
              <a:t>It can be a </a:t>
            </a:r>
            <a:r>
              <a:rPr lang="en-US" sz="3000" b="1" noProof="1">
                <a:solidFill>
                  <a:schemeClr val="bg1"/>
                </a:solidFill>
              </a:rPr>
              <a:t>Controller Action</a:t>
            </a:r>
            <a:r>
              <a:rPr lang="en-US" sz="3000" noProof="1"/>
              <a:t>, a </a:t>
            </a:r>
            <a:r>
              <a:rPr lang="en-US" sz="3000" b="1" noProof="1">
                <a:solidFill>
                  <a:schemeClr val="bg1"/>
                </a:solidFill>
              </a:rPr>
              <a:t>Razor Page </a:t>
            </a:r>
            <a:r>
              <a:rPr lang="en-US" sz="3000" noProof="1"/>
              <a:t>or other handler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B47F6-3BB8-4E00-92A4-40513C66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 Error Handler</a:t>
            </a:r>
            <a:r>
              <a:rPr lang="en-US" dirty="0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9956A81-A8A6-4F77-AFC8-472CA73F8B83}"/>
              </a:ext>
            </a:extLst>
          </p:cNvPr>
          <p:cNvSpPr txBox="1">
            <a:spLocks/>
          </p:cNvSpPr>
          <p:nvPr/>
        </p:nvSpPr>
        <p:spPr>
          <a:xfrm>
            <a:off x="721639" y="2301100"/>
            <a:ext cx="10568402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endParaRPr lang="en-US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(IApplicationBuilder app, IHostingEnvironment env)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lang="bg-BG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UseExceptionHandler</a:t>
            </a:r>
            <a:r>
              <a:rPr lang="en-US" sz="20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bg-BG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/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Home/Error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44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Application Flow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Application fundamentals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The Request Lifecycle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Error </a:t>
            </a:r>
            <a:r>
              <a:rPr lang="en-US" sz="3000" dirty="0" smtClean="0"/>
              <a:t>Handling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 smtClean="0"/>
              <a:t>Middleware</a:t>
            </a:r>
            <a:endParaRPr lang="en-US" sz="3200" dirty="0"/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Creating our own middleware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Filters</a:t>
            </a:r>
          </a:p>
          <a:p>
            <a:pPr marL="990289" lvl="1" indent="-51435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Creating our own filters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Middleware</a:t>
            </a:r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E7F1E-9E9A-4787-9810-C68127A8E5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80" y="1642187"/>
            <a:ext cx="1901237" cy="20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1E957-15CC-4EF0-B3FD-DA5A64CDE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</a:t>
            </a:r>
            <a:r>
              <a:rPr lang="en-US" sz="3000" b="1" dirty="0">
                <a:solidFill>
                  <a:schemeClr val="bg1"/>
                </a:solidFill>
              </a:rPr>
              <a:t>software</a:t>
            </a:r>
            <a:r>
              <a:rPr lang="en-US" sz="3000" dirty="0"/>
              <a:t>, assembled into an </a:t>
            </a:r>
            <a:r>
              <a:rPr lang="en-US" sz="3000" b="1" dirty="0">
                <a:solidFill>
                  <a:schemeClr val="bg1"/>
                </a:solidFill>
              </a:rPr>
              <a:t>app pipeline</a:t>
            </a:r>
            <a:r>
              <a:rPr lang="en-US" sz="3000" dirty="0"/>
              <a:t>. Each </a:t>
            </a:r>
            <a:r>
              <a:rPr lang="en-US" sz="3000" b="1" dirty="0">
                <a:solidFill>
                  <a:schemeClr val="bg1"/>
                </a:solidFill>
              </a:rPr>
              <a:t>component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Handles </a:t>
            </a:r>
            <a:r>
              <a:rPr lang="en-US" sz="2800" b="1" dirty="0">
                <a:solidFill>
                  <a:schemeClr val="bg1"/>
                </a:solidFill>
              </a:rPr>
              <a:t>Requests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Responses</a:t>
            </a:r>
          </a:p>
          <a:p>
            <a:pPr lvl="1"/>
            <a:r>
              <a:rPr lang="en-US" sz="2800" dirty="0"/>
              <a:t>Chooses whether to </a:t>
            </a:r>
            <a:r>
              <a:rPr lang="en-US" sz="2800" b="1" dirty="0">
                <a:solidFill>
                  <a:schemeClr val="bg1"/>
                </a:solidFill>
              </a:rPr>
              <a:t>pass</a:t>
            </a:r>
            <a:r>
              <a:rPr lang="en-US" sz="2800" dirty="0"/>
              <a:t> the Request to the </a:t>
            </a:r>
            <a:r>
              <a:rPr lang="en-US" sz="2800" b="1" dirty="0">
                <a:solidFill>
                  <a:schemeClr val="bg1"/>
                </a:solidFill>
              </a:rPr>
              <a:t>next component </a:t>
            </a:r>
            <a:r>
              <a:rPr lang="en-US" sz="2800" dirty="0"/>
              <a:t>in 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sz="2800" dirty="0"/>
              <a:t>May perform work </a:t>
            </a:r>
            <a:r>
              <a:rPr lang="en-US" sz="2800" b="1" dirty="0">
                <a:solidFill>
                  <a:schemeClr val="bg1"/>
                </a:solidFill>
              </a:rPr>
              <a:t>before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the next component in the pipeline</a:t>
            </a:r>
            <a:br>
              <a:rPr lang="en-US" sz="2800" dirty="0"/>
            </a:br>
            <a:r>
              <a:rPr lang="en-US" sz="2800" dirty="0"/>
              <a:t>is invoked</a:t>
            </a:r>
          </a:p>
          <a:p>
            <a:r>
              <a:rPr lang="en-US" sz="3000" dirty="0"/>
              <a:t>In ASP.NET Core, </a:t>
            </a:r>
            <a:r>
              <a:rPr lang="en-US" sz="3000" b="1" dirty="0">
                <a:solidFill>
                  <a:schemeClr val="bg1"/>
                </a:solidFill>
              </a:rPr>
              <a:t>Request Delegates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build the </a:t>
            </a:r>
            <a:r>
              <a:rPr lang="en-US" sz="3000" b="1" dirty="0">
                <a:solidFill>
                  <a:schemeClr val="bg1"/>
                </a:solidFill>
              </a:rPr>
              <a:t>Request Pipeline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54D48-E68A-43E1-8737-6E5050D1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9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– Life Cycle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155675" y="1892096"/>
            <a:ext cx="1800000" cy="38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Middleware 1</a:t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//logic</a:t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next();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//more logic</a:t>
            </a:r>
          </a:p>
          <a:p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56169" y="1907841"/>
            <a:ext cx="1800000" cy="382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 2</a:t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//logic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//more logic</a:t>
            </a:r>
          </a:p>
          <a:p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35721" y="1892096"/>
            <a:ext cx="1710000" cy="54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9599" y="5024282"/>
            <a:ext cx="1710000" cy="54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8957027" y="1907841"/>
            <a:ext cx="1800000" cy="382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 3</a:t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//more logic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00911">
            <a:off x="5031314" y="2862998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549080">
            <a:off x="7934098" y="3065172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9937619">
            <a:off x="7934098" y="4442065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9692656">
            <a:off x="2100747" y="5012655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0322252">
            <a:off x="5026389" y="4690130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1647294">
            <a:off x="2117220" y="2245856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01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8875E-67A9-4576-A66E-5A0DA8533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handle each </a:t>
            </a:r>
            <a:r>
              <a:rPr lang="en-US" sz="3000" b="1" dirty="0">
                <a:solidFill>
                  <a:schemeClr val="bg1"/>
                </a:solidFill>
              </a:rPr>
              <a:t>HTTP Request</a:t>
            </a:r>
          </a:p>
          <a:p>
            <a:pPr lvl="1"/>
            <a:r>
              <a:rPr lang="en-US" sz="2800" dirty="0"/>
              <a:t>Are configured using the </a:t>
            </a:r>
            <a:r>
              <a:rPr lang="en-US" sz="2800" b="1" dirty="0">
                <a:solidFill>
                  <a:schemeClr val="bg1"/>
                </a:solidFill>
              </a:rPr>
              <a:t>extension</a:t>
            </a:r>
            <a:r>
              <a:rPr lang="en-US" sz="2800" dirty="0"/>
              <a:t> methods </a:t>
            </a:r>
            <a:r>
              <a:rPr lang="en-US" sz="2800" b="1" dirty="0">
                <a:solidFill>
                  <a:schemeClr val="bg1"/>
                </a:solidFill>
              </a:rPr>
              <a:t>Run()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Map()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Use()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(also called </a:t>
            </a:r>
            <a:r>
              <a:rPr lang="en-US" sz="3000" b="1" dirty="0">
                <a:solidFill>
                  <a:schemeClr val="bg1"/>
                </a:solidFill>
              </a:rPr>
              <a:t>middleware components</a:t>
            </a:r>
            <a:r>
              <a:rPr lang="en-US" sz="3000" dirty="0"/>
              <a:t>) can be:</a:t>
            </a:r>
          </a:p>
          <a:p>
            <a:pPr lvl="1"/>
            <a:r>
              <a:rPr lang="en-US" sz="2800" dirty="0"/>
              <a:t>Specified in-line as an anonymous method (called </a:t>
            </a:r>
            <a:r>
              <a:rPr lang="en-US" sz="2800" b="1" dirty="0">
                <a:solidFill>
                  <a:schemeClr val="bg1"/>
                </a:solidFill>
              </a:rPr>
              <a:t>in-line middleware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Defined in a reusable class</a:t>
            </a:r>
          </a:p>
          <a:p>
            <a:r>
              <a:rPr lang="en-US" sz="30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middleware component </a:t>
            </a:r>
            <a:r>
              <a:rPr lang="en-US" sz="3000" dirty="0"/>
              <a:t>is responsible for:</a:t>
            </a:r>
          </a:p>
          <a:p>
            <a:pPr lvl="1"/>
            <a:r>
              <a:rPr lang="en-US" sz="2800" dirty="0"/>
              <a:t>Invoking the </a:t>
            </a:r>
            <a:r>
              <a:rPr lang="en-US" sz="2800" b="1" dirty="0">
                <a:solidFill>
                  <a:schemeClr val="bg1"/>
                </a:solidFill>
              </a:rPr>
              <a:t>next component </a:t>
            </a:r>
            <a:r>
              <a:rPr lang="en-US" sz="2800" dirty="0"/>
              <a:t>in the pipeline</a:t>
            </a:r>
          </a:p>
          <a:p>
            <a:pPr lvl="1"/>
            <a:r>
              <a:rPr lang="en-US" sz="2800" dirty="0"/>
              <a:t>Or</a:t>
            </a:r>
            <a:r>
              <a:rPr lang="en-US" sz="2800" b="1" dirty="0">
                <a:solidFill>
                  <a:schemeClr val="bg1"/>
                </a:solidFill>
              </a:rPr>
              <a:t> short-circuiting </a:t>
            </a:r>
            <a:r>
              <a:rPr lang="en-US" sz="2800" dirty="0"/>
              <a:t>the pipeline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E5B807-8A61-43B8-AC21-271BB64D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</a:t>
            </a:r>
            <a:r>
              <a:rPr lang="en-US" dirty="0" smtClean="0"/>
              <a:t>Delegates (1)</a:t>
            </a:r>
            <a:endParaRPr lang="en-US" dirty="0"/>
          </a:p>
        </p:txBody>
      </p:sp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15962D4D-AF01-4D90-B5AE-D65352EBF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094" y="3540142"/>
            <a:ext cx="2857054" cy="285705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88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C8B1F-D22B-4C7F-8533-F6F7FFA13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Use() </a:t>
            </a:r>
            <a:r>
              <a:rPr lang="en-US" sz="3200" dirty="0"/>
              <a:t>method is used to </a:t>
            </a:r>
            <a:r>
              <a:rPr lang="en-US" sz="3200" b="1" dirty="0">
                <a:solidFill>
                  <a:schemeClr val="bg1"/>
                </a:solidFill>
              </a:rPr>
              <a:t>chain</a:t>
            </a:r>
            <a:r>
              <a:rPr lang="en-US" sz="3200" dirty="0"/>
              <a:t> multiple </a:t>
            </a:r>
            <a:r>
              <a:rPr lang="en-US" sz="3200" b="1" dirty="0">
                <a:solidFill>
                  <a:schemeClr val="bg1"/>
                </a:solidFill>
              </a:rPr>
              <a:t>delegates </a:t>
            </a:r>
            <a:r>
              <a:rPr lang="en-US" sz="3200" dirty="0"/>
              <a:t>together</a:t>
            </a:r>
          </a:p>
          <a:p>
            <a:pPr lvl="1"/>
            <a:r>
              <a:rPr lang="en-US" sz="3000" dirty="0"/>
              <a:t>It can </a:t>
            </a:r>
            <a:r>
              <a:rPr lang="en-US" sz="3000" b="1" dirty="0">
                <a:solidFill>
                  <a:schemeClr val="bg1"/>
                </a:solidFill>
              </a:rPr>
              <a:t>short-circuit</a:t>
            </a:r>
            <a:r>
              <a:rPr lang="en-US" sz="3000" dirty="0"/>
              <a:t> the pipeline (if it does not invoke </a:t>
            </a:r>
            <a:r>
              <a:rPr lang="en-US" sz="3000" b="1" dirty="0">
                <a:solidFill>
                  <a:schemeClr val="bg1"/>
                </a:solidFill>
              </a:rPr>
              <a:t>next()</a:t>
            </a:r>
            <a:r>
              <a:rPr lang="en-US" sz="3000" dirty="0"/>
              <a:t>)</a:t>
            </a:r>
          </a:p>
          <a:p>
            <a:r>
              <a:rPr lang="en-US" sz="3200" dirty="0"/>
              <a:t>The first </a:t>
            </a:r>
            <a:r>
              <a:rPr lang="en-US" sz="3200" b="1" dirty="0">
                <a:solidFill>
                  <a:schemeClr val="bg1"/>
                </a:solidFill>
              </a:rPr>
              <a:t>Run() </a:t>
            </a:r>
            <a:r>
              <a:rPr lang="en-US" sz="3200" dirty="0"/>
              <a:t>delegate terminates the pipeline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Run() </a:t>
            </a:r>
            <a:r>
              <a:rPr lang="en-US" sz="3000" dirty="0"/>
              <a:t>is a convention</a:t>
            </a:r>
          </a:p>
          <a:p>
            <a:pPr lvl="1"/>
            <a:r>
              <a:rPr lang="en-US" sz="3000" dirty="0"/>
              <a:t>Some middleware expose </a:t>
            </a:r>
            <a:r>
              <a:rPr lang="en-US" sz="3000" b="1" dirty="0">
                <a:solidFill>
                  <a:schemeClr val="bg1"/>
                </a:solidFill>
              </a:rPr>
              <a:t>Run{Middleware}</a:t>
            </a:r>
            <a:r>
              <a:rPr lang="en-US" sz="3000" dirty="0"/>
              <a:t> methods</a:t>
            </a:r>
          </a:p>
          <a:p>
            <a:pPr lvl="1"/>
            <a:r>
              <a:rPr lang="en-US" sz="3000" dirty="0"/>
              <a:t>These methods run at the end of the pipeline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Map()</a:t>
            </a:r>
            <a:r>
              <a:rPr lang="en-US" sz="3200" dirty="0"/>
              <a:t> method is used to </a:t>
            </a:r>
            <a:r>
              <a:rPr lang="en-US" sz="3200" b="1" dirty="0">
                <a:solidFill>
                  <a:schemeClr val="bg1"/>
                </a:solidFill>
              </a:rPr>
              <a:t>branch</a:t>
            </a:r>
            <a:r>
              <a:rPr lang="en-US" sz="3200" dirty="0"/>
              <a:t> the pipeline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request pipeline</a:t>
            </a:r>
            <a:r>
              <a:rPr lang="en-US" sz="3000" dirty="0"/>
              <a:t> is branched – based on the given </a:t>
            </a:r>
            <a:r>
              <a:rPr lang="en-US" sz="3000" b="1" dirty="0">
                <a:solidFill>
                  <a:schemeClr val="bg1"/>
                </a:solidFill>
              </a:rPr>
              <a:t>request path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E396F-27A2-4A11-B236-78D4372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</a:t>
            </a:r>
            <a:r>
              <a:rPr lang="en-US" dirty="0" smtClean="0"/>
              <a:t>Delegates (2)</a:t>
            </a:r>
            <a:endParaRPr lang="en-US" dirty="0"/>
          </a:p>
        </p:txBody>
      </p:sp>
      <p:pic>
        <p:nvPicPr>
          <p:cNvPr id="6" name="Graphic 5" descr="Plug">
            <a:extLst>
              <a:ext uri="{FF2B5EF4-FFF2-40B4-BE49-F238E27FC236}">
                <a16:creationId xmlns:a16="http://schemas.microsoft.com/office/drawing/2014/main" id="{279E7062-1485-4D3B-88B5-8BA6E1B79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7820" y="2153816"/>
            <a:ext cx="3589176" cy="358917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0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ASP.NET Core Request Pipeline </a:t>
            </a:r>
            <a:r>
              <a:rPr lang="en-US" sz="3000" dirty="0"/>
              <a:t>consists of a sequence of </a:t>
            </a:r>
            <a:r>
              <a:rPr lang="en-US" sz="3000" b="1" dirty="0">
                <a:solidFill>
                  <a:schemeClr val="bg1"/>
                </a:solidFill>
              </a:rPr>
              <a:t>Request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Delegates</a:t>
            </a:r>
            <a:r>
              <a:rPr lang="en-US" sz="3000" dirty="0"/>
              <a:t>, called one after another</a:t>
            </a:r>
            <a:endParaRPr lang="en-US" sz="2800" dirty="0"/>
          </a:p>
          <a:p>
            <a:r>
              <a:rPr lang="en-US" sz="3000" dirty="0"/>
              <a:t>Custom </a:t>
            </a: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are created using the </a:t>
            </a:r>
            <a:r>
              <a:rPr lang="en-US" sz="3000" b="1" noProof="1">
                <a:solidFill>
                  <a:schemeClr val="bg1"/>
                </a:solidFill>
              </a:rPr>
              <a:t>IApplicationBuilder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Your Own Middleware (Inline)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864521" y="3099067"/>
            <a:ext cx="1070189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(async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logging or other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//Other code below...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9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Request delegates </a:t>
            </a:r>
            <a:r>
              <a:rPr lang="en-US" sz="3000" noProof="1"/>
              <a:t>can also be defined as classes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Middleware (</a:t>
            </a:r>
            <a:r>
              <a:rPr lang="en-US" dirty="0" smtClean="0"/>
              <a:t>Class) (1)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782378" y="1982577"/>
            <a:ext cx="852024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CustomMiddleware(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this.next = next;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IMyService is injected into InvokeAsync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InvokeAsync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httpContext, IMyService svc)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svc.MyProperty = 1000;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13B0A1D-CA2E-4430-9DA2-FC8C82D9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5" y="1709024"/>
            <a:ext cx="2514600" cy="961378"/>
          </a:xfrm>
          <a:prstGeom prst="wedgeRoundRectCallout">
            <a:avLst>
              <a:gd name="adj1" fmla="val -76275"/>
              <a:gd name="adj2" fmla="val 395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</a:rPr>
              <a:t>The next delegate in the </a:t>
            </a:r>
            <a:r>
              <a:rPr lang="en-US" sz="2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pipeline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274E028-21F0-46A2-B80B-2E869A2A8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127" y="3359019"/>
            <a:ext cx="3329473" cy="802433"/>
          </a:xfrm>
          <a:prstGeom prst="wedgeRoundRectCallout">
            <a:avLst>
              <a:gd name="adj1" fmla="val 44142"/>
              <a:gd name="adj2" fmla="val 989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</a:rPr>
              <a:t>Third-party </a:t>
            </a:r>
            <a:r>
              <a:rPr lang="en-US" sz="2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dependencies</a:t>
            </a:r>
            <a:r>
              <a:rPr lang="en-US" sz="2200" noProof="1">
                <a:solidFill>
                  <a:schemeClr val="bg2"/>
                </a:solidFill>
              </a:rPr>
              <a:t> are injected through </a:t>
            </a:r>
            <a:r>
              <a:rPr lang="en-US" sz="2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E018D-093D-41D7-9442-D7A6C66F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70" y="2670402"/>
            <a:ext cx="2484528" cy="248452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82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noProof="1"/>
              <a:t>The custom </a:t>
            </a:r>
            <a:r>
              <a:rPr lang="en-US" sz="3000" b="1" noProof="1">
                <a:solidFill>
                  <a:schemeClr val="bg1"/>
                </a:solidFill>
              </a:rPr>
              <a:t>Middleware</a:t>
            </a:r>
            <a:r>
              <a:rPr lang="en-US" sz="3000" noProof="1"/>
              <a:t> class needs to be included into the </a:t>
            </a:r>
            <a:r>
              <a:rPr lang="en-US" sz="3000" b="1" noProof="1">
                <a:solidFill>
                  <a:schemeClr val="bg1"/>
                </a:solidFill>
              </a:rPr>
              <a:t>pipeline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Your Own Middleware (Class)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1005454" y="1855000"/>
            <a:ext cx="10181091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CustomMiddlewareExtensions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builder)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D0F875-46BA-46E3-8D5C-1ECB8644649E}"/>
              </a:ext>
            </a:extLst>
          </p:cNvPr>
          <p:cNvSpPr txBox="1">
            <a:spLocks/>
          </p:cNvSpPr>
          <p:nvPr/>
        </p:nvSpPr>
        <p:spPr>
          <a:xfrm>
            <a:off x="1005454" y="4209312"/>
            <a:ext cx="10181091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Startup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Configure(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0C63B2-A4C2-4B31-978B-D2F6D409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40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built-in middleware in ASP.NET Core are: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Middleware (1)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12657"/>
              </p:ext>
            </p:extLst>
          </p:nvPr>
        </p:nvGraphicFramePr>
        <p:xfrm>
          <a:off x="796891" y="1812895"/>
          <a:ext cx="7074940" cy="4270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87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Authentication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app.UseAuthentication()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Cookie Policy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app.UseCookiePolicy()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app.UseCors()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Diagnostics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app.UseDevelopmentExceptionPage()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app.UseExceptionHandler(…)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app.UseStatusCodePages()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HTTPS Redirection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app.UseHttpsRedirection()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app.UseHsts()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Static 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app.UseStaticFiles()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06C9DE-53AB-42C2-A3F6-7DA3B8E0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57" y="2344023"/>
            <a:ext cx="3562007" cy="35620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7F69E6-739A-455F-9D64-868B3D302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10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en-US" sz="3000" dirty="0"/>
              <a:t>Many more are available on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Middleware</a:t>
            </a:r>
            <a:r>
              <a:rPr lang="bg-BG"/>
              <a:t> (2)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85814"/>
              </p:ext>
            </p:extLst>
          </p:nvPr>
        </p:nvGraphicFramePr>
        <p:xfrm>
          <a:off x="442328" y="1344895"/>
          <a:ext cx="7669682" cy="424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61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Caching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app.UseResponseCaching()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Compression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app.UseResponseCompression()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Request 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app.UseRequestLocalization(…)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app.UseRouter(…)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app.UseSession()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URL Rewriting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app.UseRewriter(…)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840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WebSockets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app.UseWebSockets(…)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28945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app.UseWelcomePage()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40637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3C69D10-F6EA-4E20-9439-D9481467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84" y="1342710"/>
            <a:ext cx="2453950" cy="245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5BC020-B1B6-4213-9B97-EDF77A1AE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04" y="4009380"/>
            <a:ext cx="2095500" cy="20955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9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Filters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322EA-F2D1-4358-AA3D-EF0BBD83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4" y="1614196"/>
            <a:ext cx="2296732" cy="22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0AB0D6-141C-496B-86C1-9BD3A9AAB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allow you to run code </a:t>
            </a:r>
            <a:r>
              <a:rPr lang="en-US" sz="3000" b="1" dirty="0">
                <a:solidFill>
                  <a:schemeClr val="bg1"/>
                </a:solidFill>
              </a:rPr>
              <a:t>before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after</a:t>
            </a:r>
            <a:r>
              <a:rPr lang="en-US" sz="3000" dirty="0"/>
              <a:t> specific stages in the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Request Processing Pipeline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similar but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  <a:p>
            <a:pPr lvl="1"/>
            <a:r>
              <a:rPr lang="en-US" sz="2800" dirty="0"/>
              <a:t>Middleware operate on the level of </a:t>
            </a:r>
            <a:r>
              <a:rPr lang="en-US" sz="28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dirty="0"/>
              <a:t>Filters operate only on the level of </a:t>
            </a:r>
            <a:r>
              <a:rPr lang="en-US" sz="2800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9D2D5-DE46-46A9-92F6-4308732C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(1)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CE86E-B162-4727-81C9-9D04DED12A5C}"/>
              </a:ext>
            </a:extLst>
          </p:cNvPr>
          <p:cNvSpPr txBox="1"/>
          <p:nvPr/>
        </p:nvSpPr>
        <p:spPr>
          <a:xfrm>
            <a:off x="251123" y="2308042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C19DC6-E1FB-41CD-9AAB-F26ED81503C3}"/>
              </a:ext>
            </a:extLst>
          </p:cNvPr>
          <p:cNvSpPr/>
          <p:nvPr/>
        </p:nvSpPr>
        <p:spPr bwMode="auto">
          <a:xfrm>
            <a:off x="1792565" y="2228709"/>
            <a:ext cx="1207225" cy="24925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3AD7F9-1288-4191-B0CC-973B50AA5B40}"/>
              </a:ext>
            </a:extLst>
          </p:cNvPr>
          <p:cNvSpPr/>
          <p:nvPr/>
        </p:nvSpPr>
        <p:spPr bwMode="auto">
          <a:xfrm>
            <a:off x="3196639" y="2228709"/>
            <a:ext cx="1310048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6BDBAF-8B56-4ABC-847A-1FA524AE177E}"/>
              </a:ext>
            </a:extLst>
          </p:cNvPr>
          <p:cNvSpPr/>
          <p:nvPr/>
        </p:nvSpPr>
        <p:spPr bwMode="auto">
          <a:xfrm>
            <a:off x="4703536" y="2206713"/>
            <a:ext cx="1519982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105C66-BBEE-473D-B7CD-B029E2EE2E9E}"/>
              </a:ext>
            </a:extLst>
          </p:cNvPr>
          <p:cNvSpPr/>
          <p:nvPr/>
        </p:nvSpPr>
        <p:spPr bwMode="auto">
          <a:xfrm>
            <a:off x="6401061" y="2228709"/>
            <a:ext cx="5423296" cy="2514578"/>
          </a:xfrm>
          <a:prstGeom prst="roundRect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 Pipeline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(Filter Pipeline)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7F6F2E4D-3D3B-4035-B7B3-20F11D9127DD}"/>
              </a:ext>
            </a:extLst>
          </p:cNvPr>
          <p:cNvSpPr/>
          <p:nvPr/>
        </p:nvSpPr>
        <p:spPr bwMode="auto">
          <a:xfrm flipV="1">
            <a:off x="1612458" y="2513941"/>
            <a:ext cx="9360342" cy="702335"/>
          </a:xfrm>
          <a:prstGeom prst="bentUpArrow">
            <a:avLst>
              <a:gd name="adj1" fmla="val 25000"/>
              <a:gd name="adj2" fmla="val 12379"/>
              <a:gd name="adj3" fmla="val 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0AC0D1A3-FF6B-4F1D-BBB6-C773E15B2AFD}"/>
              </a:ext>
            </a:extLst>
          </p:cNvPr>
          <p:cNvSpPr/>
          <p:nvPr/>
        </p:nvSpPr>
        <p:spPr bwMode="auto">
          <a:xfrm rot="16200000" flipH="1">
            <a:off x="5765048" y="-749853"/>
            <a:ext cx="702335" cy="9713167"/>
          </a:xfrm>
          <a:prstGeom prst="bentUpArrow">
            <a:avLst>
              <a:gd name="adj1" fmla="val 23672"/>
              <a:gd name="adj2" fmla="val 25000"/>
              <a:gd name="adj3" fmla="val 5000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1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 animBg="1"/>
      <p:bldP spid="12" grpId="0" animBg="1"/>
      <p:bldP spid="18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D62C5-445C-4C3F-B84F-E0491C1F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B2AAF-6087-45A6-93C0-52326387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3" y="1160355"/>
            <a:ext cx="7843054" cy="5697645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7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181DF0-4BCF-4E11-A9A0-5FADAFDB2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929631"/>
          </a:xfrm>
        </p:spPr>
        <p:txBody>
          <a:bodyPr>
            <a:normAutofit/>
          </a:bodyPr>
          <a:lstStyle/>
          <a:p>
            <a:r>
              <a:rPr lang="en-US" sz="3000" dirty="0"/>
              <a:t>There are several types of </a:t>
            </a:r>
            <a:r>
              <a:rPr lang="en-US" sz="3000" b="1" dirty="0">
                <a:solidFill>
                  <a:schemeClr val="bg1"/>
                </a:solidFill>
              </a:rPr>
              <a:t>Filters</a:t>
            </a:r>
          </a:p>
          <a:p>
            <a:pPr lvl="1"/>
            <a:r>
              <a:rPr lang="en-US" sz="2800" dirty="0"/>
              <a:t>Each is executed on a </a:t>
            </a:r>
            <a:r>
              <a:rPr lang="en-US" sz="2800" b="1" dirty="0">
                <a:solidFill>
                  <a:schemeClr val="bg1"/>
                </a:solidFill>
              </a:rPr>
              <a:t>different stage </a:t>
            </a:r>
            <a:r>
              <a:rPr lang="en-US" sz="2800" dirty="0"/>
              <a:t>of the </a:t>
            </a:r>
            <a:r>
              <a:rPr lang="en-US" sz="2800" b="1" dirty="0">
                <a:solidFill>
                  <a:schemeClr val="bg1"/>
                </a:solidFill>
              </a:rPr>
              <a:t>Filter Pipeline</a:t>
            </a:r>
          </a:p>
          <a:p>
            <a:pPr lvl="1"/>
            <a:r>
              <a:rPr lang="en-US" sz="2800" dirty="0"/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Resource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Result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Filters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94F91-8A13-43D4-B37D-3C69C8A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(3)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FB9CF0-2385-497A-BC23-1EEA14E71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10254"/>
              </p:ext>
            </p:extLst>
          </p:nvPr>
        </p:nvGraphicFramePr>
        <p:xfrm>
          <a:off x="489389" y="3252072"/>
          <a:ext cx="11213221" cy="301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2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290692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first. Determine if the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dirty="0"/>
                        <a:t> is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authorized</a:t>
                      </a:r>
                      <a:r>
                        <a:rPr lang="en-US" sz="2000" dirty="0"/>
                        <a:t> to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access</a:t>
                      </a:r>
                      <a:r>
                        <a:rPr lang="en-US" sz="2000" dirty="0"/>
                        <a:t> the Requested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en-US" sz="2000" dirty="0"/>
                        <a:t>. Can run code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the rest of the</a:t>
                      </a:r>
                      <a:br>
                        <a:rPr lang="en-US" sz="2000" dirty="0"/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pipeline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an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Method </a:t>
                      </a:r>
                      <a:r>
                        <a:rPr lang="en-US" sz="2000" dirty="0"/>
                        <a:t>is invoked.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apply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global policies </a:t>
                      </a:r>
                      <a:r>
                        <a:rPr lang="en-US" sz="2000" dirty="0"/>
                        <a:t>for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unhandled errors </a:t>
                      </a:r>
                      <a:r>
                        <a:rPr lang="en-US" sz="2000" dirty="0"/>
                        <a:t>that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execution of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Results</a:t>
                      </a:r>
                      <a:r>
                        <a:rPr lang="en-US" sz="2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Filters </a:t>
            </a:r>
            <a:r>
              <a:rPr lang="en-US" sz="3000" dirty="0"/>
              <a:t>can be both </a:t>
            </a:r>
            <a:r>
              <a:rPr lang="en-US" sz="3000" b="1" dirty="0">
                <a:solidFill>
                  <a:schemeClr val="bg1"/>
                </a:solidFill>
              </a:rPr>
              <a:t>synchronous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asynchronous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Filters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304297" y="2508016"/>
            <a:ext cx="5677808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ActionExecutedContext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FD36DF-B988-48D3-B007-5FB29CEF04E2}"/>
              </a:ext>
            </a:extLst>
          </p:cNvPr>
          <p:cNvSpPr txBox="1">
            <a:spLocks/>
          </p:cNvSpPr>
          <p:nvPr/>
        </p:nvSpPr>
        <p:spPr>
          <a:xfrm>
            <a:off x="6109264" y="2754237"/>
            <a:ext cx="5778439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SampleAsyncActionFilter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IAsyncActionFilter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OnActionExecutionAsync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ActionExecutionDelegate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resultContext.Result will be set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95C8F-1333-47A4-A887-E9AC0A08F13C}"/>
              </a:ext>
            </a:extLst>
          </p:cNvPr>
          <p:cNvSpPr txBox="1"/>
          <p:nvPr/>
        </p:nvSpPr>
        <p:spPr>
          <a:xfrm>
            <a:off x="2060850" y="1903962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956E-D3BA-4812-8A1A-1A22ABCBA730}"/>
              </a:ext>
            </a:extLst>
          </p:cNvPr>
          <p:cNvSpPr txBox="1"/>
          <p:nvPr/>
        </p:nvSpPr>
        <p:spPr>
          <a:xfrm>
            <a:off x="7912950" y="2148259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Asynchronous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9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52841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added </a:t>
            </a:r>
            <a:r>
              <a:rPr lang="en-US" sz="3000" b="1" dirty="0">
                <a:solidFill>
                  <a:schemeClr val="bg1"/>
                </a:solidFill>
              </a:rPr>
              <a:t>globally</a:t>
            </a:r>
            <a:r>
              <a:rPr lang="en-US" sz="3000" dirty="0"/>
              <a:t> in the </a:t>
            </a:r>
            <a:r>
              <a:rPr lang="en-US" sz="3000" b="1" noProof="1">
                <a:solidFill>
                  <a:schemeClr val="bg1"/>
                </a:solidFill>
              </a:rPr>
              <a:t>MvcOption.Services</a:t>
            </a:r>
          </a:p>
          <a:p>
            <a:pPr lvl="1"/>
            <a:r>
              <a:rPr lang="en-US" sz="2800" dirty="0"/>
              <a:t>Will be applied to all </a:t>
            </a:r>
            <a:r>
              <a:rPr lang="en-US" sz="2800" b="1" dirty="0">
                <a:solidFill>
                  <a:schemeClr val="bg1"/>
                </a:solidFill>
              </a:rPr>
              <a:t>Controllers </a:t>
            </a:r>
            <a:r>
              <a:rPr lang="en-US" sz="2800" dirty="0"/>
              <a:t>and</a:t>
            </a:r>
            <a:r>
              <a:rPr lang="en-US" sz="2800" b="1" dirty="0">
                <a:solidFill>
                  <a:schemeClr val="bg1"/>
                </a:solidFill>
              </a:rPr>
              <a:t>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Filters to the Pipeline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Global</a:t>
            </a:r>
            <a:r>
              <a:rPr lang="en-US" dirty="0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60382" y="2455524"/>
            <a:ext cx="923607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services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AddMvc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 {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instant</a:t>
            </a:r>
            <a:endParaRPr lang="bg-BG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typeof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by type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2" name="Graphic 21" descr="Filter">
            <a:extLst>
              <a:ext uri="{FF2B5EF4-FFF2-40B4-BE49-F238E27FC236}">
                <a16:creationId xmlns:a16="http://schemas.microsoft.com/office/drawing/2014/main" id="{FF3306D1-5101-4AF5-A69D-41BAA62E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9164" y="3126538"/>
            <a:ext cx="2149334" cy="3015316"/>
          </a:xfrm>
          <a:prstGeom prst="rect">
            <a:avLst/>
          </a:prstGeom>
        </p:spPr>
      </p:pic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7D4E3858-65F8-4B12-ACEB-C5DDFF359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4868" y="1895018"/>
            <a:ext cx="1717926" cy="171792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1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397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also includes built-in attribute-based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smtClean="0"/>
              <a:t>Attributes (1)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1913915"/>
            <a:ext cx="937106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ResultFilterAttribute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value;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name,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value)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this.name =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this.value = value;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new string[] {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(context);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1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78208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allow </a:t>
            </a:r>
            <a:r>
              <a:rPr lang="en-US" sz="3200" b="1" dirty="0">
                <a:solidFill>
                  <a:schemeClr val="bg1"/>
                </a:solidFill>
              </a:rPr>
              <a:t>Filters </a:t>
            </a:r>
            <a:r>
              <a:rPr lang="en-US" sz="3200" dirty="0"/>
              <a:t>to accept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</a:p>
          <a:p>
            <a:r>
              <a:rPr lang="en-US" sz="3200" dirty="0"/>
              <a:t>This particular </a:t>
            </a:r>
            <a:r>
              <a:rPr lang="en-US" sz="3200" b="1" dirty="0">
                <a:solidFill>
                  <a:schemeClr val="bg1"/>
                </a:solidFill>
              </a:rPr>
              <a:t>Filter </a:t>
            </a:r>
            <a:r>
              <a:rPr lang="en-US" sz="3200" dirty="0"/>
              <a:t>will attach the given </a:t>
            </a:r>
            <a:r>
              <a:rPr lang="en-US" sz="3200" b="1" dirty="0">
                <a:solidFill>
                  <a:schemeClr val="bg1"/>
                </a:solidFill>
              </a:rPr>
              <a:t>Header </a:t>
            </a:r>
            <a:r>
              <a:rPr lang="en-US" sz="3200" dirty="0"/>
              <a:t>and its </a:t>
            </a:r>
            <a:r>
              <a:rPr lang="en-US" sz="3200" b="1" dirty="0">
                <a:solidFill>
                  <a:schemeClr val="bg1"/>
                </a:solidFill>
              </a:rPr>
              <a:t>value </a:t>
            </a:r>
            <a:r>
              <a:rPr lang="en-US" sz="3200" dirty="0"/>
              <a:t>to </a:t>
            </a:r>
            <a:br>
              <a:rPr lang="en-US" sz="3200" dirty="0"/>
            </a:br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Result </a:t>
            </a:r>
            <a:r>
              <a:rPr lang="en-US" sz="3200" dirty="0"/>
              <a:t>in the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smtClean="0"/>
              <a:t>Attributes (2)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3132632"/>
            <a:ext cx="9371060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Author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Steve Smith @ardalis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SampleController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Examine the headers using developer tools.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Test()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 will be present here too.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5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127110-C12E-4B76-9DE7-E22A7B7D1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9280"/>
          </a:xfrm>
        </p:spPr>
        <p:txBody>
          <a:bodyPr>
            <a:normAutofit/>
          </a:bodyPr>
          <a:lstStyle/>
          <a:p>
            <a:r>
              <a:rPr lang="en-US" sz="3000" dirty="0"/>
              <a:t>Several of the </a:t>
            </a:r>
            <a:r>
              <a:rPr lang="en-US" sz="3000" b="1" dirty="0">
                <a:solidFill>
                  <a:schemeClr val="bg1"/>
                </a:solidFill>
              </a:rPr>
              <a:t>Filter</a:t>
            </a:r>
            <a:r>
              <a:rPr lang="en-US" sz="3000" dirty="0"/>
              <a:t> interfaces have corresponding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2800" dirty="0"/>
              <a:t>These can be used as </a:t>
            </a:r>
            <a:r>
              <a:rPr lang="en-US" sz="2800" b="1" dirty="0">
                <a:solidFill>
                  <a:schemeClr val="bg1"/>
                </a:solidFill>
              </a:rPr>
              <a:t>base classes </a:t>
            </a:r>
            <a:r>
              <a:rPr lang="en-US" sz="2800" dirty="0"/>
              <a:t>for custom implementation</a:t>
            </a:r>
          </a:p>
          <a:p>
            <a:r>
              <a:rPr lang="en-US" sz="3000" dirty="0"/>
              <a:t>Filter Attributes: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ActionFilterAttribute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ExceptionFilterAttribute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ResultFilterAttribute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FormatFilterAttribute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3CE3B-5BE3-4AED-A0CC-B19FA43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smtClean="0"/>
              <a:t>Attributes (3)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8" name="Graphic 21" descr="Filter">
            <a:extLst>
              <a:ext uri="{FF2B5EF4-FFF2-40B4-BE49-F238E27FC236}">
                <a16:creationId xmlns:a16="http://schemas.microsoft.com/office/drawing/2014/main" id="{FF3306D1-5101-4AF5-A69D-41BAA62E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1000" y="3781320"/>
            <a:ext cx="2149334" cy="3015316"/>
          </a:xfrm>
          <a:prstGeom prst="rect">
            <a:avLst/>
          </a:prstGeom>
        </p:spPr>
      </p:pic>
      <p:pic>
        <p:nvPicPr>
          <p:cNvPr id="9" name="Graphic 23" descr="Gears">
            <a:extLst>
              <a:ext uri="{FF2B5EF4-FFF2-40B4-BE49-F238E27FC236}">
                <a16:creationId xmlns:a16="http://schemas.microsoft.com/office/drawing/2014/main" id="{7D4E3858-65F8-4B12-ACEB-C5DDFF359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6704" y="2549800"/>
            <a:ext cx="1717926" cy="17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8500" y="1245606"/>
            <a:ext cx="1642500" cy="50369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067495" y="2209088"/>
            <a:ext cx="3285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 filters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067495" y="3270838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Filters</a:t>
            </a:r>
            <a:b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(OnActionExecuting)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067495" y="4488520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Filters</a:t>
            </a:r>
            <a:b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(OnActionExecuting)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057250" y="5706202"/>
            <a:ext cx="3285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Execution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79785" y="3202359"/>
            <a:ext cx="1620000" cy="189342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Binding</a:t>
            </a:r>
            <a:r>
              <a:rPr lang="bg-BG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Filter 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112964" y="5693238"/>
            <a:ext cx="3285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Filter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112964" y="4488520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Filters</a:t>
            </a:r>
            <a:b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(OnActionExecuted)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084719" y="3269715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Filters</a:t>
            </a:r>
            <a:b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(OnActionExecuted)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3542254" y="1764657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3542254" y="2853462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542254" y="4089375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3542254" y="5300308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8587723" y="5357988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8587723" y="4154502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8559478" y="2089557"/>
            <a:ext cx="335482" cy="1152711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905969" y="1453434"/>
            <a:ext cx="1642500" cy="50369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Down Arrow 23"/>
          <p:cNvSpPr/>
          <p:nvPr/>
        </p:nvSpPr>
        <p:spPr bwMode="auto">
          <a:xfrm rot="16200000">
            <a:off x="6029008" y="5176950"/>
            <a:ext cx="335482" cy="1688503"/>
          </a:xfrm>
          <a:prstGeom prst="downArrow">
            <a:avLst>
              <a:gd name="adj1" fmla="val 44494"/>
              <a:gd name="adj2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74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Application Flow</a:t>
            </a:r>
            <a:endParaRPr lang="bg-BG"/>
          </a:p>
        </p:txBody>
      </p:sp>
      <p:pic>
        <p:nvPicPr>
          <p:cNvPr id="8" name="Graphic 7" descr="Atom">
            <a:extLst>
              <a:ext uri="{FF2B5EF4-FFF2-40B4-BE49-F238E27FC236}">
                <a16:creationId xmlns:a16="http://schemas.microsoft.com/office/drawing/2014/main" id="{821D4BBA-CEF6-4542-8B40-BBC57C07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032" y="1416697"/>
            <a:ext cx="2523931" cy="24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3203B-8284-4A63-A89D-4AE0C07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Filters</a:t>
            </a:r>
            <a:r>
              <a:rPr lang="en-US" sz="3200" dirty="0"/>
              <a:t> that are implemented as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Are added directly to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classes or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methods</a:t>
            </a:r>
          </a:p>
          <a:p>
            <a:pPr lvl="1"/>
            <a:r>
              <a:rPr lang="en-US" sz="3000" dirty="0"/>
              <a:t>Cannot have </a:t>
            </a:r>
            <a:r>
              <a:rPr lang="en-US" sz="3000" b="1" dirty="0">
                <a:solidFill>
                  <a:schemeClr val="bg1"/>
                </a:solidFill>
              </a:rPr>
              <a:t>constructor dependencies</a:t>
            </a:r>
            <a:r>
              <a:rPr lang="en-US" sz="3000" dirty="0"/>
              <a:t> provided by </a:t>
            </a:r>
            <a:r>
              <a:rPr lang="en-US" sz="3000" b="1" dirty="0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must be supplied where the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are applied</a:t>
            </a:r>
          </a:p>
          <a:p>
            <a:pPr lvl="1"/>
            <a:r>
              <a:rPr lang="en-US" sz="3000" dirty="0"/>
              <a:t>This is a limitation of how filters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work</a:t>
            </a:r>
          </a:p>
          <a:p>
            <a:r>
              <a:rPr lang="en-US" sz="3200" dirty="0"/>
              <a:t>There are several approaches to include </a:t>
            </a:r>
            <a:r>
              <a:rPr lang="en-US" sz="3200" b="1" dirty="0">
                <a:solidFill>
                  <a:schemeClr val="bg1"/>
                </a:solidFill>
              </a:rPr>
              <a:t>DI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0E6AB-DFCA-4E61-B3BF-069C50BE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</a:t>
            </a:r>
            <a:r>
              <a:rPr lang="en-US" dirty="0" smtClean="0"/>
              <a:t>Injection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2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880DF8-1035-45DF-B6AD-273D44433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200" noProof="1"/>
              <a:t>Service filter implementation types are registered in </a:t>
            </a:r>
            <a:r>
              <a:rPr lang="en-US" sz="3200" b="1" noProof="1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ServiceFilterAttribute</a:t>
            </a:r>
            <a:r>
              <a:rPr lang="en-US" sz="3000" noProof="1"/>
              <a:t> retrieves an instance of the filter from </a:t>
            </a:r>
            <a:r>
              <a:rPr lang="en-US" sz="3000" b="1" noProof="1">
                <a:solidFill>
                  <a:schemeClr val="bg1"/>
                </a:solidFill>
              </a:rPr>
              <a:t>DI</a:t>
            </a:r>
          </a:p>
          <a:p>
            <a:pPr lvl="1"/>
            <a:r>
              <a:rPr lang="en-US" sz="3000" noProof="1"/>
              <a:t>Used only for </a:t>
            </a:r>
            <a:r>
              <a:rPr lang="en-US" sz="3000" b="1" noProof="1">
                <a:solidFill>
                  <a:schemeClr val="bg1"/>
                </a:solidFill>
              </a:rPr>
              <a:t>Filters</a:t>
            </a:r>
            <a:r>
              <a:rPr lang="en-US" sz="3000" noProof="1"/>
              <a:t> that are registered as </a:t>
            </a:r>
            <a:r>
              <a:rPr lang="en-US" sz="3000" b="1" noProof="1">
                <a:solidFill>
                  <a:schemeClr val="bg1"/>
                </a:solidFill>
              </a:rPr>
              <a:t>Services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TypeFilterAttribute</a:t>
            </a:r>
            <a:r>
              <a:rPr lang="en-US" sz="3200" noProof="1"/>
              <a:t> is similar to </a:t>
            </a:r>
            <a:r>
              <a:rPr lang="en-US" sz="3200" b="1" noProof="1">
                <a:solidFill>
                  <a:schemeClr val="bg1"/>
                </a:solidFill>
              </a:rPr>
              <a:t>ServiceFilterAttribute</a:t>
            </a:r>
          </a:p>
          <a:p>
            <a:pPr lvl="1"/>
            <a:r>
              <a:rPr lang="en-US" sz="3000" noProof="1"/>
              <a:t>The type is not resolved directly from the DI container</a:t>
            </a:r>
          </a:p>
          <a:p>
            <a:pPr lvl="1"/>
            <a:r>
              <a:rPr lang="en-US" sz="3000" noProof="1"/>
              <a:t>Type is instantiated using </a:t>
            </a:r>
            <a:r>
              <a:rPr lang="en-US" sz="3000" b="1" noProof="1">
                <a:solidFill>
                  <a:schemeClr val="bg1"/>
                </a:solidFill>
              </a:rPr>
              <a:t>ObjectFactory</a:t>
            </a:r>
            <a:r>
              <a:rPr lang="en-US" sz="3000" noProof="1"/>
              <a:t>.</a:t>
            </a:r>
          </a:p>
          <a:p>
            <a:r>
              <a:rPr lang="en-US" sz="3200" noProof="1"/>
              <a:t>There are ways to control the </a:t>
            </a:r>
            <a:r>
              <a:rPr lang="en-US" sz="3200" b="1" noProof="1">
                <a:solidFill>
                  <a:schemeClr val="bg1"/>
                </a:solidFill>
              </a:rPr>
              <a:t>reusability</a:t>
            </a:r>
            <a:r>
              <a:rPr lang="en-US" sz="3200" noProof="1"/>
              <a:t> of the instances</a:t>
            </a:r>
          </a:p>
          <a:p>
            <a:pPr lvl="1"/>
            <a:r>
              <a:rPr lang="en-US" sz="3000" noProof="1"/>
              <a:t>There is no guarantee that a </a:t>
            </a:r>
            <a:r>
              <a:rPr lang="en-US" sz="3000" b="1" noProof="1">
                <a:solidFill>
                  <a:schemeClr val="bg1"/>
                </a:solidFill>
              </a:rPr>
              <a:t>single instance </a:t>
            </a:r>
            <a:r>
              <a:rPr lang="en-US" sz="3000" noProof="1"/>
              <a:t>will be created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FB93C-841D-4420-9473-E618B9AC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</a:t>
            </a:r>
            <a:r>
              <a:rPr lang="en-US" dirty="0" smtClean="0"/>
              <a:t>Injection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3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31381" y="3554669"/>
            <a:ext cx="4973291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TypeFilter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  <a:b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b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View();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5646000" y="2799000"/>
            <a:ext cx="6296737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: IAuthorizationFilter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IFeatureService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public FeatureAuthFilter(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this.featureAuth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 service;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} 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Bent Arrow 7"/>
          <p:cNvSpPr/>
          <p:nvPr/>
        </p:nvSpPr>
        <p:spPr bwMode="auto">
          <a:xfrm>
            <a:off x="2046000" y="2898331"/>
            <a:ext cx="3195000" cy="65633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637132">
            <a:off x="7924674" y="2043772"/>
            <a:ext cx="217054" cy="101089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9960782" y="4552313"/>
            <a:ext cx="216000" cy="10116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1522" y="2605562"/>
            <a:ext cx="2503955" cy="413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Service Filter Executes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50056" y="1364009"/>
            <a:ext cx="2437077" cy="752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New instance created</a:t>
            </a:r>
            <a:br>
              <a:rPr lang="en-US" sz="2000" dirty="0" smtClean="0"/>
            </a:br>
            <a:r>
              <a:rPr lang="en-US" sz="2000" dirty="0" smtClean="0"/>
              <a:t>every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71000" y="5537366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Instance managed by</a:t>
            </a:r>
            <a:br>
              <a:rPr lang="en-US" sz="2000" dirty="0" smtClean="0"/>
            </a:br>
            <a:r>
              <a:rPr lang="en-US" sz="2000" dirty="0" smtClean="0"/>
              <a:t>Dependency Resolver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978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3" grpId="0"/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31381" y="3554669"/>
            <a:ext cx="4973291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TypeFilter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  <a:b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b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View();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5646000" y="2799000"/>
            <a:ext cx="6296737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: IAuthorizationFilter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IFeatureService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public FeatureAuthFilter(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this.featureAuth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 service;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} 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336000" y="1603426"/>
            <a:ext cx="7524439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services.AddSingleton&lt;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services.AddSingleton&lt;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FeatureFilter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</p:txBody>
      </p:sp>
      <p:sp>
        <p:nvSpPr>
          <p:cNvPr id="8" name="Bent Arrow 7"/>
          <p:cNvSpPr/>
          <p:nvPr/>
        </p:nvSpPr>
        <p:spPr bwMode="auto">
          <a:xfrm>
            <a:off x="2046000" y="2898331"/>
            <a:ext cx="3195000" cy="65633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637132">
            <a:off x="7924674" y="2043772"/>
            <a:ext cx="217054" cy="101089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9960782" y="4552313"/>
            <a:ext cx="216000" cy="10116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1522" y="2605562"/>
            <a:ext cx="2503955" cy="413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Service Filter Executes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26496" y="1462754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Instance managed by</a:t>
            </a:r>
            <a:br>
              <a:rPr lang="en-US" sz="2000" dirty="0" smtClean="0"/>
            </a:br>
            <a:r>
              <a:rPr lang="en-US" sz="2000" dirty="0" smtClean="0"/>
              <a:t>Dependency Resolver 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571000" y="5537366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Instance managed by</a:t>
            </a:r>
            <a:br>
              <a:rPr lang="en-US" sz="2000" dirty="0" smtClean="0"/>
            </a:br>
            <a:r>
              <a:rPr lang="en-US" sz="2000" dirty="0" smtClean="0"/>
              <a:t>Dependency Resolver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21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Application Flow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Application Environments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Request Lifecycle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Middleware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Filters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CE2A8-3A98-407A-A300-8149AEEBD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6998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handle </a:t>
            </a:r>
            <a:r>
              <a:rPr lang="en-US" sz="3000" b="1" dirty="0">
                <a:solidFill>
                  <a:schemeClr val="bg1"/>
                </a:solidFill>
              </a:rPr>
              <a:t>Requests</a:t>
            </a:r>
            <a:r>
              <a:rPr lang="en-US" sz="3000" dirty="0"/>
              <a:t> and produce </a:t>
            </a:r>
            <a:r>
              <a:rPr lang="en-US" sz="3000" b="1" dirty="0">
                <a:solidFill>
                  <a:schemeClr val="bg1"/>
                </a:solidFill>
              </a:rPr>
              <a:t>Responses</a:t>
            </a:r>
          </a:p>
          <a:p>
            <a:pPr lvl="1"/>
            <a:r>
              <a:rPr lang="en-US" sz="2800" dirty="0"/>
              <a:t>The whole process is naturally ordered in some kind of </a:t>
            </a:r>
            <a:r>
              <a:rPr lang="en-US" sz="28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sz="2800" dirty="0"/>
              <a:t>In most cases, the process is </a:t>
            </a:r>
            <a:r>
              <a:rPr lang="en-US" sz="2800" b="1" dirty="0">
                <a:solidFill>
                  <a:schemeClr val="bg1"/>
                </a:solidFill>
              </a:rPr>
              <a:t>extensible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modifiable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different </a:t>
            </a:r>
            <a:r>
              <a:rPr lang="en-US" sz="3000" b="1" dirty="0">
                <a:solidFill>
                  <a:schemeClr val="bg1"/>
                </a:solidFill>
              </a:rPr>
              <a:t>deployment environments</a:t>
            </a:r>
          </a:p>
          <a:p>
            <a:pPr lvl="1"/>
            <a:r>
              <a:rPr lang="en-US" sz="2800" dirty="0"/>
              <a:t>The environments determine the </a:t>
            </a:r>
            <a:r>
              <a:rPr lang="en-US" sz="2800" b="1" dirty="0">
                <a:solidFill>
                  <a:schemeClr val="bg1"/>
                </a:solidFill>
              </a:rPr>
              <a:t>behavior</a:t>
            </a:r>
            <a:r>
              <a:rPr lang="en-US" sz="2800" dirty="0"/>
              <a:t> of the </a:t>
            </a:r>
            <a:br>
              <a:rPr lang="en-US" sz="2800" dirty="0"/>
            </a:br>
            <a:r>
              <a:rPr lang="en-US" sz="2800" dirty="0"/>
              <a:t>application</a:t>
            </a:r>
            <a:endParaRPr lang="en-US" sz="3000" dirty="0"/>
          </a:p>
          <a:p>
            <a:pPr lvl="1"/>
            <a:r>
              <a:rPr lang="en-US" sz="2800" dirty="0"/>
              <a:t>The environments may also affect the pipeline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initial </a:t>
            </a:r>
            <a:r>
              <a:rPr lang="en-US" sz="3000" b="1" dirty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US" sz="2800" dirty="0"/>
              <a:t>Host, Security, Directories, Conventions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73452-8ACC-4054-BA39-2AA3BD13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14419-9271-405B-84B1-D21CAE2C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78" y="3769915"/>
            <a:ext cx="3006913" cy="2696198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C68E0AA4-8BB3-4EA0-851F-7F98D3DDE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533" y="1389487"/>
            <a:ext cx="2013610" cy="201361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7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A2499F-608F-44F6-B0EE-6CD0CD71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Request Lifecycle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49236-B7CE-42F7-9389-D5E0B62911BC}"/>
              </a:ext>
            </a:extLst>
          </p:cNvPr>
          <p:cNvSpPr txBox="1"/>
          <p:nvPr/>
        </p:nvSpPr>
        <p:spPr>
          <a:xfrm>
            <a:off x="200944" y="1828418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C9CAFE-C060-44AC-AF82-DAFE44DA70AE}"/>
              </a:ext>
            </a:extLst>
          </p:cNvPr>
          <p:cNvSpPr/>
          <p:nvPr/>
        </p:nvSpPr>
        <p:spPr bwMode="auto">
          <a:xfrm>
            <a:off x="318034" y="2369360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4B72A-5C6C-46D6-8E47-FC2DE7F1BF79}"/>
              </a:ext>
            </a:extLst>
          </p:cNvPr>
          <p:cNvGrpSpPr/>
          <p:nvPr/>
        </p:nvGrpSpPr>
        <p:grpSpPr>
          <a:xfrm>
            <a:off x="1809063" y="1628257"/>
            <a:ext cx="2193918" cy="1394656"/>
            <a:chOff x="2043405" y="1296838"/>
            <a:chExt cx="2193918" cy="139465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F81ADBF-F4D8-4D96-AA9E-DE4949DABA98}"/>
                </a:ext>
              </a:extLst>
            </p:cNvPr>
            <p:cNvSpPr/>
            <p:nvPr/>
          </p:nvSpPr>
          <p:spPr bwMode="auto">
            <a:xfrm>
              <a:off x="2043405" y="1357099"/>
              <a:ext cx="2193918" cy="1274134"/>
            </a:xfrm>
            <a:prstGeom prst="roundRect">
              <a:avLst/>
            </a:prstGeom>
            <a:solidFill>
              <a:schemeClr val="accent2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48B7C-ED58-49B3-9EAE-7C11ACA04B6B}"/>
                </a:ext>
              </a:extLst>
            </p:cNvPr>
            <p:cNvSpPr txBox="1"/>
            <p:nvPr/>
          </p:nvSpPr>
          <p:spPr>
            <a:xfrm>
              <a:off x="2154759" y="1296838"/>
              <a:ext cx="1971208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Middleware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114EA5-A7ED-4E0F-9B83-4F9FBB55ED88}"/>
                </a:ext>
              </a:extLst>
            </p:cNvPr>
            <p:cNvSpPr txBox="1"/>
            <p:nvPr/>
          </p:nvSpPr>
          <p:spPr>
            <a:xfrm>
              <a:off x="2064893" y="1813204"/>
              <a:ext cx="2150941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Components on the HTTP Pipeline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6BEE42-EA51-4DE4-8C65-24919309CD05}"/>
              </a:ext>
            </a:extLst>
          </p:cNvPr>
          <p:cNvSpPr/>
          <p:nvPr/>
        </p:nvSpPr>
        <p:spPr bwMode="auto">
          <a:xfrm>
            <a:off x="4253974" y="2365690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75E206-2AA6-4377-95DF-71433AFBA3ED}"/>
              </a:ext>
            </a:extLst>
          </p:cNvPr>
          <p:cNvGrpSpPr/>
          <p:nvPr/>
        </p:nvGrpSpPr>
        <p:grpSpPr>
          <a:xfrm>
            <a:off x="5064804" y="1628257"/>
            <a:ext cx="2551373" cy="1334395"/>
            <a:chOff x="5099728" y="1296838"/>
            <a:chExt cx="2551373" cy="13343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660F7F-E41A-443D-A4D7-399FE6F244D3}"/>
                </a:ext>
              </a:extLst>
            </p:cNvPr>
            <p:cNvSpPr/>
            <p:nvPr/>
          </p:nvSpPr>
          <p:spPr bwMode="auto">
            <a:xfrm>
              <a:off x="5099728" y="1357099"/>
              <a:ext cx="2551373" cy="1274134"/>
            </a:xfrm>
            <a:prstGeom prst="roundRect">
              <a:avLst/>
            </a:prstGeom>
            <a:solidFill>
              <a:schemeClr val="accent1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C376F3-69A5-43DD-8FA3-BF6EF9426E1F}"/>
                </a:ext>
              </a:extLst>
            </p:cNvPr>
            <p:cNvSpPr txBox="1"/>
            <p:nvPr/>
          </p:nvSpPr>
          <p:spPr>
            <a:xfrm>
              <a:off x="5229224" y="1296838"/>
              <a:ext cx="229237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Routing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81B371-5D57-41CC-A7E8-9DBCD38D3733}"/>
                </a:ext>
              </a:extLst>
            </p:cNvPr>
            <p:cNvSpPr txBox="1"/>
            <p:nvPr/>
          </p:nvSpPr>
          <p:spPr>
            <a:xfrm>
              <a:off x="5124716" y="1719896"/>
              <a:ext cx="2501394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Routing Middleware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MVC Route Handler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9FD235A-58BC-44F0-AF40-B6AB459A867C}"/>
              </a:ext>
            </a:extLst>
          </p:cNvPr>
          <p:cNvSpPr/>
          <p:nvPr/>
        </p:nvSpPr>
        <p:spPr bwMode="auto">
          <a:xfrm>
            <a:off x="7906927" y="2356783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8028D9-0B73-493E-8B01-B419505928D5}"/>
              </a:ext>
            </a:extLst>
          </p:cNvPr>
          <p:cNvGrpSpPr/>
          <p:nvPr/>
        </p:nvGrpSpPr>
        <p:grpSpPr>
          <a:xfrm>
            <a:off x="8717755" y="1628256"/>
            <a:ext cx="3255716" cy="1394658"/>
            <a:chOff x="8755219" y="1296837"/>
            <a:chExt cx="3255716" cy="139465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771850-F073-4693-9E8D-E2840146DEC7}"/>
                </a:ext>
              </a:extLst>
            </p:cNvPr>
            <p:cNvSpPr/>
            <p:nvPr/>
          </p:nvSpPr>
          <p:spPr bwMode="auto">
            <a:xfrm>
              <a:off x="8794978" y="1324053"/>
              <a:ext cx="3176198" cy="1367442"/>
            </a:xfrm>
            <a:prstGeom prst="roundRect">
              <a:avLst/>
            </a:prstGeom>
            <a:solidFill>
              <a:schemeClr val="bg2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D2BFA1-26B4-4E2D-A5EC-EC69B2BE4F10}"/>
                </a:ext>
              </a:extLst>
            </p:cNvPr>
            <p:cNvSpPr txBox="1"/>
            <p:nvPr/>
          </p:nvSpPr>
          <p:spPr>
            <a:xfrm>
              <a:off x="8755219" y="1296837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Controller</a:t>
              </a:r>
              <a:r>
                <a:rPr lang="bg-BG" sz="2400" b="1" dirty="0">
                  <a:solidFill>
                    <a:schemeClr val="bg2"/>
                  </a:solidFill>
                </a:rPr>
                <a:t> </a:t>
              </a:r>
              <a:r>
                <a:rPr lang="en-US" sz="2400" b="1" dirty="0">
                  <a:solidFill>
                    <a:schemeClr val="bg2"/>
                  </a:solidFill>
                </a:rPr>
                <a:t>Initialization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883038-B81D-44F8-8B89-C1F55A3E72C0}"/>
                </a:ext>
              </a:extLst>
            </p:cNvPr>
            <p:cNvSpPr txBox="1"/>
            <p:nvPr/>
          </p:nvSpPr>
          <p:spPr>
            <a:xfrm>
              <a:off x="8954063" y="1775174"/>
              <a:ext cx="2882439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Controller Action Invoker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Controller Factory</a:t>
              </a:r>
            </a:p>
          </p:txBody>
        </p:sp>
      </p:grp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BA1454D-8388-4331-9A30-B4389BB3E6AF}"/>
              </a:ext>
            </a:extLst>
          </p:cNvPr>
          <p:cNvSpPr/>
          <p:nvPr/>
        </p:nvSpPr>
        <p:spPr bwMode="auto">
          <a:xfrm>
            <a:off x="10222524" y="3193408"/>
            <a:ext cx="270587" cy="4851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F62ED3-69E2-4587-8B4C-00C32AD9A843}"/>
              </a:ext>
            </a:extLst>
          </p:cNvPr>
          <p:cNvGrpSpPr/>
          <p:nvPr/>
        </p:nvGrpSpPr>
        <p:grpSpPr>
          <a:xfrm>
            <a:off x="8754430" y="3841916"/>
            <a:ext cx="3255716" cy="2784250"/>
            <a:chOff x="8755219" y="3517675"/>
            <a:chExt cx="3255716" cy="241382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DEFD050-741A-4A0D-BA52-5A8AC0FFCAD4}"/>
                </a:ext>
              </a:extLst>
            </p:cNvPr>
            <p:cNvSpPr/>
            <p:nvPr/>
          </p:nvSpPr>
          <p:spPr bwMode="auto">
            <a:xfrm>
              <a:off x="8794978" y="3544891"/>
              <a:ext cx="3176198" cy="23450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25CF6C-0F65-4051-B742-B4F5103F3758}"/>
                </a:ext>
              </a:extLst>
            </p:cNvPr>
            <p:cNvSpPr txBox="1"/>
            <p:nvPr/>
          </p:nvSpPr>
          <p:spPr>
            <a:xfrm>
              <a:off x="8755219" y="3517675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Action Execution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1E9977-5DBE-4457-B23A-44C7D1E37B8D}"/>
                </a:ext>
              </a:extLst>
            </p:cNvPr>
            <p:cNvSpPr txBox="1"/>
            <p:nvPr/>
          </p:nvSpPr>
          <p:spPr>
            <a:xfrm>
              <a:off x="8954063" y="3996012"/>
              <a:ext cx="2882439" cy="1935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Binding</a:t>
              </a:r>
              <a:endParaRPr lang="bg-BG" sz="2000" dirty="0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Validation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Execution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Result</a:t>
              </a:r>
            </a:p>
          </p:txBody>
        </p:sp>
      </p:grpSp>
      <p:sp>
        <p:nvSpPr>
          <p:cNvPr id="36" name="Arrow: Left 35">
            <a:extLst>
              <a:ext uri="{FF2B5EF4-FFF2-40B4-BE49-F238E27FC236}">
                <a16:creationId xmlns:a16="http://schemas.microsoft.com/office/drawing/2014/main" id="{B68D22E0-1226-46CD-89E8-18FD5E69FFA4}"/>
              </a:ext>
            </a:extLst>
          </p:cNvPr>
          <p:cNvSpPr/>
          <p:nvPr/>
        </p:nvSpPr>
        <p:spPr bwMode="auto">
          <a:xfrm>
            <a:off x="7906927" y="4797317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B4424-2865-4CF6-AD14-1048507AC76D}"/>
              </a:ext>
            </a:extLst>
          </p:cNvPr>
          <p:cNvGrpSpPr/>
          <p:nvPr/>
        </p:nvGrpSpPr>
        <p:grpSpPr>
          <a:xfrm>
            <a:off x="5064804" y="4135928"/>
            <a:ext cx="2551374" cy="1756653"/>
            <a:chOff x="5102268" y="4133312"/>
            <a:chExt cx="2551374" cy="175665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3BA270A-7771-4735-894D-0644F4E443DD}"/>
                </a:ext>
              </a:extLst>
            </p:cNvPr>
            <p:cNvSpPr/>
            <p:nvPr/>
          </p:nvSpPr>
          <p:spPr bwMode="auto">
            <a:xfrm>
              <a:off x="5102268" y="4133312"/>
              <a:ext cx="2551374" cy="1756653"/>
            </a:xfrm>
            <a:prstGeom prst="round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47777-0EDF-4C7B-80E5-1598E8AB332A}"/>
                </a:ext>
              </a:extLst>
            </p:cNvPr>
            <p:cNvSpPr txBox="1"/>
            <p:nvPr/>
          </p:nvSpPr>
          <p:spPr>
            <a:xfrm>
              <a:off x="5185879" y="4133312"/>
              <a:ext cx="238414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Result Execution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73AE53-BC6F-45C4-BB9F-60F77AD3D7F9}"/>
                </a:ext>
              </a:extLst>
            </p:cNvPr>
            <p:cNvSpPr txBox="1"/>
            <p:nvPr/>
          </p:nvSpPr>
          <p:spPr>
            <a:xfrm>
              <a:off x="5185879" y="4623003"/>
              <a:ext cx="2384147" cy="1216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Invoke 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</a:p>
          </p:txBody>
        </p:sp>
      </p:grpSp>
      <p:sp>
        <p:nvSpPr>
          <p:cNvPr id="42" name="Arrow: Left 41">
            <a:extLst>
              <a:ext uri="{FF2B5EF4-FFF2-40B4-BE49-F238E27FC236}">
                <a16:creationId xmlns:a16="http://schemas.microsoft.com/office/drawing/2014/main" id="{24E00905-F23C-4DD6-AD4B-9F933182D4A0}"/>
              </a:ext>
            </a:extLst>
          </p:cNvPr>
          <p:cNvSpPr/>
          <p:nvPr/>
        </p:nvSpPr>
        <p:spPr bwMode="auto">
          <a:xfrm>
            <a:off x="4251784" y="4499854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605F6E0-D2B8-4C98-8677-5E670C88FD9F}"/>
              </a:ext>
            </a:extLst>
          </p:cNvPr>
          <p:cNvSpPr/>
          <p:nvPr/>
        </p:nvSpPr>
        <p:spPr bwMode="auto">
          <a:xfrm>
            <a:off x="1804685" y="4094746"/>
            <a:ext cx="2193918" cy="1274134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27F01-47FF-4376-A308-F3322254448B}"/>
              </a:ext>
            </a:extLst>
          </p:cNvPr>
          <p:cNvSpPr txBox="1"/>
          <p:nvPr/>
        </p:nvSpPr>
        <p:spPr>
          <a:xfrm>
            <a:off x="1968963" y="4094746"/>
            <a:ext cx="186536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View Engine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52724C-53AD-4955-954E-D0987F308DD5}"/>
              </a:ext>
            </a:extLst>
          </p:cNvPr>
          <p:cNvSpPr txBox="1"/>
          <p:nvPr/>
        </p:nvSpPr>
        <p:spPr>
          <a:xfrm>
            <a:off x="1830550" y="4513016"/>
            <a:ext cx="2150941" cy="8782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</a:rPr>
              <a:t>Find and Render 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the View</a:t>
            </a:r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AE605D1F-FCE8-402F-8170-2C7E47305DA7}"/>
              </a:ext>
            </a:extLst>
          </p:cNvPr>
          <p:cNvSpPr/>
          <p:nvPr/>
        </p:nvSpPr>
        <p:spPr bwMode="auto">
          <a:xfrm>
            <a:off x="1680979" y="5513599"/>
            <a:ext cx="3131021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8B73B6-5205-4687-8C1A-D03BD3E832DD}"/>
              </a:ext>
            </a:extLst>
          </p:cNvPr>
          <p:cNvSpPr txBox="1"/>
          <p:nvPr/>
        </p:nvSpPr>
        <p:spPr>
          <a:xfrm>
            <a:off x="200945" y="4318048"/>
            <a:ext cx="149761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Response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52BC613-06A9-4912-A126-3280776D1DC2}"/>
              </a:ext>
            </a:extLst>
          </p:cNvPr>
          <p:cNvSpPr/>
          <p:nvPr/>
        </p:nvSpPr>
        <p:spPr bwMode="auto">
          <a:xfrm rot="10800000">
            <a:off x="318034" y="4842969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212399-773E-4676-AD50-EF48E918AF33}"/>
              </a:ext>
            </a:extLst>
          </p:cNvPr>
          <p:cNvSpPr txBox="1"/>
          <p:nvPr/>
        </p:nvSpPr>
        <p:spPr>
          <a:xfrm>
            <a:off x="1804685" y="5639364"/>
            <a:ext cx="3006936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Other Action Result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  <p:bldP spid="23" grpId="0" animBg="1"/>
      <p:bldP spid="30" grpId="0" animBg="1"/>
      <p:bldP spid="36" grpId="0" animBg="1"/>
      <p:bldP spid="42" grpId="0" animBg="1"/>
      <p:bldP spid="44" grpId="0" animBg="1"/>
      <p:bldP spid="47" grpId="0" animBg="1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01F4D-DA5A-48E7-9529-5407058B1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74080" cy="5409949"/>
          </a:xfrm>
        </p:spPr>
        <p:txBody>
          <a:bodyPr>
            <a:normAutofit/>
          </a:bodyPr>
          <a:lstStyle/>
          <a:p>
            <a:r>
              <a:rPr lang="en-US" sz="3000" dirty="0"/>
              <a:t>The</a:t>
            </a:r>
            <a:r>
              <a:rPr lang="en-US" sz="3000" b="1" dirty="0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 is one of the main components in the </a:t>
            </a:r>
            <a:r>
              <a:rPr lang="en-US" sz="3000" b="1" noProof="1">
                <a:solidFill>
                  <a:schemeClr val="bg1"/>
                </a:solidFill>
              </a:rPr>
              <a:t>Request pipeline</a:t>
            </a:r>
          </a:p>
          <a:p>
            <a:pPr lvl="1"/>
            <a:r>
              <a:rPr lang="en-US" sz="2800" noProof="1"/>
              <a:t>Each </a:t>
            </a:r>
            <a:r>
              <a:rPr lang="en-US" sz="2800" b="1" noProof="1">
                <a:solidFill>
                  <a:schemeClr val="bg1"/>
                </a:solidFill>
              </a:rPr>
              <a:t>Controller</a:t>
            </a:r>
            <a:r>
              <a:rPr lang="en-US" sz="2800" noProof="1"/>
              <a:t> has its own </a:t>
            </a:r>
            <a:r>
              <a:rPr lang="en-US" sz="2800" b="1" noProof="1">
                <a:solidFill>
                  <a:schemeClr val="bg1"/>
                </a:solidFill>
              </a:rPr>
              <a:t>ControllerContext</a:t>
            </a:r>
          </a:p>
          <a:p>
            <a:pPr lvl="1"/>
            <a:r>
              <a:rPr lang="en-US" sz="2800" noProof="1"/>
              <a:t>A set of useful properties containing data about the current </a:t>
            </a:r>
            <a:r>
              <a:rPr lang="en-US" sz="2800" b="1" noProof="1">
                <a:solidFill>
                  <a:schemeClr val="bg1"/>
                </a:solidFill>
              </a:rPr>
              <a:t>Request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ControllerContext </a:t>
            </a:r>
            <a:r>
              <a:rPr lang="en-US" sz="3000" noProof="1"/>
              <a:t>Properties: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ActionDescriptor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HttpContext (Request, Response)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ModelState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RouteData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ValidProviderFactories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24DCA-00C4-4AC9-BBF3-99D27DD0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5403D0-4D5E-4E9D-9CF8-2FA4A32A2F1E}"/>
              </a:ext>
            </a:extLst>
          </p:cNvPr>
          <p:cNvGrpSpPr/>
          <p:nvPr/>
        </p:nvGrpSpPr>
        <p:grpSpPr>
          <a:xfrm>
            <a:off x="6096000" y="3043227"/>
            <a:ext cx="5691298" cy="3353969"/>
            <a:chOff x="5473200" y="3086875"/>
            <a:chExt cx="5691298" cy="3353969"/>
          </a:xfrm>
        </p:grpSpPr>
        <p:pic>
          <p:nvPicPr>
            <p:cNvPr id="12" name="Graphic 11" descr="Cloud Computing">
              <a:extLst>
                <a:ext uri="{FF2B5EF4-FFF2-40B4-BE49-F238E27FC236}">
                  <a16:creationId xmlns:a16="http://schemas.microsoft.com/office/drawing/2014/main" id="{72C1B274-3FAE-4440-A6BD-9752A84E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7598" y="3086875"/>
              <a:ext cx="3122647" cy="3122647"/>
            </a:xfrm>
            <a:prstGeom prst="rect">
              <a:avLst/>
            </a:prstGeom>
          </p:spPr>
        </p:pic>
        <p:pic>
          <p:nvPicPr>
            <p:cNvPr id="14" name="Graphic 13" descr="Game controller">
              <a:extLst>
                <a:ext uri="{FF2B5EF4-FFF2-40B4-BE49-F238E27FC236}">
                  <a16:creationId xmlns:a16="http://schemas.microsoft.com/office/drawing/2014/main" id="{C0725151-1F1A-445F-84FD-DF26C2A2C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27437" y="4648199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Gears">
              <a:extLst>
                <a:ext uri="{FF2B5EF4-FFF2-40B4-BE49-F238E27FC236}">
                  <a16:creationId xmlns:a16="http://schemas.microsoft.com/office/drawing/2014/main" id="{5C540B29-CBBC-4DB4-9A73-89A9B7D6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6679" y="3778119"/>
              <a:ext cx="1321837" cy="1321837"/>
            </a:xfrm>
            <a:prstGeom prst="rect">
              <a:avLst/>
            </a:prstGeom>
          </p:spPr>
        </p:pic>
        <p:pic>
          <p:nvPicPr>
            <p:cNvPr id="20" name="Graphic 19" descr="Puzzle">
              <a:extLst>
                <a:ext uri="{FF2B5EF4-FFF2-40B4-BE49-F238E27FC236}">
                  <a16:creationId xmlns:a16="http://schemas.microsoft.com/office/drawing/2014/main" id="{6518618F-2AAA-44CC-8D0B-EB0A4882A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673548">
              <a:off x="8981703" y="5187727"/>
              <a:ext cx="1225418" cy="1225418"/>
            </a:xfrm>
            <a:prstGeom prst="rect">
              <a:avLst/>
            </a:prstGeom>
          </p:spPr>
        </p:pic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9D567EAC-E449-416C-8C63-58C354D00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50276" y="5027254"/>
              <a:ext cx="1413590" cy="1413590"/>
            </a:xfrm>
            <a:prstGeom prst="rect">
              <a:avLst/>
            </a:prstGeom>
          </p:spPr>
        </p:pic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677C486B-21F9-4D51-8C8B-AEA7CA98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0781" y="3526972"/>
              <a:ext cx="713601" cy="713601"/>
            </a:xfrm>
            <a:prstGeom prst="rect">
              <a:avLst/>
            </a:prstGeom>
          </p:spPr>
        </p:pic>
        <p:pic>
          <p:nvPicPr>
            <p:cNvPr id="26" name="Graphic 25" descr="World">
              <a:extLst>
                <a:ext uri="{FF2B5EF4-FFF2-40B4-BE49-F238E27FC236}">
                  <a16:creationId xmlns:a16="http://schemas.microsoft.com/office/drawing/2014/main" id="{6FED1E78-B471-4B2D-845E-3F3CAFFD9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40675" y="3146511"/>
              <a:ext cx="1474522" cy="1474522"/>
            </a:xfrm>
            <a:prstGeom prst="rect">
              <a:avLst/>
            </a:prstGeom>
          </p:spPr>
        </p:pic>
        <p:pic>
          <p:nvPicPr>
            <p:cNvPr id="28" name="Graphic 27" descr="Filter">
              <a:extLst>
                <a:ext uri="{FF2B5EF4-FFF2-40B4-BE49-F238E27FC236}">
                  <a16:creationId xmlns:a16="http://schemas.microsoft.com/office/drawing/2014/main" id="{E805EF73-4BD0-42AC-A680-35CA8779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857543" y="4319260"/>
              <a:ext cx="1306955" cy="1306955"/>
            </a:xfrm>
            <a:prstGeom prst="rect">
              <a:avLst/>
            </a:prstGeom>
          </p:spPr>
        </p:pic>
        <p:pic>
          <p:nvPicPr>
            <p:cNvPr id="32" name="Graphic 31" descr="Download">
              <a:extLst>
                <a:ext uri="{FF2B5EF4-FFF2-40B4-BE49-F238E27FC236}">
                  <a16:creationId xmlns:a16="http://schemas.microsoft.com/office/drawing/2014/main" id="{8F823412-314F-45B3-A937-E75BE8C58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73200" y="5075933"/>
              <a:ext cx="1360953" cy="1360953"/>
            </a:xfrm>
            <a:prstGeom prst="rect">
              <a:avLst/>
            </a:prstGeom>
          </p:spPr>
        </p:pic>
        <p:pic>
          <p:nvPicPr>
            <p:cNvPr id="34" name="Graphic 33" descr="Plug">
              <a:extLst>
                <a:ext uri="{FF2B5EF4-FFF2-40B4-BE49-F238E27FC236}">
                  <a16:creationId xmlns:a16="http://schemas.microsoft.com/office/drawing/2014/main" id="{6A7ED29F-8633-4279-929F-F144558B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6200000">
              <a:off x="5768034" y="4209299"/>
              <a:ext cx="1229690" cy="1229690"/>
            </a:xfrm>
            <a:prstGeom prst="rect">
              <a:avLst/>
            </a:prstGeom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6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4F092-2816-4AD0-9ECF-E59085546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42895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r>
              <a:rPr lang="en-US" sz="3000" dirty="0"/>
              <a:t> uses the </a:t>
            </a:r>
            <a:r>
              <a:rPr lang="en-US" sz="3000" b="1" dirty="0">
                <a:solidFill>
                  <a:schemeClr val="bg1"/>
                </a:solidFill>
              </a:rPr>
              <a:t>Configure()</a:t>
            </a:r>
            <a:r>
              <a:rPr lang="en-US" sz="3000" dirty="0"/>
              <a:t> </a:t>
            </a:r>
            <a:r>
              <a:rPr lang="en-US" sz="3000" noProof="1"/>
              <a:t>method in the </a:t>
            </a:r>
            <a:r>
              <a:rPr lang="en-US" sz="3000" b="1" noProof="1">
                <a:solidFill>
                  <a:schemeClr val="bg1"/>
                </a:solidFill>
              </a:rPr>
              <a:t>StartUp.cs </a:t>
            </a:r>
            <a:r>
              <a:rPr lang="en-US" sz="3000" noProof="1"/>
              <a:t>to:</a:t>
            </a:r>
          </a:p>
          <a:p>
            <a:pPr lvl="1"/>
            <a:r>
              <a:rPr lang="en-US" sz="3000" dirty="0"/>
              <a:t>Configure the HTTP Request Pipeline</a:t>
            </a:r>
          </a:p>
          <a:p>
            <a:pPr lvl="1"/>
            <a:r>
              <a:rPr lang="en-US" sz="3000" dirty="0"/>
              <a:t>Define behavior for different environments</a:t>
            </a:r>
            <a:endParaRPr lang="bg-BG" sz="3000" dirty="0"/>
          </a:p>
          <a:p>
            <a:pPr lvl="1"/>
            <a:r>
              <a:rPr lang="en-US" sz="3000" dirty="0"/>
              <a:t>This is done using the </a:t>
            </a:r>
            <a:r>
              <a:rPr lang="en-US" sz="3000" b="1" noProof="1">
                <a:solidFill>
                  <a:schemeClr val="bg1"/>
                </a:solidFill>
              </a:rPr>
              <a:t>IApplicationBuilder</a:t>
            </a:r>
            <a:r>
              <a:rPr lang="en-US" sz="3000" dirty="0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IHostingEnvironment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69ADC-104A-4642-AF88-C6DE9179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159124A-19A3-4D3F-B28F-0B77A4E22DC3}"/>
              </a:ext>
            </a:extLst>
          </p:cNvPr>
          <p:cNvSpPr txBox="1">
            <a:spLocks/>
          </p:cNvSpPr>
          <p:nvPr/>
        </p:nvSpPr>
        <p:spPr>
          <a:xfrm>
            <a:off x="819699" y="3625075"/>
            <a:ext cx="10552601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IsDevelopment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{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UseDeveloperExceptionPage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}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else {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UseExceptionHandler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("/Home/Error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 }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UseHttpsRedirection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UseStaticFiles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UseCookiePolicy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UseMvcWithDefaultRoute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2BBDCE-4A25-487D-BE83-DA3BB2D27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4786"/>
            <a:ext cx="11818096" cy="554246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Software Deployment </a:t>
            </a:r>
            <a:r>
              <a:rPr lang="en-US" sz="3000" dirty="0"/>
              <a:t>is usually distributed into several </a:t>
            </a:r>
            <a:r>
              <a:rPr lang="en-US" sz="3000" b="1" dirty="0">
                <a:solidFill>
                  <a:schemeClr val="bg1"/>
                </a:solidFill>
              </a:rPr>
              <a:t>environments</a:t>
            </a:r>
          </a:p>
          <a:p>
            <a:pPr lvl="1"/>
            <a:r>
              <a:rPr lang="en-US" sz="2800" dirty="0"/>
              <a:t>Multi-stage deployment is a </a:t>
            </a:r>
            <a:r>
              <a:rPr lang="en-US" sz="2800" b="1" dirty="0">
                <a:solidFill>
                  <a:schemeClr val="bg1"/>
                </a:solidFill>
              </a:rPr>
              <a:t>MUST</a:t>
            </a:r>
            <a:r>
              <a:rPr lang="en-US" sz="2800" dirty="0"/>
              <a:t> in Enterprise applications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computer system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real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virtual</a:t>
            </a:r>
            <a:r>
              <a:rPr lang="en-US" sz="2800" dirty="0"/>
              <a:t>) which runs your software</a:t>
            </a:r>
          </a:p>
          <a:p>
            <a:pPr lvl="1"/>
            <a:r>
              <a:rPr lang="en-US" sz="2800" dirty="0"/>
              <a:t>May include tasks which run on it (like </a:t>
            </a:r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End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to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End</a:t>
            </a:r>
            <a:r>
              <a:rPr lang="en-US" sz="2800" dirty="0"/>
              <a:t> tests)</a:t>
            </a:r>
          </a:p>
          <a:p>
            <a:r>
              <a:rPr lang="en-US" sz="3000" dirty="0"/>
              <a:t>Most environment architectures use the following environments: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Dev</a:t>
            </a:r>
            <a:r>
              <a:rPr lang="en-US" sz="2800" dirty="0"/>
              <a:t> – Where the program or component is developed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Test</a:t>
            </a:r>
            <a:r>
              <a:rPr lang="en-US" sz="2800" dirty="0"/>
              <a:t> – Where the product (component) is tested &amp; verified by developers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Stage</a:t>
            </a:r>
            <a:r>
              <a:rPr lang="en-US" sz="2800" dirty="0"/>
              <a:t> – Where the customer tests if the product meets their expectations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Production</a:t>
            </a:r>
            <a:r>
              <a:rPr lang="en-US" sz="2800" dirty="0"/>
              <a:t> – Where the product is made available to all users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C3FA47-2131-42B3-8946-39AEE87F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Environments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9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3361</TotalTime>
  <Words>2419</Words>
  <Application>Microsoft Office PowerPoint</Application>
  <PresentationFormat>Widescreen</PresentationFormat>
  <Paragraphs>593</Paragraphs>
  <Slides>47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Application Flow, Filters &amp; Middleware</vt:lpstr>
      <vt:lpstr>Table of Contents</vt:lpstr>
      <vt:lpstr>Have a Question?</vt:lpstr>
      <vt:lpstr>Application Flow</vt:lpstr>
      <vt:lpstr>Application Fundamentals</vt:lpstr>
      <vt:lpstr>MVC Request Lifecycle</vt:lpstr>
      <vt:lpstr>Controller Context</vt:lpstr>
      <vt:lpstr>Application Fundamentals</vt:lpstr>
      <vt:lpstr>Application Environments</vt:lpstr>
      <vt:lpstr>ASP.NET Core Environments</vt:lpstr>
      <vt:lpstr>Application Configuration (1)</vt:lpstr>
      <vt:lpstr>Application Configuration (2)</vt:lpstr>
      <vt:lpstr>Application Services Configuration (1)</vt:lpstr>
      <vt:lpstr>Application Services Configuration (2)</vt:lpstr>
      <vt:lpstr>Diagnostics &amp; Custom Error Handlers</vt:lpstr>
      <vt:lpstr>Error Handling</vt:lpstr>
      <vt:lpstr>Error Handling (Developer Exception Page)</vt:lpstr>
      <vt:lpstr>Error Handling (Status Code Pages)</vt:lpstr>
      <vt:lpstr>Error Handling (Custom Error Handler)</vt:lpstr>
      <vt:lpstr>Middleware</vt:lpstr>
      <vt:lpstr>Middleware</vt:lpstr>
      <vt:lpstr>Middleware – Life Cycle</vt:lpstr>
      <vt:lpstr>Request Delegates (1)</vt:lpstr>
      <vt:lpstr>Request Delegates (2)</vt:lpstr>
      <vt:lpstr>Creating Your Own Middleware (Inline)</vt:lpstr>
      <vt:lpstr>Creating Your Own Middleware (Class) (1)</vt:lpstr>
      <vt:lpstr>Creating Your Own Middleware (Class) (2)</vt:lpstr>
      <vt:lpstr>Built-in Middleware (1)</vt:lpstr>
      <vt:lpstr>Built-in Middleware (2)</vt:lpstr>
      <vt:lpstr>Filters</vt:lpstr>
      <vt:lpstr>Filters (1)</vt:lpstr>
      <vt:lpstr>Filters (2)</vt:lpstr>
      <vt:lpstr>Filters (3)</vt:lpstr>
      <vt:lpstr>Implementing Custom Filters</vt:lpstr>
      <vt:lpstr>Adding Filters to the Pipeline (Global)</vt:lpstr>
      <vt:lpstr>Filter Attributes (1)</vt:lpstr>
      <vt:lpstr>Filter Attributes (2)</vt:lpstr>
      <vt:lpstr>Filter Attributes (3)</vt:lpstr>
      <vt:lpstr>Life cycle</vt:lpstr>
      <vt:lpstr>Filter Dependency Injection (1)</vt:lpstr>
      <vt:lpstr>Filter Dependency Injection (2)</vt:lpstr>
      <vt:lpstr>Type Filter</vt:lpstr>
      <vt:lpstr>Service Filter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20</cp:revision>
  <dcterms:created xsi:type="dcterms:W3CDTF">2018-05-23T13:08:44Z</dcterms:created>
  <dcterms:modified xsi:type="dcterms:W3CDTF">2021-06-24T15:11:23Z</dcterms:modified>
  <cp:category>computer programming;programming;software development;software engineering</cp:category>
</cp:coreProperties>
</file>