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9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51EB70D-DEAE-4735-B125-4F7D78FA8C5B}">
          <p14:sldIdLst>
            <p14:sldId id="256"/>
            <p14:sldId id="257"/>
            <p14:sldId id="258"/>
          </p14:sldIdLst>
        </p14:section>
        <p14:section name="Model Binding" id="{E43EB153-1A57-4609-9D9F-40ACE66BCBE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Model Validation" id="{C6721AE3-4513-4B5F-A7B7-9B448A704627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Files" id="{6E30DA97-AE6A-450F-B09B-376B17E44E2E}">
          <p14:sldIdLst>
            <p14:sldId id="276"/>
            <p14:sldId id="277"/>
            <p14:sldId id="278"/>
            <p14:sldId id="279"/>
            <p14:sldId id="280"/>
          </p14:sldIdLst>
        </p14:section>
        <p14:section name="Conclusion" id="{2B6BDABA-183D-4265-B9ED-4147BB4D297A}">
          <p14:sldIdLst>
            <p14:sldId id="281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4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716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4.sv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48.svg"/><Relationship Id="rId12" Type="http://schemas.openxmlformats.org/officeDocument/2006/relationships/image" Target="../media/image25.png"/><Relationship Id="rId17" Type="http://schemas.openxmlformats.org/officeDocument/2006/relationships/image" Target="../media/image5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50.svg"/><Relationship Id="rId1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sv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7" Type="http://schemas.openxmlformats.org/officeDocument/2006/relationships/image" Target="../media/image74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72.sv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QB4QHF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7" Type="http://schemas.openxmlformats.org/officeDocument/2006/relationships/image" Target="../media/image6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58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noProof="1"/>
              <a:t>Model Binding, Data Validation and Files in ASP.NET 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E4C01E-A7D4-47CF-A195-003F90169C0C}"/>
              </a:ext>
            </a:extLst>
          </p:cNvPr>
          <p:cNvGrpSpPr/>
          <p:nvPr/>
        </p:nvGrpSpPr>
        <p:grpSpPr>
          <a:xfrm>
            <a:off x="426000" y="2135433"/>
            <a:ext cx="2496004" cy="2474135"/>
            <a:chOff x="3893275" y="1728509"/>
            <a:chExt cx="4051495" cy="4015997"/>
          </a:xfrm>
        </p:grpSpPr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2F091263-9186-4568-B2E7-AFACDB618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7411" y="2778369"/>
              <a:ext cx="2617177" cy="2617177"/>
            </a:xfrm>
            <a:prstGeom prst="rect">
              <a:avLst/>
            </a:prstGeom>
          </p:spPr>
        </p:pic>
        <p:pic>
          <p:nvPicPr>
            <p:cNvPr id="7" name="Graphic 6" descr="Gears">
              <a:extLst>
                <a:ext uri="{FF2B5EF4-FFF2-40B4-BE49-F238E27FC236}">
                  <a16:creationId xmlns:a16="http://schemas.microsoft.com/office/drawing/2014/main" id="{738A1D54-D3F6-47EA-AE5A-4B96F5FD7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069412">
              <a:off x="4482412" y="4384629"/>
              <a:ext cx="1359877" cy="1359877"/>
            </a:xfrm>
            <a:prstGeom prst="rect">
              <a:avLst/>
            </a:prstGeom>
          </p:spPr>
        </p:pic>
        <p:pic>
          <p:nvPicPr>
            <p:cNvPr id="13" name="Graphic 12" descr="Stopwatch">
              <a:extLst>
                <a:ext uri="{FF2B5EF4-FFF2-40B4-BE49-F238E27FC236}">
                  <a16:creationId xmlns:a16="http://schemas.microsoft.com/office/drawing/2014/main" id="{8E748E34-A62B-41EE-A6EF-CF08800F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38754" y="2417885"/>
              <a:ext cx="1011115" cy="1011115"/>
            </a:xfrm>
            <a:prstGeom prst="rect">
              <a:avLst/>
            </a:prstGeom>
          </p:spPr>
        </p:pic>
        <p:pic>
          <p:nvPicPr>
            <p:cNvPr id="15" name="Graphic 14" descr="Download from cloud">
              <a:extLst>
                <a:ext uri="{FF2B5EF4-FFF2-40B4-BE49-F238E27FC236}">
                  <a16:creationId xmlns:a16="http://schemas.microsoft.com/office/drawing/2014/main" id="{24D5A3C6-156B-4F31-9AE6-55DD9D8F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54881" y="1728509"/>
              <a:ext cx="1482236" cy="1482236"/>
            </a:xfrm>
            <a:prstGeom prst="rect">
              <a:avLst/>
            </a:prstGeom>
          </p:spPr>
        </p:pic>
        <p:pic>
          <p:nvPicPr>
            <p:cNvPr id="19" name="Graphic 18" descr="Hierarchy">
              <a:extLst>
                <a:ext uri="{FF2B5EF4-FFF2-40B4-BE49-F238E27FC236}">
                  <a16:creationId xmlns:a16="http://schemas.microsoft.com/office/drawing/2014/main" id="{5BD0A416-A0D7-4E38-A0FA-7DE75779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3893275" y="3326411"/>
              <a:ext cx="1461606" cy="1461606"/>
            </a:xfrm>
            <a:prstGeom prst="rect">
              <a:avLst/>
            </a:prstGeom>
          </p:spPr>
        </p:pic>
        <p:pic>
          <p:nvPicPr>
            <p:cNvPr id="21" name="Graphic 20" descr="Playbook">
              <a:extLst>
                <a:ext uri="{FF2B5EF4-FFF2-40B4-BE49-F238E27FC236}">
                  <a16:creationId xmlns:a16="http://schemas.microsoft.com/office/drawing/2014/main" id="{73B9F6FB-AB9D-4F2C-B919-CB3CBF67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50026" y="2102858"/>
              <a:ext cx="1348452" cy="1348452"/>
            </a:xfrm>
            <a:prstGeom prst="rect">
              <a:avLst/>
            </a:prstGeom>
          </p:spPr>
        </p:pic>
        <p:pic>
          <p:nvPicPr>
            <p:cNvPr id="23" name="Graphic 22" descr="Warning">
              <a:extLst>
                <a:ext uri="{FF2B5EF4-FFF2-40B4-BE49-F238E27FC236}">
                  <a16:creationId xmlns:a16="http://schemas.microsoft.com/office/drawing/2014/main" id="{CD15FED3-61A5-42F6-A825-F127E122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27781" y="3367456"/>
              <a:ext cx="1016989" cy="1016989"/>
            </a:xfrm>
            <a:prstGeom prst="rect">
              <a:avLst/>
            </a:prstGeom>
          </p:spPr>
        </p:pic>
        <p:pic>
          <p:nvPicPr>
            <p:cNvPr id="26" name="Graphic 25" descr="Gears">
              <a:extLst>
                <a:ext uri="{FF2B5EF4-FFF2-40B4-BE49-F238E27FC236}">
                  <a16:creationId xmlns:a16="http://schemas.microsoft.com/office/drawing/2014/main" id="{FA0E6CCB-3129-464F-BA29-5FBB7C7F2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3530588" flipH="1">
              <a:off x="6349711" y="4371235"/>
              <a:ext cx="1359877" cy="1359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AF83B-5198-4BFE-91D4-78E0C9B13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Built-in Model binding behavior can be directed to a different source</a:t>
            </a:r>
          </a:p>
          <a:p>
            <a:pPr lvl="1"/>
            <a:r>
              <a:rPr lang="en-US" sz="2800" dirty="0"/>
              <a:t>The framework provides several attributes for that</a:t>
            </a:r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AE651-5531-4632-8C42-CC2EE200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Binding (5)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EFB984-5C3E-45BF-A160-78CD9E1B3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69880"/>
              </p:ext>
            </p:extLst>
          </p:nvPr>
        </p:nvGraphicFramePr>
        <p:xfrm>
          <a:off x="501451" y="2471977"/>
          <a:ext cx="11189098" cy="371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451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068647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Adds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state error </a:t>
                      </a:r>
                      <a:r>
                        <a:rPr lang="en-US" sz="2000" noProof="1"/>
                        <a:t>if binding cannot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[BindNever]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Tells </a:t>
                      </a:r>
                      <a:r>
                        <a:rPr lang="en-US" sz="2000" noProof="1"/>
                        <a:t>the model binder to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never</a:t>
                      </a:r>
                      <a:r>
                        <a:rPr lang="en-US" sz="2000" noProof="1"/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</a:t>
                      </a:r>
                      <a:r>
                        <a:rPr lang="en-US" sz="2000" noProof="1"/>
                        <a:t> this parameter.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[From{source}]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specify the exact binding source.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[FromHeader]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[FromQuery]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[FromRoute]</a:t>
                      </a:r>
                      <a:r>
                        <a:rPr lang="en-US" sz="2000" noProof="1"/>
                        <a:t>, </a:t>
                      </a:r>
                      <a:br>
                        <a:rPr lang="en-US" sz="2000" noProof="1"/>
                      </a:b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[FromForm]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[FromServices]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dependency injection </a:t>
                      </a:r>
                      <a:r>
                        <a:rPr lang="en-US" sz="2000" noProof="1"/>
                        <a:t>to bind parameters from services.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[FromBody]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 configure formatters to bind data from request body. Formatter is selected based </a:t>
                      </a:r>
                      <a:br>
                        <a:rPr lang="en-US" sz="2000" noProof="1"/>
                      </a:br>
                      <a:r>
                        <a:rPr lang="en-US" sz="2000" noProof="1"/>
                        <a:t>on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Content-Type</a:t>
                      </a:r>
                      <a:r>
                        <a:rPr lang="en-US" sz="2000" noProof="1"/>
                        <a:t> of Request.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[ModelBinder]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override the default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binder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binding source </a:t>
                      </a:r>
                      <a:r>
                        <a:rPr lang="en-US" sz="2000" noProof="1"/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9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02D3A4-0969-4A4E-85E4-36526DB83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2398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Custom Model Binding </a:t>
            </a:r>
            <a:r>
              <a:rPr lang="en-US" dirty="0"/>
              <a:t>can be completely customized</a:t>
            </a:r>
          </a:p>
          <a:p>
            <a:pPr lvl="1"/>
            <a:r>
              <a:rPr lang="en-US" dirty="0"/>
              <a:t>You need to create a </a:t>
            </a:r>
            <a:r>
              <a:rPr lang="en-US" b="1" noProof="1">
                <a:solidFill>
                  <a:schemeClr val="bg1"/>
                </a:solidFill>
              </a:rPr>
              <a:t>BindingProvider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Binder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A0EAAC-5939-48BA-966A-CAFDA3EB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</a:t>
            </a:r>
            <a:r>
              <a:rPr lang="en-US" dirty="0" smtClean="0"/>
              <a:t>Binder (1)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114FF16-EEAF-446D-9066-01D4A89FD34A}"/>
              </a:ext>
            </a:extLst>
          </p:cNvPr>
          <p:cNvSpPr txBox="1">
            <a:spLocks/>
          </p:cNvSpPr>
          <p:nvPr/>
        </p:nvSpPr>
        <p:spPr>
          <a:xfrm>
            <a:off x="330560" y="2620108"/>
            <a:ext cx="6052656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Student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Id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523375" y="2620108"/>
            <a:ext cx="533806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Task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BindModelAsync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bindingContext)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Magic ...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(model);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Task.CompletedTask;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Graphic 9" descr="Hierarchy">
            <a:extLst>
              <a:ext uri="{FF2B5EF4-FFF2-40B4-BE49-F238E27FC236}">
                <a16:creationId xmlns:a16="http://schemas.microsoft.com/office/drawing/2014/main" id="{E34EDF7F-EACE-4359-BA99-750A0135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51140" y="4708459"/>
            <a:ext cx="1799494" cy="1799494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06EF4651-33C5-4207-A854-2A307A0D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4185" y="4222454"/>
            <a:ext cx="2289318" cy="2289318"/>
          </a:xfrm>
          <a:prstGeom prst="rect">
            <a:avLst/>
          </a:prstGeom>
        </p:spPr>
      </p:pic>
      <p:pic>
        <p:nvPicPr>
          <p:cNvPr id="14" name="Graphic 13" descr="Single gear">
            <a:extLst>
              <a:ext uri="{FF2B5EF4-FFF2-40B4-BE49-F238E27FC236}">
                <a16:creationId xmlns:a16="http://schemas.microsoft.com/office/drawing/2014/main" id="{3A2966A5-B50C-4A35-AED9-B5419C3D0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3955">
            <a:off x="5046484" y="5470169"/>
            <a:ext cx="1444787" cy="144478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2A39EB-F069-4304-BCD6-0154DAB70365}"/>
              </a:ext>
            </a:extLst>
          </p:cNvPr>
          <p:cNvSpPr/>
          <p:nvPr/>
        </p:nvSpPr>
        <p:spPr bwMode="auto">
          <a:xfrm>
            <a:off x="2338033" y="5528641"/>
            <a:ext cx="1382492" cy="131513"/>
          </a:xfrm>
          <a:prstGeom prst="rightArrow">
            <a:avLst/>
          </a:prstGeom>
          <a:solidFill>
            <a:schemeClr val="accent6">
              <a:lumMod val="1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Graphic 17" descr="Single gear">
            <a:extLst>
              <a:ext uri="{FF2B5EF4-FFF2-40B4-BE49-F238E27FC236}">
                <a16:creationId xmlns:a16="http://schemas.microsoft.com/office/drawing/2014/main" id="{DA9874D0-F996-4CDC-8EEE-397DF659E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652">
            <a:off x="5247650" y="4313226"/>
            <a:ext cx="1194703" cy="1194703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F3CD0-2449-4AB9-98EB-E9D79D30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</a:t>
            </a:r>
            <a:r>
              <a:rPr lang="en-US" dirty="0" smtClean="0"/>
              <a:t>Binder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B03D45C-7D6F-4DE0-8445-24B24EB73592}"/>
              </a:ext>
            </a:extLst>
          </p:cNvPr>
          <p:cNvSpPr txBox="1">
            <a:spLocks/>
          </p:cNvSpPr>
          <p:nvPr/>
        </p:nvSpPr>
        <p:spPr>
          <a:xfrm>
            <a:off x="260221" y="1301262"/>
            <a:ext cx="8365033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IModelBinderProvider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IModelBinder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 == null) throw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ArgumentNullException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(nameof(context));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Metadata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null;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6ACEEE-FE14-479C-BB94-A6F123CAB216}"/>
              </a:ext>
            </a:extLst>
          </p:cNvPr>
          <p:cNvSpPr txBox="1">
            <a:spLocks/>
          </p:cNvSpPr>
          <p:nvPr/>
        </p:nvSpPr>
        <p:spPr>
          <a:xfrm>
            <a:off x="260221" y="4256017"/>
            <a:ext cx="9938856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500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AddControllerWithViews</a:t>
            </a:r>
            <a:r>
              <a:rPr lang="en-US" sz="15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(options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=&gt;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options.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(0,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custom binder to beginning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60B0E-2CCE-4E45-8175-88C6379F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00" y="2336870"/>
            <a:ext cx="7365434" cy="344331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64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bg-B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837E08-E24F-46DD-B778-586EFBB948E0}"/>
              </a:ext>
            </a:extLst>
          </p:cNvPr>
          <p:cNvGrpSpPr/>
          <p:nvPr/>
        </p:nvGrpSpPr>
        <p:grpSpPr>
          <a:xfrm>
            <a:off x="4806821" y="2037182"/>
            <a:ext cx="2578355" cy="1261190"/>
            <a:chOff x="4568115" y="2037182"/>
            <a:chExt cx="2578355" cy="126119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1E9E53-2E7D-4C55-A7FB-6C4015806B7F}"/>
                </a:ext>
              </a:extLst>
            </p:cNvPr>
            <p:cNvGrpSpPr/>
            <p:nvPr/>
          </p:nvGrpSpPr>
          <p:grpSpPr>
            <a:xfrm>
              <a:off x="6571077" y="2037182"/>
              <a:ext cx="575393" cy="1261190"/>
              <a:chOff x="6711817" y="2037182"/>
              <a:chExt cx="575393" cy="1261190"/>
            </a:xfrm>
          </p:grpSpPr>
          <p:pic>
            <p:nvPicPr>
              <p:cNvPr id="8" name="Graphic 7" descr="Checkmark">
                <a:extLst>
                  <a:ext uri="{FF2B5EF4-FFF2-40B4-BE49-F238E27FC236}">
                    <a16:creationId xmlns:a16="http://schemas.microsoft.com/office/drawing/2014/main" id="{918FD01A-1F23-45C9-8E5C-3EB80E814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820" y="2037182"/>
                <a:ext cx="575390" cy="575390"/>
              </a:xfrm>
              <a:prstGeom prst="rect">
                <a:avLst/>
              </a:prstGeom>
            </p:spPr>
          </p:pic>
          <p:pic>
            <p:nvPicPr>
              <p:cNvPr id="10" name="Graphic 9" descr="Close">
                <a:extLst>
                  <a:ext uri="{FF2B5EF4-FFF2-40B4-BE49-F238E27FC236}">
                    <a16:creationId xmlns:a16="http://schemas.microsoft.com/office/drawing/2014/main" id="{904BE092-652A-4E9A-A8FA-1226BD9D7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817" y="2722981"/>
                <a:ext cx="575391" cy="575391"/>
              </a:xfrm>
              <a:prstGeom prst="rect">
                <a:avLst/>
              </a:prstGeom>
            </p:spPr>
          </p:pic>
        </p:grpSp>
        <p:pic>
          <p:nvPicPr>
            <p:cNvPr id="15" name="Graphic 14" descr="Stop">
              <a:extLst>
                <a:ext uri="{FF2B5EF4-FFF2-40B4-BE49-F238E27FC236}">
                  <a16:creationId xmlns:a16="http://schemas.microsoft.com/office/drawing/2014/main" id="{86300F02-7ECE-4B60-844B-339193FB0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8115" y="2037182"/>
              <a:ext cx="1822581" cy="575391"/>
            </a:xfrm>
            <a:prstGeom prst="rect">
              <a:avLst/>
            </a:prstGeom>
          </p:spPr>
        </p:pic>
        <p:pic>
          <p:nvPicPr>
            <p:cNvPr id="16" name="Graphic 15" descr="Stop">
              <a:extLst>
                <a:ext uri="{FF2B5EF4-FFF2-40B4-BE49-F238E27FC236}">
                  <a16:creationId xmlns:a16="http://schemas.microsoft.com/office/drawing/2014/main" id="{7319DE99-035F-4021-A53A-4368566A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8115" y="2722980"/>
              <a:ext cx="1822581" cy="575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BFA2B-CFA4-48BD-88A9-3C17823D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Validation (1)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E457A-D98D-4C52-BC98-75C54F70B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3410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/>
              <a:t> is absolutely necessary before persisting dat</a:t>
            </a:r>
            <a:r>
              <a:rPr lang="en-US" dirty="0"/>
              <a:t>a</a:t>
            </a:r>
          </a:p>
          <a:p>
            <a:pPr lvl="1"/>
            <a:r>
              <a:rPr lang="en-US" sz="3000" dirty="0"/>
              <a:t>The may be potential security threats</a:t>
            </a:r>
          </a:p>
          <a:p>
            <a:pPr lvl="1"/>
            <a:r>
              <a:rPr lang="en-US" sz="3000" dirty="0"/>
              <a:t>There may be malformed data (</a:t>
            </a:r>
            <a:r>
              <a:rPr lang="en-US" sz="3000" b="1" dirty="0">
                <a:solidFill>
                  <a:schemeClr val="bg1"/>
                </a:solidFill>
              </a:rPr>
              <a:t>type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size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constraints</a:t>
            </a:r>
            <a:r>
              <a:rPr lang="en-US" sz="3000" dirty="0"/>
              <a:t>)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MVC</a:t>
            </a:r>
            <a:r>
              <a:rPr lang="en-US" sz="3200" dirty="0"/>
              <a:t>, validation happens both on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DD45B-779A-4FE5-AD23-3ED8CC2F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17" y="3883004"/>
            <a:ext cx="3818069" cy="244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F685B-79CF-4C82-A902-E17CA43A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3" y="3995346"/>
            <a:ext cx="6322643" cy="222029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2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F128-F7C5-44EC-85A5-8749E7FA8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1402" cy="5201066"/>
          </a:xfrm>
        </p:spPr>
        <p:txBody>
          <a:bodyPr>
            <a:normAutofit/>
          </a:bodyPr>
          <a:lstStyle/>
          <a:p>
            <a:r>
              <a:rPr lang="en-US" sz="3200" dirty="0"/>
              <a:t>.NET provides us an abstracted validation through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3000" dirty="0"/>
              <a:t>Some attributes configure model validation by </a:t>
            </a:r>
            <a:r>
              <a:rPr lang="en-US" sz="3000" b="1" dirty="0">
                <a:solidFill>
                  <a:schemeClr val="bg1"/>
                </a:solidFill>
              </a:rPr>
              <a:t>constraint</a:t>
            </a:r>
          </a:p>
          <a:p>
            <a:pPr lvl="2"/>
            <a:r>
              <a:rPr lang="en-US" sz="2800" dirty="0"/>
              <a:t>Similar to validation on </a:t>
            </a:r>
            <a:r>
              <a:rPr lang="en-US" sz="2800" b="1" dirty="0">
                <a:solidFill>
                  <a:schemeClr val="bg1"/>
                </a:solidFill>
              </a:rPr>
              <a:t>database fields</a:t>
            </a:r>
          </a:p>
          <a:p>
            <a:pPr lvl="1"/>
            <a:r>
              <a:rPr lang="en-US" sz="3000" dirty="0"/>
              <a:t>Other apply patterns to data to enforce </a:t>
            </a:r>
            <a:r>
              <a:rPr lang="en-US" sz="3000" b="1" dirty="0">
                <a:solidFill>
                  <a:schemeClr val="bg1"/>
                </a:solidFill>
              </a:rPr>
              <a:t>business rules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Credit Cards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Phone Numbers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Email Addresses </a:t>
            </a:r>
            <a:r>
              <a:rPr lang="en-US" sz="2800" dirty="0"/>
              <a:t>etc.</a:t>
            </a:r>
          </a:p>
          <a:p>
            <a:r>
              <a:rPr lang="en-US" sz="3200" dirty="0"/>
              <a:t>Validation attributes make enforcing these requirements simple</a:t>
            </a:r>
          </a:p>
          <a:p>
            <a:pPr lvl="1"/>
            <a:r>
              <a:rPr lang="en-US" sz="3000" dirty="0"/>
              <a:t>They are specified at the </a:t>
            </a:r>
            <a:r>
              <a:rPr lang="en-US" sz="3000" b="1" dirty="0">
                <a:solidFill>
                  <a:schemeClr val="bg1"/>
                </a:solidFill>
              </a:rPr>
              <a:t>property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parameter</a:t>
            </a:r>
            <a:r>
              <a:rPr lang="en-US" sz="3000" dirty="0"/>
              <a:t> level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FAB86-4E2F-4A87-894F-F4ED3A1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Validation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D1E36-586E-470F-BDC5-92E5C8D4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0" y="5700771"/>
            <a:ext cx="31813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057E1-491E-40DB-BDE9-FF90BF23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552" y="5700771"/>
            <a:ext cx="326707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C3DA1-D4B5-48BA-8F9D-25AAB9920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059" y="5700771"/>
            <a:ext cx="4566955" cy="74295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7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849FDD-5892-4320-BF6D-D90F377E7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popular built-in validation attributes are: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58A200-1949-44CA-A757-B36D0E37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Validation (3)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E4BD5F-07F8-470D-A62A-E5A2C36E3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2045"/>
              </p:ext>
            </p:extLst>
          </p:nvPr>
        </p:nvGraphicFramePr>
        <p:xfrm>
          <a:off x="506794" y="1818937"/>
          <a:ext cx="11178411" cy="4658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39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411018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[CreditCard]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credit card </a:t>
                      </a:r>
                      <a:r>
                        <a:rPr lang="en-US" sz="2000" noProof="1"/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[Compare]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2 properties in a model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</a:t>
                      </a:r>
                      <a:r>
                        <a:rPr lang="en-US" sz="2000" noProof="1"/>
                        <a:t>. (Useful for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password confirmation</a:t>
                      </a:r>
                      <a:r>
                        <a:rPr lang="en-US" sz="2000" noProof="1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[EmailAddress]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/>
                        <a:t>Validates the property has an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email</a:t>
                      </a:r>
                      <a:r>
                        <a:rPr lang="en-US" sz="2000" b="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[Phone]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telephone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[Range]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value</a:t>
                      </a:r>
                      <a:r>
                        <a:rPr lang="en-US" sz="2000" noProof="1"/>
                        <a:t> falls within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range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[RegularExpression]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data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matches</a:t>
                      </a:r>
                      <a:r>
                        <a:rPr lang="en-US" sz="2000" noProof="1"/>
                        <a:t> the specified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regular expression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Makes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2000" noProof="1"/>
                        <a:t>. Value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cannot</a:t>
                      </a:r>
                      <a:r>
                        <a:rPr lang="en-US" sz="2000" noProof="1"/>
                        <a:t> be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7025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[StringLength]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that a string property has at most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maximum length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2480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[Url]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URL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0067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6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 attributes </a:t>
            </a:r>
            <a:r>
              <a:rPr lang="en-US" sz="3200" dirty="0"/>
              <a:t>work for most needs, but not for all</a:t>
            </a:r>
          </a:p>
          <a:p>
            <a:pPr lvl="1"/>
            <a:r>
              <a:rPr lang="en-US" sz="3000" dirty="0"/>
              <a:t>Sometimes you need to implement your own validation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</a:t>
            </a:r>
            <a:r>
              <a:rPr lang="en-US" dirty="0" smtClean="0"/>
              <a:t>Validation (1)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31A0123-528F-475D-9C46-52CD6B676AA1}"/>
              </a:ext>
            </a:extLst>
          </p:cNvPr>
          <p:cNvSpPr txBox="1">
            <a:spLocks/>
          </p:cNvSpPr>
          <p:nvPr/>
        </p:nvSpPr>
        <p:spPr>
          <a:xfrm>
            <a:off x="910852" y="2503103"/>
            <a:ext cx="10581311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ValidationAttribute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const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DateTimeFormat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dd/MM/yyyy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DateTime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dateInput)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DateTime.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ParseExact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(dateInput, DateTimeFormat, CultureInfo.InvariantCulture);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protected override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(object value, 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 ((DateTime)value &gt;= this.date)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5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E08F35-BD00-4868-88D3-76C0A83A9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you can use it in your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CD10C-B1DA-4FB6-A2D2-637D1452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</a:t>
            </a:r>
            <a:r>
              <a:rPr lang="en-US" dirty="0" smtClean="0"/>
              <a:t>Validation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6F4928-6E2A-4B0E-AE30-195D225469F9}"/>
              </a:ext>
            </a:extLst>
          </p:cNvPr>
          <p:cNvSpPr txBox="1">
            <a:spLocks/>
          </p:cNvSpPr>
          <p:nvPr/>
        </p:nvSpPr>
        <p:spPr>
          <a:xfrm>
            <a:off x="770632" y="2024098"/>
            <a:ext cx="4889504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[StringLength(20)]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Required]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Required]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01/01/2000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DateTime BirthDate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72A77-D69F-48D9-B25E-8F10035E3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49" y="2203704"/>
            <a:ext cx="5231986" cy="3532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9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r>
              <a:rPr lang="en-US" sz="3200" noProof="1"/>
              <a:t>You can also use validation </a:t>
            </a:r>
            <a:r>
              <a:rPr lang="en-US" sz="3200" b="1" noProof="1">
                <a:solidFill>
                  <a:schemeClr val="bg1"/>
                </a:solidFill>
              </a:rPr>
              <a:t>directly</a:t>
            </a:r>
            <a:r>
              <a:rPr lang="en-US" sz="3200" noProof="1"/>
              <a:t> in the Binding Model</a:t>
            </a:r>
          </a:p>
          <a:p>
            <a:pPr lvl="1"/>
            <a:r>
              <a:rPr lang="en-US" sz="2800" noProof="1"/>
              <a:t>This is done by using the </a:t>
            </a:r>
            <a:r>
              <a:rPr lang="en-US" sz="2800" b="1" noProof="1">
                <a:solidFill>
                  <a:schemeClr val="bg1"/>
                </a:solidFill>
              </a:rPr>
              <a:t>IValidatableObject </a:t>
            </a:r>
            <a:r>
              <a:rPr lang="en-US" sz="2800" noProof="1"/>
              <a:t>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</a:t>
            </a:r>
            <a:r>
              <a:rPr lang="en-US" dirty="0" smtClean="0"/>
              <a:t>Validation (3)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660D8-E0EC-4394-B12B-9D8197494FB9}"/>
              </a:ext>
            </a:extLst>
          </p:cNvPr>
          <p:cNvSpPr txBox="1">
            <a:spLocks/>
          </p:cNvSpPr>
          <p:nvPr/>
        </p:nvSpPr>
        <p:spPr>
          <a:xfrm>
            <a:off x="439257" y="2514600"/>
            <a:ext cx="11341566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IValidatableObject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ConfirmPassword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ConfirmPassword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!= Password)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do not match");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4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Binding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Custom Model Binding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Validation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Custom Model Validation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Working with Files</a:t>
            </a:r>
            <a:endParaRPr lang="bg-BG" sz="3200" dirty="0"/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Upload and Download Files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5343" y="1370487"/>
            <a:ext cx="96974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190405" y="2420066"/>
            <a:ext cx="1283239" cy="1441446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505344" y="1362686"/>
            <a:ext cx="0" cy="1057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1796487" y="2744660"/>
            <a:ext cx="3025083" cy="453144"/>
          </a:xfrm>
          <a:prstGeom prst="round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796487" y="4223369"/>
            <a:ext cx="3025083" cy="453144"/>
          </a:xfrm>
          <a:prstGeom prst="round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796487" y="5274404"/>
            <a:ext cx="3025083" cy="4531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195903" y="1364351"/>
            <a:ext cx="3439" cy="729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7378535" y="2093576"/>
            <a:ext cx="4623055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IActionResult Index(MyInputModel input) {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return View();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5384106" y="4216767"/>
            <a:ext cx="1750819" cy="453144"/>
          </a:xfrm>
          <a:prstGeom prst="roundRect">
            <a:avLst/>
          </a:prstGeom>
          <a:solidFill>
            <a:schemeClr val="accent4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5376558" y="2241929"/>
            <a:ext cx="1750819" cy="453144"/>
          </a:xfrm>
          <a:prstGeom prst="roundRect">
            <a:avLst/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8002857" y="3781648"/>
            <a:ext cx="1018001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10522059" y="3767170"/>
            <a:ext cx="1420810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FormData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9068418" y="3770225"/>
            <a:ext cx="1397925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Query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9061110" y="4980366"/>
            <a:ext cx="933589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10084501" y="4968508"/>
            <a:ext cx="875116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945678" y="1370487"/>
            <a:ext cx="0" cy="1324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945678" y="3197804"/>
            <a:ext cx="0" cy="961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20" idx="3"/>
            <a:endCxn id="54" idx="1"/>
          </p:cNvCxnSpPr>
          <p:nvPr/>
        </p:nvCxnSpPr>
        <p:spPr>
          <a:xfrm flipV="1">
            <a:off x="4821570" y="4443339"/>
            <a:ext cx="562536" cy="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54" idx="0"/>
            <a:endCxn id="55" idx="2"/>
          </p:cNvCxnSpPr>
          <p:nvPr/>
        </p:nvCxnSpPr>
        <p:spPr>
          <a:xfrm flipH="1" flipV="1">
            <a:off x="6251968" y="2695073"/>
            <a:ext cx="7548" cy="152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55" idx="0"/>
          </p:cNvCxnSpPr>
          <p:nvPr/>
        </p:nvCxnSpPr>
        <p:spPr>
          <a:xfrm flipV="1">
            <a:off x="6251968" y="1376625"/>
            <a:ext cx="0" cy="865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78" idx="1"/>
          </p:cNvCxnSpPr>
          <p:nvPr/>
        </p:nvCxnSpPr>
        <p:spPr>
          <a:xfrm flipV="1">
            <a:off x="7109431" y="4008220"/>
            <a:ext cx="893426" cy="285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84" idx="1"/>
          </p:cNvCxnSpPr>
          <p:nvPr/>
        </p:nvCxnSpPr>
        <p:spPr>
          <a:xfrm>
            <a:off x="7127377" y="4590917"/>
            <a:ext cx="1933733" cy="616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963602" y="3264933"/>
            <a:ext cx="397698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Sorry, can't create a Model Binder for that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00415" y="2135091"/>
            <a:ext cx="295792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Can you create a Model Binder</a:t>
            </a:r>
          </a:p>
          <a:p>
            <a:pPr algn="ctr"/>
            <a:r>
              <a:rPr lang="en-US" sz="1700" b="1" noProof="1"/>
              <a:t> for MyInputModel?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000415" y="4899174"/>
            <a:ext cx="216007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Will never be checked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822057" y="4669911"/>
            <a:ext cx="217078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Yes, I can, here you go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199221" y="4945341"/>
            <a:ext cx="141449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[FormBody]</a:t>
            </a:r>
            <a:br>
              <a:rPr lang="en-US" sz="1700" b="1" noProof="1"/>
            </a:br>
            <a:r>
              <a:rPr lang="en-US" sz="1700" b="1" noProof="1"/>
              <a:t>(if applicable)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871862" y="3650994"/>
            <a:ext cx="84798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Default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9164579" y="4591398"/>
            <a:ext cx="170764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Input Formatters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980563" y="3381040"/>
            <a:ext cx="15852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Value Providers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1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4" grpId="0" animBg="1"/>
      <p:bldP spid="52" grpId="0" animBg="1"/>
      <p:bldP spid="54" grpId="0" animBg="1"/>
      <p:bldP spid="55" grpId="0" animBg="1"/>
      <p:bldP spid="78" grpId="0" animBg="1"/>
      <p:bldP spid="79" grpId="0" animBg="1"/>
      <p:bldP spid="80" grpId="0" animBg="1"/>
      <p:bldP spid="84" grpId="0" animBg="1"/>
      <p:bldP spid="86" grpId="0" animBg="1"/>
      <p:bldP spid="124" grpId="0"/>
      <p:bldP spid="125" grpId="0"/>
      <p:bldP spid="126" grpId="0"/>
      <p:bldP spid="127" grpId="0"/>
      <p:bldP spid="129" grpId="0"/>
      <p:bldP spid="130" grpId="0"/>
      <p:bldP spid="133" grpId="0"/>
      <p:bldP spid="1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Uploading and Downloading Files</a:t>
            </a:r>
            <a:endParaRPr lang="bg-BG"/>
          </a:p>
        </p:txBody>
      </p:sp>
      <p:pic>
        <p:nvPicPr>
          <p:cNvPr id="3" name="Graphic 2" descr="Download">
            <a:extLst>
              <a:ext uri="{FF2B5EF4-FFF2-40B4-BE49-F238E27FC236}">
                <a16:creationId xmlns:a16="http://schemas.microsoft.com/office/drawing/2014/main" id="{93882EC3-4F67-42C6-8CF5-0C86C30B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6204" y="1279584"/>
            <a:ext cx="2599592" cy="25995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Files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9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206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File Upload </a:t>
            </a:r>
            <a:r>
              <a:rPr lang="en-US" sz="3000" dirty="0"/>
              <a:t>using simple model binding</a:t>
            </a:r>
          </a:p>
          <a:p>
            <a:pPr lvl="1"/>
            <a:r>
              <a:rPr lang="en-US" sz="2800" dirty="0"/>
              <a:t>For larger files, </a:t>
            </a:r>
            <a:r>
              <a:rPr lang="en-US" sz="2800" b="1" dirty="0">
                <a:solidFill>
                  <a:schemeClr val="bg1"/>
                </a:solidFill>
              </a:rPr>
              <a:t>Streaming</a:t>
            </a:r>
            <a:r>
              <a:rPr lang="en-US" sz="2800" dirty="0"/>
              <a:t> is used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Multiple-file</a:t>
            </a:r>
            <a:r>
              <a:rPr lang="en-US" sz="2800" dirty="0"/>
              <a:t> upload is also supported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</a:t>
            </a:r>
            <a:r>
              <a:rPr lang="en-US" dirty="0" smtClean="0"/>
              <a:t>Files (1)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5832CEA-227E-4F45-ACFC-5FAE7A659DAD}"/>
              </a:ext>
            </a:extLst>
          </p:cNvPr>
          <p:cNvSpPr txBox="1">
            <a:spLocks/>
          </p:cNvSpPr>
          <p:nvPr/>
        </p:nvSpPr>
        <p:spPr>
          <a:xfrm>
            <a:off x="614148" y="249537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enctype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multipart/form-data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E3902-CD19-4CA3-8B18-97FA7E513E7E}"/>
              </a:ext>
            </a:extLst>
          </p:cNvPr>
          <p:cNvSpPr txBox="1">
            <a:spLocks/>
          </p:cNvSpPr>
          <p:nvPr/>
        </p:nvSpPr>
        <p:spPr>
          <a:xfrm>
            <a:off x="614148" y="491815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method="post" enctype="multipart/form-data"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type="file" name="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7783257"/>
                  </p:ext>
                </p:extLst>
              </p:nvPr>
            </p:nvGraphicFramePr>
            <p:xfrm>
              <a:off x="8702754" y="2072477"/>
              <a:ext cx="3558766" cy="41677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58766" cy="4167751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 ax="2792547" ay="2921057" az="2304096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70061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2754" y="2072477"/>
                <a:ext cx="3558766" cy="416775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8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3B2895-F2C5-48D1-814C-DD3ADDC4C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When uploading files using model binding, your action should accept: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 (for single file) or </a:t>
            </a:r>
            <a:r>
              <a:rPr lang="en-US" sz="2800" b="1" noProof="1">
                <a:solidFill>
                  <a:schemeClr val="bg1"/>
                </a:solidFill>
              </a:rPr>
              <a:t>IEnumerable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</a:t>
            </a:r>
            <a:r>
              <a:rPr lang="en-US" sz="2800" b="1" noProof="1">
                <a:solidFill>
                  <a:schemeClr val="bg1"/>
                </a:solidFill>
              </a:rPr>
              <a:t> </a:t>
            </a:r>
            <a:r>
              <a:rPr lang="en-US" sz="2800" noProof="1"/>
              <a:t>(or </a:t>
            </a:r>
            <a:r>
              <a:rPr lang="en-US" sz="2800" b="1" noProof="1">
                <a:solidFill>
                  <a:schemeClr val="bg1"/>
                </a:solidFill>
              </a:rPr>
              <a:t>List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3DF241-BA65-48B4-A123-3A6E2D6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</a:t>
            </a:r>
            <a:r>
              <a:rPr lang="en-US" dirty="0" smtClean="0"/>
              <a:t>Files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A09437-2DF1-4F69-A008-EE080F702827}"/>
              </a:ext>
            </a:extLst>
          </p:cNvPr>
          <p:cNvSpPr txBox="1">
            <a:spLocks/>
          </p:cNvSpPr>
          <p:nvPr/>
        </p:nvSpPr>
        <p:spPr>
          <a:xfrm>
            <a:off x="256472" y="2485009"/>
            <a:ext cx="9198068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noProof="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bg-BG" sz="1600" noProof="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noProof="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async</a:t>
            </a:r>
            <a:r>
              <a:rPr lang="en-US" sz="1600" noProof="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Task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&lt;IActionResult&gt; 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List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IFormFile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&gt; files)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Path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GetTempFileName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// Full path to file in temp location</a:t>
            </a:r>
          </a:p>
          <a:p>
            <a:endParaRPr lang="en-US" sz="1600" dirty="0" smtClean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foreach (var formFile in files.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Where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(f =&gt; f.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Length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0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(var 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FileStream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FileMode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Create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await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formFile.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CopyToAsync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} </a:t>
            </a:r>
            <a:r>
              <a:rPr lang="en-US" sz="1600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// Copy files to FileSystem using Streams</a:t>
            </a:r>
          </a:p>
          <a:p>
            <a:endParaRPr lang="en-US" sz="1600" dirty="0" smtClean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var bytes = files.Sum(f =&gt; f.Length);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return Ok(new { count = files.Count, bytes, filePath});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A9FDC-EE13-4B01-B640-4BCBE281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51" y="2703480"/>
            <a:ext cx="1691787" cy="1662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A7187-CE19-4DFB-967E-23066DF0D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55" y="4646177"/>
            <a:ext cx="2167177" cy="19054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1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8827C9-C2F3-454E-9AD7-85A82D8A7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abstracts file system access through </a:t>
            </a:r>
            <a:r>
              <a:rPr lang="en-US" sz="3200" b="1" dirty="0">
                <a:solidFill>
                  <a:schemeClr val="bg1"/>
                </a:solidFill>
              </a:rPr>
              <a:t>File Providers</a:t>
            </a:r>
          </a:p>
          <a:p>
            <a:pPr lvl="1"/>
            <a:r>
              <a:rPr lang="en-US" sz="3000" dirty="0"/>
              <a:t>File Providers are used throughout the ASP.NET Core framework</a:t>
            </a:r>
          </a:p>
          <a:p>
            <a:r>
              <a:rPr lang="en-US" sz="3200" dirty="0"/>
              <a:t>Examples of where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 uses </a:t>
            </a:r>
            <a:r>
              <a:rPr lang="en-US" sz="3200" b="1" dirty="0">
                <a:solidFill>
                  <a:schemeClr val="bg1"/>
                </a:solidFill>
              </a:rPr>
              <a:t>File Providers </a:t>
            </a:r>
            <a:r>
              <a:rPr lang="en-US" sz="3200" dirty="0"/>
              <a:t>internally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IHostingEnvironment</a:t>
            </a:r>
            <a:r>
              <a:rPr lang="en-US" sz="3000" noProof="1"/>
              <a:t> exposes the app’s </a:t>
            </a:r>
            <a:r>
              <a:rPr lang="en-US" sz="3000" b="1" noProof="1">
                <a:solidFill>
                  <a:schemeClr val="bg1"/>
                </a:solidFill>
              </a:rPr>
              <a:t>content root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web root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Static File Middleware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static files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pages and </a:t>
            </a:r>
            <a:r>
              <a:rPr lang="en-US" sz="3000" dirty="0"/>
              <a:t>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406E-672A-4004-B27B-56256523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</a:t>
            </a:r>
            <a:r>
              <a:rPr lang="en-US" dirty="0" smtClean="0"/>
              <a:t>Files (1)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A9D7E-9FCE-4D81-BDAF-A55CBBAF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17" y="5097410"/>
            <a:ext cx="1598882" cy="1608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4B92F-9849-4675-A45B-8D11AC5B8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17" y="4917031"/>
            <a:ext cx="1682621" cy="1692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C630A-4D70-491E-8D82-F64B3A380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75" y="4494474"/>
            <a:ext cx="2706063" cy="208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E5F2A-7ECC-4CC7-8DB5-70B6C7EB4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56" y="5092443"/>
            <a:ext cx="1612163" cy="161216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230E7-0CC5-406C-A9FA-99BB13432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To access physical files, you have to use </a:t>
            </a:r>
            <a:r>
              <a:rPr lang="en-US" sz="3000" b="1" noProof="1">
                <a:solidFill>
                  <a:schemeClr val="bg1"/>
                </a:solidFill>
              </a:rPr>
              <a:t>PhysicalFileProvider</a:t>
            </a:r>
          </a:p>
          <a:p>
            <a:pPr lvl="1"/>
            <a:r>
              <a:rPr lang="en-US" sz="2800" noProof="1"/>
              <a:t>You’ll have to initialize it with your server physical files folder path</a:t>
            </a:r>
          </a:p>
          <a:p>
            <a:pPr lvl="1"/>
            <a:r>
              <a:rPr lang="en-US" sz="2800" noProof="1"/>
              <a:t>Then you can extract information about the </a:t>
            </a:r>
            <a:r>
              <a:rPr lang="en-US" sz="2800" b="1" noProof="1">
                <a:solidFill>
                  <a:schemeClr val="bg1"/>
                </a:solidFill>
              </a:rPr>
              <a:t>File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CBFDC3-037A-4E83-9560-B782FAD9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</a:t>
            </a:r>
            <a:r>
              <a:rPr lang="en-US" dirty="0" smtClean="0"/>
              <a:t>Files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2735D4D-EEB0-4C85-BAFF-197341601F57}"/>
              </a:ext>
            </a:extLst>
          </p:cNvPr>
          <p:cNvSpPr txBox="1">
            <a:spLocks/>
          </p:cNvSpPr>
          <p:nvPr/>
        </p:nvSpPr>
        <p:spPr>
          <a:xfrm>
            <a:off x="997959" y="3132632"/>
            <a:ext cx="10470144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Download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fileName)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Construct the path to the physical files folder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string filePath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ContentRootPath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+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FileSystem:FilesFolderPath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provider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PhysicalFileProvider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(filePath);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the Provider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fileInfo = provider.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Extract the FileInfo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fileInfo.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Extact the Stream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mimeType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application/octet-stream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mimeType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(readStream, mimeType, 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Return FileResult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NOTE: There is no check if the File exists. This action may result in an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14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Model Binding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Custom Model Binding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Model Validation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Custom Model Validation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Working with Files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Model Binding</a:t>
            </a:r>
            <a:endParaRPr lang="bg-BG"/>
          </a:p>
        </p:txBody>
      </p:sp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A6EFBA60-155E-47D8-8F0D-3E557060A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295" y="1399592"/>
            <a:ext cx="2500099" cy="2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Model binding </a:t>
            </a:r>
            <a:r>
              <a:rPr lang="en-US" sz="3000" noProof="1"/>
              <a:t>in ASP.NET Core MVC maps data from </a:t>
            </a:r>
            <a:r>
              <a:rPr lang="en-US" sz="3000" b="1" noProof="1">
                <a:solidFill>
                  <a:schemeClr val="bg1"/>
                </a:solidFill>
              </a:rPr>
              <a:t>HTTP requests </a:t>
            </a:r>
            <a:r>
              <a:rPr lang="en-US" sz="3000" noProof="1"/>
              <a:t>to </a:t>
            </a:r>
            <a:r>
              <a:rPr lang="en-US" sz="3000" b="1" noProof="1">
                <a:solidFill>
                  <a:schemeClr val="bg1"/>
                </a:solidFill>
              </a:rPr>
              <a:t>action method parameters</a:t>
            </a:r>
            <a:r>
              <a:rPr lang="en-US" sz="3000" noProof="1"/>
              <a:t>.</a:t>
            </a:r>
          </a:p>
          <a:p>
            <a:pPr lvl="1"/>
            <a:r>
              <a:rPr lang="en-US" sz="2800" noProof="1"/>
              <a:t>The parameters may be primitive types or complex types</a:t>
            </a:r>
          </a:p>
          <a:p>
            <a:pPr lvl="1"/>
            <a:r>
              <a:rPr lang="en-US" sz="2800" noProof="1"/>
              <a:t>Implemented abstractly, paving the way for reusability in different apps</a:t>
            </a:r>
          </a:p>
          <a:p>
            <a:r>
              <a:rPr lang="en-US" sz="3000" noProof="1"/>
              <a:t>The framework binds request data to action parameters by </a:t>
            </a:r>
            <a:r>
              <a:rPr lang="en-US" sz="3000" b="1" noProof="1">
                <a:solidFill>
                  <a:schemeClr val="bg1"/>
                </a:solidFill>
              </a:rPr>
              <a:t>name</a:t>
            </a:r>
            <a:endParaRPr lang="en-US" sz="2800" b="1" noProof="1">
              <a:solidFill>
                <a:schemeClr val="bg1"/>
              </a:solidFill>
            </a:endParaRPr>
          </a:p>
          <a:p>
            <a:pPr lvl="1"/>
            <a:r>
              <a:rPr lang="en-US" sz="2800" noProof="1"/>
              <a:t>The value of each parameter will be searched, using the </a:t>
            </a:r>
            <a:r>
              <a:rPr lang="en-US" sz="2800" b="1" noProof="1">
                <a:solidFill>
                  <a:schemeClr val="bg1"/>
                </a:solidFill>
              </a:rPr>
              <a:t>parameter name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Classes</a:t>
            </a:r>
            <a:r>
              <a:rPr lang="en-US" sz="2800" noProof="1"/>
              <a:t> are mapped using the names of the </a:t>
            </a:r>
            <a:r>
              <a:rPr lang="en-US" sz="2800" b="1" noProof="1">
                <a:solidFill>
                  <a:schemeClr val="bg1"/>
                </a:solidFill>
              </a:rPr>
              <a:t>public settable 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Model </a:t>
            </a:r>
            <a:r>
              <a:rPr lang="en-US" noProof="1" smtClean="0"/>
              <a:t>Binding (1)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0E9B1A-3353-427D-9BF7-887D4AC91040}"/>
              </a:ext>
            </a:extLst>
          </p:cNvPr>
          <p:cNvSpPr txBox="1">
            <a:spLocks/>
          </p:cNvSpPr>
          <p:nvPr/>
        </p:nvSpPr>
        <p:spPr>
          <a:xfrm>
            <a:off x="581476" y="5932860"/>
            <a:ext cx="3752592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https://mysite.com/posts/edit/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A984-2715-4A83-9A06-C81CB8FAE4AB}"/>
              </a:ext>
            </a:extLst>
          </p:cNvPr>
          <p:cNvSpPr txBox="1"/>
          <p:nvPr/>
        </p:nvSpPr>
        <p:spPr>
          <a:xfrm>
            <a:off x="1776994" y="5457501"/>
            <a:ext cx="1361557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Request URL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D77AEB-64DB-4D5A-B357-FC7570E7FE00}"/>
              </a:ext>
            </a:extLst>
          </p:cNvPr>
          <p:cNvSpPr txBox="1">
            <a:spLocks/>
          </p:cNvSpPr>
          <p:nvPr/>
        </p:nvSpPr>
        <p:spPr>
          <a:xfrm>
            <a:off x="6991004" y="5932860"/>
            <a:ext cx="461952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Edit(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?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5793C-63C8-461B-992E-AB1188806657}"/>
              </a:ext>
            </a:extLst>
          </p:cNvPr>
          <p:cNvSpPr txBox="1"/>
          <p:nvPr/>
        </p:nvSpPr>
        <p:spPr>
          <a:xfrm>
            <a:off x="8303227" y="5457500"/>
            <a:ext cx="2031318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PostsController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46E30F-B62B-4B1C-BCAB-58AFA7B4E308}"/>
              </a:ext>
            </a:extLst>
          </p:cNvPr>
          <p:cNvSpPr/>
          <p:nvPr/>
        </p:nvSpPr>
        <p:spPr bwMode="auto">
          <a:xfrm>
            <a:off x="5148813" y="6074229"/>
            <a:ext cx="1063690" cy="3229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9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5F0E1-7B85-45FC-B704-E6681517C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can look through several </a:t>
            </a:r>
            <a:r>
              <a:rPr lang="en-US" sz="3000" b="1" dirty="0">
                <a:solidFill>
                  <a:schemeClr val="bg1"/>
                </a:solidFill>
              </a:rPr>
              <a:t>data sources </a:t>
            </a:r>
            <a:r>
              <a:rPr lang="en-US" sz="3000" dirty="0"/>
              <a:t>per Request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Form values </a:t>
            </a:r>
            <a:r>
              <a:rPr lang="en-US" sz="2800" dirty="0"/>
              <a:t>– POST Request parameters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 values </a:t>
            </a:r>
            <a:r>
              <a:rPr lang="en-US" sz="2800" dirty="0"/>
              <a:t>– The set of Route values provided by the Routing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Query strings </a:t>
            </a:r>
            <a:r>
              <a:rPr lang="en-US" sz="2800" dirty="0"/>
              <a:t>– The query string parameters in the URL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Even in headers, cookies, session, etc. in custom model binders</a:t>
            </a:r>
          </a:p>
          <a:p>
            <a:pPr lvl="1"/>
            <a:r>
              <a:rPr lang="en-US" sz="2800" dirty="0"/>
              <a:t>Data from these sources are stored as </a:t>
            </a:r>
            <a:r>
              <a:rPr lang="en-US" sz="2800" b="1" dirty="0">
                <a:solidFill>
                  <a:schemeClr val="bg1"/>
                </a:solidFill>
              </a:rPr>
              <a:t>name-value </a:t>
            </a:r>
            <a:r>
              <a:rPr lang="en-US" sz="2800" dirty="0"/>
              <a:t>pairs</a:t>
            </a:r>
          </a:p>
          <a:p>
            <a:r>
              <a:rPr lang="en-US" sz="3000" dirty="0"/>
              <a:t>The framework checks each of the data sources for a parameter value</a:t>
            </a:r>
          </a:p>
          <a:p>
            <a:pPr lvl="1"/>
            <a:r>
              <a:rPr lang="en-US" sz="2800" dirty="0"/>
              <a:t>If there is no parameter in the data source, the next in order is checked</a:t>
            </a:r>
          </a:p>
          <a:p>
            <a:pPr lvl="1"/>
            <a:r>
              <a:rPr lang="en-US" sz="2800" dirty="0"/>
              <a:t>The data sources are checked in the </a:t>
            </a:r>
            <a:r>
              <a:rPr lang="en-US" sz="2800" b="1" dirty="0">
                <a:solidFill>
                  <a:schemeClr val="bg1"/>
                </a:solidFill>
              </a:rPr>
              <a:t>order</a:t>
            </a:r>
            <a:r>
              <a:rPr lang="en-US" sz="2800" dirty="0"/>
              <a:t> specified above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38018-EBE6-4D38-8B64-9C8186DB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Binding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3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236180" y="1315295"/>
            <a:ext cx="10330231" cy="49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282591" y="4359304"/>
            <a:ext cx="1907178" cy="2142309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  <a:stCxn id="10" idx="0"/>
          </p:cNvCxnSpPr>
          <p:nvPr/>
        </p:nvCxnSpPr>
        <p:spPr>
          <a:xfrm flipV="1">
            <a:off x="1236180" y="1316502"/>
            <a:ext cx="0" cy="304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21" idx="0"/>
          </p:cNvCxnSpPr>
          <p:nvPr/>
        </p:nvCxnSpPr>
        <p:spPr>
          <a:xfrm>
            <a:off x="3064708" y="1342937"/>
            <a:ext cx="0" cy="1099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2044285" y="2442640"/>
            <a:ext cx="2040846" cy="878902"/>
          </a:xfrm>
          <a:prstGeom prst="roundRect">
            <a:avLst/>
          </a:prstGeom>
          <a:solidFill>
            <a:srgbClr val="7030A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915533" y="4487181"/>
            <a:ext cx="2339195" cy="878902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MyInputModel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</a:p>
        </p:txBody>
      </p:sp>
      <p:cxnSp>
        <p:nvCxnSpPr>
          <p:cNvPr id="23" name="Straight Arrow Connector 22"/>
          <p:cNvCxnSpPr>
            <a:cxnSpLocks/>
            <a:stCxn id="21" idx="2"/>
          </p:cNvCxnSpPr>
          <p:nvPr/>
        </p:nvCxnSpPr>
        <p:spPr>
          <a:xfrm>
            <a:off x="3064708" y="3321542"/>
            <a:ext cx="427901" cy="1158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9" idx="2"/>
          </p:cNvCxnSpPr>
          <p:nvPr/>
        </p:nvCxnSpPr>
        <p:spPr>
          <a:xfrm flipV="1">
            <a:off x="4647501" y="3328976"/>
            <a:ext cx="753577" cy="1150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4380655" y="2450074"/>
            <a:ext cx="2040846" cy="878902"/>
          </a:xfrm>
          <a:prstGeom prst="roundRect">
            <a:avLst/>
          </a:prstGeom>
          <a:solidFill>
            <a:srgbClr val="00B05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cxnSp>
        <p:nvCxnSpPr>
          <p:cNvPr id="32" name="Straight Arrow Connector 31"/>
          <p:cNvCxnSpPr>
            <a:cxnSpLocks/>
            <a:stCxn id="29" idx="0"/>
          </p:cNvCxnSpPr>
          <p:nvPr/>
        </p:nvCxnSpPr>
        <p:spPr>
          <a:xfrm flipV="1">
            <a:off x="5401078" y="1396082"/>
            <a:ext cx="0" cy="1053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813979" y="2474704"/>
            <a:ext cx="509543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public MyController : Controller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IActionResult Index(MyInputModel input)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	if (ModelState.IsValid)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	    return View();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	}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8016293" y="1330925"/>
            <a:ext cx="310" cy="1143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10640837" y="1330925"/>
            <a:ext cx="0" cy="175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10480" y="1396082"/>
            <a:ext cx="133357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Populate</a:t>
            </a:r>
          </a:p>
          <a:p>
            <a:pPr algn="ctr"/>
            <a:r>
              <a:rPr lang="en-US" sz="1700" b="1" noProof="1"/>
              <a:t> Model State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896963" y="1379715"/>
            <a:ext cx="174387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dirty="0"/>
              <a:t>Instance Created </a:t>
            </a:r>
          </a:p>
          <a:p>
            <a:pPr algn="ctr"/>
            <a:r>
              <a:rPr lang="en-US" sz="1700" b="1" dirty="0"/>
              <a:t>by Model Binder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5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9" grpId="0" animBg="1"/>
      <p:bldP spid="38" grpId="0" animBg="1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A0BE8-5F29-4F20-8CE3-5FE140D22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2071" cy="5120699"/>
          </a:xfrm>
        </p:spPr>
        <p:txBody>
          <a:bodyPr>
            <a:normAutofit/>
          </a:bodyPr>
          <a:lstStyle/>
          <a:p>
            <a:r>
              <a:rPr lang="en-US" sz="3000" dirty="0"/>
              <a:t>If binding </a:t>
            </a:r>
            <a:r>
              <a:rPr lang="en-US" sz="3000" b="1" dirty="0">
                <a:solidFill>
                  <a:schemeClr val="bg1"/>
                </a:solidFill>
              </a:rPr>
              <a:t>fails</a:t>
            </a:r>
            <a:r>
              <a:rPr lang="en-US" sz="3000" dirty="0"/>
              <a:t>, the framework does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throw an </a:t>
            </a:r>
            <a:r>
              <a:rPr lang="en-US" sz="3000" b="1" dirty="0">
                <a:solidFill>
                  <a:schemeClr val="bg1"/>
                </a:solidFill>
              </a:rPr>
              <a:t>error</a:t>
            </a:r>
          </a:p>
          <a:p>
            <a:pPr lvl="1"/>
            <a:r>
              <a:rPr lang="en-US" sz="2800" dirty="0"/>
              <a:t>Every action, accepting </a:t>
            </a:r>
            <a:r>
              <a:rPr lang="en-US" sz="2800" b="1" dirty="0">
                <a:solidFill>
                  <a:schemeClr val="bg1"/>
                </a:solidFill>
              </a:rPr>
              <a:t>user input</a:t>
            </a:r>
            <a:r>
              <a:rPr lang="en-US" sz="2800" dirty="0"/>
              <a:t>, should check if binding was successful</a:t>
            </a:r>
          </a:p>
          <a:p>
            <a:pPr lvl="1"/>
            <a:r>
              <a:rPr lang="en-US" sz="2800" dirty="0"/>
              <a:t>This is done through the </a:t>
            </a:r>
            <a:r>
              <a:rPr lang="en-US" sz="2800" b="1" noProof="1">
                <a:solidFill>
                  <a:schemeClr val="bg1"/>
                </a:solidFill>
              </a:rPr>
              <a:t>ModelState.IsValid </a:t>
            </a:r>
            <a:r>
              <a:rPr lang="en-US" sz="2800" dirty="0"/>
              <a:t>property</a:t>
            </a:r>
          </a:p>
          <a:p>
            <a:r>
              <a:rPr lang="en-US" sz="3000" dirty="0"/>
              <a:t>Each entry in the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's </a:t>
            </a:r>
            <a:r>
              <a:rPr lang="en-US" sz="3000" b="1" noProof="1">
                <a:solidFill>
                  <a:schemeClr val="bg1"/>
                </a:solidFill>
              </a:rPr>
              <a:t>ModelState</a:t>
            </a:r>
            <a:r>
              <a:rPr lang="en-US" sz="3000" dirty="0"/>
              <a:t> property is a </a:t>
            </a:r>
            <a:r>
              <a:rPr lang="en-US" sz="3000" b="1" noProof="1">
                <a:solidFill>
                  <a:schemeClr val="bg1"/>
                </a:solidFill>
              </a:rPr>
              <a:t>ModelStateEntry</a:t>
            </a:r>
          </a:p>
          <a:p>
            <a:pPr lvl="1"/>
            <a:r>
              <a:rPr lang="en-US" sz="2800" dirty="0"/>
              <a:t>Each </a:t>
            </a:r>
            <a:r>
              <a:rPr lang="en-US" sz="2800" b="1" noProof="1">
                <a:solidFill>
                  <a:schemeClr val="bg1"/>
                </a:solidFill>
              </a:rPr>
              <a:t>ModelStateEntry</a:t>
            </a:r>
            <a:r>
              <a:rPr lang="en-US" sz="2800" dirty="0"/>
              <a:t> contains an </a:t>
            </a:r>
            <a:r>
              <a:rPr lang="en-US" sz="2800" b="1" noProof="1">
                <a:solidFill>
                  <a:schemeClr val="bg1"/>
                </a:solidFill>
              </a:rPr>
              <a:t>Errors</a:t>
            </a:r>
            <a:r>
              <a:rPr lang="en-US" sz="2800" dirty="0"/>
              <a:t> property</a:t>
            </a:r>
          </a:p>
          <a:p>
            <a:pPr lvl="1"/>
            <a:r>
              <a:rPr lang="en-US" sz="2800" dirty="0"/>
              <a:t>It's rarely necessary to query this collection, though</a:t>
            </a:r>
          </a:p>
          <a:p>
            <a:r>
              <a:rPr lang="en-US" sz="3000" dirty="0"/>
              <a:t>Default </a:t>
            </a: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works great for most development scenarios</a:t>
            </a:r>
          </a:p>
          <a:p>
            <a:pPr lvl="1"/>
            <a:r>
              <a:rPr lang="en-US" sz="2800" dirty="0"/>
              <a:t>It is also extensible, and you can customize the built-in behavior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8BE3D-87FA-442D-BFC1-E027C2D5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Binding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2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D3863E-8F51-40A2-9260-472FA1578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You can easily </a:t>
            </a:r>
            <a:r>
              <a:rPr lang="en-US" b="1" dirty="0">
                <a:solidFill>
                  <a:schemeClr val="bg1"/>
                </a:solidFill>
              </a:rPr>
              <a:t>iterate</a:t>
            </a:r>
            <a:r>
              <a:rPr lang="en-US" dirty="0"/>
              <a:t> over the errors in the </a:t>
            </a:r>
            <a:r>
              <a:rPr lang="en-US" b="1" noProof="1">
                <a:solidFill>
                  <a:schemeClr val="bg1"/>
                </a:solidFill>
              </a:rPr>
              <a:t>ModelState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56B30-7761-4BEE-9448-5897430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Binding (4)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F50B29-84E1-45EC-9124-CE0E87C69929}"/>
              </a:ext>
            </a:extLst>
          </p:cNvPr>
          <p:cNvSpPr txBox="1">
            <a:spLocks/>
          </p:cNvSpPr>
          <p:nvPr/>
        </p:nvSpPr>
        <p:spPr>
          <a:xfrm>
            <a:off x="757933" y="2004647"/>
            <a:ext cx="8482782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UsersController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RegisterUserBindingModel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model)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if(!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foreach (var error in ModelState.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.SelectMany(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DoSomething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(error);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TODO: Return Error Page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Ok("Success!");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15F568B0-45E5-4160-B7C2-56F98B79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4323" y="1734429"/>
            <a:ext cx="2480567" cy="2480567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EE5ABD73-6B74-4EF9-902D-1C7E0BFA0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4323" y="3936558"/>
            <a:ext cx="2480567" cy="2480567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4AF810BB-D559-4E02-A32F-B9E39C83EA4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7406" y="2310167"/>
            <a:ext cx="914400" cy="91440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677BEEF4-104C-48BD-87D8-CD9AED3EC37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7406" y="4548499"/>
            <a:ext cx="914400" cy="91440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93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</TotalTime>
  <Words>1952</Words>
  <Application>Microsoft Office PowerPoint</Application>
  <PresentationFormat>Widescreen</PresentationFormat>
  <Paragraphs>379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Working with Data</vt:lpstr>
      <vt:lpstr>Table of Contents</vt:lpstr>
      <vt:lpstr>Have a Question?</vt:lpstr>
      <vt:lpstr>Model Binding</vt:lpstr>
      <vt:lpstr>Model Binding (1)</vt:lpstr>
      <vt:lpstr>Model Binding (2)</vt:lpstr>
      <vt:lpstr>Incoming Request to MVC</vt:lpstr>
      <vt:lpstr>Model Binding (3)</vt:lpstr>
      <vt:lpstr>Model Binding (4)</vt:lpstr>
      <vt:lpstr>Model Binding (5)</vt:lpstr>
      <vt:lpstr>Custom Model Binder (1)</vt:lpstr>
      <vt:lpstr>Custom Model Binder (2)</vt:lpstr>
      <vt:lpstr>Model Validation</vt:lpstr>
      <vt:lpstr>Model Validation (1)</vt:lpstr>
      <vt:lpstr>Model Validation (2)</vt:lpstr>
      <vt:lpstr>Model Validation (3)</vt:lpstr>
      <vt:lpstr>Custom Model Validation (1)</vt:lpstr>
      <vt:lpstr>Custom Model Validation (2)</vt:lpstr>
      <vt:lpstr>Custom Model Validation (3)</vt:lpstr>
      <vt:lpstr>Incoming Request to MVC</vt:lpstr>
      <vt:lpstr>Uploading and Downloading Files</vt:lpstr>
      <vt:lpstr>Uploading Files (1)</vt:lpstr>
      <vt:lpstr>Uploading Files (2)</vt:lpstr>
      <vt:lpstr>Downloading Files (1)</vt:lpstr>
      <vt:lpstr>Downloading Files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9</cp:revision>
  <dcterms:created xsi:type="dcterms:W3CDTF">2018-05-23T13:08:44Z</dcterms:created>
  <dcterms:modified xsi:type="dcterms:W3CDTF">2021-06-24T15:13:51Z</dcterms:modified>
  <cp:category>computer programming;programming;software development;software engineering</cp:category>
</cp:coreProperties>
</file>