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7BB937-E257-48D1-9A03-54AC6DFDBFE6}">
          <p14:sldIdLst>
            <p14:sldId id="256"/>
            <p14:sldId id="257"/>
            <p14:sldId id="258"/>
          </p14:sldIdLst>
        </p14:section>
        <p14:section name="Web Application Architecture" id="{B654FE2F-7DBA-4E27-9B0D-ACAEE4FCB3B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eb Application Architectures" id="{ACF29859-4A93-4050-B5DE-58EDD81AC4DA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P.NET Core Essentials" id="{3F83A678-3494-4751-877F-C0843E45CBD2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epository &amp; AutoMapper" id="{970F7DF8-B1A1-42C5-896D-87299B029571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Databases &amp; ORMs" id="{22481E60-A51B-4153-90F8-B2B56A57DF39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970FD944-0340-4364-B02B-A2EC74EBE253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43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sv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sz="3200" noProof="1"/>
              <a:t>Web Applications Architectures, Repository Pattern, Automapper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/>
              <a:t>Advanced Topics – Architecture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" y="2288070"/>
            <a:ext cx="3043321" cy="2299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sz="3000" dirty="0"/>
              <a:t>Animated, east-to-navigate and more user-friendly</a:t>
            </a:r>
          </a:p>
          <a:p>
            <a:pPr lvl="1"/>
            <a:r>
              <a:rPr lang="en-US" sz="3000" dirty="0"/>
              <a:t>SPAs are fast, most resources are loaded only once</a:t>
            </a:r>
          </a:p>
          <a:p>
            <a:pPr lvl="1"/>
            <a:r>
              <a:rPr lang="en-US" sz="3000" dirty="0"/>
              <a:t>Easy to make a corresponding mobile application</a:t>
            </a:r>
          </a:p>
          <a:p>
            <a:pPr lvl="2"/>
            <a:r>
              <a:rPr lang="en-US" sz="2600" dirty="0"/>
              <a:t>Reusing the same Back-End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</a:t>
            </a:r>
            <a:r>
              <a:rPr lang="en-US" dirty="0"/>
              <a:t>Applications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Architectures</a:t>
            </a:r>
            <a:endParaRPr lang="bg-BG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2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Monolithic applications </a:t>
            </a:r>
            <a:r>
              <a:rPr lang="en-US" sz="3200" dirty="0"/>
              <a:t>are single-tiered applications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interface and data access code are combined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simplest form of architecture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Deployment and maintenance is quite easy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This is achieved due to lack of modularity and complexity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 apps </a:t>
            </a:r>
            <a:r>
              <a:rPr lang="en-US" sz="3200" dirty="0"/>
              <a:t>are recommended for small and mid-sized projects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Where the scope of functionality does not require abstractions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Monolithic Applications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42E9-A142-4EED-82D3-D4A2AA7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43" y="1601641"/>
            <a:ext cx="2881755" cy="229847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Service-Oriented Architectures (SOA)</a:t>
            </a:r>
            <a:endParaRPr lang="en-US" sz="3200" dirty="0"/>
          </a:p>
          <a:p>
            <a:pPr lvl="1"/>
            <a:r>
              <a:rPr lang="en-US" sz="3000" dirty="0"/>
              <a:t>Usually incorporate functions into smaller apps (services)</a:t>
            </a:r>
          </a:p>
          <a:p>
            <a:pPr lvl="1"/>
            <a:r>
              <a:rPr lang="en-US" sz="3000" dirty="0"/>
              <a:t>Communication is established over SOAP/XML, WS</a:t>
            </a:r>
          </a:p>
          <a:p>
            <a:pPr lvl="2"/>
            <a:r>
              <a:rPr lang="en-US" sz="2800" dirty="0"/>
              <a:t>Services communicate using</a:t>
            </a:r>
            <a:br>
              <a:rPr lang="en-US" sz="2800" dirty="0"/>
            </a:br>
            <a:r>
              <a:rPr lang="en-US" sz="2800" dirty="0"/>
              <a:t>Enterprise Service Bus</a:t>
            </a:r>
          </a:p>
          <a:p>
            <a:pPr lvl="1"/>
            <a:r>
              <a:rPr lang="en-US" sz="3000" dirty="0"/>
              <a:t>All services share the same data store</a:t>
            </a:r>
          </a:p>
          <a:p>
            <a:pPr lvl="1"/>
            <a:r>
              <a:rPr lang="en-US" sz="3000" dirty="0"/>
              <a:t>Services do multiple activities</a:t>
            </a:r>
            <a:br>
              <a:rPr lang="en-US" sz="3000" dirty="0"/>
            </a:br>
            <a:r>
              <a:rPr lang="en-US" sz="3000" dirty="0"/>
              <a:t>over a single scope of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Architectures (SOA)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F9C1-1959-457A-920A-C968A7C1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2" y="3079518"/>
            <a:ext cx="4425866" cy="352350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706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an architecture based on lots of small applications </a:t>
            </a:r>
          </a:p>
          <a:p>
            <a:pPr lvl="1"/>
            <a:r>
              <a:rPr lang="en-US" sz="3000" dirty="0"/>
              <a:t>Collection of loosely coupled services</a:t>
            </a:r>
          </a:p>
          <a:p>
            <a:pPr lvl="1"/>
            <a:r>
              <a:rPr lang="en-US" sz="3000" dirty="0"/>
              <a:t>The size should be minimal</a:t>
            </a:r>
            <a:endParaRPr lang="en-US" sz="3200" dirty="0"/>
          </a:p>
          <a:p>
            <a:r>
              <a:rPr lang="en-US" sz="3200" dirty="0"/>
              <a:t>Enables continuous deployment</a:t>
            </a:r>
          </a:p>
          <a:p>
            <a:pPr lvl="1"/>
            <a:r>
              <a:rPr lang="en-US" sz="3000" dirty="0"/>
              <a:t>Can be deployed independently</a:t>
            </a:r>
          </a:p>
          <a:p>
            <a:r>
              <a:rPr lang="en-US" sz="3200" dirty="0"/>
              <a:t>All services communicate directly</a:t>
            </a:r>
          </a:p>
          <a:p>
            <a:r>
              <a:rPr lang="en-US" sz="3200" dirty="0"/>
              <a:t>Every service has its own store</a:t>
            </a:r>
          </a:p>
          <a:p>
            <a:r>
              <a:rPr lang="en-US" sz="3200" dirty="0"/>
              <a:t>Communication: REST, Web API, 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4098" name="Picture 2" descr="Ð ÐµÐ·ÑÐ»ÑÐ°Ñ Ñ Ð¸Ð·Ð¾Ð±ÑÐ°Ð¶ÐµÐ½Ð¸Ðµ Ð·Ð° Microservices">
            <a:extLst>
              <a:ext uri="{FF2B5EF4-FFF2-40B4-BE49-F238E27FC236}">
                <a16:creationId xmlns:a16="http://schemas.microsoft.com/office/drawing/2014/main" id="{4923D425-685C-40FF-B706-6A19288E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6" y="1833467"/>
            <a:ext cx="4795876" cy="47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79F0B-6CC6-4E0F-9323-1A95A60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vs 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25B85-FEAD-42D6-9673-AE0F3C4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5" y="1113741"/>
            <a:ext cx="10199869" cy="573232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5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1CF9C-7BB7-4495-81C9-0DEAC3D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Microservices App in Azure</a:t>
            </a:r>
          </a:p>
        </p:txBody>
      </p:sp>
      <p:pic>
        <p:nvPicPr>
          <p:cNvPr id="5124" name="Picture 4" descr="http://devblogs.microsoft.com/cesardelatorre/wp-content/uploads/sites/32/2017/05/image_thumb126.png">
            <a:extLst>
              <a:ext uri="{FF2B5EF4-FFF2-40B4-BE49-F238E27FC236}">
                <a16:creationId xmlns:a16="http://schemas.microsoft.com/office/drawing/2014/main" id="{4ADAB3DC-C1B7-421D-A3D6-385CC2F6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63" y="1487852"/>
            <a:ext cx="9238273" cy="4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ASP.NET Core MVC vs Razor Pages</a:t>
            </a:r>
            <a:endParaRPr lang="bg-BG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70825" y="1269000"/>
            <a:ext cx="2650350" cy="2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 </a:t>
            </a:r>
            <a:r>
              <a:rPr lang="en-US" sz="3000" b="1" dirty="0" smtClean="0">
                <a:solidFill>
                  <a:schemeClr val="bg1"/>
                </a:solidFill>
              </a:rPr>
              <a:t>Model-View-</a:t>
            </a:r>
            <a:r>
              <a:rPr lang="en-US" sz="3000" b="1" noProof="1" smtClean="0">
                <a:solidFill>
                  <a:schemeClr val="bg1"/>
                </a:solidFill>
              </a:rPr>
              <a:t>ViewModel</a:t>
            </a:r>
            <a:r>
              <a:rPr lang="en-US" sz="3000" dirty="0" smtClean="0"/>
              <a:t>-like </a:t>
            </a:r>
            <a:r>
              <a:rPr lang="en-US" sz="3000" dirty="0"/>
              <a:t>framework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</a:t>
            </a:r>
            <a:r>
              <a:rPr lang="en-US" dirty="0"/>
              <a:t>Approach (1)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F66873-B5CB-4F55-9208-608F50E145A5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09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Web Application Designs</a:t>
            </a:r>
          </a:p>
          <a:p>
            <a:pPr lvl="1"/>
            <a:r>
              <a:rPr lang="en-US" sz="3200" dirty="0"/>
              <a:t>Multi-Page applications vs SPA</a:t>
            </a:r>
          </a:p>
          <a:p>
            <a:r>
              <a:rPr lang="en-US" sz="3600" dirty="0"/>
              <a:t>Web Application Architectures</a:t>
            </a:r>
          </a:p>
          <a:p>
            <a:pPr lvl="1"/>
            <a:r>
              <a:rPr lang="en-US" sz="3400" dirty="0"/>
              <a:t>Monolith vs SOA vs Microservices</a:t>
            </a:r>
          </a:p>
          <a:p>
            <a:r>
              <a:rPr lang="fr-FR" sz="3600" noProof="1" smtClean="0"/>
              <a:t>ASP.NET Core MVC vs Razor Pages</a:t>
            </a:r>
          </a:p>
          <a:p>
            <a:r>
              <a:rPr lang="en-US" sz="3600" dirty="0" smtClean="0"/>
              <a:t>Repository </a:t>
            </a:r>
            <a:r>
              <a:rPr lang="en-US" sz="3600" dirty="0"/>
              <a:t>Pattern</a:t>
            </a:r>
          </a:p>
          <a:p>
            <a:r>
              <a:rPr lang="en-US" sz="3600" noProof="1" smtClean="0"/>
              <a:t>AutoMapper</a:t>
            </a:r>
          </a:p>
          <a:p>
            <a:r>
              <a:rPr lang="en-US" sz="3600" dirty="0" smtClean="0"/>
              <a:t>Databases </a:t>
            </a:r>
            <a:r>
              <a:rPr lang="en-US" sz="3600" dirty="0"/>
              <a:t>&amp; ORMs</a:t>
            </a:r>
          </a:p>
          <a:p>
            <a:pPr lvl="1"/>
            <a:r>
              <a:rPr lang="en-US" sz="3200" dirty="0"/>
              <a:t>ORM vs Micro-ORM</a:t>
            </a:r>
          </a:p>
          <a:p>
            <a:pPr lvl="1"/>
            <a:r>
              <a:rPr lang="en-US" sz="3200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</a:t>
            </a:r>
            <a:r>
              <a:rPr lang="en-US" dirty="0"/>
              <a:t>Approach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Controller/Action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GET- Index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- Profile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StaffController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controllers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28" t="29137" r="8991" b="51740"/>
          <a:stretch/>
        </p:blipFill>
        <p:spPr>
          <a:xfrm>
            <a:off x="10238008" y="3024136"/>
            <a:ext cx="1473355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5788383" y="2889479"/>
            <a:ext cx="125643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Staff/Index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94045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4045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Views\Staff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72" t="55430" r="9247" b="24590"/>
          <a:stretch/>
        </p:blipFill>
        <p:spPr>
          <a:xfrm>
            <a:off x="10238007" y="4974325"/>
            <a:ext cx="1473355" cy="90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  <p:bldP spid="30" grpId="0"/>
      <p:bldP spid="31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(.cshtml), which acts as a view</a:t>
            </a:r>
          </a:p>
          <a:p>
            <a:pPr lvl="1"/>
            <a:r>
              <a:rPr lang="en-US" sz="3000" dirty="0"/>
              <a:t>A functional (.cs)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</a:t>
            </a:r>
            <a:r>
              <a:rPr lang="en-US" dirty="0"/>
              <a:t>Approach (1)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</a:t>
            </a:r>
            <a:r>
              <a:rPr lang="en-US" dirty="0"/>
              <a:t>Approach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 Pages (acts as a action)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23" t="24708" r="6267" b="53154"/>
          <a:stretch/>
        </p:blipFill>
        <p:spPr>
          <a:xfrm>
            <a:off x="9939027" y="2734004"/>
            <a:ext cx="2056208" cy="1360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28" t="55936" r="6455" b="22718"/>
          <a:stretch/>
        </p:blipFill>
        <p:spPr>
          <a:xfrm>
            <a:off x="9939025" y="4911486"/>
            <a:ext cx="2056209" cy="1343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642195" y="3673791"/>
            <a:ext cx="1611323" cy="2967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Index.cshtml.cs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642195" y="5697220"/>
            <a:ext cx="1619310" cy="295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Profile.cshtml.cs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razor page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4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Simplify Object Mapping</a:t>
            </a:r>
            <a:endParaRPr lang="bg-BG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AutoMapper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</a:t>
            </a:r>
            <a:r>
              <a:rPr lang="en-US" dirty="0" err="1" smtClean="0"/>
              <a:t>Mapper</a:t>
            </a:r>
            <a:r>
              <a:rPr lang="en-US" dirty="0" smtClean="0"/>
              <a:t> </a:t>
            </a:r>
            <a:r>
              <a:rPr lang="en-US" dirty="0"/>
              <a:t>(1)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</a:t>
            </a:r>
            <a:r>
              <a:rPr lang="en-US" dirty="0" err="1" smtClean="0"/>
              <a:t>Mapper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r>
              <a:rPr lang="en-US" dirty="0" smtClean="0"/>
              <a:t> </a:t>
            </a:r>
            <a:r>
              <a:rPr lang="en-US" dirty="0"/>
              <a:t>(Data &amp; Presentation)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r>
              <a:rPr lang="en-US" dirty="0" smtClean="0"/>
              <a:t> </a:t>
            </a:r>
            <a:r>
              <a:rPr lang="en-US" dirty="0"/>
              <a:t>(Business Logic)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Abstracting the Data Access Logic</a:t>
            </a:r>
            <a:endParaRPr lang="bg-BG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Repository Pattern</a:t>
            </a:r>
            <a:endParaRPr lang="bg-BG"/>
          </a:p>
        </p:txBody>
      </p:sp>
      <p:pic>
        <p:nvPicPr>
          <p:cNvPr id="5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/>
              <a:t>Pattern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/>
              <a:t>Pattern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Databases &amp; ORMs</a:t>
            </a:r>
            <a:endParaRPr lang="bg-BG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49882" y="1224000"/>
            <a:ext cx="2692236" cy="2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 (ORM)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/>
              <a:t>And </a:t>
            </a:r>
            <a:r>
              <a:rPr lang="en-US" dirty="0"/>
              <a:t>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89682"/>
            <a:ext cx="7766664" cy="493437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Designs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Multi-Page applications vs SPA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Architectures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Monolith vs SOA vs Microservices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MVC vs Razor Pages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SQL vs NoSQL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Designs</a:t>
            </a:r>
            <a:endParaRPr lang="bg-BG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1698" y="1269000"/>
            <a:ext cx="2668604" cy="26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57685-A628-49D5-8556-308623A4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9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Desktop Application</a:t>
            </a:r>
          </a:p>
          <a:p>
            <a:pPr marL="731520" lvl="1"/>
            <a:r>
              <a:rPr lang="en-US" dirty="0"/>
              <a:t>PRO: Can work offline, Has access to system resources</a:t>
            </a:r>
          </a:p>
          <a:p>
            <a:pPr marL="731520" lvl="1"/>
            <a:r>
              <a:rPr lang="en-US" dirty="0"/>
              <a:t>CON: Needs to be installed (updated) on each computer</a:t>
            </a:r>
          </a:p>
          <a:p>
            <a:r>
              <a:rPr lang="en-US" dirty="0"/>
              <a:t>Mobile Application</a:t>
            </a:r>
          </a:p>
          <a:p>
            <a:pPr marL="731520" lvl="1"/>
            <a:r>
              <a:rPr lang="en-US" sz="3100" dirty="0"/>
              <a:t>PRO: </a:t>
            </a:r>
            <a:r>
              <a:rPr lang="en-US" dirty="0"/>
              <a:t>App stores, Offline, Access to system resources</a:t>
            </a:r>
          </a:p>
          <a:p>
            <a:pPr marL="731520" lvl="1"/>
            <a:r>
              <a:rPr lang="en-US" sz="3100" dirty="0"/>
              <a:t>CON: Different platforms, Each update requires approval</a:t>
            </a:r>
          </a:p>
          <a:p>
            <a:r>
              <a:rPr lang="en-US" dirty="0"/>
              <a:t>Web Application</a:t>
            </a:r>
          </a:p>
          <a:p>
            <a:pPr marL="731520" lvl="1"/>
            <a:r>
              <a:rPr lang="en-US" sz="3100" dirty="0"/>
              <a:t>PRO: No need to be downloaded, installed or updated</a:t>
            </a:r>
          </a:p>
          <a:p>
            <a:pPr marL="731520" lvl="1"/>
            <a:r>
              <a:rPr lang="en-US" sz="3100" dirty="0"/>
              <a:t>CON: Require Internet, Limited system access</a:t>
            </a:r>
          </a:p>
          <a:p>
            <a:pPr marL="198454"/>
            <a:r>
              <a:rPr lang="en-US"/>
              <a:t>Internet-of-Things </a:t>
            </a:r>
            <a:r>
              <a:rPr lang="en-US" dirty="0"/>
              <a:t>Application</a:t>
            </a:r>
          </a:p>
          <a:p>
            <a:pPr marL="731520" lvl="1"/>
            <a:r>
              <a:rPr lang="en-US" sz="3100" dirty="0"/>
              <a:t>Smart home, wearables, cars, farming, cities, etc.</a:t>
            </a:r>
          </a:p>
          <a:p>
            <a:pPr marL="731520" lvl="1"/>
            <a:r>
              <a:rPr lang="en-US" sz="3100" dirty="0"/>
              <a:t>They require web access to send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EB51A-A00B-4F95-8337-D480D9B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Desktop vs Mobile vs IoT</a:t>
            </a:r>
          </a:p>
        </p:txBody>
      </p:sp>
      <p:pic>
        <p:nvPicPr>
          <p:cNvPr id="1026" name="Picture 2" descr="Ð ÐµÐ·ÑÐ»ÑÐ°Ñ Ñ Ð¸Ð·Ð¾Ð±ÑÐ°Ð¶ÐµÐ½Ð¸Ðµ Ð·Ð° desktop vs mobile vs web">
            <a:extLst>
              <a:ext uri="{FF2B5EF4-FFF2-40B4-BE49-F238E27FC236}">
                <a16:creationId xmlns:a16="http://schemas.microsoft.com/office/drawing/2014/main" id="{8C5800E2-1C6E-4582-9E09-AC4DE792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9" y="1580571"/>
            <a:ext cx="4426209" cy="47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96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586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There are 2 participants in the web applications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usually the web browser (HTML, CSS, JS, Media, Fonts, …)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– usually responding to HTTP requests, returning resources</a:t>
            </a:r>
          </a:p>
          <a:p>
            <a:r>
              <a:rPr lang="en-US" dirty="0"/>
              <a:t>There are two main designs for web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"traditional" approach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"modern"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Perform most of the application logic on the server</a:t>
            </a:r>
          </a:p>
          <a:p>
            <a:pPr lvl="1"/>
            <a:r>
              <a:rPr lang="en-US" dirty="0"/>
              <a:t>HTML is rendered on the server and returned as HTTP Response</a:t>
            </a:r>
          </a:p>
          <a:p>
            <a:pPr lvl="2"/>
            <a:r>
              <a:rPr lang="en-US" sz="3200" dirty="0"/>
              <a:t>AJAX and JavaScript may be used to add UI logic on the client</a:t>
            </a:r>
          </a:p>
          <a:p>
            <a:pPr lvl="1"/>
            <a:r>
              <a:rPr lang="en-US" dirty="0"/>
              <a:t>ASP.NET Core MVC and Razor Pages implement this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</a:t>
            </a:r>
            <a:r>
              <a:rPr lang="en-US" dirty="0"/>
              <a:t>Applications (1)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9782421" y="2407166"/>
            <a:ext cx="2354957" cy="2356312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every type of projects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pPr lvl="1"/>
            <a:r>
              <a:rPr lang="en-US" dirty="0"/>
              <a:t>Using consistent languages, tools and technologies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  <a:p>
            <a:pPr lvl="1"/>
            <a:r>
              <a:rPr lang="en-US" dirty="0"/>
              <a:t>Requires page (state) reload on user action (link, form submit)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</a:t>
            </a:r>
            <a:r>
              <a:rPr lang="en-US" dirty="0"/>
              <a:t>Applications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9"/>
          <a:stretch/>
        </p:blipFill>
        <p:spPr>
          <a:xfrm>
            <a:off x="9777169" y="1882764"/>
            <a:ext cx="2098468" cy="15091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perform most of the UI in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logic (JS, templates) and data independently</a:t>
            </a:r>
          </a:p>
          <a:p>
            <a:pPr lvl="1"/>
            <a:r>
              <a:rPr lang="en-US" noProof="1"/>
              <a:t>Back-end: ASP.NET Core Web API returning JSON data</a:t>
            </a:r>
          </a:p>
          <a:p>
            <a:pPr lvl="1"/>
            <a:r>
              <a:rPr lang="en-US" noProof="1"/>
              <a:t>Frond-end: Angular, React, Vue.js, Blazor,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</a:t>
            </a:r>
            <a:r>
              <a:rPr lang="en-US" dirty="0"/>
              <a:t>Applications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2303</Words>
  <Application>Microsoft Office PowerPoint</Application>
  <PresentationFormat>Widescreen</PresentationFormat>
  <Paragraphs>452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Advanced Topics – Architecture</vt:lpstr>
      <vt:lpstr>Table of Contents</vt:lpstr>
      <vt:lpstr>Have a Question?</vt:lpstr>
      <vt:lpstr>Web Application Designs</vt:lpstr>
      <vt:lpstr>Web vs Desktop vs Mobile vs IoT</vt:lpstr>
      <vt:lpstr>Web Application Designs</vt:lpstr>
      <vt:lpstr>Multi-Page Applications (1)</vt:lpstr>
      <vt:lpstr>Multi-Page Applications (2)</vt:lpstr>
      <vt:lpstr>Single-Page Applications (1)</vt:lpstr>
      <vt:lpstr>Single-Page Applications (2)</vt:lpstr>
      <vt:lpstr>Web Application Architectures</vt:lpstr>
      <vt:lpstr>Monolithic Applications</vt:lpstr>
      <vt:lpstr>Service-Oriented Architectures (SOA)</vt:lpstr>
      <vt:lpstr>Microservices</vt:lpstr>
      <vt:lpstr>SOA vs Microservices</vt:lpstr>
      <vt:lpstr>Example Microservices App in Azure</vt:lpstr>
      <vt:lpstr>ASP.NET Core MVC vs Razor Pages</vt:lpstr>
      <vt:lpstr>ASP.NET Core MVC vs Razor Pages</vt:lpstr>
      <vt:lpstr>The MVC Approach (1)</vt:lpstr>
      <vt:lpstr>The MVC Approach (2)</vt:lpstr>
      <vt:lpstr>The Razor Pages Approach (1)</vt:lpstr>
      <vt:lpstr>The Razor Pages Approach (2)</vt:lpstr>
      <vt:lpstr>Simplify Object Mapping</vt:lpstr>
      <vt:lpstr>AutoMapper (1)</vt:lpstr>
      <vt:lpstr>AutoMapper (2)</vt:lpstr>
      <vt:lpstr>AutoMapper (Data &amp; Presentation)</vt:lpstr>
      <vt:lpstr>AutoMapper (Business Logic)</vt:lpstr>
      <vt:lpstr>Abstracting the Data Access Logic</vt:lpstr>
      <vt:lpstr>Repository Pattern (1)</vt:lpstr>
      <vt:lpstr>Repository Pattern (2)</vt:lpstr>
      <vt:lpstr>Databases &amp; ORMs</vt:lpstr>
      <vt:lpstr>Object Relational Mapper (ORM)</vt:lpstr>
      <vt:lpstr>Dapper</vt:lpstr>
      <vt:lpstr>Databases</vt:lpstr>
      <vt:lpstr>SQL</vt:lpstr>
      <vt:lpstr>NoSQL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7</cp:revision>
  <dcterms:created xsi:type="dcterms:W3CDTF">2018-05-23T13:08:44Z</dcterms:created>
  <dcterms:modified xsi:type="dcterms:W3CDTF">2021-06-24T15:29:38Z</dcterms:modified>
  <cp:category>computer programming;programming;software development;software engineering</cp:category>
</cp:coreProperties>
</file>