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1" r:id="rId15"/>
    <p:sldId id="273" r:id="rId16"/>
    <p:sldId id="274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1" r:id="rId32"/>
    <p:sldId id="292" r:id="rId33"/>
    <p:sldId id="293" r:id="rId34"/>
    <p:sldId id="294" r:id="rId35"/>
    <p:sldId id="295" r:id="rId36"/>
    <p:sldId id="296" r:id="rId37"/>
    <p:sldId id="298" r:id="rId38"/>
    <p:sldId id="304" r:id="rId39"/>
    <p:sldId id="306" r:id="rId40"/>
    <p:sldId id="30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6C0185D-78FA-444F-A7DA-4F55200F527C}">
          <p14:sldIdLst>
            <p14:sldId id="256"/>
            <p14:sldId id="257"/>
            <p14:sldId id="258"/>
          </p14:sldIdLst>
        </p14:section>
        <p14:section name="Real-Time Apps" id="{D42160F0-4A06-47BE-960A-5D8DB667CBA8}">
          <p14:sldIdLst>
            <p14:sldId id="259"/>
            <p14:sldId id="260"/>
            <p14:sldId id="261"/>
            <p14:sldId id="262"/>
            <p14:sldId id="263"/>
          </p14:sldIdLst>
        </p14:section>
        <p14:section name="Web Communication Fundamentals" id="{93F33F1C-7C61-417D-8372-21D65DC5A83E}">
          <p14:sldIdLst>
            <p14:sldId id="264"/>
            <p14:sldId id="265"/>
            <p14:sldId id="266"/>
            <p14:sldId id="267"/>
            <p14:sldId id="269"/>
            <p14:sldId id="271"/>
            <p14:sldId id="273"/>
            <p14:sldId id="274"/>
            <p14:sldId id="276"/>
            <p14:sldId id="277"/>
          </p14:sldIdLst>
        </p14:section>
        <p14:section name="SignalR" id="{F6A07DB7-7F1B-4FA4-9147-69C5E5884E40}">
          <p14:sldIdLst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Demo: Chat App" id="{1E0E9E2D-F716-4C61-8D7D-667BD4228B2E}">
          <p14:sldIdLst>
            <p14:sldId id="291"/>
            <p14:sldId id="292"/>
            <p14:sldId id="293"/>
            <p14:sldId id="294"/>
            <p14:sldId id="295"/>
            <p14:sldId id="296"/>
          </p14:sldIdLst>
        </p14:section>
        <p14:section name="Conclusion" id="{4175BB2D-CCB7-49C4-B763-386D1BA06E6C}">
          <p14:sldIdLst>
            <p14:sldId id="298"/>
            <p14:sldId id="304"/>
            <p14:sldId id="306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634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24.6.2021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230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1470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sv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176" y="1178878"/>
            <a:ext cx="11453648" cy="882654"/>
          </a:xfrm>
        </p:spPr>
        <p:txBody>
          <a:bodyPr>
            <a:normAutofit/>
          </a:bodyPr>
          <a:lstStyle/>
          <a:p>
            <a:r>
              <a:rPr lang="en-US" noProof="1"/>
              <a:t>Real-Time Applications, Live Communication, SignalR, Hubs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222323"/>
            <a:ext cx="10965303" cy="882654"/>
          </a:xfrm>
        </p:spPr>
        <p:txBody>
          <a:bodyPr/>
          <a:lstStyle/>
          <a:p>
            <a:r>
              <a:rPr lang="en-US" noProof="1"/>
              <a:t>ASP.NET Core SignalR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00" y="2529000"/>
            <a:ext cx="1935000" cy="19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9E293F-57EB-473C-8223-F8AFDA2FE1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918741" cy="5406898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400" b="1" dirty="0">
                <a:solidFill>
                  <a:schemeClr val="bg1"/>
                </a:solidFill>
              </a:rPr>
              <a:t>Polling</a:t>
            </a:r>
            <a:r>
              <a:rPr lang="en-US" sz="3400" dirty="0"/>
              <a:t> is a technique by which the client requests data regularly</a:t>
            </a:r>
          </a:p>
          <a:p>
            <a:pPr lvl="1"/>
            <a:r>
              <a:rPr lang="en-US" sz="3200" dirty="0"/>
              <a:t>New data is </a:t>
            </a:r>
            <a:r>
              <a:rPr lang="en-US" sz="3200" b="1" dirty="0">
                <a:solidFill>
                  <a:schemeClr val="bg1"/>
                </a:solidFill>
              </a:rPr>
              <a:t>requested</a:t>
            </a:r>
            <a:r>
              <a:rPr lang="en-US" sz="3200" dirty="0"/>
              <a:t> at </a:t>
            </a:r>
            <a:r>
              <a:rPr lang="en-US" sz="3200" b="1" dirty="0">
                <a:solidFill>
                  <a:schemeClr val="bg1"/>
                </a:solidFill>
              </a:rPr>
              <a:t>frequent intervals</a:t>
            </a:r>
          </a:p>
          <a:p>
            <a:pPr lvl="1"/>
            <a:r>
              <a:rPr lang="en-US" sz="3200" dirty="0"/>
              <a:t>Works with </a:t>
            </a:r>
            <a:r>
              <a:rPr lang="en-US" sz="3200" b="1" dirty="0">
                <a:solidFill>
                  <a:schemeClr val="bg1"/>
                </a:solidFill>
              </a:rPr>
              <a:t>HTTP requests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responses</a:t>
            </a:r>
          </a:p>
          <a:p>
            <a:r>
              <a:rPr lang="en-US" sz="3400" dirty="0"/>
              <a:t>There are generally two ways of </a:t>
            </a:r>
            <a:r>
              <a:rPr lang="en-US" sz="3400" b="1" dirty="0">
                <a:solidFill>
                  <a:schemeClr val="bg1"/>
                </a:solidFill>
              </a:rPr>
              <a:t>Polling</a:t>
            </a:r>
          </a:p>
          <a:p>
            <a:pPr lvl="1"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Short Polling</a:t>
            </a:r>
          </a:p>
          <a:p>
            <a:pPr lvl="2"/>
            <a:r>
              <a:rPr lang="en-US" sz="3000" dirty="0"/>
              <a:t>An AJAX-based timer, that calls at </a:t>
            </a:r>
            <a:r>
              <a:rPr lang="en-US" sz="3000" b="1" dirty="0">
                <a:solidFill>
                  <a:schemeClr val="bg1"/>
                </a:solidFill>
              </a:rPr>
              <a:t>fixed delays</a:t>
            </a:r>
          </a:p>
          <a:p>
            <a:pPr lvl="1"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Long Polling</a:t>
            </a:r>
          </a:p>
          <a:p>
            <a:pPr lvl="2"/>
            <a:r>
              <a:rPr lang="en-US" dirty="0"/>
              <a:t>The server </a:t>
            </a:r>
            <a:r>
              <a:rPr lang="en-US" b="1" dirty="0">
                <a:solidFill>
                  <a:schemeClr val="bg1"/>
                </a:solidFill>
              </a:rPr>
              <a:t>holds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request open </a:t>
            </a:r>
            <a:r>
              <a:rPr lang="en-US" dirty="0"/>
              <a:t>until </a:t>
            </a:r>
            <a:r>
              <a:rPr lang="en-US" b="1" dirty="0">
                <a:solidFill>
                  <a:schemeClr val="bg1"/>
                </a:solidFill>
              </a:rPr>
              <a:t>new data </a:t>
            </a:r>
            <a:r>
              <a:rPr lang="en-US" dirty="0"/>
              <a:t>is available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949C07-9176-44B3-A8FC-949220E86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Polling (1)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6B2A19D-3905-475F-A567-F2E87580B8FC}"/>
              </a:ext>
            </a:extLst>
          </p:cNvPr>
          <p:cNvGrpSpPr/>
          <p:nvPr/>
        </p:nvGrpSpPr>
        <p:grpSpPr>
          <a:xfrm>
            <a:off x="9439339" y="1672383"/>
            <a:ext cx="2127073" cy="4221341"/>
            <a:chOff x="9439338" y="1672383"/>
            <a:chExt cx="2124277" cy="5033658"/>
          </a:xfrm>
        </p:grpSpPr>
        <p:pic>
          <p:nvPicPr>
            <p:cNvPr id="8" name="Graphic 7" descr="Monitor">
              <a:extLst>
                <a:ext uri="{FF2B5EF4-FFF2-40B4-BE49-F238E27FC236}">
                  <a16:creationId xmlns:a16="http://schemas.microsoft.com/office/drawing/2014/main" id="{123F060E-CE89-471A-9CFC-C9F30CC51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39338" y="1672383"/>
              <a:ext cx="2124277" cy="2124277"/>
            </a:xfrm>
            <a:prstGeom prst="rect">
              <a:avLst/>
            </a:prstGeom>
          </p:spPr>
        </p:pic>
        <p:pic>
          <p:nvPicPr>
            <p:cNvPr id="10" name="Graphic 9" descr="Server">
              <a:extLst>
                <a:ext uri="{FF2B5EF4-FFF2-40B4-BE49-F238E27FC236}">
                  <a16:creationId xmlns:a16="http://schemas.microsoft.com/office/drawing/2014/main" id="{0CFD293D-FED9-4FD5-8158-2C56A0508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 rot="5400000">
              <a:off x="10239437" y="3527123"/>
              <a:ext cx="1324178" cy="1324178"/>
            </a:xfrm>
            <a:prstGeom prst="rect">
              <a:avLst/>
            </a:prstGeom>
          </p:spPr>
        </p:pic>
        <p:pic>
          <p:nvPicPr>
            <p:cNvPr id="11" name="Graphic 10" descr="Monitor">
              <a:extLst>
                <a:ext uri="{FF2B5EF4-FFF2-40B4-BE49-F238E27FC236}">
                  <a16:creationId xmlns:a16="http://schemas.microsoft.com/office/drawing/2014/main" id="{594FB50E-0E1F-4F33-8E8D-6AFD8647C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39338" y="4581764"/>
              <a:ext cx="2124277" cy="2124277"/>
            </a:xfrm>
            <a:prstGeom prst="rect">
              <a:avLst/>
            </a:prstGeom>
          </p:spPr>
        </p:pic>
        <p:sp>
          <p:nvSpPr>
            <p:cNvPr id="12" name="Arrow: Up-Down 11">
              <a:extLst>
                <a:ext uri="{FF2B5EF4-FFF2-40B4-BE49-F238E27FC236}">
                  <a16:creationId xmlns:a16="http://schemas.microsoft.com/office/drawing/2014/main" id="{BE4C84E5-F264-4942-9641-F92D312057F3}"/>
                </a:ext>
              </a:extLst>
            </p:cNvPr>
            <p:cNvSpPr/>
            <p:nvPr/>
          </p:nvSpPr>
          <p:spPr bwMode="auto">
            <a:xfrm>
              <a:off x="10078973" y="3710953"/>
              <a:ext cx="157667" cy="956519"/>
            </a:xfrm>
            <a:prstGeom prst="upDownArrow">
              <a:avLst/>
            </a:prstGeom>
            <a:solidFill>
              <a:schemeClr val="accent6">
                <a:lumMod val="10000"/>
                <a:alpha val="80000"/>
              </a:schemeClr>
            </a:solidFill>
            <a:ln w="19050">
              <a:solidFill>
                <a:schemeClr val="accent6">
                  <a:lumMod val="10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167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949C07-9176-44B3-A8FC-949220E86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Polling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F5EED0-ECAB-48F3-A6C4-0AE5F6F884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765" y="1196130"/>
            <a:ext cx="11892657" cy="5201066"/>
          </a:xfrm>
        </p:spPr>
        <p:txBody>
          <a:bodyPr>
            <a:normAutofit/>
          </a:bodyPr>
          <a:lstStyle/>
          <a:p>
            <a:r>
              <a:rPr lang="en-US" sz="3200" dirty="0"/>
              <a:t>Each of the 2 ways of </a:t>
            </a:r>
            <a:r>
              <a:rPr lang="en-US" sz="3200" b="1" dirty="0">
                <a:solidFill>
                  <a:schemeClr val="bg1"/>
                </a:solidFill>
              </a:rPr>
              <a:t>Polling</a:t>
            </a:r>
            <a:r>
              <a:rPr lang="en-US" sz="3200" dirty="0"/>
              <a:t> has its advantages and disadvantages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Short Polling</a:t>
            </a:r>
            <a:r>
              <a:rPr lang="en-US" sz="3200" dirty="0"/>
              <a:t> requires less server resource consumption</a:t>
            </a:r>
          </a:p>
          <a:p>
            <a:pPr lvl="1"/>
            <a:r>
              <a:rPr lang="en-US" sz="3000" dirty="0"/>
              <a:t>Practically useless if you need server event notification with </a:t>
            </a:r>
            <a:r>
              <a:rPr lang="en-US" sz="3000" b="1" dirty="0">
                <a:solidFill>
                  <a:schemeClr val="bg1"/>
                </a:solidFill>
              </a:rPr>
              <a:t>no delay</a:t>
            </a:r>
          </a:p>
          <a:p>
            <a:pPr lvl="1"/>
            <a:r>
              <a:rPr lang="en-US" sz="3000" dirty="0"/>
              <a:t>Blasts your clients’ </a:t>
            </a:r>
            <a:r>
              <a:rPr lang="en-US" sz="3000" b="1" dirty="0">
                <a:solidFill>
                  <a:schemeClr val="bg1"/>
                </a:solidFill>
              </a:rPr>
              <a:t>internet data </a:t>
            </a:r>
            <a:r>
              <a:rPr lang="en-US" sz="3000" dirty="0"/>
              <a:t>(if its limited)</a:t>
            </a:r>
            <a:endParaRPr lang="bg-BG" sz="3000" dirty="0"/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Long Polling </a:t>
            </a:r>
            <a:r>
              <a:rPr lang="en-US" sz="3200" dirty="0"/>
              <a:t>notifies you about server events with </a:t>
            </a:r>
            <a:r>
              <a:rPr lang="en-US" sz="3200" b="1" dirty="0">
                <a:solidFill>
                  <a:schemeClr val="bg1"/>
                </a:solidFill>
              </a:rPr>
              <a:t>no delay</a:t>
            </a:r>
          </a:p>
          <a:p>
            <a:pPr lvl="1"/>
            <a:r>
              <a:rPr lang="en-US" sz="3000" dirty="0"/>
              <a:t>Good for the bandwidth</a:t>
            </a:r>
          </a:p>
          <a:p>
            <a:pPr lvl="1"/>
            <a:r>
              <a:rPr lang="en-US" sz="3000" dirty="0"/>
              <a:t>More complex to develop and manage</a:t>
            </a:r>
          </a:p>
          <a:p>
            <a:pPr lvl="1"/>
            <a:r>
              <a:rPr lang="en-US" sz="3000" dirty="0"/>
              <a:t>Requires more server resources</a:t>
            </a:r>
          </a:p>
          <a:p>
            <a:pPr lvl="1"/>
            <a:endParaRPr lang="en-US" sz="3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3209B6-6C14-4253-B279-C783FC988FA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790" y="4401235"/>
            <a:ext cx="4431324" cy="2208687"/>
          </a:xfrm>
          <a:prstGeom prst="rect">
            <a:avLst/>
          </a:prstGeom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698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49D789-3F25-40FB-8565-D82AA1D801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2001587" cy="520106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Short Polling </a:t>
            </a:r>
            <a:r>
              <a:rPr lang="en-US" sz="3200" dirty="0"/>
              <a:t>is the process of frequent calls (checks) for actual data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966F14-5083-47CA-B3C1-2B0E5D5D0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Polling – Process Explained</a:t>
            </a:r>
          </a:p>
        </p:txBody>
      </p:sp>
      <p:pic>
        <p:nvPicPr>
          <p:cNvPr id="8" name="Graphic 7" descr="Laptop">
            <a:extLst>
              <a:ext uri="{FF2B5EF4-FFF2-40B4-BE49-F238E27FC236}">
                <a16:creationId xmlns:a16="http://schemas.microsoft.com/office/drawing/2014/main" id="{F4EE4ABF-180C-4226-B06C-0BD791C11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00465" y="3233336"/>
            <a:ext cx="2476499" cy="24764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784EBE-016B-4ECB-B71C-99B55BB066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850" y="2728421"/>
            <a:ext cx="1917454" cy="19174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5C23B0-1AA9-4612-9DB6-089A4BE27A48}"/>
              </a:ext>
            </a:extLst>
          </p:cNvPr>
          <p:cNvSpPr txBox="1"/>
          <p:nvPr/>
        </p:nvSpPr>
        <p:spPr>
          <a:xfrm>
            <a:off x="1523655" y="2824951"/>
            <a:ext cx="1030117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Client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B0DFD9-0CA0-4C2D-A099-CBB1EC698E73}"/>
              </a:ext>
            </a:extLst>
          </p:cNvPr>
          <p:cNvSpPr txBox="1"/>
          <p:nvPr/>
        </p:nvSpPr>
        <p:spPr>
          <a:xfrm>
            <a:off x="9252898" y="1911651"/>
            <a:ext cx="1111358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Server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386627-84AC-4051-963C-E5EA549039ED}"/>
              </a:ext>
            </a:extLst>
          </p:cNvPr>
          <p:cNvCxnSpPr>
            <a:cxnSpLocks/>
          </p:cNvCxnSpPr>
          <p:nvPr/>
        </p:nvCxnSpPr>
        <p:spPr>
          <a:xfrm>
            <a:off x="3701466" y="1980230"/>
            <a:ext cx="0" cy="4725811"/>
          </a:xfrm>
          <a:prstGeom prst="line">
            <a:avLst/>
          </a:prstGeom>
          <a:ln w="38100">
            <a:solidFill>
              <a:schemeClr val="accent6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ABDA7D7-2029-4696-94D8-B9F3DE97EC98}"/>
              </a:ext>
            </a:extLst>
          </p:cNvPr>
          <p:cNvCxnSpPr>
            <a:cxnSpLocks/>
          </p:cNvCxnSpPr>
          <p:nvPr/>
        </p:nvCxnSpPr>
        <p:spPr>
          <a:xfrm>
            <a:off x="8484860" y="1908543"/>
            <a:ext cx="0" cy="4797498"/>
          </a:xfrm>
          <a:prstGeom prst="line">
            <a:avLst/>
          </a:prstGeom>
          <a:ln w="38100">
            <a:solidFill>
              <a:schemeClr val="accent6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FAF66B-B411-47DA-8A23-4F7A67FD8696}"/>
              </a:ext>
            </a:extLst>
          </p:cNvPr>
          <p:cNvCxnSpPr>
            <a:cxnSpLocks/>
          </p:cNvCxnSpPr>
          <p:nvPr/>
        </p:nvCxnSpPr>
        <p:spPr>
          <a:xfrm>
            <a:off x="3701466" y="1980230"/>
            <a:ext cx="4783394" cy="674480"/>
          </a:xfrm>
          <a:prstGeom prst="straightConnector1">
            <a:avLst/>
          </a:prstGeom>
          <a:ln w="3810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0FBA7B8-3C25-4229-9F86-07D45B7A05E6}"/>
              </a:ext>
            </a:extLst>
          </p:cNvPr>
          <p:cNvSpPr txBox="1"/>
          <p:nvPr/>
        </p:nvSpPr>
        <p:spPr>
          <a:xfrm rot="487523">
            <a:off x="5853831" y="1794649"/>
            <a:ext cx="1081980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Update?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19F713E-443D-4AB1-8399-C703BBA2F304}"/>
              </a:ext>
            </a:extLst>
          </p:cNvPr>
          <p:cNvCxnSpPr>
            <a:cxnSpLocks/>
          </p:cNvCxnSpPr>
          <p:nvPr/>
        </p:nvCxnSpPr>
        <p:spPr>
          <a:xfrm flipH="1">
            <a:off x="3701465" y="2726397"/>
            <a:ext cx="4783395" cy="640731"/>
          </a:xfrm>
          <a:prstGeom prst="straightConnector1">
            <a:avLst/>
          </a:prstGeom>
          <a:ln w="3810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0B7D20C-F33C-4D36-A575-05DCAC3D20FE}"/>
              </a:ext>
            </a:extLst>
          </p:cNvPr>
          <p:cNvSpPr txBox="1"/>
          <p:nvPr/>
        </p:nvSpPr>
        <p:spPr>
          <a:xfrm rot="21236832">
            <a:off x="5427685" y="2491462"/>
            <a:ext cx="854991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Nope.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427FBF4-3ECD-4113-A05B-D1635EE0417A}"/>
              </a:ext>
            </a:extLst>
          </p:cNvPr>
          <p:cNvCxnSpPr>
            <a:cxnSpLocks/>
          </p:cNvCxnSpPr>
          <p:nvPr/>
        </p:nvCxnSpPr>
        <p:spPr>
          <a:xfrm>
            <a:off x="3701465" y="3606041"/>
            <a:ext cx="4783394" cy="674480"/>
          </a:xfrm>
          <a:prstGeom prst="straightConnector1">
            <a:avLst/>
          </a:prstGeom>
          <a:ln w="3810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B31C32C-7779-4FA0-8797-90DCA4E41B8E}"/>
              </a:ext>
            </a:extLst>
          </p:cNvPr>
          <p:cNvSpPr txBox="1"/>
          <p:nvPr/>
        </p:nvSpPr>
        <p:spPr>
          <a:xfrm rot="487523">
            <a:off x="5853830" y="3420460"/>
            <a:ext cx="1081980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Update?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B1087B7-07F9-49DA-A820-8085500F8077}"/>
              </a:ext>
            </a:extLst>
          </p:cNvPr>
          <p:cNvCxnSpPr>
            <a:cxnSpLocks/>
          </p:cNvCxnSpPr>
          <p:nvPr/>
        </p:nvCxnSpPr>
        <p:spPr>
          <a:xfrm flipH="1">
            <a:off x="3701464" y="4352208"/>
            <a:ext cx="4783395" cy="640731"/>
          </a:xfrm>
          <a:prstGeom prst="straightConnector1">
            <a:avLst/>
          </a:prstGeom>
          <a:ln w="3810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0C7889A-423A-4DF5-843B-FC8121DF4814}"/>
              </a:ext>
            </a:extLst>
          </p:cNvPr>
          <p:cNvSpPr txBox="1"/>
          <p:nvPr/>
        </p:nvSpPr>
        <p:spPr>
          <a:xfrm rot="21236832">
            <a:off x="5427684" y="4117273"/>
            <a:ext cx="854991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Nope.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11779B6-5462-4A26-81EF-E4E880ECA385}"/>
              </a:ext>
            </a:extLst>
          </p:cNvPr>
          <p:cNvCxnSpPr>
            <a:cxnSpLocks/>
          </p:cNvCxnSpPr>
          <p:nvPr/>
        </p:nvCxnSpPr>
        <p:spPr>
          <a:xfrm>
            <a:off x="3688201" y="5209587"/>
            <a:ext cx="4783394" cy="674480"/>
          </a:xfrm>
          <a:prstGeom prst="straightConnector1">
            <a:avLst/>
          </a:prstGeom>
          <a:ln w="3810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71C6428-22FA-49D1-B142-2A07772CC149}"/>
              </a:ext>
            </a:extLst>
          </p:cNvPr>
          <p:cNvSpPr txBox="1"/>
          <p:nvPr/>
        </p:nvSpPr>
        <p:spPr>
          <a:xfrm rot="487523">
            <a:off x="5840566" y="5024006"/>
            <a:ext cx="1081980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Update?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8A81685-4F4F-4A73-9F9E-DC6018B623ED}"/>
              </a:ext>
            </a:extLst>
          </p:cNvPr>
          <p:cNvCxnSpPr>
            <a:cxnSpLocks/>
          </p:cNvCxnSpPr>
          <p:nvPr/>
        </p:nvCxnSpPr>
        <p:spPr>
          <a:xfrm flipH="1">
            <a:off x="3688200" y="5955754"/>
            <a:ext cx="4783395" cy="640731"/>
          </a:xfrm>
          <a:prstGeom prst="straightConnector1">
            <a:avLst/>
          </a:prstGeom>
          <a:ln w="3810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68CE27D-DF2C-4D27-8F93-1FF7C2A007D8}"/>
              </a:ext>
            </a:extLst>
          </p:cNvPr>
          <p:cNvSpPr txBox="1"/>
          <p:nvPr/>
        </p:nvSpPr>
        <p:spPr>
          <a:xfrm rot="21236832">
            <a:off x="5414420" y="5720819"/>
            <a:ext cx="854991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Yep.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0D44E8B-2098-4B0F-801E-24129A9A9CEE}"/>
              </a:ext>
            </a:extLst>
          </p:cNvPr>
          <p:cNvCxnSpPr>
            <a:cxnSpLocks/>
          </p:cNvCxnSpPr>
          <p:nvPr/>
        </p:nvCxnSpPr>
        <p:spPr>
          <a:xfrm flipH="1" flipV="1">
            <a:off x="8498124" y="5323008"/>
            <a:ext cx="1992895" cy="49243"/>
          </a:xfrm>
          <a:prstGeom prst="straightConnector1">
            <a:avLst/>
          </a:prstGeom>
          <a:ln w="3810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95CD13E-9128-4FE4-8A47-BBC7E34CC0C0}"/>
              </a:ext>
            </a:extLst>
          </p:cNvPr>
          <p:cNvSpPr txBox="1"/>
          <p:nvPr/>
        </p:nvSpPr>
        <p:spPr>
          <a:xfrm>
            <a:off x="9004830" y="4741533"/>
            <a:ext cx="1486183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Data update</a:t>
            </a:r>
          </a:p>
        </p:txBody>
      </p:sp>
      <p:sp>
        <p:nvSpPr>
          <p:cNvPr id="3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429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9" grpId="0" animBg="1"/>
      <p:bldP spid="25" grpId="0" animBg="1"/>
      <p:bldP spid="27" grpId="0" animBg="1"/>
      <p:bldP spid="29" grpId="0" animBg="1"/>
      <p:bldP spid="31" grpId="0" animBg="1"/>
      <p:bldP spid="33" grpId="0" animBg="1"/>
      <p:bldP spid="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49D789-3F25-40FB-8565-D82AA1D801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Long Polling </a:t>
            </a:r>
            <a:r>
              <a:rPr lang="en-US" sz="3200" dirty="0"/>
              <a:t>is the process of holding a request open until update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966F14-5083-47CA-B3C1-2B0E5D5D0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Polling – Process Explained</a:t>
            </a:r>
          </a:p>
        </p:txBody>
      </p:sp>
      <p:pic>
        <p:nvPicPr>
          <p:cNvPr id="8" name="Graphic 7" descr="Laptop">
            <a:extLst>
              <a:ext uri="{FF2B5EF4-FFF2-40B4-BE49-F238E27FC236}">
                <a16:creationId xmlns:a16="http://schemas.microsoft.com/office/drawing/2014/main" id="{F4EE4ABF-180C-4226-B06C-0BD791C11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00465" y="3233336"/>
            <a:ext cx="2476499" cy="24764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784EBE-016B-4ECB-B71C-99B55BB066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471" y="1850386"/>
            <a:ext cx="1917454" cy="19174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5C23B0-1AA9-4612-9DB6-089A4BE27A48}"/>
              </a:ext>
            </a:extLst>
          </p:cNvPr>
          <p:cNvSpPr txBox="1"/>
          <p:nvPr/>
        </p:nvSpPr>
        <p:spPr>
          <a:xfrm>
            <a:off x="1523655" y="2824951"/>
            <a:ext cx="1030117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Client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B0DFD9-0CA0-4C2D-A099-CBB1EC698E73}"/>
              </a:ext>
            </a:extLst>
          </p:cNvPr>
          <p:cNvSpPr txBox="1"/>
          <p:nvPr/>
        </p:nvSpPr>
        <p:spPr>
          <a:xfrm>
            <a:off x="8804540" y="2167486"/>
            <a:ext cx="1111358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Server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386627-84AC-4051-963C-E5EA549039ED}"/>
              </a:ext>
            </a:extLst>
          </p:cNvPr>
          <p:cNvCxnSpPr>
            <a:cxnSpLocks/>
          </p:cNvCxnSpPr>
          <p:nvPr/>
        </p:nvCxnSpPr>
        <p:spPr>
          <a:xfrm>
            <a:off x="3701465" y="2090470"/>
            <a:ext cx="0" cy="4725811"/>
          </a:xfrm>
          <a:prstGeom prst="line">
            <a:avLst/>
          </a:prstGeom>
          <a:ln w="38100">
            <a:solidFill>
              <a:schemeClr val="accent6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ABDA7D7-2029-4696-94D8-B9F3DE97EC98}"/>
              </a:ext>
            </a:extLst>
          </p:cNvPr>
          <p:cNvCxnSpPr>
            <a:cxnSpLocks/>
          </p:cNvCxnSpPr>
          <p:nvPr/>
        </p:nvCxnSpPr>
        <p:spPr>
          <a:xfrm>
            <a:off x="8484860" y="1908543"/>
            <a:ext cx="0" cy="4797498"/>
          </a:xfrm>
          <a:prstGeom prst="line">
            <a:avLst/>
          </a:prstGeom>
          <a:ln w="38100">
            <a:solidFill>
              <a:schemeClr val="accent6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FAF66B-B411-47DA-8A23-4F7A67FD8696}"/>
              </a:ext>
            </a:extLst>
          </p:cNvPr>
          <p:cNvCxnSpPr>
            <a:cxnSpLocks/>
          </p:cNvCxnSpPr>
          <p:nvPr/>
        </p:nvCxnSpPr>
        <p:spPr>
          <a:xfrm>
            <a:off x="3701466" y="1980230"/>
            <a:ext cx="4783394" cy="674480"/>
          </a:xfrm>
          <a:prstGeom prst="straightConnector1">
            <a:avLst/>
          </a:prstGeom>
          <a:ln w="3810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0FBA7B8-3C25-4229-9F86-07D45B7A05E6}"/>
              </a:ext>
            </a:extLst>
          </p:cNvPr>
          <p:cNvSpPr txBox="1"/>
          <p:nvPr/>
        </p:nvSpPr>
        <p:spPr>
          <a:xfrm rot="487523">
            <a:off x="5483559" y="1732600"/>
            <a:ext cx="1081980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Request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19F713E-443D-4AB1-8399-C703BBA2F304}"/>
              </a:ext>
            </a:extLst>
          </p:cNvPr>
          <p:cNvCxnSpPr>
            <a:cxnSpLocks/>
          </p:cNvCxnSpPr>
          <p:nvPr/>
        </p:nvCxnSpPr>
        <p:spPr>
          <a:xfrm flipH="1">
            <a:off x="3688205" y="3141895"/>
            <a:ext cx="4809919" cy="430713"/>
          </a:xfrm>
          <a:prstGeom prst="straightConnector1">
            <a:avLst/>
          </a:prstGeom>
          <a:ln w="3810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0B7D20C-F33C-4D36-A575-05DCAC3D20FE}"/>
              </a:ext>
            </a:extLst>
          </p:cNvPr>
          <p:cNvSpPr txBox="1"/>
          <p:nvPr/>
        </p:nvSpPr>
        <p:spPr>
          <a:xfrm rot="21236832">
            <a:off x="5052262" y="2809549"/>
            <a:ext cx="1132324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Timeout.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427FBF4-3ECD-4113-A05B-D1635EE0417A}"/>
              </a:ext>
            </a:extLst>
          </p:cNvPr>
          <p:cNvCxnSpPr>
            <a:cxnSpLocks/>
          </p:cNvCxnSpPr>
          <p:nvPr/>
        </p:nvCxnSpPr>
        <p:spPr>
          <a:xfrm>
            <a:off x="3714726" y="3868880"/>
            <a:ext cx="4770133" cy="411641"/>
          </a:xfrm>
          <a:prstGeom prst="straightConnector1">
            <a:avLst/>
          </a:prstGeom>
          <a:ln w="3810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B1087B7-07F9-49DA-A820-8085500F8077}"/>
              </a:ext>
            </a:extLst>
          </p:cNvPr>
          <p:cNvCxnSpPr>
            <a:cxnSpLocks/>
          </p:cNvCxnSpPr>
          <p:nvPr/>
        </p:nvCxnSpPr>
        <p:spPr>
          <a:xfrm flipH="1">
            <a:off x="3688204" y="4621639"/>
            <a:ext cx="4809920" cy="746675"/>
          </a:xfrm>
          <a:prstGeom prst="straightConnector1">
            <a:avLst/>
          </a:prstGeom>
          <a:ln w="3810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11779B6-5462-4A26-81EF-E4E880ECA385}"/>
              </a:ext>
            </a:extLst>
          </p:cNvPr>
          <p:cNvCxnSpPr>
            <a:cxnSpLocks/>
          </p:cNvCxnSpPr>
          <p:nvPr/>
        </p:nvCxnSpPr>
        <p:spPr>
          <a:xfrm>
            <a:off x="3701465" y="5883832"/>
            <a:ext cx="4796659" cy="710263"/>
          </a:xfrm>
          <a:prstGeom prst="straightConnector1">
            <a:avLst/>
          </a:prstGeom>
          <a:ln w="3810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0D44E8B-2098-4B0F-801E-24129A9A9CEE}"/>
              </a:ext>
            </a:extLst>
          </p:cNvPr>
          <p:cNvCxnSpPr>
            <a:cxnSpLocks/>
          </p:cNvCxnSpPr>
          <p:nvPr/>
        </p:nvCxnSpPr>
        <p:spPr>
          <a:xfrm flipH="1" flipV="1">
            <a:off x="8470079" y="4582726"/>
            <a:ext cx="1992895" cy="49243"/>
          </a:xfrm>
          <a:prstGeom prst="straightConnector1">
            <a:avLst/>
          </a:prstGeom>
          <a:ln w="3810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95CD13E-9128-4FE4-8A47-BBC7E34CC0C0}"/>
              </a:ext>
            </a:extLst>
          </p:cNvPr>
          <p:cNvSpPr txBox="1"/>
          <p:nvPr/>
        </p:nvSpPr>
        <p:spPr>
          <a:xfrm>
            <a:off x="8976785" y="4001251"/>
            <a:ext cx="1486183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Data update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2FE026-54D7-4436-8547-43715EFAA62C}"/>
              </a:ext>
            </a:extLst>
          </p:cNvPr>
          <p:cNvSpPr txBox="1"/>
          <p:nvPr/>
        </p:nvSpPr>
        <p:spPr>
          <a:xfrm rot="487523">
            <a:off x="6625306" y="1915440"/>
            <a:ext cx="1302819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Keep-Alive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56CD33-636C-41CA-B841-F17ED4568DFF}"/>
              </a:ext>
            </a:extLst>
          </p:cNvPr>
          <p:cNvSpPr txBox="1"/>
          <p:nvPr/>
        </p:nvSpPr>
        <p:spPr>
          <a:xfrm rot="21236832">
            <a:off x="5038737" y="4551365"/>
            <a:ext cx="1350688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Response!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581C3F3-3D7E-473B-A602-6AE96AC0C84D}"/>
              </a:ext>
            </a:extLst>
          </p:cNvPr>
          <p:cNvSpPr txBox="1"/>
          <p:nvPr/>
        </p:nvSpPr>
        <p:spPr>
          <a:xfrm rot="293586">
            <a:off x="5638099" y="3495406"/>
            <a:ext cx="1081980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Request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8E2C0C-3BF1-47F0-87F5-2558A084B6CB}"/>
              </a:ext>
            </a:extLst>
          </p:cNvPr>
          <p:cNvSpPr txBox="1"/>
          <p:nvPr/>
        </p:nvSpPr>
        <p:spPr>
          <a:xfrm rot="293586">
            <a:off x="6779844" y="3601349"/>
            <a:ext cx="1302819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Keep-Alive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F10DAB2-79DA-4438-91D4-98E525C746E5}"/>
              </a:ext>
            </a:extLst>
          </p:cNvPr>
          <p:cNvSpPr txBox="1"/>
          <p:nvPr/>
        </p:nvSpPr>
        <p:spPr>
          <a:xfrm rot="487523">
            <a:off x="5173092" y="5583847"/>
            <a:ext cx="1081980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Request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D993D0-E4E7-43FB-B95D-F4E86BD3EC28}"/>
              </a:ext>
            </a:extLst>
          </p:cNvPr>
          <p:cNvSpPr txBox="1"/>
          <p:nvPr/>
        </p:nvSpPr>
        <p:spPr>
          <a:xfrm rot="487523">
            <a:off x="6314839" y="5766687"/>
            <a:ext cx="1302819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Keep-Alive</a:t>
            </a:r>
          </a:p>
        </p:txBody>
      </p:sp>
      <p:sp>
        <p:nvSpPr>
          <p:cNvPr id="2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096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9" grpId="0" animBg="1"/>
      <p:bldP spid="25" grpId="0" animBg="1"/>
      <p:bldP spid="41" grpId="0" animBg="1"/>
      <p:bldP spid="34" grpId="0" animBg="1"/>
      <p:bldP spid="35" grpId="0" animBg="1"/>
      <p:bldP spid="36" grpId="0" animBg="1"/>
      <p:bldP spid="39" grpId="0" animBg="1"/>
      <p:bldP spid="40" grpId="0" animBg="1"/>
      <p:bldP spid="4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98C83AB-257F-4E37-824B-742B6503CA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509916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sz="3100" b="1" dirty="0">
                <a:solidFill>
                  <a:schemeClr val="bg1"/>
                </a:solidFill>
              </a:rPr>
              <a:t>SSE</a:t>
            </a:r>
            <a:r>
              <a:rPr lang="en-US" sz="3100" dirty="0"/>
              <a:t> is a technology enabling a browser to receive automatic updates</a:t>
            </a:r>
            <a:br>
              <a:rPr lang="en-US" sz="3100" dirty="0"/>
            </a:br>
            <a:r>
              <a:rPr lang="en-US" sz="3100" dirty="0"/>
              <a:t>from a server via HTTP connection</a:t>
            </a:r>
          </a:p>
          <a:p>
            <a:pPr lvl="1"/>
            <a:r>
              <a:rPr lang="en-US" sz="2900" dirty="0"/>
              <a:t>Client doesn't have to make a request to check if updates are available</a:t>
            </a:r>
          </a:p>
          <a:p>
            <a:pPr lvl="1"/>
            <a:r>
              <a:rPr lang="en-US" sz="2900" dirty="0"/>
              <a:t>It is a </a:t>
            </a:r>
            <a:r>
              <a:rPr lang="en-US" sz="2900" b="1" dirty="0">
                <a:solidFill>
                  <a:schemeClr val="bg1"/>
                </a:solidFill>
              </a:rPr>
              <a:t>one-way</a:t>
            </a:r>
            <a:r>
              <a:rPr lang="en-US" sz="2900" dirty="0"/>
              <a:t> channel</a:t>
            </a:r>
          </a:p>
          <a:p>
            <a:pPr>
              <a:buClr>
                <a:srgbClr val="234465"/>
              </a:buClr>
            </a:pPr>
            <a:r>
              <a:rPr lang="en-US" sz="3100" b="1" dirty="0">
                <a:solidFill>
                  <a:schemeClr val="bg1"/>
                </a:solidFill>
              </a:rPr>
              <a:t>SSE</a:t>
            </a:r>
            <a:r>
              <a:rPr lang="en-US" sz="3100" dirty="0"/>
              <a:t> requires an initial handshake</a:t>
            </a:r>
          </a:p>
          <a:p>
            <a:pPr lvl="1"/>
            <a:r>
              <a:rPr lang="en-US" sz="2900" dirty="0"/>
              <a:t>Server leaves the response open</a:t>
            </a:r>
          </a:p>
          <a:p>
            <a:pPr lvl="2"/>
            <a:r>
              <a:rPr lang="en-US" sz="2700" dirty="0"/>
              <a:t>Until there are no more events</a:t>
            </a:r>
          </a:p>
          <a:p>
            <a:pPr lvl="2"/>
            <a:r>
              <a:rPr lang="en-US" sz="2700" dirty="0"/>
              <a:t>Until the connection has been considered stale</a:t>
            </a:r>
          </a:p>
          <a:p>
            <a:pPr lvl="2"/>
            <a:r>
              <a:rPr lang="en-US" sz="2700" dirty="0"/>
              <a:t>Until the client explicitly closes the initial request</a:t>
            </a:r>
          </a:p>
          <a:p>
            <a:pPr lvl="1"/>
            <a:endParaRPr lang="en-US" sz="29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38A278-886A-47B0-BE7B-3BF0CC74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Server-Sent Events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9C91E6-8859-43D4-A5D1-CB3A7BDCE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01" y="2725615"/>
            <a:ext cx="5658002" cy="26988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217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679976-884C-462B-A3C1-D7D4A81729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83660" cy="5509916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WebSocket</a:t>
            </a:r>
            <a:r>
              <a:rPr lang="en-US" dirty="0"/>
              <a:t> is a computer communication protocol</a:t>
            </a:r>
          </a:p>
          <a:p>
            <a:pPr lvl="1"/>
            <a:r>
              <a:rPr lang="en-US" dirty="0"/>
              <a:t>Provides </a:t>
            </a:r>
            <a:r>
              <a:rPr lang="en-US" b="1" dirty="0">
                <a:solidFill>
                  <a:schemeClr val="bg1"/>
                </a:solidFill>
              </a:rPr>
              <a:t>full-duplex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two-way</a:t>
            </a:r>
            <a:r>
              <a:rPr lang="en-US" dirty="0"/>
              <a:t>) communication channels</a:t>
            </a:r>
          </a:p>
          <a:p>
            <a:pPr lvl="1"/>
            <a:r>
              <a:rPr lang="en-US" dirty="0"/>
              <a:t>Channels are provided over a single </a:t>
            </a:r>
            <a:r>
              <a:rPr lang="en-US" b="1" dirty="0">
                <a:solidFill>
                  <a:schemeClr val="bg1"/>
                </a:solidFill>
              </a:rPr>
              <a:t>TCP connection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WebSocket</a:t>
            </a:r>
            <a:r>
              <a:rPr lang="en-US" dirty="0"/>
              <a:t> is different from </a:t>
            </a:r>
            <a:r>
              <a:rPr lang="en-US" b="1" dirty="0">
                <a:solidFill>
                  <a:schemeClr val="bg1"/>
                </a:solidFill>
              </a:rPr>
              <a:t>HTTP</a:t>
            </a:r>
            <a:r>
              <a:rPr lang="en-US" dirty="0"/>
              <a:t>, although they are compatible</a:t>
            </a:r>
          </a:p>
          <a:p>
            <a:pPr lvl="1"/>
            <a:r>
              <a:rPr lang="en-US" dirty="0"/>
              <a:t>Works over a standard connection (</a:t>
            </a:r>
            <a:r>
              <a:rPr lang="en-US" b="1" dirty="0">
                <a:solidFill>
                  <a:schemeClr val="bg1"/>
                </a:solidFill>
              </a:rPr>
              <a:t>ws://</a:t>
            </a:r>
            <a:r>
              <a:rPr lang="en-US" dirty="0"/>
              <a:t>) and SSL (</a:t>
            </a:r>
            <a:r>
              <a:rPr lang="en-US" b="1" dirty="0">
                <a:solidFill>
                  <a:schemeClr val="bg1"/>
                </a:solidFill>
              </a:rPr>
              <a:t>wss://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Supports </a:t>
            </a:r>
            <a:r>
              <a:rPr lang="en-US" b="1" dirty="0">
                <a:solidFill>
                  <a:schemeClr val="bg1"/>
                </a:solidFill>
              </a:rPr>
              <a:t>HTTP</a:t>
            </a:r>
            <a:r>
              <a:rPr lang="en-US" dirty="0"/>
              <a:t> proxies and intermediaries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WebSocket</a:t>
            </a:r>
            <a:r>
              <a:rPr lang="en-US" dirty="0"/>
              <a:t> enables </a:t>
            </a:r>
            <a:r>
              <a:rPr lang="en-US" b="1" dirty="0">
                <a:solidFill>
                  <a:schemeClr val="bg1"/>
                </a:solidFill>
              </a:rPr>
              <a:t>streams</a:t>
            </a:r>
            <a:r>
              <a:rPr lang="en-US" dirty="0"/>
              <a:t> of </a:t>
            </a:r>
            <a:r>
              <a:rPr lang="en-US" b="1" dirty="0">
                <a:solidFill>
                  <a:schemeClr val="bg1"/>
                </a:solidFill>
              </a:rPr>
              <a:t>messages</a:t>
            </a:r>
            <a:r>
              <a:rPr lang="en-US" dirty="0"/>
              <a:t> on top of </a:t>
            </a:r>
            <a:r>
              <a:rPr lang="en-US" b="1" dirty="0">
                <a:solidFill>
                  <a:schemeClr val="bg1"/>
                </a:solidFill>
              </a:rPr>
              <a:t>TCP</a:t>
            </a:r>
          </a:p>
          <a:p>
            <a:pPr lvl="1"/>
            <a:r>
              <a:rPr lang="en-US" dirty="0"/>
              <a:t>Supported in most modern browsers, nowadays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1405AE-7F82-4F8B-BF87-870F2C4FC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WebSocket</a:t>
            </a:r>
            <a:r>
              <a:rPr lang="en-US" dirty="0"/>
              <a:t> (1)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697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25F76F-C97F-4777-A0EE-CAFDE11058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201066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sz="3100" b="1" dirty="0">
                <a:solidFill>
                  <a:schemeClr val="bg1"/>
                </a:solidFill>
              </a:rPr>
              <a:t>WebSocket</a:t>
            </a:r>
            <a:r>
              <a:rPr lang="en-US" sz="3100" dirty="0"/>
              <a:t> introduces a whole </a:t>
            </a:r>
            <a:r>
              <a:rPr lang="en-US" sz="3100" b="1" dirty="0">
                <a:solidFill>
                  <a:schemeClr val="bg1"/>
                </a:solidFill>
              </a:rPr>
              <a:t>new way</a:t>
            </a:r>
            <a:r>
              <a:rPr lang="en-US" sz="3100" dirty="0"/>
              <a:t> of two-way communication</a:t>
            </a:r>
          </a:p>
          <a:p>
            <a:pPr lvl="1"/>
            <a:r>
              <a:rPr lang="en-US" sz="2900" dirty="0"/>
              <a:t>Two-way communication (</a:t>
            </a:r>
            <a:r>
              <a:rPr lang="en-US" sz="2900" b="1" dirty="0">
                <a:solidFill>
                  <a:schemeClr val="bg1"/>
                </a:solidFill>
              </a:rPr>
              <a:t>browser-server</a:t>
            </a:r>
            <a:r>
              <a:rPr lang="en-US" sz="2900" dirty="0"/>
              <a:t>) is certainly a convenience</a:t>
            </a:r>
          </a:p>
          <a:p>
            <a:r>
              <a:rPr lang="en-US" sz="3100" dirty="0"/>
              <a:t>Before </a:t>
            </a:r>
            <a:r>
              <a:rPr lang="en-US" sz="3100" b="1" dirty="0">
                <a:solidFill>
                  <a:schemeClr val="bg1"/>
                </a:solidFill>
              </a:rPr>
              <a:t>WebSocket</a:t>
            </a:r>
            <a:r>
              <a:rPr lang="en-US" sz="3100" dirty="0"/>
              <a:t>, this was achieved in a rather non-standardized way</a:t>
            </a:r>
          </a:p>
          <a:p>
            <a:pPr lvl="1"/>
            <a:r>
              <a:rPr lang="en-US" sz="2900" dirty="0"/>
              <a:t>Using stopgap technologies such as </a:t>
            </a:r>
            <a:r>
              <a:rPr lang="en-US" sz="2900" b="1" dirty="0">
                <a:solidFill>
                  <a:schemeClr val="bg1"/>
                </a:solidFill>
              </a:rPr>
              <a:t>Comet</a:t>
            </a:r>
            <a:r>
              <a:rPr lang="en-US" sz="2900" dirty="0"/>
              <a:t>, for example</a:t>
            </a:r>
          </a:p>
          <a:p>
            <a:pPr>
              <a:buClr>
                <a:srgbClr val="234465"/>
              </a:buClr>
            </a:pPr>
            <a:r>
              <a:rPr lang="en-US" sz="3100" b="1" dirty="0">
                <a:solidFill>
                  <a:schemeClr val="bg1"/>
                </a:solidFill>
              </a:rPr>
              <a:t>WebSocket</a:t>
            </a:r>
            <a:r>
              <a:rPr lang="en-US" sz="3100" dirty="0"/>
              <a:t> communication is initiated trough a casual handshake</a:t>
            </a:r>
          </a:p>
          <a:p>
            <a:endParaRPr lang="en-US" sz="31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3158F8-FB44-4658-9407-B247CC8B1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WebSocket</a:t>
            </a:r>
            <a:r>
              <a:rPr lang="en-US" dirty="0" smtClean="0"/>
              <a:t> (2)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744F17-FC98-485D-B219-32224A4BB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95" y="4482129"/>
            <a:ext cx="4763110" cy="20694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AD12CC-7E47-4604-A61D-7D76670FC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800561"/>
            <a:ext cx="5517841" cy="14326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36EBBB-4885-4D97-B22D-1551ACDA817B}"/>
              </a:ext>
            </a:extLst>
          </p:cNvPr>
          <p:cNvSpPr txBox="1"/>
          <p:nvPr/>
        </p:nvSpPr>
        <p:spPr>
          <a:xfrm>
            <a:off x="3917868" y="4482129"/>
            <a:ext cx="1637637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Client Request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71B632-EFD1-4AD5-BCCC-88F2BCB060D8}"/>
              </a:ext>
            </a:extLst>
          </p:cNvPr>
          <p:cNvSpPr txBox="1"/>
          <p:nvPr/>
        </p:nvSpPr>
        <p:spPr>
          <a:xfrm>
            <a:off x="9743881" y="4800556"/>
            <a:ext cx="1869960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Server Response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621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407187-5923-479C-9E64-78A5751794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201066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</a:rPr>
              <a:t>Remote Procedure Call</a:t>
            </a:r>
            <a:r>
              <a:rPr lang="en-US" sz="3200" b="1" noProof="1"/>
              <a:t> </a:t>
            </a:r>
            <a:r>
              <a:rPr lang="en-US" sz="3200" noProof="1"/>
              <a:t>is an interprocess communication technique</a:t>
            </a:r>
          </a:p>
          <a:p>
            <a:pPr lvl="1"/>
            <a:r>
              <a:rPr lang="en-US" sz="3000" dirty="0"/>
              <a:t>A software causes a </a:t>
            </a:r>
            <a:r>
              <a:rPr lang="en-US" sz="3000" b="1" dirty="0">
                <a:solidFill>
                  <a:schemeClr val="bg1"/>
                </a:solidFill>
              </a:rPr>
              <a:t>procedure execution </a:t>
            </a:r>
            <a:r>
              <a:rPr lang="en-US" sz="3000" dirty="0"/>
              <a:t>in a different address space</a:t>
            </a:r>
          </a:p>
          <a:p>
            <a:pPr lvl="1"/>
            <a:r>
              <a:rPr lang="en-US" sz="3000" dirty="0"/>
              <a:t>Uses the </a:t>
            </a:r>
            <a:r>
              <a:rPr lang="en-US" sz="3000" b="1" dirty="0">
                <a:solidFill>
                  <a:schemeClr val="bg1"/>
                </a:solidFill>
              </a:rPr>
              <a:t>Client-Server</a:t>
            </a:r>
            <a:r>
              <a:rPr lang="en-US" sz="3000" dirty="0"/>
              <a:t> model</a:t>
            </a:r>
          </a:p>
          <a:p>
            <a:pPr lvl="1"/>
            <a:r>
              <a:rPr lang="en-US" sz="3000" dirty="0"/>
              <a:t>Used for </a:t>
            </a:r>
            <a:r>
              <a:rPr lang="en-US" sz="3000" b="1" dirty="0">
                <a:solidFill>
                  <a:schemeClr val="bg1"/>
                </a:solidFill>
              </a:rPr>
              <a:t>point-to-point</a:t>
            </a:r>
            <a:r>
              <a:rPr lang="en-US" sz="3000" dirty="0"/>
              <a:t> communication between apps</a:t>
            </a:r>
          </a:p>
          <a:p>
            <a:pPr lvl="1"/>
            <a:r>
              <a:rPr lang="en-US" sz="3000" dirty="0"/>
              <a:t>Sometimes called a </a:t>
            </a:r>
            <a:r>
              <a:rPr lang="en-US" sz="3000" b="1" dirty="0">
                <a:solidFill>
                  <a:schemeClr val="bg1"/>
                </a:solidFill>
              </a:rPr>
              <a:t>function</a:t>
            </a:r>
            <a:r>
              <a:rPr lang="en-US" sz="3000" dirty="0"/>
              <a:t> call / </a:t>
            </a:r>
            <a:r>
              <a:rPr lang="en-US" sz="3000" b="1" dirty="0">
                <a:solidFill>
                  <a:schemeClr val="bg1"/>
                </a:solidFill>
              </a:rPr>
              <a:t>subroutine</a:t>
            </a:r>
            <a:r>
              <a:rPr lang="en-US" sz="3000" dirty="0"/>
              <a:t> call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Remote Procedure Calls </a:t>
            </a:r>
            <a:r>
              <a:rPr lang="en-US" sz="3200" dirty="0"/>
              <a:t>are naturally </a:t>
            </a:r>
            <a:r>
              <a:rPr lang="en-US" sz="3200" b="1" dirty="0">
                <a:solidFill>
                  <a:schemeClr val="bg1"/>
                </a:solidFill>
              </a:rPr>
              <a:t>synchronous</a:t>
            </a:r>
          </a:p>
          <a:p>
            <a:pPr lvl="1"/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Sender</a:t>
            </a:r>
            <a:r>
              <a:rPr lang="en-US" sz="3000" dirty="0"/>
              <a:t> (Client) must wait for the </a:t>
            </a:r>
            <a:r>
              <a:rPr lang="en-US" sz="3000" b="1" dirty="0">
                <a:solidFill>
                  <a:schemeClr val="bg1"/>
                </a:solidFill>
              </a:rPr>
              <a:t>Executor</a:t>
            </a:r>
            <a:r>
              <a:rPr lang="en-US" sz="3000" dirty="0"/>
              <a:t> (Server)’s result</a:t>
            </a:r>
          </a:p>
          <a:p>
            <a:pPr lvl="1"/>
            <a:r>
              <a:rPr lang="en-US" sz="3000" dirty="0"/>
              <a:t>There are some ways of achieving </a:t>
            </a:r>
            <a:r>
              <a:rPr lang="en-US" sz="3000" b="1" dirty="0">
                <a:solidFill>
                  <a:schemeClr val="bg1"/>
                </a:solidFill>
              </a:rPr>
              <a:t>concurrency</a:t>
            </a:r>
            <a:r>
              <a:rPr lang="en-US" sz="3000" dirty="0"/>
              <a:t> though</a:t>
            </a:r>
          </a:p>
          <a:p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992853-74B9-41B7-8790-5858944C4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Procedure </a:t>
            </a:r>
            <a:r>
              <a:rPr lang="en-US" dirty="0"/>
              <a:t>Call (1)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49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FD42E3-EEF3-4852-BF4C-25E40BCA20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069082" cy="5201066"/>
          </a:xfrm>
        </p:spPr>
        <p:txBody>
          <a:bodyPr>
            <a:normAutofit/>
          </a:bodyPr>
          <a:lstStyle/>
          <a:p>
            <a:r>
              <a:rPr lang="en-US" sz="3000" dirty="0"/>
              <a:t>When making a </a:t>
            </a:r>
            <a:r>
              <a:rPr lang="en-US" sz="3000" b="1" dirty="0">
                <a:solidFill>
                  <a:schemeClr val="bg1"/>
                </a:solidFill>
              </a:rPr>
              <a:t>RPC</a:t>
            </a:r>
          </a:p>
          <a:p>
            <a:pPr lvl="1"/>
            <a:r>
              <a:rPr lang="en-US" sz="2800" dirty="0"/>
              <a:t>Procedure </a:t>
            </a:r>
            <a:r>
              <a:rPr lang="en-US" sz="2800" b="1" dirty="0">
                <a:solidFill>
                  <a:schemeClr val="bg1"/>
                </a:solidFill>
              </a:rPr>
              <a:t>name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chemeClr val="bg1"/>
                </a:solidFill>
              </a:rPr>
              <a:t>parameters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are transferred over the </a:t>
            </a:r>
            <a:r>
              <a:rPr lang="en-US" sz="2800" b="1" dirty="0">
                <a:solidFill>
                  <a:schemeClr val="bg1"/>
                </a:solidFill>
              </a:rPr>
              <a:t>network</a:t>
            </a:r>
            <a:endParaRPr lang="bg-BG" sz="2800" b="1" dirty="0">
              <a:solidFill>
                <a:schemeClr val="bg1"/>
              </a:solidFill>
            </a:endParaRPr>
          </a:p>
          <a:p>
            <a:pPr lvl="2">
              <a:buClr>
                <a:srgbClr val="234465"/>
              </a:buClr>
            </a:pPr>
            <a:r>
              <a:rPr lang="en-US" sz="2600" b="1" dirty="0">
                <a:solidFill>
                  <a:schemeClr val="bg1"/>
                </a:solidFill>
              </a:rPr>
              <a:t>Serialized</a:t>
            </a:r>
          </a:p>
          <a:p>
            <a:pPr lvl="1"/>
            <a:r>
              <a:rPr lang="en-US" sz="2800" dirty="0"/>
              <a:t>Procedure is </a:t>
            </a:r>
            <a:r>
              <a:rPr lang="en-US" sz="2800" b="1" dirty="0">
                <a:solidFill>
                  <a:schemeClr val="bg1"/>
                </a:solidFill>
              </a:rPr>
              <a:t>executed</a:t>
            </a:r>
            <a:r>
              <a:rPr lang="en-US" sz="2800" dirty="0"/>
              <a:t> and</a:t>
            </a:r>
            <a:br>
              <a:rPr lang="en-US" sz="2800" dirty="0"/>
            </a:br>
            <a:r>
              <a:rPr lang="en-US" sz="2800" dirty="0"/>
              <a:t>produces </a:t>
            </a:r>
            <a:r>
              <a:rPr lang="en-US" sz="2800" b="1" dirty="0">
                <a:solidFill>
                  <a:schemeClr val="bg1"/>
                </a:solidFill>
              </a:rPr>
              <a:t>results</a:t>
            </a: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Results</a:t>
            </a:r>
            <a:r>
              <a:rPr lang="en-US" sz="2800" dirty="0"/>
              <a:t> are transferred </a:t>
            </a:r>
            <a:r>
              <a:rPr lang="en-US" sz="2800" b="1" dirty="0">
                <a:solidFill>
                  <a:schemeClr val="bg1"/>
                </a:solidFill>
              </a:rPr>
              <a:t>back</a:t>
            </a:r>
          </a:p>
          <a:p>
            <a:pPr lvl="2">
              <a:buClr>
                <a:srgbClr val="234465"/>
              </a:buClr>
            </a:pPr>
            <a:r>
              <a:rPr lang="en-US" sz="2600" b="1" dirty="0">
                <a:solidFill>
                  <a:schemeClr val="bg1"/>
                </a:solidFill>
              </a:rPr>
              <a:t>Serialized</a:t>
            </a:r>
          </a:p>
          <a:p>
            <a:pPr lvl="1"/>
            <a:r>
              <a:rPr lang="en-US" sz="2800" dirty="0"/>
              <a:t>Execution process </a:t>
            </a:r>
            <a:r>
              <a:rPr lang="en-US" sz="2800" b="1" dirty="0">
                <a:solidFill>
                  <a:schemeClr val="bg1"/>
                </a:solidFill>
              </a:rPr>
              <a:t>resumes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0C848A-1756-407C-BD8A-14EB26F14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Procedure </a:t>
            </a:r>
            <a:r>
              <a:rPr lang="en-US" dirty="0"/>
              <a:t>Call </a:t>
            </a:r>
            <a:r>
              <a:rPr lang="en-US" dirty="0" smtClean="0"/>
              <a:t>(2)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C39C82-3CB5-40C9-9E81-D323D06017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0"/>
          <a:stretch/>
        </p:blipFill>
        <p:spPr>
          <a:xfrm>
            <a:off x="6096000" y="1404031"/>
            <a:ext cx="6129021" cy="49931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143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0" y="4704825"/>
            <a:ext cx="12191999" cy="768084"/>
          </a:xfrm>
        </p:spPr>
        <p:txBody>
          <a:bodyPr/>
          <a:lstStyle/>
          <a:p>
            <a:r>
              <a:rPr lang="en-US" sz="4800" dirty="0"/>
              <a:t>Adding Real-Time Functionality to Your Apps</a:t>
            </a:r>
            <a:endParaRPr lang="bg-BG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ASP.NET Core </a:t>
            </a:r>
            <a:r>
              <a:rPr lang="en-GB" dirty="0" err="1"/>
              <a:t>SignalR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00" y="1494000"/>
            <a:ext cx="2348095" cy="234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82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noProof="1"/>
              <a:t>Real</a:t>
            </a:r>
            <a:r>
              <a:rPr lang="bg-BG" sz="3200" noProof="1"/>
              <a:t>-</a:t>
            </a:r>
            <a:r>
              <a:rPr lang="en-US" sz="3200" noProof="1"/>
              <a:t>Time Applications</a:t>
            </a:r>
          </a:p>
          <a:p>
            <a:pPr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noProof="1"/>
              <a:t>Web Communication Fundamentals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2800" noProof="1"/>
              <a:t>Short Polling</a:t>
            </a:r>
            <a:endParaRPr lang="bg-BG" sz="2800" noProof="1"/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2800" noProof="1"/>
              <a:t>Long Polling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2800" noProof="1"/>
              <a:t>Server-Sent Events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2800" noProof="1"/>
              <a:t>WebSockets</a:t>
            </a:r>
          </a:p>
          <a:p>
            <a:pPr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noProof="1"/>
              <a:t>Remote Procedure Calls</a:t>
            </a:r>
          </a:p>
          <a:p>
            <a:pPr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noProof="1"/>
              <a:t>ASP.NET Core SignalR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2800" noProof="1"/>
              <a:t>Real-time chat application with SignalR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FA06E5-D06B-4CC5-AA43-59291BAB03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00" y="1196130"/>
            <a:ext cx="12096800" cy="520106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ASP.NET Core SignalR </a:t>
            </a:r>
            <a:r>
              <a:rPr lang="en-US" sz="3000" noProof="1"/>
              <a:t>is a library that simplifies adding </a:t>
            </a:r>
            <a:r>
              <a:rPr lang="en-US" sz="3000" b="1" noProof="1">
                <a:solidFill>
                  <a:schemeClr val="bg1"/>
                </a:solidFill>
              </a:rPr>
              <a:t>RTC</a:t>
            </a:r>
            <a:r>
              <a:rPr lang="en-US" sz="3000" noProof="1"/>
              <a:t> in web apps</a:t>
            </a:r>
          </a:p>
          <a:p>
            <a:pPr lvl="1">
              <a:buClr>
                <a:srgbClr val="234465"/>
              </a:buClr>
            </a:pPr>
            <a:r>
              <a:rPr lang="en-US" sz="2900" b="1" noProof="1">
                <a:solidFill>
                  <a:schemeClr val="bg1"/>
                </a:solidFill>
              </a:rPr>
              <a:t>RT</a:t>
            </a:r>
            <a:r>
              <a:rPr lang="en-US" sz="2900" noProof="1"/>
              <a:t> functionality enables </a:t>
            </a:r>
            <a:r>
              <a:rPr lang="en-US" sz="2900" b="1" noProof="1">
                <a:solidFill>
                  <a:schemeClr val="bg1"/>
                </a:solidFill>
              </a:rPr>
              <a:t>server content</a:t>
            </a:r>
            <a:r>
              <a:rPr lang="en-US" sz="2900" noProof="1"/>
              <a:t> to be </a:t>
            </a:r>
            <a:r>
              <a:rPr lang="en-US" sz="2900" b="1" noProof="1">
                <a:solidFill>
                  <a:schemeClr val="bg1"/>
                </a:solidFill>
              </a:rPr>
              <a:t>pushed</a:t>
            </a:r>
            <a:r>
              <a:rPr lang="en-US" sz="2900" noProof="1"/>
              <a:t> to clients </a:t>
            </a:r>
            <a:r>
              <a:rPr lang="en-US" sz="2900" b="1" noProof="1">
                <a:solidFill>
                  <a:schemeClr val="bg1"/>
                </a:solidFill>
              </a:rPr>
              <a:t>instantly</a:t>
            </a:r>
          </a:p>
          <a:p>
            <a:r>
              <a:rPr lang="en-US" sz="3100" noProof="1"/>
              <a:t>Good candidates for </a:t>
            </a:r>
            <a:r>
              <a:rPr lang="en-US" sz="3100" b="1" noProof="1">
                <a:solidFill>
                  <a:schemeClr val="bg1"/>
                </a:solidFill>
              </a:rPr>
              <a:t>SignalR</a:t>
            </a:r>
            <a:r>
              <a:rPr lang="en-US" sz="3100" noProof="1"/>
              <a:t> implementation include:</a:t>
            </a:r>
          </a:p>
          <a:p>
            <a:pPr lvl="1"/>
            <a:r>
              <a:rPr lang="en-US" sz="2900" noProof="1"/>
              <a:t>Apps that require </a:t>
            </a:r>
            <a:r>
              <a:rPr lang="en-US" sz="2900" b="1" noProof="1">
                <a:solidFill>
                  <a:schemeClr val="bg1"/>
                </a:solidFill>
              </a:rPr>
              <a:t>high-frequency updates </a:t>
            </a:r>
            <a:r>
              <a:rPr lang="en-US" sz="2900" noProof="1"/>
              <a:t>from the server</a:t>
            </a:r>
          </a:p>
          <a:p>
            <a:pPr lvl="2"/>
            <a:r>
              <a:rPr lang="en-US" sz="2700" noProof="1"/>
              <a:t>Gaming, Social Networks, Chat, Voting, Auction, Maps &amp; GPS, etc.</a:t>
            </a:r>
          </a:p>
          <a:p>
            <a:pPr lvl="1">
              <a:buClr>
                <a:srgbClr val="234465"/>
              </a:buClr>
            </a:pPr>
            <a:r>
              <a:rPr lang="en-US" sz="2900" b="1" noProof="1">
                <a:solidFill>
                  <a:schemeClr val="bg1"/>
                </a:solidFill>
              </a:rPr>
              <a:t>Dashboards</a:t>
            </a:r>
            <a:r>
              <a:rPr lang="en-US" sz="2900" noProof="1"/>
              <a:t> and </a:t>
            </a:r>
            <a:r>
              <a:rPr lang="en-US" sz="2900" b="1" noProof="1">
                <a:solidFill>
                  <a:schemeClr val="bg1"/>
                </a:solidFill>
              </a:rPr>
              <a:t>monitoring</a:t>
            </a:r>
            <a:r>
              <a:rPr lang="en-US" sz="2900" noProof="1"/>
              <a:t> apps – travel alerts, sales updates, etc.</a:t>
            </a:r>
          </a:p>
          <a:p>
            <a:pPr lvl="1">
              <a:buClr>
                <a:srgbClr val="234465"/>
              </a:buClr>
            </a:pPr>
            <a:r>
              <a:rPr lang="en-US" sz="2900" b="1" noProof="1">
                <a:solidFill>
                  <a:schemeClr val="bg1"/>
                </a:solidFill>
              </a:rPr>
              <a:t>Collaborative</a:t>
            </a:r>
            <a:r>
              <a:rPr lang="en-US" sz="2900" noProof="1"/>
              <a:t> apps – Agile apps, Team Meeting apps, etc.</a:t>
            </a:r>
          </a:p>
          <a:p>
            <a:pPr lvl="1">
              <a:buClr>
                <a:srgbClr val="234465"/>
              </a:buClr>
            </a:pPr>
            <a:r>
              <a:rPr lang="en-US" sz="2900" b="1" noProof="1">
                <a:solidFill>
                  <a:schemeClr val="bg1"/>
                </a:solidFill>
              </a:rPr>
              <a:t>Apps</a:t>
            </a:r>
            <a:r>
              <a:rPr lang="en-US" sz="2900" noProof="1"/>
              <a:t> that </a:t>
            </a:r>
            <a:r>
              <a:rPr lang="en-US" sz="2900" b="1" noProof="1">
                <a:solidFill>
                  <a:schemeClr val="bg1"/>
                </a:solidFill>
              </a:rPr>
              <a:t>require notifications </a:t>
            </a:r>
            <a:r>
              <a:rPr lang="en-US" sz="2900" noProof="1"/>
              <a:t>– Email, Chat, Social networks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974100-4F64-483B-887E-3D754700F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</a:t>
            </a:r>
            <a:r>
              <a:rPr lang="en-US" noProof="1" smtClean="0"/>
              <a:t>SignalR</a:t>
            </a:r>
            <a:r>
              <a:rPr lang="en-US" dirty="0" smtClean="0"/>
              <a:t> </a:t>
            </a:r>
            <a:r>
              <a:rPr lang="en-US" dirty="0"/>
              <a:t>(1)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820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E318E7-CD0A-4A7B-A18F-6D32E1793B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20106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</a:rPr>
              <a:t>SignalR</a:t>
            </a:r>
            <a:r>
              <a:rPr lang="en-US" sz="3200" noProof="1"/>
              <a:t> provides </a:t>
            </a:r>
            <a:r>
              <a:rPr lang="en-US" sz="3200" b="1" noProof="1">
                <a:solidFill>
                  <a:schemeClr val="bg1"/>
                </a:solidFill>
              </a:rPr>
              <a:t>API</a:t>
            </a:r>
            <a:r>
              <a:rPr lang="en-US" sz="3200" noProof="1"/>
              <a:t> for creating </a:t>
            </a:r>
            <a:r>
              <a:rPr lang="en-US" sz="3200" b="1" noProof="1">
                <a:solidFill>
                  <a:schemeClr val="bg1"/>
                </a:solidFill>
              </a:rPr>
              <a:t>server-to-client RPCs</a:t>
            </a:r>
          </a:p>
          <a:p>
            <a:pPr lvl="1"/>
            <a:r>
              <a:rPr lang="en-US" sz="3000" noProof="1"/>
              <a:t>The </a:t>
            </a:r>
            <a:r>
              <a:rPr lang="en-US" sz="3000" b="1" noProof="1">
                <a:solidFill>
                  <a:schemeClr val="bg1"/>
                </a:solidFill>
              </a:rPr>
              <a:t>RPCs</a:t>
            </a:r>
            <a:r>
              <a:rPr lang="en-US" sz="3000" noProof="1"/>
              <a:t> call </a:t>
            </a:r>
            <a:r>
              <a:rPr lang="en-US" sz="3000" b="1" noProof="1">
                <a:solidFill>
                  <a:schemeClr val="bg1"/>
                </a:solidFill>
              </a:rPr>
              <a:t>JavaScript</a:t>
            </a:r>
            <a:r>
              <a:rPr lang="en-US" sz="3000" noProof="1"/>
              <a:t> functions on </a:t>
            </a:r>
            <a:r>
              <a:rPr lang="en-US" sz="3000" b="1" noProof="1">
                <a:solidFill>
                  <a:schemeClr val="bg1"/>
                </a:solidFill>
              </a:rPr>
              <a:t>clients</a:t>
            </a:r>
            <a:r>
              <a:rPr lang="en-US" sz="3000" noProof="1"/>
              <a:t> and vice-versa</a:t>
            </a:r>
          </a:p>
          <a:p>
            <a:pPr lvl="1"/>
            <a:r>
              <a:rPr lang="en-US" sz="3000" noProof="1"/>
              <a:t>The </a:t>
            </a:r>
            <a:r>
              <a:rPr lang="en-US" sz="3000" b="1" noProof="1">
                <a:solidFill>
                  <a:schemeClr val="bg1"/>
                </a:solidFill>
              </a:rPr>
              <a:t>RPCs</a:t>
            </a:r>
            <a:r>
              <a:rPr lang="en-US" sz="3000" noProof="1"/>
              <a:t> are called from </a:t>
            </a:r>
            <a:r>
              <a:rPr lang="en-US" sz="3000" b="1" noProof="1">
                <a:solidFill>
                  <a:schemeClr val="bg1"/>
                </a:solidFill>
              </a:rPr>
              <a:t>server-side</a:t>
            </a:r>
            <a:r>
              <a:rPr lang="en-US" sz="3000" noProof="1"/>
              <a:t> .NET Code</a:t>
            </a:r>
          </a:p>
          <a:p>
            <a:r>
              <a:rPr lang="en-US" sz="3200" noProof="1"/>
              <a:t>Some of the core features of </a:t>
            </a:r>
            <a:r>
              <a:rPr lang="en-US" sz="3200" b="1" noProof="1">
                <a:solidFill>
                  <a:schemeClr val="bg1"/>
                </a:solidFill>
              </a:rPr>
              <a:t>SignalR</a:t>
            </a:r>
            <a:r>
              <a:rPr lang="en-US" sz="3200" noProof="1"/>
              <a:t> include:</a:t>
            </a:r>
          </a:p>
          <a:p>
            <a:pPr lvl="1"/>
            <a:r>
              <a:rPr lang="en-US" sz="3000" noProof="1"/>
              <a:t>Handling </a:t>
            </a:r>
            <a:r>
              <a:rPr lang="en-US" sz="3000" b="1" noProof="1">
                <a:solidFill>
                  <a:schemeClr val="bg1"/>
                </a:solidFill>
              </a:rPr>
              <a:t>connection management </a:t>
            </a:r>
            <a:r>
              <a:rPr lang="en-US" sz="3000" noProof="1"/>
              <a:t>automatically</a:t>
            </a:r>
          </a:p>
          <a:p>
            <a:pPr lvl="1"/>
            <a:r>
              <a:rPr lang="en-US" sz="3000" noProof="1"/>
              <a:t>Sending messages to all connected clients simultaneously (</a:t>
            </a:r>
            <a:r>
              <a:rPr lang="en-US" sz="3000" b="1" noProof="1">
                <a:solidFill>
                  <a:schemeClr val="bg1"/>
                </a:solidFill>
              </a:rPr>
              <a:t>broadcast</a:t>
            </a:r>
            <a:r>
              <a:rPr lang="en-US" sz="3000" noProof="1"/>
              <a:t>)</a:t>
            </a:r>
          </a:p>
          <a:p>
            <a:pPr lvl="1"/>
            <a:r>
              <a:rPr lang="en-US" sz="3000" noProof="1"/>
              <a:t>Sending messages to a specific client or </a:t>
            </a:r>
            <a:r>
              <a:rPr lang="en-US" sz="3000" b="1" noProof="1">
                <a:solidFill>
                  <a:schemeClr val="bg1"/>
                </a:solidFill>
              </a:rPr>
              <a:t>group</a:t>
            </a:r>
            <a:r>
              <a:rPr lang="en-US" sz="3000" noProof="1"/>
              <a:t> of </a:t>
            </a:r>
            <a:r>
              <a:rPr lang="en-US" sz="3000" b="1" noProof="1">
                <a:solidFill>
                  <a:schemeClr val="bg1"/>
                </a:solidFill>
              </a:rPr>
              <a:t>clients</a:t>
            </a:r>
          </a:p>
          <a:p>
            <a:pPr lvl="1"/>
            <a:r>
              <a:rPr lang="en-US" sz="3000" noProof="1"/>
              <a:t>Scaling to handle increasing traffic (</a:t>
            </a:r>
            <a:r>
              <a:rPr lang="en-US" sz="3000" b="1" noProof="1">
                <a:solidFill>
                  <a:schemeClr val="bg1"/>
                </a:solidFill>
              </a:rPr>
              <a:t>Azure SignalR Service</a:t>
            </a:r>
            <a:r>
              <a:rPr lang="en-US" sz="3000" noProof="1"/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69CE39-7DEF-4DBD-9216-092FFD11E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</a:t>
            </a:r>
            <a:r>
              <a:rPr lang="en-US" noProof="1" smtClean="0"/>
              <a:t>SignalR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765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FA0726-E414-4ED3-834A-EE484B9BAA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42067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SignalR</a:t>
            </a:r>
            <a:r>
              <a:rPr lang="en-US" noProof="1"/>
              <a:t> supports 3 techniques for handling RTC</a:t>
            </a:r>
          </a:p>
          <a:p>
            <a:pPr lvl="1"/>
            <a:r>
              <a:rPr lang="en-US" noProof="1"/>
              <a:t>WebSockets</a:t>
            </a:r>
          </a:p>
          <a:p>
            <a:pPr lvl="1"/>
            <a:r>
              <a:rPr lang="en-US" noProof="1"/>
              <a:t>Server-Sent Events</a:t>
            </a:r>
          </a:p>
          <a:p>
            <a:pPr lvl="1"/>
            <a:r>
              <a:rPr lang="en-US" noProof="1"/>
              <a:t>Long Polling</a:t>
            </a:r>
          </a:p>
          <a:p>
            <a:pPr marL="0" indent="0">
              <a:buNone/>
            </a:pPr>
            <a:endParaRPr lang="en-US" noProof="1"/>
          </a:p>
          <a:p>
            <a:pPr marL="0" indent="0">
              <a:buNone/>
            </a:pPr>
            <a:endParaRPr lang="en-US" noProof="1"/>
          </a:p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SingalR</a:t>
            </a:r>
            <a:r>
              <a:rPr lang="en-US" noProof="1"/>
              <a:t> automatically chooses the best transport method</a:t>
            </a:r>
          </a:p>
          <a:p>
            <a:pPr lvl="1"/>
            <a:r>
              <a:rPr lang="en-US" noProof="1"/>
              <a:t>Chosen within the </a:t>
            </a:r>
            <a:r>
              <a:rPr lang="en-US" b="1" noProof="1">
                <a:solidFill>
                  <a:schemeClr val="bg1"/>
                </a:solidFill>
              </a:rPr>
              <a:t>capabilities</a:t>
            </a:r>
            <a:r>
              <a:rPr lang="en-US" noProof="1"/>
              <a:t> of the </a:t>
            </a:r>
            <a:r>
              <a:rPr lang="en-US" b="1" noProof="1">
                <a:solidFill>
                  <a:schemeClr val="bg1"/>
                </a:solidFill>
              </a:rPr>
              <a:t>Server</a:t>
            </a:r>
            <a:r>
              <a:rPr lang="en-US" noProof="1"/>
              <a:t> and </a:t>
            </a:r>
            <a:r>
              <a:rPr lang="en-US" b="1" noProof="1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A7967F-7803-429D-BB40-5D254963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ASP.NET Core </a:t>
            </a:r>
            <a:r>
              <a:rPr lang="en-US" noProof="1"/>
              <a:t>SignalR </a:t>
            </a:r>
            <a:r>
              <a:rPr lang="en-US" noProof="1" smtClean="0"/>
              <a:t>(3)</a:t>
            </a:r>
            <a:endParaRPr lang="en-US" noProof="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593EC2-D975-4AE1-893F-DB6D78AEA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781" y="1324827"/>
            <a:ext cx="6183369" cy="37593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01CCD5-4423-46F0-9287-BB9F8B4C0C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50" y="3917157"/>
            <a:ext cx="4139419" cy="1206437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softEdge rad="112500"/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097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284A54-6AA5-410D-9734-5BF06325D1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100" b="1" noProof="1">
                <a:solidFill>
                  <a:schemeClr val="bg1"/>
                </a:solidFill>
              </a:rPr>
              <a:t>SignalR</a:t>
            </a:r>
            <a:r>
              <a:rPr lang="en-US" sz="3100" noProof="1"/>
              <a:t> uses </a:t>
            </a:r>
            <a:r>
              <a:rPr lang="en-US" sz="3100" b="1" noProof="1">
                <a:solidFill>
                  <a:schemeClr val="bg1"/>
                </a:solidFill>
              </a:rPr>
              <a:t>hubs</a:t>
            </a:r>
            <a:r>
              <a:rPr lang="en-US" sz="3100" noProof="1"/>
              <a:t> to establish communication client &lt;–&gt; server</a:t>
            </a:r>
          </a:p>
          <a:p>
            <a:pPr lvl="1"/>
            <a:r>
              <a:rPr lang="en-US" sz="2900" noProof="1"/>
              <a:t>A </a:t>
            </a:r>
            <a:r>
              <a:rPr lang="en-US" sz="2900" b="1" noProof="1">
                <a:solidFill>
                  <a:schemeClr val="bg1"/>
                </a:solidFill>
              </a:rPr>
              <a:t>hub</a:t>
            </a:r>
            <a:r>
              <a:rPr lang="en-US" sz="2900" noProof="1"/>
              <a:t> is </a:t>
            </a:r>
            <a:r>
              <a:rPr lang="en-US" sz="2900" b="1" noProof="1">
                <a:solidFill>
                  <a:schemeClr val="bg1"/>
                </a:solidFill>
              </a:rPr>
              <a:t>high-level pipeline</a:t>
            </a:r>
          </a:p>
          <a:p>
            <a:pPr lvl="1"/>
            <a:r>
              <a:rPr lang="en-US" sz="2900" noProof="1"/>
              <a:t>Allows a </a:t>
            </a:r>
            <a:r>
              <a:rPr lang="en-US" sz="2900" b="1" noProof="1">
                <a:solidFill>
                  <a:schemeClr val="bg1"/>
                </a:solidFill>
              </a:rPr>
              <a:t>Client</a:t>
            </a:r>
            <a:r>
              <a:rPr lang="en-US" sz="2900" noProof="1"/>
              <a:t> and </a:t>
            </a:r>
            <a:r>
              <a:rPr lang="en-US" sz="2900" b="1" noProof="1">
                <a:solidFill>
                  <a:schemeClr val="bg1"/>
                </a:solidFill>
              </a:rPr>
              <a:t>Server</a:t>
            </a:r>
            <a:r>
              <a:rPr lang="en-US" sz="2900" noProof="1"/>
              <a:t> to </a:t>
            </a:r>
            <a:r>
              <a:rPr lang="en-US" sz="2900" b="1" noProof="1">
                <a:solidFill>
                  <a:schemeClr val="bg1"/>
                </a:solidFill>
              </a:rPr>
              <a:t>call methods </a:t>
            </a:r>
            <a:r>
              <a:rPr lang="en-US" sz="2900" noProof="1"/>
              <a:t>on each other</a:t>
            </a:r>
          </a:p>
          <a:p>
            <a:pPr>
              <a:buClr>
                <a:srgbClr val="234465"/>
              </a:buClr>
            </a:pPr>
            <a:r>
              <a:rPr lang="en-US" sz="3100" b="1" noProof="1">
                <a:solidFill>
                  <a:schemeClr val="bg1"/>
                </a:solidFill>
              </a:rPr>
              <a:t>Hubs</a:t>
            </a:r>
            <a:r>
              <a:rPr lang="en-US" sz="3100" noProof="1"/>
              <a:t> call </a:t>
            </a:r>
            <a:r>
              <a:rPr lang="en-US" sz="3100" b="1" noProof="1">
                <a:solidFill>
                  <a:schemeClr val="bg1"/>
                </a:solidFill>
              </a:rPr>
              <a:t>client-side</a:t>
            </a:r>
            <a:r>
              <a:rPr lang="en-US" sz="3100" noProof="1"/>
              <a:t> code by </a:t>
            </a:r>
            <a:r>
              <a:rPr lang="en-US" sz="3100" b="1" noProof="1">
                <a:solidFill>
                  <a:schemeClr val="bg1"/>
                </a:solidFill>
              </a:rPr>
              <a:t>sending messages</a:t>
            </a:r>
          </a:p>
          <a:p>
            <a:pPr lvl="1"/>
            <a:r>
              <a:rPr lang="en-US" sz="2900" noProof="1"/>
              <a:t>These messages contain the </a:t>
            </a:r>
            <a:r>
              <a:rPr lang="en-US" sz="2900" b="1" noProof="1">
                <a:solidFill>
                  <a:schemeClr val="bg1"/>
                </a:solidFill>
              </a:rPr>
              <a:t>method</a:t>
            </a:r>
            <a:r>
              <a:rPr lang="en-US" sz="2900" noProof="1"/>
              <a:t> </a:t>
            </a:r>
            <a:r>
              <a:rPr lang="en-US" sz="2900" b="1" noProof="1">
                <a:solidFill>
                  <a:schemeClr val="bg1"/>
                </a:solidFill>
              </a:rPr>
              <a:t>name</a:t>
            </a:r>
            <a:r>
              <a:rPr lang="en-US" sz="2900" noProof="1"/>
              <a:t> and the </a:t>
            </a:r>
            <a:r>
              <a:rPr lang="en-US" sz="2900" b="1" noProof="1">
                <a:solidFill>
                  <a:schemeClr val="bg1"/>
                </a:solidFill>
              </a:rPr>
              <a:t>parameters</a:t>
            </a:r>
          </a:p>
          <a:p>
            <a:pPr lvl="1"/>
            <a:r>
              <a:rPr lang="en-US" sz="2900" noProof="1"/>
              <a:t>Objects sent as </a:t>
            </a:r>
            <a:r>
              <a:rPr lang="en-US" sz="2900" b="1" noProof="1">
                <a:solidFill>
                  <a:schemeClr val="bg1"/>
                </a:solidFill>
              </a:rPr>
              <a:t>method parameters </a:t>
            </a:r>
            <a:r>
              <a:rPr lang="en-US" sz="2900" noProof="1"/>
              <a:t>are </a:t>
            </a:r>
            <a:r>
              <a:rPr lang="en-US" sz="2900" b="1" noProof="1">
                <a:solidFill>
                  <a:schemeClr val="bg1"/>
                </a:solidFill>
              </a:rPr>
              <a:t>deserialized</a:t>
            </a:r>
          </a:p>
          <a:p>
            <a:pPr lvl="1"/>
            <a:r>
              <a:rPr lang="en-US" sz="2900" noProof="1"/>
              <a:t>The client tries to find a method, matching the </a:t>
            </a:r>
            <a:r>
              <a:rPr lang="en-US" sz="2900" b="1" noProof="1">
                <a:solidFill>
                  <a:schemeClr val="bg1"/>
                </a:solidFill>
              </a:rPr>
              <a:t>given name</a:t>
            </a:r>
          </a:p>
          <a:p>
            <a:pPr lvl="1"/>
            <a:r>
              <a:rPr lang="en-US" sz="2900" noProof="1"/>
              <a:t>When the </a:t>
            </a:r>
            <a:r>
              <a:rPr lang="en-US" sz="2900" b="1" noProof="1">
                <a:solidFill>
                  <a:schemeClr val="bg1"/>
                </a:solidFill>
              </a:rPr>
              <a:t>Client</a:t>
            </a:r>
            <a:r>
              <a:rPr lang="en-US" sz="2900" noProof="1"/>
              <a:t> finds the method, it </a:t>
            </a:r>
            <a:r>
              <a:rPr lang="en-US" sz="2900" b="1" noProof="1">
                <a:solidFill>
                  <a:schemeClr val="bg1"/>
                </a:solidFill>
              </a:rPr>
              <a:t>passes</a:t>
            </a:r>
            <a:r>
              <a:rPr lang="en-US" sz="2900" noProof="1"/>
              <a:t> the </a:t>
            </a:r>
            <a:r>
              <a:rPr lang="en-US" sz="2900" b="1" noProof="1">
                <a:solidFill>
                  <a:schemeClr val="bg1"/>
                </a:solidFill>
              </a:rPr>
              <a:t>parameters</a:t>
            </a:r>
            <a:r>
              <a:rPr lang="en-US" sz="2900" noProof="1"/>
              <a:t> to it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7A039-C5B5-41E1-A944-EAB72F281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</a:t>
            </a:r>
            <a:r>
              <a:rPr lang="en-US" noProof="1"/>
              <a:t>SignalR </a:t>
            </a:r>
            <a:r>
              <a:rPr lang="en-US" noProof="1" smtClean="0"/>
              <a:t>Hubs</a:t>
            </a:r>
            <a:endParaRPr lang="en-US" noProof="1"/>
          </a:p>
        </p:txBody>
      </p:sp>
      <p:pic>
        <p:nvPicPr>
          <p:cNvPr id="5" name="Graphic 4" descr="Network">
            <a:extLst>
              <a:ext uri="{FF2B5EF4-FFF2-40B4-BE49-F238E27FC236}">
                <a16:creationId xmlns:a16="http://schemas.microsoft.com/office/drawing/2014/main" id="{CA1C1FE6-61CE-491C-829E-D9024DB37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874203" y="1633285"/>
            <a:ext cx="1971562" cy="19715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A1DF21-B6ED-426F-9B60-87D84C594BC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690" y="4042007"/>
            <a:ext cx="1338075" cy="1679841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941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96D253-66FF-416A-9F5E-7FE99CEA45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61125"/>
          </a:xfrm>
        </p:spPr>
        <p:txBody>
          <a:bodyPr>
            <a:normAutofit/>
          </a:bodyPr>
          <a:lstStyle/>
          <a:p>
            <a:r>
              <a:rPr lang="en-US" noProof="1"/>
              <a:t>You can pass </a:t>
            </a:r>
            <a:r>
              <a:rPr lang="en-US" b="1" noProof="1">
                <a:solidFill>
                  <a:schemeClr val="bg1"/>
                </a:solidFill>
              </a:rPr>
              <a:t>Strongly-typed</a:t>
            </a:r>
            <a:r>
              <a:rPr lang="en-US" noProof="1"/>
              <a:t> parameters to methods</a:t>
            </a:r>
          </a:p>
          <a:p>
            <a:pPr lvl="1"/>
            <a:r>
              <a:rPr lang="en-US" noProof="1"/>
              <a:t>This enables model binding on the server and vice-versa</a:t>
            </a:r>
          </a:p>
          <a:p>
            <a:pPr lvl="1"/>
            <a:r>
              <a:rPr lang="en-US" noProof="1"/>
              <a:t>These parameters are </a:t>
            </a:r>
            <a:r>
              <a:rPr lang="en-US" b="1" noProof="1">
                <a:solidFill>
                  <a:schemeClr val="bg1"/>
                </a:solidFill>
              </a:rPr>
              <a:t>deserialized</a:t>
            </a:r>
            <a:r>
              <a:rPr lang="en-US" noProof="1"/>
              <a:t>, using a </a:t>
            </a:r>
            <a:r>
              <a:rPr lang="en-US" b="1" noProof="1">
                <a:solidFill>
                  <a:schemeClr val="bg1"/>
                </a:solidFill>
              </a:rPr>
              <a:t>configured protocol</a:t>
            </a:r>
          </a:p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SignalR</a:t>
            </a:r>
            <a:r>
              <a:rPr lang="en-US" noProof="1"/>
              <a:t> provides 2 built-in hub protocols</a:t>
            </a:r>
          </a:p>
          <a:p>
            <a:pPr lvl="1"/>
            <a:r>
              <a:rPr lang="en-US" noProof="1"/>
              <a:t>A </a:t>
            </a:r>
            <a:r>
              <a:rPr lang="en-US" b="1" noProof="1">
                <a:solidFill>
                  <a:schemeClr val="bg1"/>
                </a:solidFill>
              </a:rPr>
              <a:t>text protocol</a:t>
            </a:r>
            <a:r>
              <a:rPr lang="en-US" noProof="1"/>
              <a:t> based on </a:t>
            </a:r>
            <a:r>
              <a:rPr lang="en-US" b="1" noProof="1">
                <a:solidFill>
                  <a:schemeClr val="bg1"/>
                </a:solidFill>
              </a:rPr>
              <a:t>JSON</a:t>
            </a:r>
          </a:p>
          <a:p>
            <a:pPr lvl="1"/>
            <a:r>
              <a:rPr lang="en-US" noProof="1"/>
              <a:t>A </a:t>
            </a:r>
            <a:r>
              <a:rPr lang="en-US" b="1" noProof="1">
                <a:solidFill>
                  <a:schemeClr val="bg1"/>
                </a:solidFill>
              </a:rPr>
              <a:t>binary protocol</a:t>
            </a:r>
            <a:r>
              <a:rPr lang="en-US" noProof="1"/>
              <a:t> based on </a:t>
            </a:r>
            <a:r>
              <a:rPr lang="en-US" b="1" noProof="1">
                <a:solidFill>
                  <a:schemeClr val="bg1"/>
                </a:solidFill>
              </a:rPr>
              <a:t>MessagePack</a:t>
            </a: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MessagePack</a:t>
            </a:r>
            <a:r>
              <a:rPr lang="en-US" noProof="1"/>
              <a:t> generally creates smaller messages</a:t>
            </a:r>
          </a:p>
          <a:p>
            <a:pPr lvl="2"/>
            <a:r>
              <a:rPr lang="en-US" noProof="1"/>
              <a:t>Compared to the JSON format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53FD9E-1785-4638-9C7A-A30201805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ASP.NET Core SignalR </a:t>
            </a:r>
            <a:r>
              <a:rPr lang="en-US" noProof="1" smtClean="0"/>
              <a:t>Hubs</a:t>
            </a:r>
            <a:endParaRPr lang="en-US" noProof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291481-554F-4BF0-BB39-B617D9099D6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087" y="2602523"/>
            <a:ext cx="3213226" cy="32132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9D4A1B-F12B-46FA-B0FD-E1BB16A6F6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930"/>
          <a:stretch/>
        </p:blipFill>
        <p:spPr>
          <a:xfrm>
            <a:off x="7176740" y="5864899"/>
            <a:ext cx="4279636" cy="614143"/>
          </a:xfrm>
          <a:prstGeom prst="roundRect">
            <a:avLst>
              <a:gd name="adj" fmla="val 37296"/>
            </a:avLst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93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4C36E5-30DB-4FAF-81B7-F3B2D1718B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MessagePack</a:t>
            </a:r>
            <a:r>
              <a:rPr lang="en-US" sz="3000" noProof="1"/>
              <a:t> is an efficient, </a:t>
            </a:r>
            <a:r>
              <a:rPr lang="en-US" sz="3000" b="1" noProof="1">
                <a:solidFill>
                  <a:schemeClr val="bg1"/>
                </a:solidFill>
              </a:rPr>
              <a:t>binary</a:t>
            </a:r>
            <a:r>
              <a:rPr lang="en-US" sz="3000" noProof="1"/>
              <a:t> serialization format</a:t>
            </a:r>
          </a:p>
          <a:p>
            <a:pPr lvl="1"/>
            <a:r>
              <a:rPr lang="en-US" sz="2800" noProof="1"/>
              <a:t>It's like JSON, but fast and small</a:t>
            </a:r>
          </a:p>
          <a:p>
            <a:pPr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MessagePack</a:t>
            </a:r>
            <a:r>
              <a:rPr lang="en-US" sz="3000" noProof="1"/>
              <a:t> lets you exchange data among multiple languages</a:t>
            </a:r>
          </a:p>
          <a:p>
            <a:pPr lvl="1"/>
            <a:r>
              <a:rPr lang="en-US" sz="2800" noProof="1"/>
              <a:t>Small integers are encoded into a </a:t>
            </a:r>
            <a:r>
              <a:rPr lang="en-US" sz="2800" b="1" noProof="1">
                <a:solidFill>
                  <a:schemeClr val="bg1"/>
                </a:solidFill>
              </a:rPr>
              <a:t>single byte</a:t>
            </a:r>
          </a:p>
          <a:p>
            <a:pPr lvl="1"/>
            <a:r>
              <a:rPr lang="en-US" sz="2800" noProof="1"/>
              <a:t>Typical short strings require only </a:t>
            </a:r>
            <a:r>
              <a:rPr lang="en-US" sz="2800" b="1" noProof="1">
                <a:solidFill>
                  <a:schemeClr val="bg1"/>
                </a:solidFill>
              </a:rPr>
              <a:t>one extra byte</a:t>
            </a:r>
          </a:p>
          <a:p>
            <a:pPr lvl="2"/>
            <a:r>
              <a:rPr lang="en-US" sz="2600" noProof="1"/>
              <a:t>In addition to the strings themselves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CB6B5A-AE5D-4E4E-8418-C2C311543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MessagePack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08D5DD-858D-48E0-9E1D-EAA5A31305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00" t="42433" r="7816"/>
          <a:stretch/>
        </p:blipFill>
        <p:spPr>
          <a:xfrm>
            <a:off x="6224953" y="4775200"/>
            <a:ext cx="5237827" cy="17232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0D978B-27A7-4F18-893F-01BF2F76CE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45" r="6379" b="61791"/>
          <a:stretch/>
        </p:blipFill>
        <p:spPr>
          <a:xfrm>
            <a:off x="867695" y="5099866"/>
            <a:ext cx="5084411" cy="107396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218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11874D-11FC-4D8C-A79B-A1B49BA87D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71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</a:rPr>
              <a:t>SignalR</a:t>
            </a:r>
            <a:r>
              <a:rPr lang="en-US" sz="3200" noProof="1"/>
              <a:t> </a:t>
            </a:r>
            <a:r>
              <a:rPr lang="en-US" sz="3200" b="1" noProof="1">
                <a:solidFill>
                  <a:schemeClr val="bg1"/>
                </a:solidFill>
              </a:rPr>
              <a:t>Hubs</a:t>
            </a:r>
            <a:r>
              <a:rPr lang="en-US" sz="3200" noProof="1"/>
              <a:t> </a:t>
            </a:r>
            <a:r>
              <a:rPr lang="en-US" sz="3200" b="1" noProof="1">
                <a:solidFill>
                  <a:schemeClr val="bg1"/>
                </a:solidFill>
              </a:rPr>
              <a:t>API</a:t>
            </a:r>
            <a:r>
              <a:rPr lang="en-US" sz="3200" noProof="1"/>
              <a:t> provides a </a:t>
            </a:r>
            <a:r>
              <a:rPr lang="en-US" sz="3200" b="1" noProof="1">
                <a:solidFill>
                  <a:schemeClr val="bg1"/>
                </a:solidFill>
              </a:rPr>
              <a:t>Hub</a:t>
            </a:r>
            <a:r>
              <a:rPr lang="en-US" sz="3200" noProof="1"/>
              <a:t> class for applications to consume</a:t>
            </a:r>
          </a:p>
          <a:p>
            <a:pPr lvl="1"/>
            <a:r>
              <a:rPr lang="en-US" sz="3000" noProof="1"/>
              <a:t>The </a:t>
            </a:r>
            <a:r>
              <a:rPr lang="en-US" sz="3000" b="1" noProof="1">
                <a:solidFill>
                  <a:schemeClr val="bg1"/>
                </a:solidFill>
              </a:rPr>
              <a:t>Hub</a:t>
            </a:r>
            <a:r>
              <a:rPr lang="en-US" sz="3000" noProof="1"/>
              <a:t> class manages connections, groups, messaging</a:t>
            </a:r>
          </a:p>
          <a:p>
            <a:pPr lvl="1"/>
            <a:r>
              <a:rPr lang="en-US" sz="3000" noProof="1"/>
              <a:t>It also automatically manages the </a:t>
            </a:r>
            <a:r>
              <a:rPr lang="en-US" sz="3000" b="1" noProof="1">
                <a:solidFill>
                  <a:schemeClr val="bg1"/>
                </a:solidFill>
              </a:rPr>
              <a:t>Identity</a:t>
            </a:r>
            <a:r>
              <a:rPr lang="en-US" sz="3000" noProof="1"/>
              <a:t> system</a:t>
            </a:r>
          </a:p>
          <a:p>
            <a:pPr lvl="1"/>
            <a:r>
              <a:rPr lang="en-US" sz="3000" noProof="1"/>
              <a:t>This provides convenience and comfort when developing Hubs</a:t>
            </a:r>
          </a:p>
          <a:p>
            <a:r>
              <a:rPr lang="en-US" sz="3200" noProof="1"/>
              <a:t>The </a:t>
            </a:r>
            <a:r>
              <a:rPr lang="en-US" sz="3200" b="1" noProof="1">
                <a:solidFill>
                  <a:schemeClr val="bg1"/>
                </a:solidFill>
              </a:rPr>
              <a:t>Hub</a:t>
            </a:r>
            <a:r>
              <a:rPr lang="en-US" sz="3200" noProof="1"/>
              <a:t> class contains several helpful members</a:t>
            </a:r>
          </a:p>
          <a:p>
            <a:pPr lvl="1"/>
            <a:r>
              <a:rPr lang="en-US" sz="3000" noProof="1"/>
              <a:t>The Hub </a:t>
            </a:r>
            <a:r>
              <a:rPr lang="en-US" sz="3000" b="1" noProof="1">
                <a:solidFill>
                  <a:schemeClr val="bg1"/>
                </a:solidFill>
              </a:rPr>
              <a:t>Context</a:t>
            </a:r>
            <a:r>
              <a:rPr lang="en-US" sz="3000" noProof="1"/>
              <a:t>, The Hub </a:t>
            </a:r>
            <a:r>
              <a:rPr lang="en-US" sz="3000" b="1" noProof="1">
                <a:solidFill>
                  <a:schemeClr val="bg1"/>
                </a:solidFill>
              </a:rPr>
              <a:t>Clients</a:t>
            </a:r>
            <a:r>
              <a:rPr lang="en-US" sz="3000" noProof="1"/>
              <a:t>, The Group </a:t>
            </a:r>
            <a:r>
              <a:rPr lang="en-US" sz="3000" b="1" noProof="1">
                <a:solidFill>
                  <a:schemeClr val="bg1"/>
                </a:solidFill>
              </a:rPr>
              <a:t>Manager</a:t>
            </a:r>
          </a:p>
          <a:p>
            <a:r>
              <a:rPr lang="en-US" sz="3200" noProof="1"/>
              <a:t>The </a:t>
            </a:r>
            <a:r>
              <a:rPr lang="en-US" sz="3200" b="1" noProof="1">
                <a:solidFill>
                  <a:schemeClr val="bg1"/>
                </a:solidFill>
              </a:rPr>
              <a:t>Hub</a:t>
            </a:r>
            <a:r>
              <a:rPr lang="en-US" sz="3200" noProof="1"/>
              <a:t> class contains methods for capturing Connection </a:t>
            </a:r>
            <a:r>
              <a:rPr lang="en-US" sz="3200" b="1" noProof="1">
                <a:solidFill>
                  <a:schemeClr val="bg1"/>
                </a:solidFill>
              </a:rPr>
              <a:t>events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OnConnectedAsync()</a:t>
            </a:r>
            <a:r>
              <a:rPr lang="en-US" sz="3000" noProof="1"/>
              <a:t> &amp; </a:t>
            </a:r>
            <a:r>
              <a:rPr lang="en-US" sz="3000" b="1" noProof="1">
                <a:solidFill>
                  <a:schemeClr val="bg1"/>
                </a:solidFill>
              </a:rPr>
              <a:t>OnDisconnectedAsync()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54C922-FC62-4DBA-B4A2-E63900636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SignalR Hubs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221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11874D-11FC-4D8C-A79B-A1B49BA87D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06898"/>
          </a:xfrm>
        </p:spPr>
        <p:txBody>
          <a:bodyPr>
            <a:normAutofit/>
          </a:bodyPr>
          <a:lstStyle/>
          <a:p>
            <a:r>
              <a:rPr lang="en-US" sz="3200" noProof="1"/>
              <a:t>The </a:t>
            </a:r>
            <a:r>
              <a:rPr lang="en-US" sz="3200" b="1" noProof="1">
                <a:solidFill>
                  <a:schemeClr val="bg1"/>
                </a:solidFill>
              </a:rPr>
              <a:t>Hub Context </a:t>
            </a:r>
            <a:r>
              <a:rPr lang="en-US" sz="3200" noProof="1"/>
              <a:t>is represented by the </a:t>
            </a:r>
            <a:r>
              <a:rPr lang="en-US" sz="3200" b="1" noProof="1">
                <a:solidFill>
                  <a:schemeClr val="bg1"/>
                </a:solidFill>
              </a:rPr>
              <a:t>Context</a:t>
            </a:r>
            <a:r>
              <a:rPr lang="en-US" sz="3200" noProof="1"/>
              <a:t> property</a:t>
            </a:r>
          </a:p>
          <a:p>
            <a:pPr lvl="1"/>
            <a:r>
              <a:rPr lang="en-US" sz="2800" noProof="1"/>
              <a:t>It contains properties with information about the connection</a:t>
            </a:r>
          </a:p>
          <a:p>
            <a:r>
              <a:rPr lang="en-US" sz="3000" noProof="1"/>
              <a:t>The most important properties provided by the </a:t>
            </a:r>
            <a:r>
              <a:rPr lang="en-US" sz="3000" b="1" noProof="1">
                <a:solidFill>
                  <a:schemeClr val="bg1"/>
                </a:solidFill>
              </a:rPr>
              <a:t>Context</a:t>
            </a:r>
            <a:r>
              <a:rPr lang="en-US" sz="3000" noProof="1"/>
              <a:t> are: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ConnectionId</a:t>
            </a:r>
            <a:r>
              <a:rPr lang="en-US" sz="2800" noProof="1"/>
              <a:t> – Gets the unique Id for the connection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UserIdentifier</a:t>
            </a:r>
            <a:r>
              <a:rPr lang="en-US" sz="2800" noProof="1"/>
              <a:t> – Gets the user identifier – </a:t>
            </a:r>
            <a:r>
              <a:rPr lang="en-US" sz="2800" b="1" noProof="1">
                <a:solidFill>
                  <a:schemeClr val="bg1"/>
                </a:solidFill>
              </a:rPr>
              <a:t>ClaimTypes</a:t>
            </a:r>
            <a:r>
              <a:rPr lang="en-US" sz="2800" noProof="1"/>
              <a:t>.</a:t>
            </a:r>
            <a:r>
              <a:rPr lang="en-US" sz="2800" b="1" noProof="1">
                <a:solidFill>
                  <a:schemeClr val="bg1"/>
                </a:solidFill>
              </a:rPr>
              <a:t>NameIdentifier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User</a:t>
            </a:r>
            <a:r>
              <a:rPr lang="en-US" sz="2800" noProof="1"/>
              <a:t> – Gets the </a:t>
            </a:r>
            <a:r>
              <a:rPr lang="en-US" sz="2800" b="1" noProof="1">
                <a:solidFill>
                  <a:schemeClr val="bg1"/>
                </a:solidFill>
              </a:rPr>
              <a:t>ClaimsPrincipal</a:t>
            </a:r>
            <a:r>
              <a:rPr lang="en-US" sz="2800" noProof="1"/>
              <a:t> associated with the current user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Items</a:t>
            </a:r>
            <a:r>
              <a:rPr lang="en-US" sz="2800" noProof="1"/>
              <a:t> – Gets a </a:t>
            </a:r>
            <a:r>
              <a:rPr lang="en-US" sz="2800" b="1" noProof="1">
                <a:solidFill>
                  <a:schemeClr val="bg1"/>
                </a:solidFill>
              </a:rPr>
              <a:t>key-value-pair</a:t>
            </a:r>
            <a:r>
              <a:rPr lang="en-US" sz="2800" noProof="1"/>
              <a:t> collection, used for data sharing</a:t>
            </a:r>
          </a:p>
          <a:p>
            <a:r>
              <a:rPr lang="en-US" sz="3000" noProof="1"/>
              <a:t>The </a:t>
            </a:r>
            <a:r>
              <a:rPr lang="en-US" sz="3000" b="1" noProof="1">
                <a:solidFill>
                  <a:schemeClr val="bg1"/>
                </a:solidFill>
              </a:rPr>
              <a:t>Context</a:t>
            </a:r>
            <a:r>
              <a:rPr lang="en-US" sz="3000" noProof="1"/>
              <a:t> also holds the methods </a:t>
            </a:r>
            <a:r>
              <a:rPr lang="en-US" sz="3000" b="1" noProof="1">
                <a:solidFill>
                  <a:schemeClr val="bg1"/>
                </a:solidFill>
              </a:rPr>
              <a:t>GetHttpContext</a:t>
            </a:r>
            <a:r>
              <a:rPr lang="en-US" sz="3000" noProof="1"/>
              <a:t> and </a:t>
            </a:r>
            <a:r>
              <a:rPr lang="en-US" sz="3000" b="1" noProof="1">
                <a:solidFill>
                  <a:schemeClr val="bg1"/>
                </a:solidFill>
              </a:rPr>
              <a:t>Abort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54C922-FC62-4DBA-B4A2-E63900636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ASP.NET Core SignalR Hubs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849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11874D-11FC-4D8C-A79B-A1B49BA87D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06898"/>
          </a:xfrm>
        </p:spPr>
        <p:txBody>
          <a:bodyPr>
            <a:normAutofit/>
          </a:bodyPr>
          <a:lstStyle/>
          <a:p>
            <a:r>
              <a:rPr lang="en-US" sz="3200" noProof="1"/>
              <a:t>The </a:t>
            </a:r>
            <a:r>
              <a:rPr lang="en-US" sz="3200" b="1" noProof="1">
                <a:solidFill>
                  <a:schemeClr val="bg1"/>
                </a:solidFill>
              </a:rPr>
              <a:t>Hub Clients </a:t>
            </a:r>
            <a:r>
              <a:rPr lang="en-US" sz="3200" noProof="1"/>
              <a:t>is represented by the </a:t>
            </a:r>
            <a:r>
              <a:rPr lang="en-US" sz="3200" b="1" noProof="1">
                <a:solidFill>
                  <a:schemeClr val="bg1"/>
                </a:solidFill>
              </a:rPr>
              <a:t>Clients </a:t>
            </a:r>
            <a:r>
              <a:rPr lang="en-US" sz="3200" noProof="1"/>
              <a:t>property</a:t>
            </a:r>
          </a:p>
          <a:p>
            <a:pPr lvl="1"/>
            <a:r>
              <a:rPr lang="en-US" sz="2800" noProof="1"/>
              <a:t>It contains properties for communication between server and client</a:t>
            </a:r>
          </a:p>
          <a:p>
            <a:r>
              <a:rPr lang="en-US" sz="3000" noProof="1"/>
              <a:t>The most important members provided by the </a:t>
            </a:r>
            <a:r>
              <a:rPr lang="en-US" sz="3000" b="1" noProof="1">
                <a:solidFill>
                  <a:schemeClr val="bg1"/>
                </a:solidFill>
              </a:rPr>
              <a:t>Clients</a:t>
            </a:r>
            <a:r>
              <a:rPr lang="en-US" sz="3000" noProof="1"/>
              <a:t> are: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All</a:t>
            </a:r>
            <a:r>
              <a:rPr lang="en-US" sz="2800" noProof="1"/>
              <a:t> – Calls a method on </a:t>
            </a:r>
            <a:r>
              <a:rPr lang="en-US" sz="2800" b="1" noProof="1">
                <a:solidFill>
                  <a:schemeClr val="bg1"/>
                </a:solidFill>
              </a:rPr>
              <a:t>all</a:t>
            </a:r>
            <a:r>
              <a:rPr lang="en-US" sz="2800" noProof="1"/>
              <a:t> connected clients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Caller</a:t>
            </a:r>
            <a:r>
              <a:rPr lang="en-US" sz="2800" noProof="1"/>
              <a:t> – Calls a method on the </a:t>
            </a:r>
            <a:r>
              <a:rPr lang="en-US" sz="2800" b="1" noProof="1">
                <a:solidFill>
                  <a:schemeClr val="bg1"/>
                </a:solidFill>
              </a:rPr>
              <a:t>client</a:t>
            </a:r>
            <a:r>
              <a:rPr lang="en-US" sz="2800" noProof="1"/>
              <a:t> that </a:t>
            </a:r>
            <a:r>
              <a:rPr lang="en-US" sz="2800" b="1" noProof="1">
                <a:solidFill>
                  <a:schemeClr val="bg1"/>
                </a:solidFill>
              </a:rPr>
              <a:t>invoked</a:t>
            </a:r>
            <a:r>
              <a:rPr lang="en-US" sz="2800" noProof="1"/>
              <a:t> the </a:t>
            </a:r>
            <a:r>
              <a:rPr lang="en-US" sz="2800" b="1" noProof="1">
                <a:solidFill>
                  <a:schemeClr val="bg1"/>
                </a:solidFill>
              </a:rPr>
              <a:t>hub method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Others</a:t>
            </a:r>
            <a:r>
              <a:rPr lang="en-US" sz="2800" noProof="1"/>
              <a:t> – Calls a method on all connected clients </a:t>
            </a:r>
            <a:r>
              <a:rPr lang="en-US" sz="2800" b="1" noProof="1">
                <a:solidFill>
                  <a:schemeClr val="bg1"/>
                </a:solidFill>
              </a:rPr>
              <a:t>except</a:t>
            </a:r>
            <a:r>
              <a:rPr lang="en-US" sz="2800" noProof="1"/>
              <a:t> the </a:t>
            </a:r>
            <a:r>
              <a:rPr lang="en-US" sz="2800" b="1" noProof="1">
                <a:solidFill>
                  <a:schemeClr val="bg1"/>
                </a:solidFill>
              </a:rPr>
              <a:t>caller client</a:t>
            </a:r>
          </a:p>
          <a:p>
            <a:r>
              <a:rPr lang="en-US" sz="3000" noProof="1"/>
              <a:t>The </a:t>
            </a:r>
            <a:r>
              <a:rPr lang="en-US" sz="3000" b="1" noProof="1">
                <a:solidFill>
                  <a:schemeClr val="bg1"/>
                </a:solidFill>
              </a:rPr>
              <a:t>Clients</a:t>
            </a:r>
            <a:r>
              <a:rPr lang="en-US" sz="3000" noProof="1"/>
              <a:t> also holds many other methods for </a:t>
            </a:r>
            <a:r>
              <a:rPr lang="en-US" sz="3000" b="1" noProof="1">
                <a:solidFill>
                  <a:schemeClr val="bg1"/>
                </a:solidFill>
              </a:rPr>
              <a:t>filtering clients</a:t>
            </a:r>
          </a:p>
          <a:p>
            <a:pPr lvl="1"/>
            <a:r>
              <a:rPr lang="en-US" sz="2800" noProof="1"/>
              <a:t>These methods helps specify </a:t>
            </a:r>
            <a:r>
              <a:rPr lang="en-US" sz="2800" b="1" noProof="1">
                <a:solidFill>
                  <a:schemeClr val="bg1"/>
                </a:solidFill>
              </a:rPr>
              <a:t>particular clients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54C922-FC62-4DBA-B4A2-E63900636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ASP.NET Core SignalR Hubs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165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11874D-11FC-4D8C-A79B-A1B49BA87D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18740" cy="5406898"/>
          </a:xfrm>
        </p:spPr>
        <p:txBody>
          <a:bodyPr>
            <a:normAutofit/>
          </a:bodyPr>
          <a:lstStyle/>
          <a:p>
            <a:r>
              <a:rPr lang="en-US" sz="3200" noProof="1"/>
              <a:t>The </a:t>
            </a:r>
            <a:r>
              <a:rPr lang="en-US" sz="3200" b="1" noProof="1">
                <a:solidFill>
                  <a:schemeClr val="bg1"/>
                </a:solidFill>
              </a:rPr>
              <a:t>Group Manager </a:t>
            </a:r>
            <a:r>
              <a:rPr lang="en-US" sz="3200" noProof="1"/>
              <a:t>is represented by the </a:t>
            </a:r>
            <a:r>
              <a:rPr lang="en-US" sz="3200" b="1" noProof="1">
                <a:solidFill>
                  <a:schemeClr val="bg1"/>
                </a:solidFill>
              </a:rPr>
              <a:t>Groups </a:t>
            </a:r>
            <a:r>
              <a:rPr lang="en-US" sz="3200" noProof="1"/>
              <a:t>property</a:t>
            </a:r>
          </a:p>
          <a:p>
            <a:pPr lvl="1"/>
            <a:r>
              <a:rPr lang="en-US" sz="2800" noProof="1"/>
              <a:t>It contains properties for managing client clustering</a:t>
            </a:r>
          </a:p>
          <a:p>
            <a:pPr lvl="1"/>
            <a:r>
              <a:rPr lang="en-US" sz="2800" noProof="1"/>
              <a:t>You can add </a:t>
            </a:r>
            <a:r>
              <a:rPr lang="en-US" sz="2800" b="1" noProof="1">
                <a:solidFill>
                  <a:schemeClr val="bg1"/>
                </a:solidFill>
              </a:rPr>
              <a:t>Clients</a:t>
            </a:r>
            <a:r>
              <a:rPr lang="en-US" sz="2800" noProof="1"/>
              <a:t> to a specific </a:t>
            </a:r>
            <a:r>
              <a:rPr lang="en-US" sz="2800" b="1" noProof="1">
                <a:solidFill>
                  <a:schemeClr val="bg1"/>
                </a:solidFill>
              </a:rPr>
              <a:t>Group</a:t>
            </a:r>
          </a:p>
          <a:p>
            <a:pPr lvl="2"/>
            <a:r>
              <a:rPr lang="en-US" sz="2600" noProof="1"/>
              <a:t>Using </a:t>
            </a:r>
            <a:r>
              <a:rPr lang="en-US" sz="2600" b="1" noProof="1">
                <a:solidFill>
                  <a:schemeClr val="bg1"/>
                </a:solidFill>
              </a:rPr>
              <a:t>AddToGroupAsync()</a:t>
            </a:r>
            <a:endParaRPr lang="en-US" sz="2600" noProof="1"/>
          </a:p>
          <a:p>
            <a:pPr lvl="1"/>
            <a:r>
              <a:rPr lang="en-US" sz="2800" noProof="1"/>
              <a:t>You can remove </a:t>
            </a:r>
            <a:r>
              <a:rPr lang="en-US" sz="2800" b="1" noProof="1">
                <a:solidFill>
                  <a:schemeClr val="bg1"/>
                </a:solidFill>
              </a:rPr>
              <a:t>Clients</a:t>
            </a:r>
            <a:r>
              <a:rPr lang="en-US" sz="2800" noProof="1"/>
              <a:t> from a specific </a:t>
            </a:r>
            <a:r>
              <a:rPr lang="en-US" sz="2800" b="1" noProof="1">
                <a:solidFill>
                  <a:schemeClr val="bg1"/>
                </a:solidFill>
              </a:rPr>
              <a:t>Group</a:t>
            </a:r>
          </a:p>
          <a:p>
            <a:pPr lvl="2"/>
            <a:r>
              <a:rPr lang="en-US" sz="2600" noProof="1"/>
              <a:t>Using </a:t>
            </a:r>
            <a:r>
              <a:rPr lang="en-US" sz="2600" b="1" noProof="1">
                <a:solidFill>
                  <a:schemeClr val="bg1"/>
                </a:solidFill>
              </a:rPr>
              <a:t>RemoveFromGroupAsync()</a:t>
            </a:r>
          </a:p>
          <a:p>
            <a:pPr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Grouping Clients </a:t>
            </a:r>
            <a:r>
              <a:rPr lang="en-US" sz="3000" noProof="1"/>
              <a:t>helps you </a:t>
            </a:r>
            <a:r>
              <a:rPr lang="en-US" sz="3000" b="1" noProof="1">
                <a:solidFill>
                  <a:schemeClr val="bg1"/>
                </a:solidFill>
              </a:rPr>
              <a:t>broadcast</a:t>
            </a:r>
            <a:r>
              <a:rPr lang="en-US" sz="3000" noProof="1"/>
              <a:t> messages to specific auditories</a:t>
            </a:r>
          </a:p>
          <a:p>
            <a:pPr lvl="1"/>
            <a:r>
              <a:rPr lang="en-US" sz="2800" noProof="1"/>
              <a:t>In </a:t>
            </a:r>
            <a:r>
              <a:rPr lang="en-US" sz="2800" b="1" noProof="1">
                <a:solidFill>
                  <a:schemeClr val="bg1"/>
                </a:solidFill>
              </a:rPr>
              <a:t>real-time apps</a:t>
            </a:r>
            <a:r>
              <a:rPr lang="en-US" sz="2800" noProof="1"/>
              <a:t>, it is </a:t>
            </a:r>
            <a:r>
              <a:rPr lang="en-US" sz="2800" b="1" noProof="1">
                <a:solidFill>
                  <a:schemeClr val="bg1"/>
                </a:solidFill>
              </a:rPr>
              <a:t>rarely</a:t>
            </a:r>
            <a:r>
              <a:rPr lang="en-US" sz="2800" noProof="1"/>
              <a:t> needed to </a:t>
            </a:r>
            <a:r>
              <a:rPr lang="en-US" sz="2800" b="1" noProof="1">
                <a:solidFill>
                  <a:schemeClr val="bg1"/>
                </a:solidFill>
              </a:rPr>
              <a:t>broadcast</a:t>
            </a:r>
            <a:r>
              <a:rPr lang="en-US" sz="2800" noProof="1"/>
              <a:t> a message to </a:t>
            </a:r>
            <a:r>
              <a:rPr lang="en-US" sz="2800" b="1" noProof="1">
                <a:solidFill>
                  <a:schemeClr val="bg1"/>
                </a:solidFill>
              </a:rPr>
              <a:t>all clients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54C922-FC62-4DBA-B4A2-E63900636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ASP.NET Core SignalR Hubs</a:t>
            </a:r>
          </a:p>
        </p:txBody>
      </p:sp>
      <p:pic>
        <p:nvPicPr>
          <p:cNvPr id="6" name="Graphic 5" descr="Meeting">
            <a:extLst>
              <a:ext uri="{FF2B5EF4-FFF2-40B4-BE49-F238E27FC236}">
                <a16:creationId xmlns:a16="http://schemas.microsoft.com/office/drawing/2014/main" id="{608A6F48-B294-4CCD-A41D-59E0F3F76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220808" y="1443404"/>
            <a:ext cx="3971192" cy="3971192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5148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82932A-E4D7-42B8-A1C4-49060A44C2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9810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400" b="1" noProof="1">
                <a:solidFill>
                  <a:schemeClr val="bg1"/>
                </a:solidFill>
              </a:rPr>
              <a:t>SignalR</a:t>
            </a:r>
            <a:r>
              <a:rPr lang="en-US" sz="3400" noProof="1"/>
              <a:t> code is asynchronous to ensure maximum scalability</a:t>
            </a:r>
          </a:p>
          <a:p>
            <a:pPr lvl="1"/>
            <a:r>
              <a:rPr lang="en-US" sz="3200" noProof="1"/>
              <a:t>Use await when calling </a:t>
            </a:r>
            <a:r>
              <a:rPr lang="en-US" sz="3200" b="1" noProof="1">
                <a:solidFill>
                  <a:schemeClr val="bg1"/>
                </a:solidFill>
              </a:rPr>
              <a:t>async</a:t>
            </a:r>
            <a:r>
              <a:rPr lang="en-US" sz="3200" noProof="1"/>
              <a:t> methods that depend on the </a:t>
            </a:r>
            <a:r>
              <a:rPr lang="en-US" sz="3200" b="1" noProof="1">
                <a:solidFill>
                  <a:schemeClr val="bg1"/>
                </a:solidFill>
              </a:rPr>
              <a:t>Hub</a:t>
            </a:r>
          </a:p>
          <a:p>
            <a:pPr lvl="1"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</a:rPr>
              <a:t>Async</a:t>
            </a:r>
            <a:r>
              <a:rPr lang="en-US" sz="3200" noProof="1"/>
              <a:t> methods can fail if the hub method completes first</a:t>
            </a:r>
          </a:p>
          <a:p>
            <a:pPr>
              <a:buClr>
                <a:srgbClr val="234465"/>
              </a:buClr>
            </a:pPr>
            <a:r>
              <a:rPr lang="en-US" sz="3400" b="1" noProof="1">
                <a:solidFill>
                  <a:schemeClr val="bg1"/>
                </a:solidFill>
              </a:rPr>
              <a:t>Hub</a:t>
            </a:r>
            <a:r>
              <a:rPr lang="en-US" sz="3400" noProof="1"/>
              <a:t> methods can return any type and receive any parameters</a:t>
            </a:r>
          </a:p>
          <a:p>
            <a:pPr lvl="1"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</a:rPr>
              <a:t>SignalR</a:t>
            </a:r>
            <a:r>
              <a:rPr lang="en-US" sz="3200" noProof="1"/>
              <a:t> handles serialization and deserialization</a:t>
            </a:r>
          </a:p>
          <a:p>
            <a:pPr>
              <a:buClr>
                <a:srgbClr val="234465"/>
              </a:buClr>
            </a:pPr>
            <a:r>
              <a:rPr lang="en-US" sz="3400" b="1" noProof="1">
                <a:solidFill>
                  <a:schemeClr val="bg1"/>
                </a:solidFill>
              </a:rPr>
              <a:t>Hubs</a:t>
            </a:r>
            <a:r>
              <a:rPr lang="en-US" sz="3400" noProof="1"/>
              <a:t> are transient</a:t>
            </a:r>
          </a:p>
          <a:p>
            <a:pPr lvl="1"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</a:rPr>
              <a:t>Don't</a:t>
            </a:r>
            <a:r>
              <a:rPr lang="en-US" sz="3200" noProof="1"/>
              <a:t> </a:t>
            </a:r>
            <a:r>
              <a:rPr lang="en-US" sz="3200" b="1" noProof="1">
                <a:solidFill>
                  <a:schemeClr val="bg1"/>
                </a:solidFill>
              </a:rPr>
              <a:t>store state </a:t>
            </a:r>
            <a:r>
              <a:rPr lang="en-US" sz="3200" noProof="1"/>
              <a:t>in a property on the hub class</a:t>
            </a:r>
          </a:p>
          <a:p>
            <a:pPr lvl="1"/>
            <a:r>
              <a:rPr lang="en-US" sz="3200" noProof="1"/>
              <a:t>Every hub method call is executed on a </a:t>
            </a:r>
            <a:r>
              <a:rPr lang="en-US" sz="3200" b="1" noProof="1">
                <a:solidFill>
                  <a:schemeClr val="bg1"/>
                </a:solidFill>
              </a:rPr>
              <a:t>new hub instance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26A234-DAFD-497E-97AA-7AD42E3AA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 noProof="1"/>
              <a:t>SignalR Notes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216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5109" y="5184000"/>
            <a:ext cx="10961783" cy="768084"/>
          </a:xfrm>
        </p:spPr>
        <p:txBody>
          <a:bodyPr/>
          <a:lstStyle/>
          <a:p>
            <a:r>
              <a:rPr lang="en-US" sz="4800" dirty="0"/>
              <a:t>Creating a Very Simplistic Chat Application</a:t>
            </a:r>
            <a:endParaRPr lang="bg-BG" sz="4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684" y="639000"/>
            <a:ext cx="7342632" cy="385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46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82932A-E4D7-42B8-A1C4-49060A44C2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1931427"/>
          </a:xfrm>
        </p:spPr>
        <p:txBody>
          <a:bodyPr/>
          <a:lstStyle/>
          <a:p>
            <a:r>
              <a:rPr lang="en-GB" sz="3000" dirty="0"/>
              <a:t>Simple </a:t>
            </a:r>
            <a:r>
              <a:rPr lang="en-US" sz="3000" b="1" dirty="0">
                <a:solidFill>
                  <a:schemeClr val="bg1"/>
                </a:solidFill>
              </a:rPr>
              <a:t>Chat</a:t>
            </a:r>
            <a:r>
              <a:rPr lang="en-US" sz="3000" dirty="0"/>
              <a:t> application in </a:t>
            </a:r>
            <a:r>
              <a:rPr lang="en-US" sz="3000" b="1" dirty="0">
                <a:solidFill>
                  <a:schemeClr val="bg1"/>
                </a:solidFill>
              </a:rPr>
              <a:t>ASP.NET Core</a:t>
            </a:r>
          </a:p>
          <a:p>
            <a:pPr lvl="1"/>
            <a:r>
              <a:rPr lang="en-US" sz="2800" dirty="0"/>
              <a:t>Creating an empty project</a:t>
            </a:r>
          </a:p>
          <a:p>
            <a:pPr lvl="1"/>
            <a:r>
              <a:rPr lang="en-US" sz="2800" dirty="0"/>
              <a:t>In Solution Explorer, Right-click on the project, Add -&gt; Client-Side Library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26A234-DAFD-497E-97AA-7AD42E3AA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Including SignalR in ASP.NET Core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000" y="2989059"/>
            <a:ext cx="5175000" cy="365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42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82932A-E4D7-42B8-A1C4-49060A44C2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766" y="1196125"/>
            <a:ext cx="11818096" cy="5398106"/>
          </a:xfrm>
        </p:spPr>
        <p:txBody>
          <a:bodyPr/>
          <a:lstStyle/>
          <a:p>
            <a:r>
              <a:rPr lang="en-US" sz="3000" noProof="1"/>
              <a:t>Simple </a:t>
            </a:r>
            <a:r>
              <a:rPr lang="en-US" sz="3000" b="1" noProof="1">
                <a:solidFill>
                  <a:schemeClr val="bg1"/>
                </a:solidFill>
              </a:rPr>
              <a:t>Chat</a:t>
            </a:r>
            <a:r>
              <a:rPr lang="en-US" sz="3000" noProof="1"/>
              <a:t> application in </a:t>
            </a:r>
            <a:r>
              <a:rPr lang="en-US" sz="3000" b="1" noProof="1">
                <a:solidFill>
                  <a:schemeClr val="bg1"/>
                </a:solidFill>
              </a:rPr>
              <a:t>ASP.NET Core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ChatHub.cs</a:t>
            </a:r>
            <a:r>
              <a:rPr lang="en-US" sz="2800" noProof="1">
                <a:solidFill>
                  <a:schemeClr val="bg1"/>
                </a:solidFill>
              </a:rPr>
              <a:t> </a:t>
            </a:r>
            <a:r>
              <a:rPr lang="en-US" sz="2800" noProof="1"/>
              <a:t>class file</a:t>
            </a:r>
          </a:p>
          <a:p>
            <a:pPr lvl="1"/>
            <a:endParaRPr lang="en-US" sz="2800" noProof="1"/>
          </a:p>
          <a:p>
            <a:pPr lvl="1"/>
            <a:endParaRPr lang="en-US" sz="2800" noProof="1"/>
          </a:p>
          <a:p>
            <a:pPr lvl="1"/>
            <a:endParaRPr lang="en-US" sz="2800" noProof="1"/>
          </a:p>
          <a:p>
            <a:pPr lvl="1"/>
            <a:r>
              <a:rPr lang="en-US" sz="2800" noProof="1"/>
              <a:t>The </a:t>
            </a:r>
            <a:r>
              <a:rPr lang="en-US" sz="2800" b="1" noProof="1">
                <a:solidFill>
                  <a:schemeClr val="bg1"/>
                </a:solidFill>
              </a:rPr>
              <a:t>ChatHub</a:t>
            </a:r>
            <a:r>
              <a:rPr lang="en-US" sz="2800" noProof="1"/>
              <a:t> class inherits from the </a:t>
            </a:r>
            <a:r>
              <a:rPr lang="en-US" sz="2800" b="1" noProof="1">
                <a:solidFill>
                  <a:schemeClr val="bg1"/>
                </a:solidFill>
              </a:rPr>
              <a:t>SignalR Hub </a:t>
            </a:r>
            <a:r>
              <a:rPr lang="en-US" sz="2800" noProof="1"/>
              <a:t>class</a:t>
            </a:r>
          </a:p>
          <a:p>
            <a:pPr lvl="2"/>
            <a:r>
              <a:rPr lang="en-US" sz="2600" noProof="1"/>
              <a:t>The </a:t>
            </a:r>
            <a:r>
              <a:rPr lang="en-US" sz="2600" b="1" noProof="1">
                <a:solidFill>
                  <a:schemeClr val="bg1"/>
                </a:solidFill>
              </a:rPr>
              <a:t>Hub</a:t>
            </a:r>
            <a:r>
              <a:rPr lang="en-US" sz="2600" noProof="1"/>
              <a:t> class manages connections, groups and messaging</a:t>
            </a:r>
          </a:p>
          <a:p>
            <a:pPr lvl="1"/>
            <a:r>
              <a:rPr lang="en-US" sz="2800" noProof="1"/>
              <a:t>The </a:t>
            </a:r>
            <a:r>
              <a:rPr lang="en-US" sz="2800" b="1" noProof="1">
                <a:solidFill>
                  <a:schemeClr val="bg1"/>
                </a:solidFill>
              </a:rPr>
              <a:t>SendMessage</a:t>
            </a:r>
            <a:r>
              <a:rPr lang="en-US" sz="2800" noProof="1"/>
              <a:t> method can be called by any connected client</a:t>
            </a:r>
          </a:p>
          <a:p>
            <a:pPr lvl="2"/>
            <a:r>
              <a:rPr lang="en-US" sz="2600" noProof="1"/>
              <a:t>It sends the received message to all clients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26A234-DAFD-497E-97AA-7AD42E3AA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 noProof="1"/>
              <a:t>Including SignalR in ASP.NET Core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7195D586-978A-405D-A4D2-93CBAF2960FD}"/>
              </a:ext>
            </a:extLst>
          </p:cNvPr>
          <p:cNvSpPr txBox="1">
            <a:spLocks/>
          </p:cNvSpPr>
          <p:nvPr/>
        </p:nvSpPr>
        <p:spPr>
          <a:xfrm>
            <a:off x="919020" y="2379031"/>
            <a:ext cx="9316980" cy="18339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ChatHub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: Hub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async Task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Send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(string message)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await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this.Clients.All.SendAsync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"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NewMessage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",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new Message { User =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this.Context.User.Identity.Name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, Text = message, });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083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82932A-E4D7-42B8-A1C4-49060A44C2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98106"/>
          </a:xfrm>
        </p:spPr>
        <p:txBody>
          <a:bodyPr/>
          <a:lstStyle/>
          <a:p>
            <a:r>
              <a:rPr lang="en-US" sz="3000" noProof="1"/>
              <a:t>Simple </a:t>
            </a:r>
            <a:r>
              <a:rPr lang="en-US" sz="3000" b="1" noProof="1">
                <a:solidFill>
                  <a:schemeClr val="bg1"/>
                </a:solidFill>
              </a:rPr>
              <a:t>Chat</a:t>
            </a:r>
            <a:r>
              <a:rPr lang="en-US" sz="3000" noProof="1"/>
              <a:t> application in </a:t>
            </a:r>
            <a:r>
              <a:rPr lang="en-US" sz="3000" b="1" noProof="1">
                <a:solidFill>
                  <a:schemeClr val="bg1"/>
                </a:solidFill>
              </a:rPr>
              <a:t>ASP.NET Core</a:t>
            </a:r>
          </a:p>
          <a:p>
            <a:pPr lvl="1"/>
            <a:r>
              <a:rPr lang="en-US" sz="2800" noProof="1"/>
              <a:t>Configuring </a:t>
            </a:r>
            <a:r>
              <a:rPr lang="en-US" sz="2800" b="1" noProof="1">
                <a:solidFill>
                  <a:schemeClr val="bg1"/>
                </a:solidFill>
              </a:rPr>
              <a:t>SignalR</a:t>
            </a:r>
            <a:endParaRPr lang="en-US" sz="2800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26A234-DAFD-497E-97AA-7AD42E3AA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 noProof="1"/>
              <a:t>Including SignalR in ASP.NET Core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9508EC-6478-445C-A4AC-C41895C1D007}"/>
              </a:ext>
            </a:extLst>
          </p:cNvPr>
          <p:cNvSpPr txBox="1">
            <a:spLocks/>
          </p:cNvSpPr>
          <p:nvPr/>
        </p:nvSpPr>
        <p:spPr>
          <a:xfrm>
            <a:off x="919019" y="2379031"/>
            <a:ext cx="10414265" cy="4142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Startup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void ConfigureServices(IServiceCollection services)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services.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AddSignalR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endParaRPr lang="bg-BG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Configure(IApplicationBuilder app, IHostingEnvironment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env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 {</a:t>
            </a:r>
            <a:endParaRPr lang="bg-BG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app.UseEndpoints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(endpoints =&gt;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endpoints.MapControllerRoute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    name: "default",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    pattern: "{controller=Home}/{action=Index}/{id?}");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endpoints.MapHub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ChatHub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&gt;("/chat"); //Configure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ChatHub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endpoint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});</a:t>
            </a:r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...</a:t>
            </a:r>
            <a:endParaRPr lang="bg-BG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865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82932A-E4D7-42B8-A1C4-49060A44C2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740506"/>
          </a:xfrm>
        </p:spPr>
        <p:txBody>
          <a:bodyPr>
            <a:normAutofit/>
          </a:bodyPr>
          <a:lstStyle/>
          <a:p>
            <a:r>
              <a:rPr lang="en-US" sz="3000" noProof="1"/>
              <a:t>Simple </a:t>
            </a:r>
            <a:r>
              <a:rPr lang="en-US" sz="3000" b="1" noProof="1">
                <a:solidFill>
                  <a:schemeClr val="bg1"/>
                </a:solidFill>
              </a:rPr>
              <a:t>Chat</a:t>
            </a:r>
            <a:r>
              <a:rPr lang="en-US" sz="3000" noProof="1"/>
              <a:t> application in </a:t>
            </a:r>
            <a:r>
              <a:rPr lang="en-US" sz="3000" b="1" noProof="1">
                <a:solidFill>
                  <a:schemeClr val="bg1"/>
                </a:solidFill>
              </a:rPr>
              <a:t>ASP.NET</a:t>
            </a:r>
            <a:r>
              <a:rPr lang="en-US" sz="3000" b="1" noProof="1"/>
              <a:t> </a:t>
            </a:r>
            <a:r>
              <a:rPr lang="en-US" sz="3000" b="1" noProof="1">
                <a:solidFill>
                  <a:schemeClr val="bg1"/>
                </a:solidFill>
              </a:rPr>
              <a:t>Core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JavaScript</a:t>
            </a:r>
            <a:r>
              <a:rPr lang="en-US" sz="2800" noProof="1"/>
              <a:t> (Client) code - </a:t>
            </a:r>
            <a:r>
              <a:rPr lang="en-US" sz="2800" b="1" noProof="1">
                <a:solidFill>
                  <a:schemeClr val="bg1"/>
                </a:solidFill>
              </a:rPr>
              <a:t>chat.js</a:t>
            </a:r>
            <a:endParaRPr lang="en-US" sz="2800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26A234-DAFD-497E-97AA-7AD42E3AA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 noProof="1"/>
              <a:t>Including SignalR in ASP.NET Core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3F5A9A6E-CDD0-491B-BD70-6A353BB39ED4}"/>
              </a:ext>
            </a:extLst>
          </p:cNvPr>
          <p:cNvSpPr txBox="1">
            <a:spLocks/>
          </p:cNvSpPr>
          <p:nvPr/>
        </p:nvSpPr>
        <p:spPr>
          <a:xfrm>
            <a:off x="440073" y="2444596"/>
            <a:ext cx="11318754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var connection = new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signalR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HubConnectionBuilder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withUrl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/chat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").build();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The Receive Message Client event. This will trigger, when the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Back-End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calls the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ReceiveMessage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method</a:t>
            </a:r>
          </a:p>
          <a:p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connection.on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NewMessage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", function 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message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 {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...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});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//An error handler for connection errors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connection.start().catch(function (err)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console.error(err.toString());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});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The Send Message DOM event. This will trigger the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Back-End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SendMessage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method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document.getElementById("sendButton").addEventListener("click", function (event) {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...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});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582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82932A-E4D7-42B8-A1C4-49060A44C2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703013"/>
          </a:xfrm>
        </p:spPr>
        <p:txBody>
          <a:bodyPr>
            <a:normAutofit/>
          </a:bodyPr>
          <a:lstStyle/>
          <a:p>
            <a:r>
              <a:rPr lang="en-US" sz="3000" noProof="1"/>
              <a:t>Simple </a:t>
            </a:r>
            <a:r>
              <a:rPr lang="en-US" sz="3000" b="1" noProof="1">
                <a:solidFill>
                  <a:schemeClr val="bg1"/>
                </a:solidFill>
              </a:rPr>
              <a:t>Chat</a:t>
            </a:r>
            <a:r>
              <a:rPr lang="en-US" sz="3000" noProof="1"/>
              <a:t> application in </a:t>
            </a:r>
            <a:r>
              <a:rPr lang="en-US" sz="3000" b="1" noProof="1">
                <a:solidFill>
                  <a:schemeClr val="bg1"/>
                </a:solidFill>
              </a:rPr>
              <a:t>ASP.NET</a:t>
            </a:r>
            <a:r>
              <a:rPr lang="en-US" sz="3000" b="1" noProof="1"/>
              <a:t> </a:t>
            </a:r>
            <a:r>
              <a:rPr lang="en-US" sz="3000" b="1" noProof="1">
                <a:solidFill>
                  <a:schemeClr val="bg1"/>
                </a:solidFill>
              </a:rPr>
              <a:t>Core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26A234-DAFD-497E-97AA-7AD42E3AA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 noProof="1"/>
              <a:t>Including SignalR in ASP.NET Core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3F5A9A6E-CDD0-491B-BD70-6A353BB39ED4}"/>
              </a:ext>
            </a:extLst>
          </p:cNvPr>
          <p:cNvSpPr txBox="1">
            <a:spLocks/>
          </p:cNvSpPr>
          <p:nvPr/>
        </p:nvSpPr>
        <p:spPr>
          <a:xfrm>
            <a:off x="1269022" y="1735333"/>
            <a:ext cx="10451977" cy="25264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connection.on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NewMessage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", function (message)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msg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message.text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.replace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(/&amp;/g, "&amp;amp;").replace(/&lt;/g, "&amp;lt;").replace(/&gt;/g, "&amp;gt;");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encodedMsg = 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[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 + 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message.user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+ 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]: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 +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msg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messageElement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 document.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createElement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h3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messageElement.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textContent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encodedMsg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document.getElementById("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messagesList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appendChild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(messageElement);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});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45EBF3-D55C-4FA0-8A1C-BD8EEE5C6F9D}"/>
              </a:ext>
            </a:extLst>
          </p:cNvPr>
          <p:cNvSpPr txBox="1">
            <a:spLocks/>
          </p:cNvSpPr>
          <p:nvPr/>
        </p:nvSpPr>
        <p:spPr>
          <a:xfrm>
            <a:off x="1581584" y="4486849"/>
            <a:ext cx="9028831" cy="18339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document.getElementById("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sendButton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").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addEventListener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click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", function (event)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message = document.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getElementById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messageInput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").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value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connection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invoke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Send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", message).catch(function (err)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return console.error(err.toString());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event.preventDefault();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501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16748" y="1271804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727511" y="1655763"/>
            <a:ext cx="7766664" cy="4620870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2"/>
                </a:solidFill>
              </a:rPr>
              <a:t>Real-Time Applications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2"/>
                </a:solidFill>
              </a:rPr>
              <a:t>Web Communication Fundamentals</a:t>
            </a:r>
          </a:p>
          <a:p>
            <a:pPr lvl="1">
              <a:lnSpc>
                <a:spcPct val="100000"/>
              </a:lnSpc>
            </a:pPr>
            <a:r>
              <a:rPr lang="en-US" sz="2200" b="1" noProof="1">
                <a:solidFill>
                  <a:schemeClr val="bg2"/>
                </a:solidFill>
              </a:rPr>
              <a:t>Short Polling</a:t>
            </a:r>
          </a:p>
          <a:p>
            <a:pPr lvl="1">
              <a:lnSpc>
                <a:spcPct val="100000"/>
              </a:lnSpc>
            </a:pPr>
            <a:r>
              <a:rPr lang="en-US" sz="2200" b="1" noProof="1">
                <a:solidFill>
                  <a:schemeClr val="bg2"/>
                </a:solidFill>
              </a:rPr>
              <a:t>Long Polling</a:t>
            </a:r>
          </a:p>
          <a:p>
            <a:pPr lvl="1">
              <a:lnSpc>
                <a:spcPct val="100000"/>
              </a:lnSpc>
            </a:pPr>
            <a:r>
              <a:rPr lang="en-US" sz="2200" b="1" noProof="1">
                <a:solidFill>
                  <a:schemeClr val="bg2"/>
                </a:solidFill>
              </a:rPr>
              <a:t>Server-Sent Events</a:t>
            </a:r>
          </a:p>
          <a:p>
            <a:pPr lvl="1">
              <a:lnSpc>
                <a:spcPct val="100000"/>
              </a:lnSpc>
            </a:pPr>
            <a:r>
              <a:rPr lang="en-US" sz="2200" b="1" noProof="1">
                <a:solidFill>
                  <a:schemeClr val="bg2"/>
                </a:solidFill>
              </a:rPr>
              <a:t>WebSockets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2"/>
                </a:solidFill>
              </a:rPr>
              <a:t>Remote Procedure Calls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2"/>
                </a:solidFill>
              </a:rPr>
              <a:t>ASP.NET Core SignalR</a:t>
            </a:r>
          </a:p>
          <a:p>
            <a:pPr lvl="1">
              <a:lnSpc>
                <a:spcPct val="100000"/>
              </a:lnSpc>
            </a:pPr>
            <a:r>
              <a:rPr lang="en-US" sz="2200" b="1" noProof="1">
                <a:solidFill>
                  <a:schemeClr val="bg2"/>
                </a:solidFill>
              </a:rPr>
              <a:t>Real-time chat application with SignalR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93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4800" dirty="0"/>
              <a:t>Candidates, Live Communication, Benefits</a:t>
            </a:r>
            <a:endParaRPr lang="bg-BG" sz="4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167" y="1785360"/>
            <a:ext cx="3110779" cy="1743645"/>
          </a:xfrm>
          <a:prstGeom prst="rect">
            <a:avLst/>
          </a:prstGeom>
        </p:spPr>
      </p:pic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z="3600" dirty="0"/>
              <a:t>Real-Time Applications</a:t>
            </a:r>
            <a:endParaRPr lang="bg-BG" sz="3600" dirty="0"/>
          </a:p>
        </p:txBody>
      </p:sp>
    </p:spTree>
    <p:extLst>
      <p:ext uri="{BB962C8B-B14F-4D97-AF65-F5344CB8AC3E}">
        <p14:creationId xmlns:p14="http://schemas.microsoft.com/office/powerpoint/2010/main" val="55205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94F615-D762-4C0E-9CE1-7ABC06596F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Real-Time Applications </a:t>
            </a:r>
            <a:r>
              <a:rPr lang="en-US" dirty="0"/>
              <a:t>are essentially </a:t>
            </a:r>
            <a:r>
              <a:rPr lang="en-US" b="1" dirty="0">
                <a:solidFill>
                  <a:schemeClr val="bg1"/>
                </a:solidFill>
              </a:rPr>
              <a:t>live communication </a:t>
            </a:r>
            <a:r>
              <a:rPr lang="en-US" dirty="0"/>
              <a:t>apps</a:t>
            </a:r>
          </a:p>
          <a:p>
            <a:pPr lvl="1"/>
            <a:r>
              <a:rPr lang="en-US" dirty="0"/>
              <a:t>They function within a time frame usually sensed as immediate</a:t>
            </a:r>
          </a:p>
          <a:p>
            <a:pPr lvl="1"/>
            <a:r>
              <a:rPr lang="en-US" dirty="0"/>
              <a:t>They have two-way communication between client and server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Real-Time Application </a:t>
            </a:r>
            <a:r>
              <a:rPr lang="en-US" dirty="0"/>
              <a:t>are used in many cases:</a:t>
            </a:r>
          </a:p>
          <a:p>
            <a:pPr lvl="1"/>
            <a:r>
              <a:rPr lang="en-US" dirty="0"/>
              <a:t>Gaming</a:t>
            </a:r>
          </a:p>
          <a:p>
            <a:pPr lvl="1"/>
            <a:r>
              <a:rPr lang="en-US" dirty="0"/>
              <a:t>Auctions, Betting</a:t>
            </a:r>
            <a:endParaRPr lang="bg-BG" dirty="0"/>
          </a:p>
          <a:p>
            <a:pPr lvl="1"/>
            <a:r>
              <a:rPr lang="en-US" dirty="0"/>
              <a:t>Stock quotes, Crypto</a:t>
            </a:r>
          </a:p>
          <a:p>
            <a:pPr lvl="1"/>
            <a:r>
              <a:rPr lang="en-US" dirty="0"/>
              <a:t>Email clients</a:t>
            </a:r>
          </a:p>
          <a:p>
            <a:pPr lvl="1"/>
            <a:r>
              <a:rPr lang="en-US" dirty="0"/>
              <a:t>Social media</a:t>
            </a:r>
            <a:r>
              <a:rPr lang="bg-BG" dirty="0"/>
              <a:t>, </a:t>
            </a:r>
            <a:r>
              <a:rPr lang="en-US" dirty="0"/>
              <a:t>Chats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95A4D2-78BB-48F7-911F-F8A9698A9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Applications</a:t>
            </a:r>
          </a:p>
        </p:txBody>
      </p:sp>
      <p:pic>
        <p:nvPicPr>
          <p:cNvPr id="1026" name="Picture 2" descr="Ð ÐµÐ·ÑÐ»ÑÐ°Ñ Ñ Ð¸Ð·Ð¾Ð±ÑÐ°Ð¶ÐµÐ½Ð¸Ðµ Ð·Ð° real-time app">
            <a:extLst>
              <a:ext uri="{FF2B5EF4-FFF2-40B4-BE49-F238E27FC236}">
                <a16:creationId xmlns:a16="http://schemas.microsoft.com/office/drawing/2014/main" id="{0CFD21CE-29F8-4E47-BA62-0E2D88CFB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226" y="3614573"/>
            <a:ext cx="4272741" cy="278262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814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94F615-D762-4C0E-9CE1-7ABC06596F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RTAs</a:t>
            </a:r>
            <a:r>
              <a:rPr lang="en-US" sz="3200" dirty="0"/>
              <a:t> use live communication to optimize functionality</a:t>
            </a:r>
          </a:p>
          <a:p>
            <a:pPr lvl="1"/>
            <a:r>
              <a:rPr lang="en-US" sz="3000" dirty="0"/>
              <a:t>This makes them more interactive and comfortable to use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Live communication </a:t>
            </a:r>
            <a:r>
              <a:rPr lang="en-US" sz="3200" dirty="0"/>
              <a:t>often requires additional web protocols</a:t>
            </a:r>
          </a:p>
          <a:p>
            <a:pPr lvl="1"/>
            <a:r>
              <a:rPr lang="en-US" sz="2800" dirty="0"/>
              <a:t>Like the </a:t>
            </a:r>
            <a:r>
              <a:rPr lang="en-US" sz="2800" b="1" dirty="0">
                <a:solidFill>
                  <a:schemeClr val="bg1"/>
                </a:solidFill>
              </a:rPr>
              <a:t>WebSocket</a:t>
            </a:r>
            <a:r>
              <a:rPr lang="en-US" sz="2800" dirty="0"/>
              <a:t> communication protocol for example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Live communication </a:t>
            </a:r>
            <a:r>
              <a:rPr lang="en-US" sz="3200" dirty="0"/>
              <a:t>requires some, unnatural for </a:t>
            </a:r>
            <a:r>
              <a:rPr lang="en-US" sz="3200" b="1" dirty="0">
                <a:solidFill>
                  <a:schemeClr val="bg1"/>
                </a:solidFill>
              </a:rPr>
              <a:t>HTTP</a:t>
            </a:r>
            <a:r>
              <a:rPr lang="en-US" sz="3200" dirty="0"/>
              <a:t>, processes</a:t>
            </a:r>
          </a:p>
          <a:p>
            <a:pPr lvl="1"/>
            <a:r>
              <a:rPr lang="en-US" sz="3000" dirty="0"/>
              <a:t>Server </a:t>
            </a:r>
            <a:r>
              <a:rPr lang="en-US" sz="3000" b="1" dirty="0">
                <a:solidFill>
                  <a:schemeClr val="bg1"/>
                </a:solidFill>
              </a:rPr>
              <a:t>sending</a:t>
            </a:r>
            <a:r>
              <a:rPr lang="en-US" sz="3000" dirty="0"/>
              <a:t> data </a:t>
            </a:r>
            <a:r>
              <a:rPr lang="en-US" sz="3000" b="1" dirty="0">
                <a:solidFill>
                  <a:schemeClr val="bg1"/>
                </a:solidFill>
              </a:rPr>
              <a:t>without</a:t>
            </a:r>
            <a:r>
              <a:rPr lang="en-US" sz="3000" dirty="0"/>
              <a:t> the Client </a:t>
            </a:r>
            <a:r>
              <a:rPr lang="en-US" sz="3000" b="1" dirty="0">
                <a:solidFill>
                  <a:schemeClr val="bg1"/>
                </a:solidFill>
              </a:rPr>
              <a:t>requesting</a:t>
            </a:r>
            <a:r>
              <a:rPr lang="en-US" sz="3000" dirty="0"/>
              <a:t> it</a:t>
            </a:r>
          </a:p>
          <a:p>
            <a:pPr lvl="2"/>
            <a:r>
              <a:rPr lang="en-US" sz="2800" dirty="0"/>
              <a:t>This feature is also known as </a:t>
            </a:r>
            <a:r>
              <a:rPr lang="en-US" sz="2800" b="1" dirty="0">
                <a:solidFill>
                  <a:schemeClr val="bg1"/>
                </a:solidFill>
              </a:rPr>
              <a:t>Server Push </a:t>
            </a:r>
            <a:r>
              <a:rPr lang="en-US" sz="2800" dirty="0"/>
              <a:t>– it is included in </a:t>
            </a:r>
            <a:r>
              <a:rPr lang="en-US" sz="2800" b="1" dirty="0">
                <a:solidFill>
                  <a:schemeClr val="bg1"/>
                </a:solidFill>
              </a:rPr>
              <a:t>HTTP/2</a:t>
            </a:r>
          </a:p>
          <a:p>
            <a:pPr lvl="1"/>
            <a:r>
              <a:rPr lang="en-US" sz="3000" dirty="0"/>
              <a:t>Two-way data transfer over a single connection (</a:t>
            </a:r>
            <a:r>
              <a:rPr lang="en-US" sz="3000" b="1" dirty="0">
                <a:solidFill>
                  <a:schemeClr val="bg1"/>
                </a:solidFill>
              </a:rPr>
              <a:t>Full-Duplex</a:t>
            </a:r>
            <a:r>
              <a:rPr lang="en-US" sz="3000" dirty="0"/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95A4D2-78BB-48F7-911F-F8A9698A9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Applications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147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A15B28-20ED-4945-A367-23579AE1CA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RTAs</a:t>
            </a:r>
            <a:r>
              <a:rPr lang="en-US" dirty="0"/>
              <a:t> solve many problems in the web applications world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Fast Information delivery</a:t>
            </a:r>
          </a:p>
          <a:p>
            <a:pPr lvl="2"/>
            <a:r>
              <a:rPr lang="en-US" dirty="0"/>
              <a:t>Imagine having to refresh a page to check actual live data</a:t>
            </a:r>
          </a:p>
          <a:p>
            <a:pPr lvl="2"/>
            <a:r>
              <a:rPr lang="en-US" dirty="0"/>
              <a:t>This would be catastrophic for crypto apps / betting apps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Interactivity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Comfort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Usability</a:t>
            </a:r>
          </a:p>
          <a:p>
            <a:pPr lvl="2"/>
            <a:r>
              <a:rPr lang="en-US" dirty="0"/>
              <a:t>Imagine having to refresh a chat to check if your friend sent a </a:t>
            </a:r>
            <a:br>
              <a:rPr lang="en-US" dirty="0"/>
            </a:br>
            <a:r>
              <a:rPr lang="en-US" dirty="0"/>
              <a:t>message</a:t>
            </a:r>
          </a:p>
          <a:p>
            <a:pPr lvl="2"/>
            <a:r>
              <a:rPr lang="en-US" dirty="0"/>
              <a:t>Your clients won’t be satisfied with such functionality needs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55D533-104A-4AAE-A0B4-D504A436B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Applications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50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F206A0-9E9A-4F00-BCD0-2B19038AC5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Live communication </a:t>
            </a:r>
            <a:r>
              <a:rPr lang="en-US" sz="3000" dirty="0"/>
              <a:t>is currently a very common thing</a:t>
            </a:r>
          </a:p>
          <a:p>
            <a:pPr lvl="1"/>
            <a:r>
              <a:rPr lang="en-US" sz="2800" dirty="0"/>
              <a:t>In fact, you are probably watching a </a:t>
            </a:r>
            <a:r>
              <a:rPr lang="en-US" sz="2800" b="1" dirty="0">
                <a:solidFill>
                  <a:schemeClr val="bg1"/>
                </a:solidFill>
              </a:rPr>
              <a:t>live-stream</a:t>
            </a:r>
            <a:r>
              <a:rPr lang="en-US" sz="2800" dirty="0"/>
              <a:t> at the moment</a:t>
            </a:r>
          </a:p>
          <a:p>
            <a:pPr lvl="1"/>
            <a:r>
              <a:rPr lang="en-US" sz="2800" dirty="0"/>
              <a:t>This is also considered live communication</a:t>
            </a:r>
          </a:p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Live communication </a:t>
            </a:r>
            <a:r>
              <a:rPr lang="en-US" sz="3000" dirty="0"/>
              <a:t>is probably used the most in the gaming industry</a:t>
            </a: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Multiplayer Games </a:t>
            </a:r>
            <a:r>
              <a:rPr lang="en-US" sz="2800" dirty="0"/>
              <a:t>need a live connection with players</a:t>
            </a:r>
          </a:p>
          <a:p>
            <a:pPr lvl="2"/>
            <a:r>
              <a:rPr lang="en-US" sz="2600" dirty="0"/>
              <a:t>There are many in-game events that require this feature</a:t>
            </a:r>
          </a:p>
          <a:p>
            <a:pPr lvl="2"/>
            <a:r>
              <a:rPr lang="en-US" sz="2600" dirty="0"/>
              <a:t>It won't be very appropriate for players to restart the game just to realize </a:t>
            </a:r>
            <a:br>
              <a:rPr lang="en-US" sz="2600" dirty="0"/>
            </a:br>
            <a:r>
              <a:rPr lang="en-US" sz="2600" dirty="0"/>
              <a:t>they lost</a:t>
            </a:r>
          </a:p>
          <a:p>
            <a:pPr lvl="1"/>
            <a:r>
              <a:rPr lang="en-US" sz="2800" dirty="0"/>
              <a:t>Even the simplest online game of </a:t>
            </a:r>
            <a:r>
              <a:rPr lang="en-US" sz="2800" b="1" dirty="0">
                <a:solidFill>
                  <a:schemeClr val="bg1"/>
                </a:solidFill>
              </a:rPr>
              <a:t>Chess</a:t>
            </a:r>
            <a:r>
              <a:rPr lang="en-US" sz="2800" dirty="0"/>
              <a:t> uses </a:t>
            </a:r>
            <a:r>
              <a:rPr lang="en-US" sz="2800" b="1" dirty="0">
                <a:solidFill>
                  <a:schemeClr val="bg1"/>
                </a:solidFill>
              </a:rPr>
              <a:t>live communication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93E449-D0C2-4F64-8926-0BC6ADC2E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Applications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469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5109" y="5004000"/>
            <a:ext cx="10961783" cy="768084"/>
          </a:xfrm>
        </p:spPr>
        <p:txBody>
          <a:bodyPr/>
          <a:lstStyle/>
          <a:p>
            <a:r>
              <a:rPr lang="en-US" dirty="0"/>
              <a:t>Polling, Server-Sent Events, Remote Procedure Calls</a:t>
            </a:r>
            <a:endParaRPr lang="bg-BG" dirty="0"/>
          </a:p>
        </p:txBody>
      </p:sp>
      <p:pic>
        <p:nvPicPr>
          <p:cNvPr id="8" name="Graphic 7" descr="Internet">
            <a:extLst>
              <a:ext uri="{FF2B5EF4-FFF2-40B4-BE49-F238E27FC236}">
                <a16:creationId xmlns:a16="http://schemas.microsoft.com/office/drawing/2014/main" id="{B5727E09-F75C-4623-A1CF-9950671F3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857750" y="1397037"/>
            <a:ext cx="24765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29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3291</TotalTime>
  <Words>2155</Words>
  <Application>Microsoft Office PowerPoint</Application>
  <PresentationFormat>Widescreen</PresentationFormat>
  <Paragraphs>394</Paragraphs>
  <Slides>40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ASP.NET Core SignalR</vt:lpstr>
      <vt:lpstr>Table of Contents</vt:lpstr>
      <vt:lpstr>Have a Question?</vt:lpstr>
      <vt:lpstr>Candidates, Live Communication, Benefits</vt:lpstr>
      <vt:lpstr>Real-Time Applications</vt:lpstr>
      <vt:lpstr>Real-Time Applications</vt:lpstr>
      <vt:lpstr>Real-Time Applications</vt:lpstr>
      <vt:lpstr>Real-Time Applications</vt:lpstr>
      <vt:lpstr>Polling, Server-Sent Events, Remote Procedure Calls</vt:lpstr>
      <vt:lpstr>Polling (1)</vt:lpstr>
      <vt:lpstr>Polling (2)</vt:lpstr>
      <vt:lpstr>Short Polling – Process Explained</vt:lpstr>
      <vt:lpstr>Long Polling – Process Explained</vt:lpstr>
      <vt:lpstr>Server-Sent Events</vt:lpstr>
      <vt:lpstr>WebSocket (1)</vt:lpstr>
      <vt:lpstr>WebSocket (2)</vt:lpstr>
      <vt:lpstr>Remote Procedure Call (1)</vt:lpstr>
      <vt:lpstr>Remote Procedure Call (2)</vt:lpstr>
      <vt:lpstr>Adding Real-Time Functionality to Your Apps</vt:lpstr>
      <vt:lpstr>ASP.NET Core SignalR (1)</vt:lpstr>
      <vt:lpstr>ASP.NET Core SignalR (2)</vt:lpstr>
      <vt:lpstr>ASP.NET Core SignalR (3)</vt:lpstr>
      <vt:lpstr>ASP.NET Core SignalR Hubs</vt:lpstr>
      <vt:lpstr>ASP.NET Core SignalR Hubs</vt:lpstr>
      <vt:lpstr>MessagePack</vt:lpstr>
      <vt:lpstr>ASP.NET Core SignalR Hubs</vt:lpstr>
      <vt:lpstr>ASP.NET Core SignalR Hubs</vt:lpstr>
      <vt:lpstr>ASP.NET Core SignalR Hubs</vt:lpstr>
      <vt:lpstr>ASP.NET Core SignalR Hubs</vt:lpstr>
      <vt:lpstr>SignalR Notes</vt:lpstr>
      <vt:lpstr>Creating a Very Simplistic Chat Application</vt:lpstr>
      <vt:lpstr>Including SignalR in ASP.NET Core</vt:lpstr>
      <vt:lpstr>Including SignalR in ASP.NET Core</vt:lpstr>
      <vt:lpstr>Including SignalR in ASP.NET Core</vt:lpstr>
      <vt:lpstr>Including SignalR in ASP.NET Core</vt:lpstr>
      <vt:lpstr>Including SignalR in ASP.NET Core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Kristiqn Ivanov</cp:lastModifiedBy>
  <cp:revision>20</cp:revision>
  <dcterms:created xsi:type="dcterms:W3CDTF">2018-05-23T13:08:44Z</dcterms:created>
  <dcterms:modified xsi:type="dcterms:W3CDTF">2021-06-24T15:34:59Z</dcterms:modified>
  <cp:category>computer programming;programming;software development;software engineering</cp:category>
</cp:coreProperties>
</file>