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2" r:id="rId5"/>
    <p:sldId id="263" r:id="rId6"/>
    <p:sldId id="309" r:id="rId7"/>
    <p:sldId id="310" r:id="rId8"/>
    <p:sldId id="266" r:id="rId9"/>
    <p:sldId id="313" r:id="rId10"/>
    <p:sldId id="314" r:id="rId11"/>
    <p:sldId id="267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285" r:id="rId38"/>
    <p:sldId id="291" r:id="rId39"/>
    <p:sldId id="29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FC79A4-91E5-4F65-8433-5A9051A4C4DC}">
          <p14:sldIdLst>
            <p14:sldId id="256"/>
            <p14:sldId id="257"/>
            <p14:sldId id="258"/>
          </p14:sldIdLst>
        </p14:section>
        <p14:section name="Blazor" id="{BD7DE7F7-9F26-42C2-B24E-0A27534EBA98}">
          <p14:sldIdLst>
            <p14:sldId id="262"/>
            <p14:sldId id="263"/>
            <p14:sldId id="309"/>
            <p14:sldId id="310"/>
            <p14:sldId id="266"/>
            <p14:sldId id="313"/>
            <p14:sldId id="314"/>
            <p14:sldId id="267"/>
            <p14:sldId id="268"/>
          </p14:sldIdLst>
        </p14:section>
        <p14:section name="Blazor in Depth" id="{9BE140E4-9982-4741-9615-904E35594A7B}">
          <p14:sldIdLst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Live Demo" id="{62F6BA1B-EBC4-4A60-9711-9EF385BA5E55}">
          <p14:sldIdLst>
            <p14:sldId id="284"/>
          </p14:sldIdLst>
        </p14:section>
        <p14:section name="Blazor on Desktop" id="{437BEC80-08FF-4776-B4F1-79B3614760E7}">
          <p14:sldIdLst>
            <p14:sldId id="298"/>
            <p14:sldId id="299"/>
            <p14:sldId id="300"/>
            <p14:sldId id="301"/>
            <p14:sldId id="302"/>
          </p14:sldIdLst>
        </p14:section>
        <p14:section name="Mobile Blazor Bindings" id="{EC2A8407-01DD-42B2-BF55-803340ADD02A}">
          <p14:sldIdLst>
            <p14:sldId id="303"/>
            <p14:sldId id="304"/>
            <p14:sldId id="305"/>
          </p14:sldIdLst>
        </p14:section>
        <p14:section name="DEMO" id="{EE4E83AD-53D2-4C4C-B1B3-A37C5E7443D8}">
          <p14:sldIdLst>
            <p14:sldId id="306"/>
          </p14:sldIdLst>
        </p14:section>
        <p14:section name="Useful Links" id="{5C1297C8-9679-47D1-945F-1FF4652552D6}">
          <p14:sldIdLst>
            <p14:sldId id="307"/>
            <p14:sldId id="308"/>
          </p14:sldIdLst>
        </p14:section>
        <p14:section name="Conclusion" id="{393B9B41-6995-4F2D-814A-7EAFD198E9C4}">
          <p14:sldIdLst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47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AspNetCore/blob/master/src/Components/Web/src/EventHandlers.c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x.mx/" TargetMode="External"/><Relationship Id="rId2" Type="http://schemas.openxmlformats.org/officeDocument/2006/relationships/hyperlink" Target="https://github.com/NikolayIT/Musi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ctronNET/Electron.NET" TargetMode="External"/><Relationship Id="rId2" Type="http://schemas.openxmlformats.org/officeDocument/2006/relationships/hyperlink" Target="https://github.com/aspnet/AspLabs/tree/master/src/ComponentsElectro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github.com/Daddoon/BlazorMobi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webkit/wkwebview" TargetMode="External"/><Relationship Id="rId7" Type="http://schemas.openxmlformats.org/officeDocument/2006/relationships/image" Target="../media/image31.jpeg"/><Relationship Id="rId2" Type="http://schemas.openxmlformats.org/officeDocument/2006/relationships/hyperlink" Target="https://docs.microsoft.com/en-us/microsoft-edge/hosting/webview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uget.org/packages/WebWindow.Blazor" TargetMode="External"/><Relationship Id="rId5" Type="http://schemas.openxmlformats.org/officeDocument/2006/relationships/hyperlink" Target="https://www.nuget.org/packages/WebWindow" TargetMode="External"/><Relationship Id="rId4" Type="http://schemas.openxmlformats.org/officeDocument/2006/relationships/hyperlink" Target="https://webkitgtk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NikolayIT/SantaseGameEngine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ragistics.com/products/ignite-ui-blazor" TargetMode="External"/><Relationship Id="rId2" Type="http://schemas.openxmlformats.org/officeDocument/2006/relationships/hyperlink" Target="https://www.telerik.com/blazor-ui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azor.radzen.com/" TargetMode="External"/><Relationship Id="rId5" Type="http://schemas.openxmlformats.org/officeDocument/2006/relationships/hyperlink" Target="https://www.syncfusion.com/blazor-components" TargetMode="External"/><Relationship Id="rId4" Type="http://schemas.openxmlformats.org/officeDocument/2006/relationships/hyperlink" Target="https://www.devexpress.com/blazor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amarin/MobileBlazorBindings" TargetMode="External"/><Relationship Id="rId3" Type="http://schemas.openxmlformats.org/officeDocument/2006/relationships/hyperlink" Target="https://docs.microsoft.com/aspnet/core/blazor" TargetMode="External"/><Relationship Id="rId7" Type="http://schemas.openxmlformats.org/officeDocument/2006/relationships/hyperlink" Target="https://blog.stevensanderson.com/2019/11/18/2019-11-18-webwindow-a-cross-platform-webview-for-dotnet-core/" TargetMode="External"/><Relationship Id="rId2" Type="http://schemas.openxmlformats.org/officeDocument/2006/relationships/hyperlink" Target="https://dotnet.microsoft.com/apps/aspnet/web-apps/blazo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blog/2020/02/26/whats-behind-the-hype-about-blazor/" TargetMode="External"/><Relationship Id="rId5" Type="http://schemas.openxmlformats.org/officeDocument/2006/relationships/hyperlink" Target="https://github.com/AdrienTorris/awesome-blazor" TargetMode="External"/><Relationship Id="rId4" Type="http://schemas.openxmlformats.org/officeDocument/2006/relationships/hyperlink" Target="https://github.com/dotnet/aspnetcore/tree/master/src/Components" TargetMode="External"/><Relationship Id="rId9" Type="http://schemas.openxmlformats.org/officeDocument/2006/relationships/hyperlink" Target="https://www.youtube.com/playlist?list=PLdo4fOcmZ0oWlP1Qpzg7Dwzxr298ewdUQ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dotnet/aspnetcore/tree/master/src/Componen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orch2424/webassembly-is-fast-a-real-world-benchmark-of-webassembly-vs-es6-d85a23f8e193" TargetMode="External"/><Relationship Id="rId2" Type="http://schemas.openxmlformats.org/officeDocument/2006/relationships/hyperlink" Target="https://webassembly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aniuse.com/#feat=was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089305"/>
            <a:ext cx="11453648" cy="679778"/>
          </a:xfrm>
        </p:spPr>
        <p:txBody>
          <a:bodyPr>
            <a:normAutofit/>
          </a:bodyPr>
          <a:lstStyle/>
          <a:p>
            <a:r>
              <a:rPr lang="en-US" sz="3600" dirty="0"/>
              <a:t>Web</a:t>
            </a:r>
            <a:r>
              <a:rPr lang="bg-BG" sz="3600" dirty="0"/>
              <a:t>, </a:t>
            </a:r>
            <a:r>
              <a:rPr lang="en-US" sz="3600" dirty="0"/>
              <a:t>Desktop</a:t>
            </a:r>
            <a:r>
              <a:rPr lang="bg-BG" sz="3600" dirty="0"/>
              <a:t> </a:t>
            </a:r>
            <a:r>
              <a:rPr lang="en-US" sz="3600" dirty="0"/>
              <a:t>and</a:t>
            </a:r>
            <a:r>
              <a:rPr lang="bg-BG" sz="3600" dirty="0"/>
              <a:t> </a:t>
            </a:r>
            <a:r>
              <a:rPr lang="en-US" sz="3600" dirty="0"/>
              <a:t>Mobile Applications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92280"/>
            <a:ext cx="10965303" cy="1166070"/>
          </a:xfrm>
        </p:spPr>
        <p:txBody>
          <a:bodyPr>
            <a:normAutofit/>
          </a:bodyPr>
          <a:lstStyle/>
          <a:p>
            <a:r>
              <a:rPr lang="en-US" sz="6000" noProof="1"/>
              <a:t>Blazor</a:t>
            </a:r>
            <a:endParaRPr lang="en-US" noProof="1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A74B089B-FA80-4E9E-8BA1-218DAA2F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2236848"/>
            <a:ext cx="2258289" cy="22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C3C-3BFA-4DA8-9195-70A349369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Mono</a:t>
            </a:r>
            <a:r>
              <a:rPr lang="en-US" dirty="0"/>
              <a:t> runtime is the </a:t>
            </a:r>
            <a:r>
              <a:rPr lang="en-US" b="1" dirty="0">
                <a:solidFill>
                  <a:schemeClr val="bg1"/>
                </a:solidFill>
              </a:rPr>
              <a:t>VM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that runs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>code for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Mono is also used for </a:t>
            </a:r>
            <a:r>
              <a:rPr lang="en-US" b="1" dirty="0">
                <a:solidFill>
                  <a:schemeClr val="bg1"/>
                </a:solidFill>
              </a:rPr>
              <a:t>Xamarin</a:t>
            </a:r>
            <a:r>
              <a:rPr lang="en-US" dirty="0"/>
              <a:t> apps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 runtime </a:t>
            </a:r>
            <a:r>
              <a:rPr lang="en-US" dirty="0"/>
              <a:t>is compiled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WebAssembly</a:t>
            </a:r>
            <a:r>
              <a:rPr lang="en-US" dirty="0"/>
              <a:t> (</a:t>
            </a:r>
            <a:r>
              <a:rPr lang="en-US" dirty="0" err="1"/>
              <a:t>mono.wasm</a:t>
            </a:r>
            <a:r>
              <a:rPr lang="en-US" dirty="0"/>
              <a:t> file)</a:t>
            </a:r>
          </a:p>
          <a:p>
            <a:r>
              <a:rPr lang="en-US" dirty="0"/>
              <a:t>The actual </a:t>
            </a:r>
            <a:r>
              <a:rPr lang="en-US" b="1" dirty="0">
                <a:solidFill>
                  <a:schemeClr val="bg1"/>
                </a:solidFill>
              </a:rPr>
              <a:t>.dll </a:t>
            </a:r>
            <a:r>
              <a:rPr lang="en-US" dirty="0"/>
              <a:t>files are </a:t>
            </a:r>
            <a:r>
              <a:rPr lang="en-US" b="1" dirty="0">
                <a:solidFill>
                  <a:schemeClr val="bg1"/>
                </a:solidFill>
              </a:rPr>
              <a:t>downloaded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as-is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by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Mono</a:t>
            </a:r>
            <a:r>
              <a:rPr lang="en-US" dirty="0"/>
              <a:t> runtime</a:t>
            </a:r>
          </a:p>
          <a:p>
            <a:r>
              <a:rPr lang="en-US" dirty="0"/>
              <a:t>Blazor uses Mono's </a:t>
            </a:r>
            <a:r>
              <a:rPr lang="en-US" b="1" dirty="0">
                <a:solidFill>
                  <a:schemeClr val="bg1"/>
                </a:solidFill>
              </a:rPr>
              <a:t>IL Linker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app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D5319-A9A1-43A2-8367-D440612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WebAssembly</a:t>
            </a:r>
          </a:p>
        </p:txBody>
      </p:sp>
      <p:pic>
        <p:nvPicPr>
          <p:cNvPr id="5" name="Picture 2" descr="Blazor WebAssembly runs .NET code in the browser with WebAssembly.">
            <a:extLst>
              <a:ext uri="{FF2B5EF4-FFF2-40B4-BE49-F238E27FC236}">
                <a16:creationId xmlns:a16="http://schemas.microsoft.com/office/drawing/2014/main" id="{3AEAB229-58AB-4978-B31D-A4E7A455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11" y="1103883"/>
            <a:ext cx="3509433" cy="29576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6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47619-0D00-46D5-9866-B34ABDE09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0403" y="1195931"/>
            <a:ext cx="5545597" cy="4957073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apps code is not visible to the clients</a:t>
            </a:r>
          </a:p>
          <a:p>
            <a:pPr>
              <a:buClr>
                <a:schemeClr val="tx1"/>
              </a:buClr>
            </a:pPr>
            <a:r>
              <a:rPr lang="en-US" dirty="0"/>
              <a:t>Work with browsers that</a:t>
            </a:r>
            <a:br>
              <a:rPr lang="en-US" dirty="0"/>
            </a:br>
            <a:r>
              <a:rPr lang="en-US" dirty="0"/>
              <a:t>don't support WebAssembly</a:t>
            </a:r>
          </a:p>
          <a:p>
            <a:pPr>
              <a:buClr>
                <a:schemeClr val="tx1"/>
              </a:buClr>
            </a:pPr>
            <a:r>
              <a:rPr lang="en-US" dirty="0"/>
              <a:t>Download size is significantly smaller, latency – higher</a:t>
            </a:r>
          </a:p>
          <a:p>
            <a:pPr>
              <a:buClr>
                <a:schemeClr val="tx1"/>
              </a:buClr>
            </a:pPr>
            <a:r>
              <a:rPr lang="en-US" dirty="0"/>
              <a:t>Use of server resources and </a:t>
            </a:r>
            <a:br>
              <a:rPr lang="en-US" dirty="0"/>
            </a:br>
            <a:r>
              <a:rPr lang="en-US" dirty="0"/>
              <a:t>    .NET Core compatible APIs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794F15-E3FF-4586-BFC3-2C4746C6E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apps don't have</a:t>
            </a:r>
            <a:br>
              <a:rPr lang="en-US" dirty="0"/>
            </a:br>
            <a:r>
              <a:rPr lang="en-US" dirty="0"/>
              <a:t>.NET server-side dependency</a:t>
            </a:r>
          </a:p>
          <a:p>
            <a:pPr>
              <a:buClr>
                <a:schemeClr val="tx1"/>
              </a:buClr>
            </a:pPr>
            <a:r>
              <a:rPr lang="en-US" dirty="0"/>
              <a:t>Client capabilities and</a:t>
            </a:r>
            <a:br>
              <a:rPr lang="en-US" dirty="0"/>
            </a:br>
            <a:r>
              <a:rPr lang="en-US" dirty="0"/>
              <a:t>resources are fully leveraged</a:t>
            </a:r>
          </a:p>
          <a:p>
            <a:pPr>
              <a:buClr>
                <a:schemeClr val="tx1"/>
              </a:buClr>
            </a:pPr>
            <a:r>
              <a:rPr lang="en-US" dirty="0"/>
              <a:t>Work is offloaded from the</a:t>
            </a:r>
            <a:br>
              <a:rPr lang="en-US" dirty="0"/>
            </a:br>
            <a:r>
              <a:rPr lang="en-US" dirty="0"/>
              <a:t>server to the client</a:t>
            </a:r>
          </a:p>
          <a:p>
            <a:pPr>
              <a:buClr>
                <a:schemeClr val="tx1"/>
              </a:buClr>
            </a:pPr>
            <a:r>
              <a:rPr lang="en-US" dirty="0"/>
              <a:t>Serverless deployment is</a:t>
            </a:r>
            <a:br>
              <a:rPr lang="en-US" dirty="0"/>
            </a:br>
            <a:r>
              <a:rPr lang="en-US" dirty="0"/>
              <a:t>possible (CDN)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2627D0-1808-4279-8E20-5FE58FA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vs Server-side Blazor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8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5761-2BC4-4766-BABE-B45EAC5EB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3796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Blazor WebAssembly </a:t>
            </a:r>
            <a:r>
              <a:rPr lang="en-US" b="1" dirty="0">
                <a:solidFill>
                  <a:schemeClr val="bg1"/>
                </a:solidFill>
              </a:rPr>
              <a:t>3.2.0</a:t>
            </a:r>
            <a:r>
              <a:rPr lang="en-US" dirty="0"/>
              <a:t> Preview 3</a:t>
            </a:r>
          </a:p>
          <a:p>
            <a:pPr lvl="1"/>
            <a:r>
              <a:rPr lang="en-US" dirty="0"/>
              <a:t>Install Visual Studio 2019 16.5 (web development workload)</a:t>
            </a:r>
          </a:p>
          <a:p>
            <a:pPr lvl="1"/>
            <a:r>
              <a:rPr lang="en-US" dirty="0"/>
              <a:t>Install the latest .NET Core 3.1 SDK (version 3.1.201 or later)</a:t>
            </a:r>
          </a:p>
          <a:p>
            <a:pPr lvl="1"/>
            <a:r>
              <a:rPr lang="en-US" dirty="0"/>
              <a:t>Install the Blazor WebAssembly template</a:t>
            </a:r>
          </a:p>
          <a:p>
            <a:pPr lvl="1"/>
            <a:endParaRPr lang="en-US" dirty="0"/>
          </a:p>
          <a:p>
            <a:r>
              <a:rPr lang="en-US" dirty="0"/>
              <a:t>Blazor on the server</a:t>
            </a:r>
          </a:p>
          <a:p>
            <a:pPr lvl="1"/>
            <a:r>
              <a:rPr lang="en-US" dirty="0"/>
              <a:t>It is already included in ASP.NET Core 3.1 and VS 2019</a:t>
            </a:r>
            <a:endParaRPr lang="bg-BG" dirty="0"/>
          </a:p>
          <a:p>
            <a:r>
              <a:rPr lang="en-US" dirty="0"/>
              <a:t>Debug Blazor WebAssembly client code</a:t>
            </a:r>
          </a:p>
          <a:p>
            <a:pPr lvl="1"/>
            <a:r>
              <a:rPr lang="en-US" dirty="0"/>
              <a:t>Install Visual Studio 2019 16.6-preview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51FDD-A6CA-479E-94AF-6D9D4CCD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DDB7E-93AB-4E8C-A1C5-7F2CE362B9D3}"/>
              </a:ext>
            </a:extLst>
          </p:cNvPr>
          <p:cNvSpPr txBox="1"/>
          <p:nvPr/>
        </p:nvSpPr>
        <p:spPr>
          <a:xfrm>
            <a:off x="1178928" y="3570709"/>
            <a:ext cx="9914467" cy="458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15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Microsoft.AspNetCore.Components.WebAssembly.Templates</a:t>
            </a:r>
            <a:r>
              <a:rPr lang="en-US" dirty="0"/>
              <a:t>::3.2.0-preview3.20168.3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2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in Depth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Components, Routing, DI, Data binding, Validation, Events, JS interop</a:t>
            </a:r>
          </a:p>
        </p:txBody>
      </p:sp>
    </p:spTree>
    <p:extLst>
      <p:ext uri="{BB962C8B-B14F-4D97-AF65-F5344CB8AC3E}">
        <p14:creationId xmlns:p14="http://schemas.microsoft.com/office/powerpoint/2010/main" val="1674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1F1C-7187-447A-BCEB-B711A44C6C9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213708"/>
            <a:ext cx="11818096" cy="5543541"/>
          </a:xfrm>
        </p:spPr>
        <p:txBody>
          <a:bodyPr>
            <a:normAutofit/>
          </a:bodyPr>
          <a:lstStyle/>
          <a:p>
            <a:r>
              <a:rPr lang="en-US" dirty="0"/>
              <a:t>In Blazor </a:t>
            </a: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(like Angular)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represent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single text field </a:t>
            </a:r>
            <a:r>
              <a:rPr lang="en-US" dirty="0"/>
              <a:t>as well as a </a:t>
            </a:r>
            <a:r>
              <a:rPr lang="en-US" b="1" dirty="0">
                <a:solidFill>
                  <a:schemeClr val="bg1"/>
                </a:solidFill>
              </a:rPr>
              <a:t>whole page</a:t>
            </a:r>
          </a:p>
          <a:p>
            <a:r>
              <a:rPr lang="en-US" dirty="0"/>
              <a:t>Component can </a:t>
            </a:r>
            <a:r>
              <a:rPr lang="en-US" b="1" dirty="0">
                <a:solidFill>
                  <a:schemeClr val="bg1"/>
                </a:solidFill>
              </a:rPr>
              <a:t>contain any number </a:t>
            </a:r>
            <a:r>
              <a:rPr lang="en-US" dirty="0"/>
              <a:t>of other </a:t>
            </a:r>
            <a:r>
              <a:rPr lang="en-US" b="1" dirty="0">
                <a:solidFill>
                  <a:schemeClr val="bg1"/>
                </a:solidFill>
              </a:rPr>
              <a:t>components</a:t>
            </a:r>
          </a:p>
          <a:p>
            <a:r>
              <a:rPr lang="en-US" dirty="0"/>
              <a:t>Components are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.NET classes</a:t>
            </a:r>
          </a:p>
          <a:p>
            <a:r>
              <a:rPr lang="en-US" dirty="0"/>
              <a:t>Components can have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component is </a:t>
            </a:r>
            <a:r>
              <a:rPr lang="en-US" b="1" dirty="0">
                <a:solidFill>
                  <a:schemeClr val="bg1"/>
                </a:solidFill>
              </a:rPr>
              <a:t>App.razor</a:t>
            </a:r>
          </a:p>
          <a:p>
            <a:pPr lvl="1"/>
            <a:r>
              <a:rPr lang="en-US" dirty="0"/>
              <a:t>App.razor declares the </a:t>
            </a:r>
            <a:r>
              <a:rPr lang="en-US" b="1" dirty="0" err="1">
                <a:solidFill>
                  <a:schemeClr val="bg1"/>
                </a:solidFill>
              </a:rPr>
              <a:t>MainLayout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A274-0A1D-4913-BE54-DB9463D2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0CBD-60B6-4596-B3F4-499984D4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542" y="3617790"/>
            <a:ext cx="3780458" cy="272193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4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582A5-74D5-4A79-B499-C496A273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0A4-15DA-4A8E-A80B-38E5994A9750}"/>
              </a:ext>
            </a:extLst>
          </p:cNvPr>
          <p:cNvSpPr txBox="1"/>
          <p:nvPr/>
        </p:nvSpPr>
        <p:spPr>
          <a:xfrm>
            <a:off x="456958" y="1328656"/>
            <a:ext cx="7324234" cy="1473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@page "/ParentComponent"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&lt;h1&gt;Parent-child example&lt;/h1&gt;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</a:t>
            </a:r>
            <a:r>
              <a:rPr lang="en-US" sz="1500" b="1" noProof="1">
                <a:latin typeface="Consolas" panose="020B0609020204030204" pitchFamily="49" charset="0"/>
              </a:rPr>
              <a:t> Title="Panel title from parent"&gt;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Child content of the child component is supplied by the parent.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ChildComponents</a:t>
            </a:r>
            <a:r>
              <a:rPr lang="en-US" sz="1500" b="1" noProof="1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192E3-F059-404C-9130-2D787C23058A}"/>
              </a:ext>
            </a:extLst>
          </p:cNvPr>
          <p:cNvSpPr txBox="1"/>
          <p:nvPr/>
        </p:nvSpPr>
        <p:spPr>
          <a:xfrm>
            <a:off x="4242178" y="3429000"/>
            <a:ext cx="7324234" cy="2997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&lt;div class="panel panel-success"&gt;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class="panel-heading"&gt;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@Title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&lt;div class="panel-body"&gt;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@ChildContent</a:t>
            </a: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    private string Title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[</a:t>
            </a:r>
            <a:r>
              <a:rPr lang="en-US" sz="1500" b="1" noProof="1">
                <a:solidFill>
                  <a:schemeClr val="accent1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b="1" noProof="1">
                <a:latin typeface="Consolas" panose="020B0609020204030204" pitchFamily="49" charset="0"/>
              </a:rPr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private RenderFragment ChildContent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276FF-7274-4CD7-9696-62A0EBD5FA37}"/>
              </a:ext>
            </a:extLst>
          </p:cNvPr>
          <p:cNvSpPr txBox="1"/>
          <p:nvPr/>
        </p:nvSpPr>
        <p:spPr>
          <a:xfrm>
            <a:off x="5161723" y="1328656"/>
            <a:ext cx="2619469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ParentComponent.razor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FCC72-1409-466E-B635-19FBB7509DE8}"/>
              </a:ext>
            </a:extLst>
          </p:cNvPr>
          <p:cNvSpPr txBox="1"/>
          <p:nvPr/>
        </p:nvSpPr>
        <p:spPr>
          <a:xfrm>
            <a:off x="9051812" y="3429000"/>
            <a:ext cx="2514600" cy="45804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bg2"/>
                </a:solidFill>
                <a:latin typeface="Consolas" panose="020B0609020204030204" pitchFamily="49" charset="0"/>
              </a:rPr>
              <a:t>ChildComponent.razor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62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F3CD-CD7C-4CDE-84C9-F14977EE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08911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.razor </a:t>
            </a:r>
            <a:r>
              <a:rPr lang="en-US" dirty="0"/>
              <a:t>files with </a:t>
            </a:r>
            <a:r>
              <a:rPr lang="en-US" b="1" dirty="0">
                <a:solidFill>
                  <a:schemeClr val="bg1"/>
                </a:solidFill>
              </a:rPr>
              <a:t>@page </a:t>
            </a:r>
            <a:r>
              <a:rPr lang="en-US" dirty="0"/>
              <a:t>directive are considered pages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template can be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 parameters </a:t>
            </a:r>
            <a:r>
              <a:rPr lang="en-US" dirty="0"/>
              <a:t>can be used as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Route constraints can be </a:t>
            </a:r>
            <a:r>
              <a:rPr lang="en-US" b="1" dirty="0">
                <a:solidFill>
                  <a:schemeClr val="bg1"/>
                </a:solidFill>
              </a:rPr>
              <a:t>applied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NavigationManager</a:t>
            </a:r>
            <a:r>
              <a:rPr lang="en-US" dirty="0"/>
              <a:t> works with URIs and navigation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4559-4AF7-456A-AD00-C6354C7D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993E5-2AA9-45AD-9688-987831EDC8EA}"/>
              </a:ext>
            </a:extLst>
          </p:cNvPr>
          <p:cNvSpPr txBox="1"/>
          <p:nvPr/>
        </p:nvSpPr>
        <p:spPr>
          <a:xfrm>
            <a:off x="2721000" y="3519000"/>
            <a:ext cx="737054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/>
                </a:solidFill>
                <a:latin typeface="Consolas" panose="020B0609020204030204" pitchFamily="49" charset="0"/>
              </a:rPr>
              <a:t>@page </a:t>
            </a:r>
            <a:r>
              <a:rPr lang="en-US" sz="2000" b="1" noProof="1">
                <a:latin typeface="Consolas" panose="020B0609020204030204" pitchFamily="49" charset="0"/>
              </a:rPr>
              <a:t>"/Songs/{id:int}"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@code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[Parameter]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    public int Id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dependency injection (DI)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Registration</a:t>
            </a:r>
            <a:r>
              <a:rPr lang="en-US" sz="3000" noProof="1"/>
              <a:t> is done in the </a:t>
            </a:r>
            <a:r>
              <a:rPr lang="en-US" sz="3000" b="1" noProof="1">
                <a:solidFill>
                  <a:schemeClr val="bg1"/>
                </a:solidFill>
              </a:rPr>
              <a:t>Main() </a:t>
            </a:r>
            <a:r>
              <a:rPr lang="en-US" sz="3000" noProof="1"/>
              <a:t>method </a:t>
            </a:r>
          </a:p>
          <a:p>
            <a:pPr lvl="2"/>
            <a:r>
              <a:rPr lang="en-US" sz="2600" dirty="0"/>
              <a:t>In the </a:t>
            </a:r>
            <a:r>
              <a:rPr lang="en-US" sz="2600" b="1" dirty="0">
                <a:solidFill>
                  <a:schemeClr val="bg1"/>
                </a:solidFill>
              </a:rPr>
              <a:t>Client</a:t>
            </a:r>
            <a:r>
              <a:rPr lang="en-US" sz="2600" dirty="0"/>
              <a:t> web application</a:t>
            </a:r>
            <a:r>
              <a:rPr lang="bg-BG" sz="2600" dirty="0"/>
              <a:t>'</a:t>
            </a:r>
            <a:r>
              <a:rPr lang="en-US" sz="2600" dirty="0"/>
              <a:t>s Configuration</a:t>
            </a:r>
            <a:endParaRPr lang="bg-BG" sz="2600" dirty="0"/>
          </a:p>
          <a:p>
            <a:endParaRPr lang="en-US" sz="3200" noProof="1"/>
          </a:p>
          <a:p>
            <a:r>
              <a:rPr lang="en-US" sz="3200" noProof="1"/>
              <a:t>Services can be </a:t>
            </a:r>
            <a:r>
              <a:rPr lang="en-US" sz="3200" b="1" noProof="1">
                <a:solidFill>
                  <a:schemeClr val="bg1"/>
                </a:solidFill>
              </a:rPr>
              <a:t>Singleton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Transient</a:t>
            </a:r>
            <a:r>
              <a:rPr lang="en-US" sz="3200" noProof="1"/>
              <a:t> </a:t>
            </a:r>
          </a:p>
          <a:p>
            <a:r>
              <a:rPr lang="en-US" sz="3200" noProof="1"/>
              <a:t>Default services: </a:t>
            </a:r>
            <a:r>
              <a:rPr lang="en-US" b="1" dirty="0">
                <a:solidFill>
                  <a:schemeClr val="bg1"/>
                </a:solidFill>
              </a:rPr>
              <a:t>IJSRuntime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NavigationManager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HttpClient</a:t>
            </a:r>
            <a:r>
              <a:rPr lang="en-US" dirty="0"/>
              <a:t> can be injected with BaseAddress set-up</a:t>
            </a:r>
          </a:p>
          <a:p>
            <a:r>
              <a:rPr lang="en-US" sz="3200" noProof="1"/>
              <a:t>Using in components: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1302704"/>
            <a:ext cx="1631296" cy="1631296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E4737-870E-4B18-BE8E-4E026A147415}"/>
              </a:ext>
            </a:extLst>
          </p:cNvPr>
          <p:cNvSpPr txBox="1"/>
          <p:nvPr/>
        </p:nvSpPr>
        <p:spPr>
          <a:xfrm>
            <a:off x="1598050" y="3129376"/>
            <a:ext cx="8952808" cy="47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builder.Services.AddSingleton&lt;IApplicationState, ApplicationState&gt;();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D3BF2-C9DE-4D5A-A3FD-0E7227783347}"/>
              </a:ext>
            </a:extLst>
          </p:cNvPr>
          <p:cNvSpPr txBox="1"/>
          <p:nvPr/>
        </p:nvSpPr>
        <p:spPr>
          <a:xfrm>
            <a:off x="4431000" y="5814000"/>
            <a:ext cx="5265000" cy="48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</a:t>
            </a:r>
            <a:r>
              <a:rPr lang="en-US" sz="1600" b="1" noProof="1">
                <a:latin typeface="Consolas" panose="020B0609020204030204" pitchFamily="49" charset="0"/>
              </a:rPr>
              <a:t>IApplicationState ApplicationState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Components Lifecycle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EAC8965-4F22-4D65-AF6C-0351B881A2EB}"/>
              </a:ext>
            </a:extLst>
          </p:cNvPr>
          <p:cNvSpPr txBox="1">
            <a:spLocks/>
          </p:cNvSpPr>
          <p:nvPr/>
        </p:nvSpPr>
        <p:spPr>
          <a:xfrm>
            <a:off x="3973484" y="320675"/>
            <a:ext cx="7467864" cy="132556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8" name="Rectangle: Rounded Corners 22">
            <a:extLst>
              <a:ext uri="{FF2B5EF4-FFF2-40B4-BE49-F238E27FC236}">
                <a16:creationId xmlns:a16="http://schemas.microsoft.com/office/drawing/2014/main" id="{35500809-49C2-4538-A521-7784EDCFF8CB}"/>
              </a:ext>
            </a:extLst>
          </p:cNvPr>
          <p:cNvSpPr/>
          <p:nvPr/>
        </p:nvSpPr>
        <p:spPr>
          <a:xfrm>
            <a:off x="665746" y="2165685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Instantiate and resolve services</a:t>
            </a:r>
          </a:p>
        </p:txBody>
      </p:sp>
      <p:sp>
        <p:nvSpPr>
          <p:cNvPr id="49" name="Rectangle: Rounded Corners 23">
            <a:extLst>
              <a:ext uri="{FF2B5EF4-FFF2-40B4-BE49-F238E27FC236}">
                <a16:creationId xmlns:a16="http://schemas.microsoft.com/office/drawing/2014/main" id="{4D9C27B8-B231-45D0-9708-36D03198180D}"/>
              </a:ext>
            </a:extLst>
          </p:cNvPr>
          <p:cNvSpPr/>
          <p:nvPr/>
        </p:nvSpPr>
        <p:spPr>
          <a:xfrm>
            <a:off x="665746" y="3184359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parameters</a:t>
            </a:r>
          </a:p>
        </p:txBody>
      </p:sp>
      <p:sp>
        <p:nvSpPr>
          <p:cNvPr id="50" name="Rectangle: Rounded Corners 24">
            <a:extLst>
              <a:ext uri="{FF2B5EF4-FFF2-40B4-BE49-F238E27FC236}">
                <a16:creationId xmlns:a16="http://schemas.microsoft.com/office/drawing/2014/main" id="{8F9C5737-C408-47F6-86C7-86181BC1F52B}"/>
              </a:ext>
            </a:extLst>
          </p:cNvPr>
          <p:cNvSpPr/>
          <p:nvPr/>
        </p:nvSpPr>
        <p:spPr>
          <a:xfrm>
            <a:off x="665745" y="4203033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Resolve sub components</a:t>
            </a:r>
          </a:p>
        </p:txBody>
      </p:sp>
      <p:sp>
        <p:nvSpPr>
          <p:cNvPr id="51" name="Rectangle: Rounded Corners 25">
            <a:extLst>
              <a:ext uri="{FF2B5EF4-FFF2-40B4-BE49-F238E27FC236}">
                <a16:creationId xmlns:a16="http://schemas.microsoft.com/office/drawing/2014/main" id="{4CB8CA29-774D-43DB-8822-08968337A1B5}"/>
              </a:ext>
            </a:extLst>
          </p:cNvPr>
          <p:cNvSpPr/>
          <p:nvPr/>
        </p:nvSpPr>
        <p:spPr>
          <a:xfrm>
            <a:off x="4282926" y="5141498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Render component</a:t>
            </a:r>
          </a:p>
        </p:txBody>
      </p:sp>
      <p:sp>
        <p:nvSpPr>
          <p:cNvPr id="52" name="Rectangle: Rounded Corners 26">
            <a:extLst>
              <a:ext uri="{FF2B5EF4-FFF2-40B4-BE49-F238E27FC236}">
                <a16:creationId xmlns:a16="http://schemas.microsoft.com/office/drawing/2014/main" id="{02BF0675-8B5C-44C4-BB9D-C63CD183AA4A}"/>
              </a:ext>
            </a:extLst>
          </p:cNvPr>
          <p:cNvSpPr/>
          <p:nvPr/>
        </p:nvSpPr>
        <p:spPr>
          <a:xfrm>
            <a:off x="7476628" y="4457784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State has changed</a:t>
            </a:r>
          </a:p>
        </p:txBody>
      </p:sp>
      <p:sp>
        <p:nvSpPr>
          <p:cNvPr id="53" name="Rectangle: Rounded Corners 27">
            <a:extLst>
              <a:ext uri="{FF2B5EF4-FFF2-40B4-BE49-F238E27FC236}">
                <a16:creationId xmlns:a16="http://schemas.microsoft.com/office/drawing/2014/main" id="{FC243FBD-EB4E-49A4-8F87-F0800CAADF6D}"/>
              </a:ext>
            </a:extLst>
          </p:cNvPr>
          <p:cNvSpPr/>
          <p:nvPr/>
        </p:nvSpPr>
        <p:spPr>
          <a:xfrm>
            <a:off x="7476625" y="3439110"/>
            <a:ext cx="2269957" cy="6096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Disposal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6930B0-32D8-400D-9F9B-D3D5FBCC3008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1800725" y="2775285"/>
            <a:ext cx="0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287702-0E9D-4DAD-9541-658893F6B1C1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00724" y="3793959"/>
            <a:ext cx="1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812AB-ADCC-457F-BAE3-4DD1E82069A3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>
            <a:off x="1800724" y="4812633"/>
            <a:ext cx="2482202" cy="6336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2621FB-F0A2-4915-A226-74B2BC819E66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6552883" y="5067384"/>
            <a:ext cx="2058724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5E36E4-EEC5-4A02-AD2A-7DF20691027B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8611604" y="4048710"/>
            <a:ext cx="3" cy="4090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CF9E28F-1605-4DC8-84E4-CEB4236C4F13}"/>
              </a:ext>
            </a:extLst>
          </p:cNvPr>
          <p:cNvSpPr/>
          <p:nvPr/>
        </p:nvSpPr>
        <p:spPr>
          <a:xfrm>
            <a:off x="3042040" y="2155657"/>
            <a:ext cx="204745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OnInitialized()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OnInitializedAsync()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CC3F1B-2366-458C-A37B-DDA9DDFA948A}"/>
              </a:ext>
            </a:extLst>
          </p:cNvPr>
          <p:cNvSpPr/>
          <p:nvPr/>
        </p:nvSpPr>
        <p:spPr>
          <a:xfrm>
            <a:off x="3042040" y="3026067"/>
            <a:ext cx="2731169" cy="82608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SetParametersAsync()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OnParametersSetAsync()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7A1057-4890-42FD-9242-91408A0B62B9}"/>
              </a:ext>
            </a:extLst>
          </p:cNvPr>
          <p:cNvSpPr/>
          <p:nvPr/>
        </p:nvSpPr>
        <p:spPr>
          <a:xfrm>
            <a:off x="4167626" y="4226432"/>
            <a:ext cx="2500558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OnAfterRender()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OnAfterRenderAsync()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3828AE-8531-4C5D-83A7-A4FCAF6D2895}"/>
              </a:ext>
            </a:extLst>
          </p:cNvPr>
          <p:cNvCxnSpPr>
            <a:cxnSpLocks/>
            <a:stCxn id="52" idx="1"/>
            <a:endCxn id="51" idx="0"/>
          </p:cNvCxnSpPr>
          <p:nvPr/>
        </p:nvCxnSpPr>
        <p:spPr>
          <a:xfrm flipH="1">
            <a:off x="5417905" y="4762584"/>
            <a:ext cx="2058723" cy="378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B94F59-6C71-470E-B013-F97B4CDD9DA5}"/>
              </a:ext>
            </a:extLst>
          </p:cNvPr>
          <p:cNvSpPr/>
          <p:nvPr/>
        </p:nvSpPr>
        <p:spPr>
          <a:xfrm>
            <a:off x="7188611" y="2675022"/>
            <a:ext cx="2845984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@implements IDisposable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IDisposable.Dispose()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5B5999-2561-49F0-AC49-D301ACFF98CD}"/>
              </a:ext>
            </a:extLst>
          </p:cNvPr>
          <p:cNvSpPr/>
          <p:nvPr/>
        </p:nvSpPr>
        <p:spPr>
          <a:xfrm>
            <a:off x="7360321" y="5481836"/>
            <a:ext cx="2500558" cy="643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2"/>
                </a:solidFill>
              </a:rPr>
              <a:t>ShouldRender()</a:t>
            </a:r>
          </a:p>
          <a:p>
            <a:pPr algn="ctr"/>
            <a:r>
              <a:rPr lang="en-US" noProof="1">
                <a:solidFill>
                  <a:schemeClr val="bg2"/>
                </a:solidFill>
              </a:rPr>
              <a:t>this.StateHasChanged()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AC565675-FC92-434A-8392-C97E8FF7A5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E4297-9F54-4486-BEFA-AC826D055E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/>
          </a:bodyPr>
          <a:lstStyle/>
          <a:p>
            <a:r>
              <a:rPr lang="en-US" dirty="0"/>
              <a:t>Interpolation – same as in Razor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Conditional content and lists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/>
              <a:t>Binding </a:t>
            </a:r>
            <a:r>
              <a:rPr lang="en-US" dirty="0" smtClean="0"/>
              <a:t>in </a:t>
            </a:r>
            <a:r>
              <a:rPr lang="en-US" dirty="0" err="1" smtClean="0"/>
              <a:t>Blazor</a:t>
            </a:r>
            <a:r>
              <a:rPr lang="en-US" dirty="0" smtClean="0"/>
              <a:t> (1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E8C8-9CAC-4732-951D-CB88B8206CC3}"/>
              </a:ext>
            </a:extLst>
          </p:cNvPr>
          <p:cNvSpPr txBox="1"/>
          <p:nvPr/>
        </p:nvSpPr>
        <p:spPr>
          <a:xfrm>
            <a:off x="710994" y="1764278"/>
            <a:ext cx="7365006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Simple interpolation.</a:t>
            </a:r>
            <a:r>
              <a:rPr lang="bg-BG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In Angular, this would be {{ Count }}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&lt;p&gt;Counter: @Count&lt;/p&gt;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BFC8D-D66A-4736-8004-49952C0A8BC6}"/>
              </a:ext>
            </a:extLst>
          </p:cNvPr>
          <p:cNvSpPr txBox="1"/>
          <p:nvPr/>
        </p:nvSpPr>
        <p:spPr>
          <a:xfrm>
            <a:off x="710994" y="3935014"/>
            <a:ext cx="4624996" cy="24893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Conditionally display content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this would be *ngIf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@if (ShowWarning)</a:t>
            </a:r>
            <a:br>
              <a:rPr lang="en-US" sz="1500" b="1" noProof="1">
                <a:latin typeface="Consolas" panose="020B0609020204030204" pitchFamily="49" charset="0"/>
              </a:rPr>
            </a:br>
            <a:r>
              <a:rPr lang="en-US" sz="1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&lt;p style="background-color: red; padding: 5px"&gt;Warning!&lt;/p&gt;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69542E-41C5-452F-BB67-6CAFDE0639F5}"/>
              </a:ext>
            </a:extLst>
          </p:cNvPr>
          <p:cNvSpPr txBox="1"/>
          <p:nvPr/>
        </p:nvSpPr>
        <p:spPr>
          <a:xfrm>
            <a:off x="6130187" y="3808056"/>
            <a:ext cx="5083465" cy="2743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Bind to a collection</a:t>
            </a:r>
            <a:b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    In Angular, you would do that with *ngFor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@foreach (var number in Numbers)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    &lt;li&gt;@number&lt;/li&gt;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latin typeface="Consolas" panose="020B0609020204030204" pitchFamily="49" charset="0"/>
              </a:rPr>
              <a:t>&lt;/ul&gt;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Blazor?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</a:t>
            </a:r>
            <a:r>
              <a:rPr lang="en-US" b="1" dirty="0">
                <a:solidFill>
                  <a:schemeClr val="bg1"/>
                </a:solidFill>
              </a:rPr>
              <a:t>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on the Server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in Depth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Components, Routing, DI, Lifecycle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Binding, Validation, Events, JS Interop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Blazor as </a:t>
            </a:r>
            <a:r>
              <a:rPr lang="en-US" b="1" dirty="0">
                <a:solidFill>
                  <a:schemeClr val="bg1"/>
                </a:solidFill>
              </a:rPr>
              <a:t>Desktop Application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Blazor Bindings (Experimental)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5DBD-AE74-45A9-93A9-E4F4C152A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Two-way binding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CE2D3-E023-4112-93C1-8F5DD091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Blazor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A08DE-9D9F-427D-AB31-1DEF049BA545}"/>
              </a:ext>
            </a:extLst>
          </p:cNvPr>
          <p:cNvSpPr txBox="1"/>
          <p:nvPr/>
        </p:nvSpPr>
        <p:spPr>
          <a:xfrm>
            <a:off x="1391653" y="1974186"/>
            <a:ext cx="9408693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&lt;!--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Angular two-way binding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   &lt;input [(ngModel)]="username"&gt;</a:t>
            </a:r>
          </a:p>
          <a:p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="this.Name" /&gt;</a:t>
            </a:r>
            <a:endParaRPr lang="en-US" b="1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="CurrentValue"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@bind:event</a:t>
            </a:r>
            <a:r>
              <a:rPr lang="en-US" b="1" noProof="1">
                <a:latin typeface="Consolas" panose="020B0609020204030204" pitchFamily="49" charset="0"/>
              </a:rPr>
              <a:t>="oninput" /&gt;</a:t>
            </a:r>
            <a:r>
              <a:rPr lang="en-US" b="1" noProof="1">
                <a:solidFill>
                  <a:srgbClr val="FF0000"/>
                </a:solidFill>
                <a:latin typeface="Consolas" panose="020B0609020204030204" pitchFamily="49" charset="0"/>
              </a:rPr>
              <a:t> &lt;!-- onchange --&gt;</a:t>
            </a:r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type="number"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this.Age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this.Birthday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@bind:format</a:t>
            </a:r>
            <a:r>
              <a:rPr lang="en-US" b="1" noProof="1">
                <a:latin typeface="Consolas" panose="020B0609020204030204" pitchFamily="49" charset="0"/>
              </a:rPr>
              <a:t>="dd.MM.yyyy"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&lt;input type="checkbox"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this.IsAdmin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&lt;select id="select-box"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@bind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noProof="1">
                <a:latin typeface="Consolas" panose="020B0609020204030204" pitchFamily="49" charset="0"/>
              </a:rPr>
              <a:t>this.TypeOfEmployee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b="1" noProof="1">
                <a:latin typeface="Consolas" panose="020B0609020204030204" pitchFamily="49" charset="0"/>
              </a:rPr>
              <a:t>" /&gt;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EmployeeType.Employee&lt;/option&gt;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&lt;option value=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EmployeeType.Intern&gt;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latin typeface="Consolas" panose="020B0609020204030204" pitchFamily="49" charset="0"/>
              </a:rPr>
              <a:t>EmployeeType.Intern&lt;/option&gt;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&lt;/select&gt;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22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8A665-D213-4A52-8036-7F14FF65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file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Component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7C63F-894A-4F9B-868D-B1AE09F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1324-8554-470B-A3BD-5DE2AB9B37D3}"/>
              </a:ext>
            </a:extLst>
          </p:cNvPr>
          <p:cNvSpPr txBox="1"/>
          <p:nvPr/>
        </p:nvSpPr>
        <p:spPr>
          <a:xfrm>
            <a:off x="783225" y="1809723"/>
            <a:ext cx="9125697" cy="2099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using System.ComponentModel.DataAnnotations;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public class ExampleModel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[Required]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    [StringLength(10, ErrorMessage = "Name is too long.")]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public string Name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BCB8E-7692-4224-940B-F4B2B9A46409}"/>
              </a:ext>
            </a:extLst>
          </p:cNvPr>
          <p:cNvSpPr txBox="1"/>
          <p:nvPr/>
        </p:nvSpPr>
        <p:spPr>
          <a:xfrm>
            <a:off x="783225" y="4669566"/>
            <a:ext cx="9125697" cy="182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EditForm</a:t>
            </a:r>
            <a:r>
              <a:rPr lang="en-US" sz="1600" b="1" noProof="1">
                <a:latin typeface="Consolas" panose="020B0609020204030204" pitchFamily="49" charset="0"/>
              </a:rPr>
              <a:t>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Model</a:t>
            </a:r>
            <a:r>
              <a:rPr lang="en-US" sz="1600" b="1" noProof="1">
                <a:latin typeface="Consolas" panose="020B0609020204030204" pitchFamily="49" charset="0"/>
              </a:rPr>
              <a:t>="exampleModel" 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OnValidSubmit</a:t>
            </a:r>
            <a:r>
              <a:rPr lang="en-US" sz="1600" b="1" noProof="1">
                <a:latin typeface="Consolas" panose="020B0609020204030204" pitchFamily="49" charset="0"/>
              </a:rPr>
              <a:t>="HandleValidSubmit"&gt;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DataAnnotationsValidator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</a:t>
            </a:r>
            <a:r>
              <a:rPr lang="en-US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ValidationSummary</a:t>
            </a:r>
            <a:r>
              <a:rPr lang="en-US" sz="1600" b="1" noProof="1">
                <a:latin typeface="Consolas" panose="020B0609020204030204" pitchFamily="49" charset="0"/>
              </a:rPr>
              <a:t>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&lt;InputText id="name" @bind-Value="exampleModel.Name"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    &lt;button type="submit"&gt;Submit&lt;/button&gt;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anose="020B0609020204030204" pitchFamily="49" charset="0"/>
              </a:rPr>
              <a:t>&lt;/EditForm&gt;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90F6-C115-4215-AD7A-814075DB70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200" dirty="0"/>
              <a:t>Supported events: </a:t>
            </a:r>
            <a:r>
              <a:rPr lang="en-US" sz="3200" b="1" dirty="0">
                <a:solidFill>
                  <a:schemeClr val="bg1"/>
                </a:solidFill>
              </a:rPr>
              <a:t>@onclick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onchange</a:t>
            </a:r>
            <a:r>
              <a:rPr lang="bg-BG" sz="3200" dirty="0"/>
              <a:t>,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@</a:t>
            </a:r>
            <a:r>
              <a:rPr lang="en-US" sz="3200" b="1" dirty="0" err="1">
                <a:solidFill>
                  <a:schemeClr val="bg1"/>
                </a:solidFill>
              </a:rPr>
              <a:t>onkeypress</a:t>
            </a:r>
            <a:r>
              <a:rPr lang="en-US" sz="3200" b="1" dirty="0">
                <a:solidFill>
                  <a:schemeClr val="bg1"/>
                </a:solidFill>
              </a:rPr>
              <a:t>...</a:t>
            </a:r>
          </a:p>
          <a:p>
            <a:pPr lvl="1"/>
            <a:r>
              <a:rPr lang="en-US" sz="3000" dirty="0"/>
              <a:t>And many more: </a:t>
            </a:r>
            <a:r>
              <a:rPr lang="en-US" sz="3000" b="1" dirty="0">
                <a:hlinkClick r:id="rId2"/>
              </a:rPr>
              <a:t>EventHandlers.cs</a:t>
            </a:r>
            <a:endParaRPr lang="bg-BG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75463-E60F-4836-BB4A-17647358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AAA0D-D6B6-470D-825D-149C13F73D1F}"/>
              </a:ext>
            </a:extLst>
          </p:cNvPr>
          <p:cNvSpPr txBox="1"/>
          <p:nvPr/>
        </p:nvSpPr>
        <p:spPr>
          <a:xfrm>
            <a:off x="1138379" y="2513515"/>
            <a:ext cx="10295154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&lt;!-- Angular --&gt;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&lt;button (click)="method()"&gt;...&lt;/button&gt;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Clicked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@onclick</a:t>
            </a:r>
            <a:r>
              <a:rPr lang="en-US" b="1" noProof="1">
                <a:latin typeface="Consolas" panose="020B0609020204030204" pitchFamily="49" charset="0"/>
              </a:rPr>
              <a:t>="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@(() =&gt; Console.WriteLine("Hello World!"))</a:t>
            </a:r>
            <a:r>
              <a:rPr lang="en-US" b="1" noProof="1">
                <a:latin typeface="Consolas" panose="020B0609020204030204" pitchFamily="49" charset="0"/>
              </a:rPr>
              <a:t>"&gt;Click me&lt;/button&gt;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&lt;input type="text"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@onchange</a:t>
            </a:r>
            <a:r>
              <a:rPr lang="en-US" b="1" noProof="1">
                <a:latin typeface="Consolas" panose="020B0609020204030204" pitchFamily="49" charset="0"/>
              </a:rPr>
              <a:t>=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@(e =&gt; Console.WriteLine(e.Value))</a:t>
            </a:r>
            <a:r>
              <a:rPr lang="en-US" b="1" noProof="1">
                <a:latin typeface="Consolas" panose="020B0609020204030204" pitchFamily="49" charset="0"/>
              </a:rPr>
              <a:t> /&gt;</a:t>
            </a:r>
          </a:p>
          <a:p>
            <a:endParaRPr lang="en-US" b="1" noProof="1">
              <a:latin typeface="Consolas" panose="020B0609020204030204" pitchFamily="49" charset="0"/>
            </a:endParaRPr>
          </a:p>
          <a:p>
            <a:r>
              <a:rPr lang="en-US" b="1" noProof="1">
                <a:latin typeface="Consolas" panose="020B0609020204030204" pitchFamily="49" charset="0"/>
              </a:rPr>
              <a:t>@functions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private void Clicked()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Console.WriteLine("Hello World!");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97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Blazor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WebAssembly</a:t>
            </a:r>
            <a:r>
              <a:rPr lang="en-US" sz="3200" noProof="1"/>
              <a:t> can't directly access the Browser's DOM</a:t>
            </a:r>
          </a:p>
          <a:p>
            <a:r>
              <a:rPr lang="en-US" sz="3200" noProof="1"/>
              <a:t>The </a:t>
            </a:r>
            <a:r>
              <a:rPr lang="en-US" sz="3200" b="1" noProof="1">
                <a:solidFill>
                  <a:schemeClr val="bg1"/>
                </a:solidFill>
              </a:rPr>
              <a:t>JavaScript</a:t>
            </a:r>
            <a:r>
              <a:rPr lang="en-US" sz="3200" noProof="1"/>
              <a:t> interop provides a means of filling the gap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/>
              <a:t>Interop (1)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2853F-4763-47E7-8660-22E1101290AF}"/>
              </a:ext>
            </a:extLst>
          </p:cNvPr>
          <p:cNvSpPr txBox="1"/>
          <p:nvPr/>
        </p:nvSpPr>
        <p:spPr>
          <a:xfrm>
            <a:off x="1110446" y="4177157"/>
            <a:ext cx="997110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@inject IJSRuntime JsRuntime;</a:t>
            </a:r>
          </a:p>
          <a:p>
            <a:r>
              <a:rPr lang="en-US" b="1" noProof="1">
                <a:latin typeface="Consolas" panose="020B0609020204030204" pitchFamily="49" charset="0"/>
              </a:rPr>
              <a:t>&lt;button @onclick="Prompt"&gt;Click here to show a prompt&lt;/button&gt;</a:t>
            </a:r>
          </a:p>
          <a:p>
            <a:r>
              <a:rPr lang="en-US" b="1" noProof="1">
                <a:latin typeface="Consolas" panose="020B0609020204030204" pitchFamily="49" charset="0"/>
              </a:rPr>
              <a:t>@code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async void Prompt()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var 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    JsRuntime.InvokeAsync&lt;string&gt;("myNamespace.showPrompt", "So?")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CC12-25A3-4825-B8BA-B0ABDD8C0937}"/>
              </a:ext>
            </a:extLst>
          </p:cNvPr>
          <p:cNvSpPr txBox="1"/>
          <p:nvPr/>
        </p:nvSpPr>
        <p:spPr>
          <a:xfrm>
            <a:off x="2594707" y="2456557"/>
            <a:ext cx="7002586" cy="16031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b="1" noProof="1">
                <a:latin typeface="Consolas" panose="020B0609020204030204" pitchFamily="49" charset="0"/>
              </a:rPr>
              <a:t>window.myNamespace =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showPrompt: function (message) {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    return prompt(message, 'Type anything here');</a:t>
            </a:r>
          </a:p>
          <a:p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b="1" noProof="1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6E1AD-F214-4B1E-97B8-DA01D9F1130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2" y="1196124"/>
            <a:ext cx="11818096" cy="5561125"/>
          </a:xfrm>
        </p:spPr>
        <p:txBody>
          <a:bodyPr>
            <a:noAutofit/>
          </a:bodyPr>
          <a:lstStyle/>
          <a:p>
            <a:r>
              <a:rPr lang="en-US" dirty="0"/>
              <a:t>Invoke a static .NET method from JavaScript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en-US" dirty="0"/>
              <a:t>All parameters should be </a:t>
            </a:r>
            <a:r>
              <a:rPr lang="en-US" dirty="0" err="1"/>
              <a:t>deserializable</a:t>
            </a:r>
            <a:r>
              <a:rPr lang="en-US" dirty="0"/>
              <a:t> from JSON</a:t>
            </a:r>
          </a:p>
          <a:p>
            <a:r>
              <a:rPr lang="en-US" dirty="0"/>
              <a:t>Invoke a .NET instance method from JavaScript</a:t>
            </a:r>
          </a:p>
          <a:p>
            <a:pPr lvl="1"/>
            <a:r>
              <a:rPr lang="en-US" dirty="0"/>
              <a:t>Pass the .NET instance by reference to JavaScript</a:t>
            </a:r>
          </a:p>
          <a:p>
            <a:pPr lvl="1"/>
            <a:r>
              <a:rPr lang="en-US" dirty="0"/>
              <a:t>Invoke method on the instance using </a:t>
            </a:r>
            <a:r>
              <a:rPr lang="en-US" dirty="0" err="1"/>
              <a:t>invokeMethod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DF5F4-82B4-40E4-9086-81A3763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Interop (2)</a:t>
            </a:r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75C1-C080-4EBD-A716-9BE43A38783F}"/>
              </a:ext>
            </a:extLst>
          </p:cNvPr>
          <p:cNvSpPr txBox="1"/>
          <p:nvPr/>
        </p:nvSpPr>
        <p:spPr>
          <a:xfrm>
            <a:off x="426000" y="1764000"/>
            <a:ext cx="115200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JSInvokable</a:t>
            </a:r>
            <a:r>
              <a:rPr lang="en-US" sz="2000" b="1" noProof="1">
                <a:latin typeface="Consolas" panose="020B0609020204030204" pitchFamily="49" charset="0"/>
              </a:rPr>
              <a:t>]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static </a:t>
            </a:r>
            <a:r>
              <a:rPr lang="en-US" sz="2000" b="1" noProof="1">
                <a:latin typeface="Consolas" panose="020B0609020204030204" pitchFamily="49" charset="0"/>
              </a:rPr>
              <a:t>Task&lt;int&gt; SomeStaticDotNetMethod() { return Task.FromResult</a:t>
            </a:r>
            <a:r>
              <a:rPr lang="bg-BG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2</a:t>
            </a:r>
            <a:r>
              <a:rPr lang="bg-BG" sz="2000" b="1" noProof="1">
                <a:latin typeface="Consolas" panose="020B0609020204030204" pitchFamily="49" charset="0"/>
              </a:rPr>
              <a:t>)</a:t>
            </a:r>
            <a:r>
              <a:rPr lang="en-US" sz="2000" b="1" noProof="1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4B87-B2C7-45FA-ADD7-78C81C302856}"/>
              </a:ext>
            </a:extLst>
          </p:cNvPr>
          <p:cNvSpPr txBox="1"/>
          <p:nvPr/>
        </p:nvSpPr>
        <p:spPr>
          <a:xfrm>
            <a:off x="426000" y="2709000"/>
            <a:ext cx="9601054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In JavaScript we can call it with:</a:t>
            </a:r>
          </a:p>
          <a:p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invokeMethodAsync</a:t>
            </a:r>
            <a:r>
              <a:rPr lang="en-US" sz="2000" b="1" noProof="1">
                <a:latin typeface="Consolas" panose="020B0609020204030204" pitchFamily="49" charset="0"/>
              </a:rPr>
              <a:t>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AssemblyName</a:t>
            </a:r>
            <a:r>
              <a:rPr lang="en-US" sz="2000" b="1" noProof="1">
                <a:latin typeface="Consolas" panose="020B0609020204030204" pitchFamily="49" charset="0"/>
              </a:rPr>
              <a:t>', 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SomeStaticDotNetMethod</a:t>
            </a:r>
            <a:r>
              <a:rPr lang="en-US" sz="2000" b="1" noProof="1">
                <a:latin typeface="Consolas" panose="020B0609020204030204" pitchFamily="49" charset="0"/>
              </a:rPr>
              <a:t>')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.then(data =&gt; { console.log(data);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3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/>
          <a:lstStyle/>
          <a:p>
            <a:r>
              <a:rPr lang="en-US" dirty="0"/>
              <a:t>Simple web music player built with Blazor WebAssembly</a:t>
            </a:r>
          </a:p>
          <a:p>
            <a:r>
              <a:rPr lang="en-US" dirty="0">
                <a:hlinkClick r:id="rId2"/>
              </a:rPr>
              <a:t>https://github.com/NikolayIT/MusicX</a:t>
            </a:r>
            <a:endParaRPr lang="en-US" dirty="0"/>
          </a:p>
          <a:p>
            <a:r>
              <a:rPr lang="en-US" dirty="0">
                <a:hlinkClick r:id="rId3"/>
              </a:rPr>
              <a:t>https://musicx.mx</a:t>
            </a:r>
            <a:endParaRPr lang="en-US" dirty="0"/>
          </a:p>
          <a:p>
            <a:r>
              <a:rPr lang="en-US" dirty="0"/>
              <a:t>ASP.NET Core 3.1</a:t>
            </a:r>
          </a:p>
          <a:p>
            <a:r>
              <a:rPr lang="en-US" dirty="0"/>
              <a:t>Blazor WebAssembly</a:t>
            </a:r>
          </a:p>
          <a:p>
            <a:pPr lvl="1"/>
            <a:r>
              <a:rPr lang="en-US" dirty="0"/>
              <a:t>3.2.0 Preview 3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</a:t>
            </a:r>
            <a:endParaRPr lang="bg-BG" dirty="0"/>
          </a:p>
        </p:txBody>
      </p:sp>
      <p:pic>
        <p:nvPicPr>
          <p:cNvPr id="5" name="Picture 2" descr="Screenshot">
            <a:extLst>
              <a:ext uri="{FF2B5EF4-FFF2-40B4-BE49-F238E27FC236}">
                <a16:creationId xmlns:a16="http://schemas.microsoft.com/office/drawing/2014/main" id="{9230F22C-9024-421A-9EC8-8B1BA72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00" y="3305378"/>
            <a:ext cx="4618567" cy="33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Blazor on Desktop</a:t>
            </a:r>
            <a:endParaRPr lang="bg-BG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Electron, WebWindow and PWA</a:t>
            </a:r>
          </a:p>
        </p:txBody>
      </p:sp>
    </p:spTree>
    <p:extLst>
      <p:ext uri="{BB962C8B-B14F-4D97-AF65-F5344CB8AC3E}">
        <p14:creationId xmlns:p14="http://schemas.microsoft.com/office/powerpoint/2010/main" val="4680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3E56-C85C-40E0-B164-B2835B3F0EF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Desktop GUI </a:t>
            </a:r>
            <a:r>
              <a:rPr lang="en-US" dirty="0"/>
              <a:t>applications using web technologies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Combines the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rendering engine and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runtime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VS Code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Postman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GitHub Desktop</a:t>
            </a:r>
            <a:r>
              <a:rPr lang="en-US" dirty="0"/>
              <a:t>, etc.</a:t>
            </a:r>
          </a:p>
          <a:p>
            <a:pPr>
              <a:buClr>
                <a:schemeClr val="tx1"/>
              </a:buClr>
            </a:pPr>
            <a:r>
              <a:rPr lang="en-US" dirty="0"/>
              <a:t>Host Razor Components inside an Electron shell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Experimental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unsupported</a:t>
            </a:r>
          </a:p>
          <a:p>
            <a:pPr lvl="1"/>
            <a:r>
              <a:rPr lang="en-US" dirty="0" err="1"/>
              <a:t>Microsoft.AspNetCore.Components.Electron</a:t>
            </a:r>
            <a:endParaRPr lang="en-US" dirty="0"/>
          </a:p>
          <a:p>
            <a:endParaRPr lang="en-US" dirty="0">
              <a:hlinkClick r:id="rId2"/>
            </a:endParaRPr>
          </a:p>
          <a:p>
            <a:r>
              <a:rPr lang="en-US" dirty="0"/>
              <a:t>Another option: </a:t>
            </a:r>
            <a:r>
              <a:rPr lang="en-US" b="1" dirty="0">
                <a:hlinkClick r:id="rId3"/>
              </a:rPr>
              <a:t>Electron.NET</a:t>
            </a:r>
            <a:endParaRPr lang="en-US" b="1" dirty="0">
              <a:hlinkClick r:id="rId2"/>
            </a:endParaRPr>
          </a:p>
          <a:p>
            <a:r>
              <a:rPr lang="en-US" dirty="0"/>
              <a:t>Alternatively: </a:t>
            </a:r>
            <a:r>
              <a:rPr lang="en-US" b="1" dirty="0" err="1">
                <a:hlinkClick r:id="rId4"/>
              </a:rPr>
              <a:t>Daddoon</a:t>
            </a:r>
            <a:r>
              <a:rPr lang="en-US" b="1" dirty="0">
                <a:hlinkClick r:id="rId4"/>
              </a:rPr>
              <a:t>/</a:t>
            </a:r>
            <a:r>
              <a:rPr lang="en-US" b="1" dirty="0" err="1">
                <a:hlinkClick r:id="rId4"/>
              </a:rPr>
              <a:t>BlazorMobile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B6B39-FDFB-4E39-ABFE-9BF09E02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6F034-A255-405D-8CDA-38505FBCC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000" y="2844000"/>
            <a:ext cx="1631296" cy="1631296"/>
          </a:xfrm>
          <a:prstGeom prst="round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D257A-B89D-4482-A6F8-AF839910F9CF}"/>
              </a:ext>
            </a:extLst>
          </p:cNvPr>
          <p:cNvSpPr txBox="1"/>
          <p:nvPr/>
        </p:nvSpPr>
        <p:spPr>
          <a:xfrm>
            <a:off x="1056000" y="4779000"/>
            <a:ext cx="7182652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ComponentsElectron.Run</a:t>
            </a:r>
            <a:r>
              <a:rPr lang="en-US" dirty="0"/>
              <a:t>&lt;Startup&gt;("</a:t>
            </a:r>
            <a:r>
              <a:rPr lang="en-US" dirty="0" err="1"/>
              <a:t>wwwroot</a:t>
            </a:r>
            <a:r>
              <a:rPr lang="en-US" dirty="0"/>
              <a:t>/index.html");</a:t>
            </a:r>
          </a:p>
        </p:txBody>
      </p:sp>
    </p:spTree>
    <p:extLst>
      <p:ext uri="{BB962C8B-B14F-4D97-AF65-F5344CB8AC3E}">
        <p14:creationId xmlns:p14="http://schemas.microsoft.com/office/powerpoint/2010/main" val="40918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experimental lightweight </a:t>
            </a:r>
            <a:r>
              <a:rPr lang="en-US" dirty="0"/>
              <a:t>alternative to Electron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 need </a:t>
            </a:r>
            <a:r>
              <a:rPr lang="en-US" sz="3200" dirty="0"/>
              <a:t>to bundle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Chromium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Electron</a:t>
            </a:r>
            <a:r>
              <a:rPr lang="en-US" dirty="0"/>
              <a:t> requires </a:t>
            </a:r>
            <a:r>
              <a:rPr lang="en-US" sz="3200" b="1" dirty="0">
                <a:solidFill>
                  <a:schemeClr val="bg1"/>
                </a:solidFill>
              </a:rPr>
              <a:t>164MB</a:t>
            </a:r>
            <a:r>
              <a:rPr lang="en-US" dirty="0"/>
              <a:t> of space and +30MB memory</a:t>
            </a:r>
          </a:p>
          <a:p>
            <a:pPr>
              <a:buClr>
                <a:schemeClr val="tx1"/>
              </a:buClr>
            </a:pPr>
            <a:r>
              <a:rPr lang="en-US" dirty="0"/>
              <a:t>Works on all operating systems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Windows – the new </a:t>
            </a:r>
            <a:r>
              <a:rPr lang="en-US" b="1" dirty="0">
                <a:hlinkClick r:id="rId2"/>
              </a:rPr>
              <a:t>Chromium-based Edge via webview2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Mac – the OS’s built-in </a:t>
            </a:r>
            <a:r>
              <a:rPr lang="en-US" b="1" dirty="0" err="1">
                <a:hlinkClick r:id="rId3"/>
              </a:rPr>
              <a:t>WKWebView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Linux – uses </a:t>
            </a:r>
            <a:r>
              <a:rPr lang="en-US" b="1" dirty="0">
                <a:hlinkClick r:id="rId4"/>
              </a:rPr>
              <a:t>WebKitGTK+2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NuGet packages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hlinkClick r:id="rId5"/>
              </a:rPr>
              <a:t>WebWindow</a:t>
            </a:r>
            <a:r>
              <a:rPr lang="en-US" dirty="0"/>
              <a:t> and </a:t>
            </a:r>
            <a:r>
              <a:rPr lang="en-US" b="1" dirty="0" err="1">
                <a:hlinkClick r:id="rId6"/>
              </a:rPr>
              <a:t>WebWindow.Blazor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WebWindow</a:t>
            </a:r>
          </a:p>
        </p:txBody>
      </p:sp>
      <p:pic>
        <p:nvPicPr>
          <p:cNvPr id="5" name="Picture 2" descr="Blazor example on macOS">
            <a:extLst>
              <a:ext uri="{FF2B5EF4-FFF2-40B4-BE49-F238E27FC236}">
                <a16:creationId xmlns:a16="http://schemas.microsoft.com/office/drawing/2014/main" id="{30BA58F2-F7D4-4F16-B32B-33A8E559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43604" b="50728"/>
          <a:stretch/>
        </p:blipFill>
        <p:spPr bwMode="auto">
          <a:xfrm>
            <a:off x="7716740" y="4242838"/>
            <a:ext cx="3916689" cy="22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web-based</a:t>
            </a:r>
            <a:r>
              <a:rPr lang="en-US" dirty="0"/>
              <a:t> app that uses </a:t>
            </a:r>
            <a:r>
              <a:rPr lang="en-US" b="1" dirty="0">
                <a:solidFill>
                  <a:schemeClr val="bg1"/>
                </a:solidFill>
              </a:rPr>
              <a:t>modern browser </a:t>
            </a:r>
            <a:r>
              <a:rPr lang="en-US" dirty="0"/>
              <a:t>APIs and </a:t>
            </a:r>
            <a:r>
              <a:rPr lang="en-US" sz="3400" dirty="0"/>
              <a:t>capabilities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behave</a:t>
            </a:r>
            <a:r>
              <a:rPr lang="en-US" dirty="0"/>
              <a:t> like a </a:t>
            </a:r>
            <a:r>
              <a:rPr lang="en-US" sz="3400" b="1" dirty="0">
                <a:solidFill>
                  <a:schemeClr val="bg1"/>
                </a:solidFill>
              </a:rPr>
              <a:t>native app</a:t>
            </a:r>
          </a:p>
          <a:p>
            <a:pPr lvl="1"/>
            <a:r>
              <a:rPr lang="en-US" dirty="0"/>
              <a:t>Working </a:t>
            </a:r>
            <a:r>
              <a:rPr lang="en-US" b="1" dirty="0">
                <a:solidFill>
                  <a:schemeClr val="bg1"/>
                </a:solidFill>
              </a:rPr>
              <a:t>offline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always loading </a:t>
            </a:r>
            <a:r>
              <a:rPr lang="en-US" dirty="0"/>
              <a:t>instantly</a:t>
            </a:r>
          </a:p>
          <a:p>
            <a:pPr lvl="1"/>
            <a:r>
              <a:rPr lang="en-US" dirty="0"/>
              <a:t>Being able to run in its </a:t>
            </a:r>
            <a:r>
              <a:rPr lang="en-US" b="1" dirty="0">
                <a:solidFill>
                  <a:schemeClr val="bg1"/>
                </a:solidFill>
              </a:rPr>
              <a:t>own app window</a:t>
            </a:r>
          </a:p>
          <a:p>
            <a:pPr lvl="1"/>
            <a:r>
              <a:rPr lang="en-US" dirty="0"/>
              <a:t>Launched from the host OS start menu, dock, or home screen</a:t>
            </a:r>
          </a:p>
          <a:p>
            <a:pPr lvl="1"/>
            <a:r>
              <a:rPr lang="en-US" dirty="0"/>
              <a:t>Receiving </a:t>
            </a:r>
            <a:r>
              <a:rPr lang="en-US" b="1" dirty="0">
                <a:solidFill>
                  <a:schemeClr val="bg1"/>
                </a:solidFill>
              </a:rPr>
              <a:t>push notifications </a:t>
            </a:r>
            <a:r>
              <a:rPr lang="en-US" dirty="0"/>
              <a:t>from a </a:t>
            </a:r>
            <a:r>
              <a:rPr lang="en-US" sz="3200" b="1" dirty="0">
                <a:solidFill>
                  <a:schemeClr val="bg1"/>
                </a:solidFill>
              </a:rPr>
              <a:t>backend</a:t>
            </a:r>
            <a:r>
              <a:rPr lang="en-US" dirty="0"/>
              <a:t> server,</a:t>
            </a:r>
            <a:br>
              <a:rPr lang="en-US" dirty="0"/>
            </a:br>
            <a:r>
              <a:rPr lang="en-US" sz="3200" b="1" dirty="0">
                <a:solidFill>
                  <a:schemeClr val="bg1"/>
                </a:solidFill>
              </a:rPr>
              <a:t>even while</a:t>
            </a:r>
            <a:r>
              <a:rPr lang="en-US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using the app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updating in the </a:t>
            </a:r>
            <a:r>
              <a:rPr lang="en-US" sz="3200" b="1" dirty="0">
                <a:solidFill>
                  <a:schemeClr val="bg1"/>
                </a:solidFill>
              </a:rPr>
              <a:t>background</a:t>
            </a:r>
          </a:p>
          <a:p>
            <a:r>
              <a:rPr lang="en-US" dirty="0"/>
              <a:t>User first opens the SPA then install it as PWA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60648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enable </a:t>
            </a:r>
            <a:r>
              <a:rPr lang="en-US" b="1" dirty="0">
                <a:solidFill>
                  <a:schemeClr val="bg1"/>
                </a:solidFill>
              </a:rPr>
              <a:t>PWA</a:t>
            </a:r>
            <a:r>
              <a:rPr lang="en-US" dirty="0"/>
              <a:t> from the template settings in </a:t>
            </a:r>
            <a:r>
              <a:rPr lang="en-US" b="1" dirty="0">
                <a:solidFill>
                  <a:schemeClr val="bg1"/>
                </a:solidFill>
              </a:rPr>
              <a:t>VS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manifest.json</a:t>
            </a:r>
            <a:r>
              <a:rPr lang="en-US" dirty="0"/>
              <a:t> will be created and included in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as PWA</a:t>
            </a:r>
          </a:p>
        </p:txBody>
      </p:sp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81198781-9540-49E9-93A7-26E214FC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45" b="56667"/>
          <a:stretch/>
        </p:blipFill>
        <p:spPr bwMode="auto">
          <a:xfrm>
            <a:off x="3467733" y="2789545"/>
            <a:ext cx="4320117" cy="1949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196528C3-F7D8-49B7-92B8-A7F6103A7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2" t="39404" b="1"/>
          <a:stretch/>
        </p:blipFill>
        <p:spPr bwMode="auto">
          <a:xfrm>
            <a:off x="838200" y="2738745"/>
            <a:ext cx="2350554" cy="2707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">
            <a:extLst>
              <a:ext uri="{FF2B5EF4-FFF2-40B4-BE49-F238E27FC236}">
                <a16:creationId xmlns:a16="http://schemas.microsoft.com/office/drawing/2014/main" id="{855A59C6-42D0-40EB-9B0B-89FD738ED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63"/>
          <a:stretch/>
        </p:blipFill>
        <p:spPr bwMode="auto">
          <a:xfrm>
            <a:off x="3814489" y="4945592"/>
            <a:ext cx="5947739" cy="1591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5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native mobile apps for iOS and Android using Blazor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Graphic 4" descr="Document">
            <a:extLst>
              <a:ext uri="{FF2B5EF4-FFF2-40B4-BE49-F238E27FC236}">
                <a16:creationId xmlns:a16="http://schemas.microsoft.com/office/drawing/2014/main" id="{6925F31B-B3B2-4D15-A9AA-3B8BB0C1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46788" y="1385091"/>
            <a:ext cx="2498423" cy="24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native </a:t>
            </a:r>
            <a:r>
              <a:rPr lang="en-US" b="1" dirty="0">
                <a:solidFill>
                  <a:schemeClr val="bg1"/>
                </a:solidFill>
              </a:rPr>
              <a:t>mobile apps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iOS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Android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programming model to define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UI components based on 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 UI controls (no HTML)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Bindings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6D5344-B11D-4F31-A260-B16C058CF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" b="58391"/>
          <a:stretch/>
        </p:blipFill>
        <p:spPr bwMode="auto">
          <a:xfrm>
            <a:off x="6684580" y="3429000"/>
            <a:ext cx="3089054" cy="26088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0757-C72C-4349-AC18-DF11C22946BF}"/>
              </a:ext>
            </a:extLst>
          </p:cNvPr>
          <p:cNvSpPr txBox="1"/>
          <p:nvPr/>
        </p:nvSpPr>
        <p:spPr>
          <a:xfrm>
            <a:off x="799988" y="3555124"/>
            <a:ext cx="5760836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    &lt;Label </a:t>
            </a:r>
            <a:r>
              <a:rPr lang="en-US" dirty="0" err="1"/>
              <a:t>FontSize</a:t>
            </a:r>
            <a:r>
              <a:rPr lang="en-US" dirty="0"/>
              <a:t>="30"</a:t>
            </a:r>
          </a:p>
          <a:p>
            <a:r>
              <a:rPr lang="en-US" dirty="0"/>
              <a:t>        Text="@(</a:t>
            </a:r>
            <a:r>
              <a:rPr lang="bg-BG" dirty="0"/>
              <a:t>$</a:t>
            </a:r>
            <a:r>
              <a:rPr lang="en-US" dirty="0"/>
              <a:t>"You pressed {count} times")" /&gt;</a:t>
            </a:r>
          </a:p>
          <a:p>
            <a:r>
              <a:rPr lang="en-US" dirty="0"/>
              <a:t>    &lt;Button Text="+1"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HandleClick</a:t>
            </a:r>
            <a:r>
              <a:rPr lang="en-US" dirty="0"/>
              <a:t>" /&gt;</a:t>
            </a:r>
          </a:p>
          <a:p>
            <a:r>
              <a:rPr lang="en-US" dirty="0"/>
              <a:t>&lt;/</a:t>
            </a:r>
            <a:r>
              <a:rPr lang="en-US" dirty="0" err="1"/>
              <a:t>StackLayout</a:t>
            </a:r>
            <a:r>
              <a:rPr lang="en-US" dirty="0"/>
              <a:t>&gt;</a:t>
            </a:r>
          </a:p>
          <a:p>
            <a:r>
              <a:rPr lang="en-US" dirty="0"/>
              <a:t>@code {</a:t>
            </a:r>
          </a:p>
          <a:p>
            <a:r>
              <a:rPr lang="en-US" dirty="0"/>
              <a:t>    int count;</a:t>
            </a:r>
          </a:p>
          <a:p>
            <a:r>
              <a:rPr lang="en-US" dirty="0"/>
              <a:t>    void </a:t>
            </a:r>
            <a:r>
              <a:rPr lang="en-US" dirty="0" err="1"/>
              <a:t>HandleClick</a:t>
            </a:r>
            <a:r>
              <a:rPr lang="en-US" dirty="0"/>
              <a:t>()</a:t>
            </a:r>
            <a:r>
              <a:rPr lang="bg-BG" dirty="0"/>
              <a:t> </a:t>
            </a:r>
            <a:r>
              <a:rPr lang="en-US" dirty="0"/>
              <a:t>{ count++;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48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Requirements (preview 2)</a:t>
            </a:r>
          </a:p>
          <a:p>
            <a:pPr lvl="1"/>
            <a:r>
              <a:rPr lang="en-US" dirty="0"/>
              <a:t>Install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.NET Core 3.0 or 3.1 SDK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Mobile development </a:t>
            </a:r>
            <a:r>
              <a:rPr lang="en-US" dirty="0"/>
              <a:t>with .NET (</a:t>
            </a:r>
            <a:r>
              <a:rPr lang="en-US" b="1" dirty="0">
                <a:solidFill>
                  <a:schemeClr val="bg1"/>
                </a:solidFill>
              </a:rPr>
              <a:t>Xamarin.Forms</a:t>
            </a:r>
            <a:r>
              <a:rPr lang="en-US" dirty="0"/>
              <a:t>) workload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ASP.NET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web development </a:t>
            </a:r>
            <a:r>
              <a:rPr lang="en-US" dirty="0"/>
              <a:t>workload</a:t>
            </a:r>
          </a:p>
          <a:p>
            <a:pPr lvl="1"/>
            <a:r>
              <a:rPr lang="en-US" dirty="0"/>
              <a:t>Install the </a:t>
            </a:r>
            <a:r>
              <a:rPr lang="en-US" b="1" dirty="0">
                <a:solidFill>
                  <a:schemeClr val="bg1"/>
                </a:solidFill>
              </a:rPr>
              <a:t>Mobile Blazor Bindings </a:t>
            </a:r>
            <a:r>
              <a:rPr lang="en-US" dirty="0"/>
              <a:t>project templates</a:t>
            </a:r>
          </a:p>
          <a:p>
            <a:endParaRPr lang="en-US" dirty="0"/>
          </a:p>
          <a:p>
            <a:r>
              <a:rPr lang="en-US" dirty="0"/>
              <a:t>Create the app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Blazor First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FE78-7BBD-4AE8-B36F-E23B1BBB33A0}"/>
              </a:ext>
            </a:extLst>
          </p:cNvPr>
          <p:cNvSpPr txBox="1"/>
          <p:nvPr/>
        </p:nvSpPr>
        <p:spPr>
          <a:xfrm>
            <a:off x="828567" y="4669336"/>
            <a:ext cx="8191499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Microsoft.MobileBlazorBindings.Templates</a:t>
            </a:r>
            <a:r>
              <a:rPr lang="en-US" dirty="0"/>
              <a:t>::0.2.42-preview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89F4A95-F375-4667-8B53-09AC6E6B5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14013" r="19275" b="3889"/>
          <a:stretch/>
        </p:blipFill>
        <p:spPr bwMode="auto">
          <a:xfrm>
            <a:off x="9824098" y="3132477"/>
            <a:ext cx="2184400" cy="3523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C54C0-2F1D-402E-AE85-23151EBFBB4A}"/>
              </a:ext>
            </a:extLst>
          </p:cNvPr>
          <p:cNvSpPr txBox="1"/>
          <p:nvPr/>
        </p:nvSpPr>
        <p:spPr>
          <a:xfrm>
            <a:off x="828567" y="5814993"/>
            <a:ext cx="7975600" cy="464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16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dotnet new </a:t>
            </a:r>
            <a:r>
              <a:rPr lang="en-US" dirty="0" err="1"/>
              <a:t>mobileblazorbindings</a:t>
            </a:r>
            <a:r>
              <a:rPr lang="en-US" dirty="0"/>
              <a:t> -o </a:t>
            </a:r>
            <a:r>
              <a:rPr lang="en-US" dirty="0" err="1"/>
              <a:t>FirstMobileBlazorBindingsApp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https://github.com/NikolayIT/SantaseGameEngine</a:t>
            </a:r>
            <a:endParaRPr lang="en-US" dirty="0"/>
          </a:p>
          <a:p>
            <a:r>
              <a:rPr lang="en-US" dirty="0"/>
              <a:t>Well-known card game </a:t>
            </a:r>
            <a:r>
              <a:rPr lang="en-US" b="1" dirty="0">
                <a:solidFill>
                  <a:schemeClr val="bg1"/>
                </a:solidFill>
              </a:rPr>
              <a:t>Santase </a:t>
            </a:r>
            <a:r>
              <a:rPr lang="en-US" dirty="0"/>
              <a:t>(66)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game logic </a:t>
            </a:r>
            <a:r>
              <a:rPr lang="en-US" dirty="0"/>
              <a:t>implemented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Smart player </a:t>
            </a:r>
            <a:r>
              <a:rPr lang="en-US" dirty="0"/>
              <a:t>implemented</a:t>
            </a:r>
          </a:p>
          <a:p>
            <a:pPr lvl="1"/>
            <a:r>
              <a:rPr lang="en-US" dirty="0"/>
              <a:t>.NET Standard 2.0</a:t>
            </a:r>
            <a:endParaRPr lang="bg-BG" dirty="0"/>
          </a:p>
          <a:p>
            <a:r>
              <a:rPr lang="en-US" dirty="0"/>
              <a:t>Native android application</a:t>
            </a:r>
          </a:p>
          <a:p>
            <a:pPr lvl="1"/>
            <a:r>
              <a:rPr lang="en-US" dirty="0"/>
              <a:t>Written entirely 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Mobile Blazor Bindings</a:t>
            </a:r>
          </a:p>
          <a:p>
            <a:r>
              <a:rPr lang="en-US" dirty="0"/>
              <a:t>Not production ready (still buggy)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Android Santase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424A1-6A4E-4EE4-822B-974BD676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0" y="2079000"/>
            <a:ext cx="3832726" cy="43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Telerik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https://www.telerik.com/blazor-ui</a:t>
            </a:r>
            <a:endParaRPr lang="en-US" dirty="0"/>
          </a:p>
          <a:p>
            <a:r>
              <a:rPr lang="en-US" dirty="0" err="1"/>
              <a:t>Infragistics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https://www.infragistics.com/products/ignite-ui-blazor</a:t>
            </a:r>
            <a:endParaRPr lang="en-US" dirty="0"/>
          </a:p>
          <a:p>
            <a:r>
              <a:rPr lang="en-US" dirty="0" err="1"/>
              <a:t>DevExpress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https://www.devexpress.com/blazor/</a:t>
            </a:r>
            <a:endParaRPr lang="bg-BG" dirty="0"/>
          </a:p>
          <a:p>
            <a:r>
              <a:rPr lang="en-US" dirty="0" err="1"/>
              <a:t>Syncfusion</a:t>
            </a:r>
            <a:endParaRPr lang="bg-BG" dirty="0"/>
          </a:p>
          <a:p>
            <a:pPr lvl="1"/>
            <a:r>
              <a:rPr lang="en-US" dirty="0">
                <a:hlinkClick r:id="rId5"/>
              </a:rPr>
              <a:t>https://www.syncfusion.com/blazor-components</a:t>
            </a:r>
            <a:endParaRPr lang="bg-BG" dirty="0"/>
          </a:p>
          <a:p>
            <a:r>
              <a:rPr lang="en-US" dirty="0" err="1"/>
              <a:t>Radzen</a:t>
            </a:r>
            <a:r>
              <a:rPr lang="bg-BG" dirty="0"/>
              <a:t> (</a:t>
            </a:r>
            <a:r>
              <a:rPr lang="en-US" dirty="0"/>
              <a:t>free!)</a:t>
            </a:r>
            <a:endParaRPr lang="bg-BG" dirty="0"/>
          </a:p>
          <a:p>
            <a:pPr lvl="1"/>
            <a:r>
              <a:rPr lang="en-US" dirty="0">
                <a:hlinkClick r:id="rId6"/>
              </a:rPr>
              <a:t>https://blazor.radzen.com/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UI Components</a:t>
            </a:r>
          </a:p>
        </p:txBody>
      </p:sp>
    </p:spTree>
    <p:extLst>
      <p:ext uri="{BB962C8B-B14F-4D97-AF65-F5344CB8AC3E}">
        <p14:creationId xmlns:p14="http://schemas.microsoft.com/office/powerpoint/2010/main" val="36476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site</a:t>
            </a:r>
            <a:endParaRPr lang="en-US" dirty="0"/>
          </a:p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Components source code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https://github.com/AdrienTorris/awesome-blazor</a:t>
            </a:r>
            <a:endParaRPr lang="en-US" dirty="0"/>
          </a:p>
          <a:p>
            <a:r>
              <a:rPr lang="en-US" dirty="0">
                <a:hlinkClick r:id="rId6"/>
              </a:rPr>
              <a:t>What’s behind the hype about Blazor?</a:t>
            </a:r>
            <a:endParaRPr lang="en-US" dirty="0"/>
          </a:p>
          <a:p>
            <a:r>
              <a:rPr lang="en-US" dirty="0">
                <a:hlinkClick r:id="rId7"/>
              </a:rPr>
              <a:t>WebWindow announcement</a:t>
            </a:r>
            <a:endParaRPr lang="en-US" dirty="0"/>
          </a:p>
          <a:p>
            <a:r>
              <a:rPr lang="en-US" dirty="0">
                <a:hlinkClick r:id="rId8"/>
              </a:rPr>
              <a:t>https://github.com/xamarin/MobileBlazorBindings</a:t>
            </a:r>
            <a:endParaRPr lang="en-US" dirty="0"/>
          </a:p>
          <a:p>
            <a:r>
              <a:rPr lang="en-US" dirty="0"/>
              <a:t>Videos: </a:t>
            </a:r>
            <a:r>
              <a:rPr lang="nl-NL" dirty="0">
                <a:hlinkClick r:id="rId9"/>
              </a:rPr>
              <a:t>.NET Conf: Focus on Blazor 2020</a:t>
            </a: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18430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6748" y="1271804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724224" y="1655764"/>
            <a:ext cx="7766664" cy="4535312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What is Blazor?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How is Blazor working?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WebAssembly Brief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Blazor Components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Prerequisites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Features</a:t>
            </a:r>
          </a:p>
          <a:p>
            <a:pPr lvl="1">
              <a:lnSpc>
                <a:spcPct val="100000"/>
              </a:lnSpc>
            </a:pPr>
            <a:r>
              <a:rPr lang="en-US" sz="2200" b="1" noProof="1">
                <a:solidFill>
                  <a:schemeClr val="bg2"/>
                </a:solidFill>
              </a:rPr>
              <a:t>Blazor Demos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2"/>
                </a:solidFill>
              </a:rPr>
              <a:t>MusicX – an example Spotify-like app</a:t>
            </a:r>
          </a:p>
          <a:p>
            <a:pPr>
              <a:lnSpc>
                <a:spcPct val="100000"/>
              </a:lnSpc>
            </a:pP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Blazor</a:t>
            </a:r>
            <a:endParaRPr lang="bg-BG" dirty="0"/>
          </a:p>
        </p:txBody>
      </p:sp>
      <p:pic>
        <p:nvPicPr>
          <p:cNvPr id="2050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6CD843C5-93E2-4A61-89BD-4C866E176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67" y="1393480"/>
            <a:ext cx="2625754" cy="2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Interactive client-side web UI with .NET</a:t>
            </a:r>
          </a:p>
        </p:txBody>
      </p:sp>
    </p:spTree>
    <p:extLst>
      <p:ext uri="{BB962C8B-B14F-4D97-AF65-F5344CB8AC3E}">
        <p14:creationId xmlns:p14="http://schemas.microsoft.com/office/powerpoint/2010/main" val="42045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00A5-96F6-43EC-8B7C-1ED91689E7F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2352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interactive </a:t>
            </a:r>
            <a:r>
              <a:rPr lang="en-US" sz="3400" b="1" dirty="0">
                <a:solidFill>
                  <a:schemeClr val="bg1"/>
                </a:solidFill>
              </a:rPr>
              <a:t>client-side</a:t>
            </a:r>
            <a:r>
              <a:rPr lang="en-US" dirty="0"/>
              <a:t> web UI with </a:t>
            </a:r>
            <a:r>
              <a:rPr lang="en-US" sz="3400" b="1" dirty="0">
                <a:solidFill>
                  <a:schemeClr val="bg1"/>
                </a:solidFill>
              </a:rPr>
              <a:t>.NET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(instead of JS),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HTML/CSS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 across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plugins needed (its not another Silverlight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Component-based single-page application (</a:t>
            </a:r>
            <a:r>
              <a:rPr lang="en-US" sz="3200" b="1" dirty="0">
                <a:solidFill>
                  <a:schemeClr val="bg1"/>
                </a:solidFill>
              </a:rPr>
              <a:t>SPA</a:t>
            </a:r>
            <a:r>
              <a:rPr lang="en-US" dirty="0"/>
              <a:t>) framework</a:t>
            </a:r>
          </a:p>
          <a:p>
            <a:pPr>
              <a:buClr>
                <a:schemeClr val="tx1"/>
              </a:buClr>
            </a:pPr>
            <a:r>
              <a:rPr lang="en-US" dirty="0"/>
              <a:t>Blazor supports </a:t>
            </a:r>
            <a:r>
              <a:rPr lang="en-US" sz="3200" b="1" dirty="0">
                <a:solidFill>
                  <a:schemeClr val="bg1"/>
                </a:solidFill>
              </a:rPr>
              <a:t>2 hosting </a:t>
            </a:r>
            <a:r>
              <a:rPr lang="en-US" dirty="0"/>
              <a:t>models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client-side C# code in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, using WebAssembly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 client logic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bg-BG" dirty="0"/>
              <a:t>, </a:t>
            </a:r>
            <a:r>
              <a:rPr lang="en-US" dirty="0"/>
              <a:t>transfer using SignalR</a:t>
            </a:r>
          </a:p>
          <a:p>
            <a:pPr>
              <a:buClr>
                <a:schemeClr val="tx1"/>
              </a:buClr>
            </a:pPr>
            <a:r>
              <a:rPr lang="en-US" dirty="0">
                <a:hlinkClick r:id="rId2"/>
              </a:rPr>
              <a:t>Open source</a:t>
            </a:r>
            <a:r>
              <a:rPr lang="en-US" dirty="0"/>
              <a:t> with free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0D38-DD30-4953-9C25-2943650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Blazor?</a:t>
            </a:r>
          </a:p>
        </p:txBody>
      </p:sp>
      <p:pic>
        <p:nvPicPr>
          <p:cNvPr id="7" name="Picture 2" descr="Ð ÐµÐ·ÑÐ»ÑÐ°Ñ Ñ Ð¸Ð·Ð¾Ð±ÑÐ°Ð¶ÐµÐ½Ð¸Ðµ Ð·Ð° blazor">
            <a:extLst>
              <a:ext uri="{FF2B5EF4-FFF2-40B4-BE49-F238E27FC236}">
                <a16:creationId xmlns:a16="http://schemas.microsoft.com/office/drawing/2014/main" id="{8E2ADD0B-4D94-4107-8376-BE65815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1584000"/>
            <a:ext cx="2053205" cy="20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3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model for building composable </a:t>
            </a:r>
            <a:r>
              <a:rPr lang="en-US" sz="3400" b="1" dirty="0">
                <a:solidFill>
                  <a:schemeClr val="bg1"/>
                </a:solidFill>
              </a:rPr>
              <a:t>UI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dirty="0"/>
              <a:t>Layouts, pages and components (using </a:t>
            </a:r>
            <a:r>
              <a:rPr lang="en-US" sz="34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Built-in routing </a:t>
            </a:r>
            <a:r>
              <a:rPr lang="en-US" dirty="0"/>
              <a:t>(same ASP.NET Core routing rules)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data-binding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 for </a:t>
            </a:r>
            <a:r>
              <a:rPr lang="en-US" sz="3400" b="1" dirty="0">
                <a:solidFill>
                  <a:schemeClr val="bg1"/>
                </a:solidFill>
              </a:rPr>
              <a:t>forms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(data annotations)</a:t>
            </a:r>
          </a:p>
          <a:p>
            <a:pPr>
              <a:buClr>
                <a:schemeClr val="tx1"/>
              </a:buClr>
            </a:pPr>
            <a:r>
              <a:rPr lang="en-US" dirty="0"/>
              <a:t>Easy </a:t>
            </a:r>
            <a:r>
              <a:rPr lang="en-US" sz="3400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injection</a:t>
            </a:r>
            <a:r>
              <a:rPr lang="en-US" dirty="0"/>
              <a:t> (similar to ASP.NET Core)</a:t>
            </a:r>
          </a:p>
          <a:p>
            <a:pPr>
              <a:buClr>
                <a:schemeClr val="tx1"/>
              </a:buClr>
            </a:pPr>
            <a:r>
              <a:rPr lang="en-US" dirty="0"/>
              <a:t>Two-way </a:t>
            </a:r>
            <a:r>
              <a:rPr lang="en-US" sz="3400" b="1" dirty="0">
                <a:solidFill>
                  <a:schemeClr val="bg1"/>
                </a:solidFill>
              </a:rPr>
              <a:t>JavaScript interop</a:t>
            </a:r>
          </a:p>
          <a:p>
            <a:pPr>
              <a:buClr>
                <a:schemeClr val="tx1"/>
              </a:buClr>
            </a:pPr>
            <a:r>
              <a:rPr lang="en-US" dirty="0"/>
              <a:t>Rich </a:t>
            </a:r>
            <a:r>
              <a:rPr lang="en-US" sz="3400" b="1" dirty="0">
                <a:solidFill>
                  <a:schemeClr val="bg1"/>
                </a:solidFill>
              </a:rPr>
              <a:t>IntelliSense</a:t>
            </a:r>
            <a:r>
              <a:rPr lang="en-US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(Visual Studio 2019)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Full </a:t>
            </a:r>
            <a:r>
              <a:rPr lang="en-US" sz="3400" b="1" dirty="0">
                <a:solidFill>
                  <a:schemeClr val="bg1"/>
                </a:solidFill>
              </a:rPr>
              <a:t>debugging</a:t>
            </a:r>
            <a:r>
              <a:rPr lang="en-US" dirty="0"/>
              <a:t> both in browsers and in the IDE</a:t>
            </a:r>
          </a:p>
          <a:p>
            <a:pPr>
              <a:buClr>
                <a:schemeClr val="tx1"/>
              </a:buClr>
            </a:pPr>
            <a:r>
              <a:rPr lang="en-US" dirty="0"/>
              <a:t>Separated </a:t>
            </a:r>
            <a:r>
              <a:rPr lang="en-US" sz="3400" dirty="0"/>
              <a:t>UI changes </a:t>
            </a:r>
            <a:r>
              <a:rPr lang="en-US" dirty="0"/>
              <a:t>(component model)</a:t>
            </a:r>
            <a:br>
              <a:rPr lang="en-US" dirty="0"/>
            </a:br>
            <a:r>
              <a:rPr lang="en-US" dirty="0"/>
              <a:t>and how those changes are applied (renderer)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Blazor Features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4CD2-5544-4A5B-8B94-D122529C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EF9"/>
              </a:clrFrom>
              <a:clrTo>
                <a:srgbClr val="FDFE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00" y="3524143"/>
            <a:ext cx="3122130" cy="29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</a:t>
            </a:r>
            <a:r>
              <a:rPr lang="en-US" dirty="0"/>
              <a:t> (desktop and mobile browsers)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Server (remote renderer) – Supported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WebAssembly – Committed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(Windows, Mac, and Linux)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Progressive Web Application (PWA)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Blazor Electron – Experimental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WebWindow – Experimental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Mobile Native </a:t>
            </a:r>
            <a:r>
              <a:rPr lang="en-US" dirty="0"/>
              <a:t>(iOS and Android)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Mobile Blazor Bindings (Xamarin) – Experimental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Renderers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B86C7-C252-40D6-BC42-8095205B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000" y="1674000"/>
            <a:ext cx="3551765" cy="399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34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B1F0-4E64-41D3-BC1F-3C21D7BEC5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4403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application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from within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</a:t>
            </a:r>
          </a:p>
          <a:p>
            <a:pPr lvl="1"/>
            <a:r>
              <a:rPr lang="en-US" dirty="0"/>
              <a:t>UI updates, event handling,</a:t>
            </a:r>
            <a:br>
              <a:rPr lang="en-US" dirty="0"/>
            </a:br>
            <a:r>
              <a:rPr lang="en-US" dirty="0"/>
              <a:t>and JavaScript calls are handled</a:t>
            </a:r>
            <a:br>
              <a:rPr lang="en-US" dirty="0"/>
            </a:br>
            <a:r>
              <a:rPr lang="en-US" dirty="0"/>
              <a:t>over a </a:t>
            </a:r>
            <a:r>
              <a:rPr lang="en-US" b="1" dirty="0" err="1">
                <a:solidFill>
                  <a:schemeClr val="bg1"/>
                </a:solidFill>
              </a:rPr>
              <a:t>SignalR</a:t>
            </a:r>
            <a:r>
              <a:rPr lang="en-US" dirty="0"/>
              <a:t> connection</a:t>
            </a:r>
          </a:p>
          <a:p>
            <a:pPr lvl="1"/>
            <a:r>
              <a:rPr lang="en-US" dirty="0"/>
              <a:t>Every user interaction involves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network hop</a:t>
            </a:r>
          </a:p>
          <a:p>
            <a:pPr lvl="2"/>
            <a:r>
              <a:rPr lang="en-US" dirty="0"/>
              <a:t> If the client connection fails,</a:t>
            </a:r>
            <a:br>
              <a:rPr lang="en-US" dirty="0"/>
            </a:br>
            <a:r>
              <a:rPr lang="en-US" dirty="0"/>
              <a:t>the app stops working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02E8-B37A-42BE-AC33-3D913C3F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Blazor on the Server</a:t>
            </a:r>
          </a:p>
        </p:txBody>
      </p:sp>
      <p:pic>
        <p:nvPicPr>
          <p:cNvPr id="5122" name="Picture 2" descr="Blazor server-side runs .NET code on the server and interacts with the Document Object Model on the client over a SignalR connection">
            <a:extLst>
              <a:ext uri="{FF2B5EF4-FFF2-40B4-BE49-F238E27FC236}">
                <a16:creationId xmlns:a16="http://schemas.microsoft.com/office/drawing/2014/main" id="{66E65C13-CE31-4786-A803-6ECFB038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95" y="1888674"/>
            <a:ext cx="5523734" cy="35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5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5BC3-ACD5-45BA-BA31-0AEF85585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44000"/>
            <a:ext cx="10129234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Binary instruction </a:t>
            </a:r>
            <a:r>
              <a:rPr lang="en-US" dirty="0"/>
              <a:t>format for a </a:t>
            </a:r>
            <a:r>
              <a:rPr lang="en-US" b="1" dirty="0">
                <a:solidFill>
                  <a:schemeClr val="bg1"/>
                </a:solidFill>
              </a:rPr>
              <a:t>stack-based</a:t>
            </a:r>
            <a:r>
              <a:rPr lang="en-US" dirty="0"/>
              <a:t> virtual machine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Similar</a:t>
            </a:r>
            <a:r>
              <a:rPr lang="en-US" dirty="0"/>
              <a:t> to traditional </a:t>
            </a:r>
            <a:r>
              <a:rPr lang="en-US" sz="3200" b="1" dirty="0">
                <a:solidFill>
                  <a:schemeClr val="bg1"/>
                </a:solidFill>
              </a:rPr>
              <a:t>assembly languages </a:t>
            </a:r>
            <a:r>
              <a:rPr lang="en-US" dirty="0"/>
              <a:t>with small instruction set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W3C</a:t>
            </a:r>
            <a:r>
              <a:rPr lang="en-US" dirty="0"/>
              <a:t> Standard - </a:t>
            </a:r>
            <a:r>
              <a:rPr lang="en-US" dirty="0">
                <a:hlinkClick r:id="rId2"/>
              </a:rPr>
              <a:t>https://webassembly.org/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 level</a:t>
            </a:r>
            <a:r>
              <a:rPr lang="en-US" dirty="0"/>
              <a:t> than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(thus </a:t>
            </a:r>
            <a:r>
              <a:rPr lang="en-US" dirty="0">
                <a:hlinkClick r:id="rId3"/>
              </a:rPr>
              <a:t>faster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JavaScript Interop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Work along with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integration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Supported by all major browsers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hlinkClick r:id="rId4"/>
              </a:rPr>
              <a:t>https://caniuse.com/#feat=wasm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 err="1"/>
              <a:t>Polyfill</a:t>
            </a:r>
            <a:r>
              <a:rPr lang="en-US" dirty="0"/>
              <a:t>: asm.js can execute .</a:t>
            </a:r>
            <a:r>
              <a:rPr lang="en-US" dirty="0" err="1"/>
              <a:t>wasm</a:t>
            </a:r>
            <a:r>
              <a:rPr lang="en-US" dirty="0"/>
              <a:t> files in JavaScript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0592F-E51E-4973-A57E-F0E82DE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WebAssembly?</a:t>
            </a:r>
          </a:p>
        </p:txBody>
      </p:sp>
    </p:spTree>
    <p:extLst>
      <p:ext uri="{BB962C8B-B14F-4D97-AF65-F5344CB8AC3E}">
        <p14:creationId xmlns:p14="http://schemas.microsoft.com/office/powerpoint/2010/main" val="17896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1995</Words>
  <Application>Microsoft Office PowerPoint</Application>
  <PresentationFormat>Widescreen</PresentationFormat>
  <Paragraphs>434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Blazor</vt:lpstr>
      <vt:lpstr>Table of Contents</vt:lpstr>
      <vt:lpstr>Have a Question?</vt:lpstr>
      <vt:lpstr>Blazor</vt:lpstr>
      <vt:lpstr>What is Blazor?</vt:lpstr>
      <vt:lpstr>Blazor Features</vt:lpstr>
      <vt:lpstr>Blazor Renderers</vt:lpstr>
      <vt:lpstr>Blazor on the Server</vt:lpstr>
      <vt:lpstr>What is WebAssembly?</vt:lpstr>
      <vt:lpstr>Blazor on WebAssembly</vt:lpstr>
      <vt:lpstr>Client-side vs Server-side Blazor</vt:lpstr>
      <vt:lpstr>Get Started</vt:lpstr>
      <vt:lpstr>Blazor in Depth</vt:lpstr>
      <vt:lpstr>Components</vt:lpstr>
      <vt:lpstr>Components Example</vt:lpstr>
      <vt:lpstr>Routing</vt:lpstr>
      <vt:lpstr>Dependency Injection</vt:lpstr>
      <vt:lpstr>Components Lifecycle</vt:lpstr>
      <vt:lpstr>Data Binding in Blazor (1)</vt:lpstr>
      <vt:lpstr>Data Binding in Blazor (2)</vt:lpstr>
      <vt:lpstr>Forms and Validation</vt:lpstr>
      <vt:lpstr>Events Handling</vt:lpstr>
      <vt:lpstr>JavaScript Interop (1)</vt:lpstr>
      <vt:lpstr>JavaScript Interop (2)</vt:lpstr>
      <vt:lpstr>Live Demo</vt:lpstr>
      <vt:lpstr>Blazor on Desktop</vt:lpstr>
      <vt:lpstr>Electron</vt:lpstr>
      <vt:lpstr>WebWindow</vt:lpstr>
      <vt:lpstr>Progressive Web App</vt:lpstr>
      <vt:lpstr>Blazor as PWA</vt:lpstr>
      <vt:lpstr>Mobile Blazor Bindings</vt:lpstr>
      <vt:lpstr>Mobile Blazor Bindings</vt:lpstr>
      <vt:lpstr>Mobile Blazor First App</vt:lpstr>
      <vt:lpstr>DEMO: Android Santase</vt:lpstr>
      <vt:lpstr>Web UI Components</vt:lpstr>
      <vt:lpstr>Useful Links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20</cp:revision>
  <dcterms:created xsi:type="dcterms:W3CDTF">2018-05-23T13:08:44Z</dcterms:created>
  <dcterms:modified xsi:type="dcterms:W3CDTF">2021-06-24T15:36:35Z</dcterms:modified>
  <cp:category>computer programming;programming;software development;software engineering</cp:category>
</cp:coreProperties>
</file>