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1" r:id="rId24"/>
    <p:sldId id="275" r:id="rId25"/>
    <p:sldId id="276" r:id="rId26"/>
    <p:sldId id="277" r:id="rId27"/>
    <p:sldId id="318" r:id="rId28"/>
    <p:sldId id="322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19" r:id="rId50"/>
    <p:sldId id="320" r:id="rId51"/>
    <p:sldId id="298" r:id="rId52"/>
    <p:sldId id="299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317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321"/>
            <p14:sldId id="275"/>
            <p14:sldId id="276"/>
            <p14:sldId id="277"/>
            <p14:sldId id="318"/>
            <p14:sldId id="322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319"/>
            <p14:sldId id="320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©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SoftUni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- </a:t>
            </a:r>
            <a:r>
              <a:rPr lang="en-US" u="sng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4261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0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05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71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07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2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84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79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53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15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60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15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770C482-9443-4E99-B669-7ABA0BB9AB75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9/13/2021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0E4EB92-A818-4AEF-A1F8-9821C393D9F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7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comp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sqlbooster.com/" TargetMode="External"/><Relationship Id="rId4" Type="http://schemas.openxmlformats.org/officeDocument/2006/relationships/hyperlink" Target="https://robomongo.org/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38.jpg"/><Relationship Id="rId19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/>
              <a:t>NoSQL vs SQL, MongoDB, Mongoose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dirty="0"/>
              <a:t>NoSQL and MongoDB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DBDC920-6C14-4CCE-9F3D-BCFB7E6B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09F3F4-96DE-4696-AAB6-F1CEE62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installation, configure the </a:t>
            </a:r>
            <a:r>
              <a:rPr lang="en-US" b="1" dirty="0" smtClean="0">
                <a:solidFill>
                  <a:schemeClr val="bg1"/>
                </a:solidFill>
              </a:rPr>
              <a:t>MongoDB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C558F1-6B7A-448D-A5E5-2D6737A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 Windows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00F8BBA-63F3-45B2-A22C-2C3823F3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56" y="2234221"/>
            <a:ext cx="4386687" cy="3427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0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Required if you </a:t>
            </a:r>
            <a:r>
              <a:rPr lang="en-US" b="1" dirty="0">
                <a:solidFill>
                  <a:schemeClr val="bg1"/>
                </a:solidFill>
              </a:rPr>
              <a:t>skipped</a:t>
            </a:r>
            <a:r>
              <a:rPr lang="en-US" dirty="0"/>
              <a:t> the service installation (and for Linux)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Manual Service Configuration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Shell Client</a:t>
            </a:r>
            <a:endParaRPr dirty="0"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7" y="3869076"/>
            <a:ext cx="7849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849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 (</a:t>
            </a:r>
            <a:r>
              <a:rPr lang="en-US" b="1" dirty="0">
                <a:solidFill>
                  <a:schemeClr val="bg1"/>
                </a:solidFill>
              </a:rPr>
              <a:t>Compass</a:t>
            </a:r>
            <a:r>
              <a:rPr lang="en-US" dirty="0"/>
              <a:t> is included in the installer)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</a:p>
          <a:p>
            <a:pPr marL="817563" lvl="1" indent="-360363">
              <a:spcBef>
                <a:spcPts val="1200"/>
              </a:spcBef>
              <a:buSzPts val="3300"/>
            </a:pPr>
            <a:r>
              <a:rPr lang="en-US" dirty="0">
                <a:solidFill>
                  <a:schemeClr val="tx1"/>
                </a:solidFill>
              </a:rPr>
              <a:t>Compass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www.mongodb.com/products/compass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MongoDB GUI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MongoDB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 (for every project)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5999" y="5589000"/>
            <a:ext cx="6031789" cy="526987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 </a:t>
            </a:r>
            <a:r>
              <a:rPr lang="en-US" sz="2800" b="1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--save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/>
              <a:t>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5999" y="1965743"/>
            <a:ext cx="10942918" cy="492402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D9D4C6"/>
              </a:buClr>
              <a:buSzPts val="1680"/>
              <a:defRPr sz="24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sz="2600" dirty="0">
                <a:sym typeface="Consolas"/>
              </a:rPr>
              <a:t>const 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mongoose</a:t>
            </a:r>
            <a:r>
              <a:rPr lang="en-US" sz="2600" dirty="0">
                <a:sym typeface="Consolas"/>
              </a:rPr>
              <a:t> = require(</a:t>
            </a:r>
            <a:r>
              <a:rPr lang="en-US" sz="2600" dirty="0">
                <a:solidFill>
                  <a:schemeClr val="bg1"/>
                </a:solidFill>
                <a:sym typeface="Consolas"/>
              </a:rPr>
              <a:t>'mongoose'</a:t>
            </a:r>
            <a:r>
              <a:rPr lang="en-US" sz="2600" dirty="0">
                <a:sym typeface="Consolas"/>
              </a:rPr>
              <a:t>)</a:t>
            </a:r>
            <a:endParaRPr sz="2600" dirty="0"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1" y="3654000"/>
            <a:ext cx="10942919" cy="3046948"/>
          </a:xfrm>
          <a:prstGeom prst="rect">
            <a:avLst/>
          </a:prstGeom>
          <a:solidFill>
            <a:schemeClr val="accent5">
              <a:lumMod val="40000"/>
              <a:lumOff val="60000"/>
              <a:alpha val="14901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sync function main(){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await 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://localhost:27017/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useNewUrlParser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true,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</a:p>
          <a:p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bg-BG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Database connected</a:t>
            </a:r>
            <a:r>
              <a:rPr lang="bg-BG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solidFill>
                  <a:schemeClr val="tx1"/>
                </a:solidFill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Clr>
                <a:srgbClr val="D9D4C6"/>
              </a:buClr>
              <a:buSzPts val="168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ain();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MongoDB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MongoDB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>
                <a:solidFill>
                  <a:schemeClr val="lt1"/>
                </a:solidFill>
              </a:rPr>
              <a:t>mongoose.Schema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="" xmlns:a16="http://schemas.microsoft.com/office/drawing/2014/main" id="{94D9559F-D42C-4546-94A3-DB45C20430D4}"/>
              </a:ext>
            </a:extLst>
          </p:cNvPr>
          <p:cNvSpPr txBox="1"/>
          <p:nvPr/>
        </p:nvSpPr>
        <p:spPr>
          <a:xfrm>
            <a:off x="2579038" y="3700885"/>
            <a:ext cx="9048784" cy="29546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firstName: String,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lastName: String,</a:t>
            </a:r>
            <a:endParaRPr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age: Number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buClr>
                <a:srgbClr val="C1C6D1"/>
              </a:buClr>
              <a:buSzPts val="154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</a:t>
            </a:r>
            <a:r>
              <a:rPr lang="en-US" dirty="0" smtClean="0"/>
              <a:t>Models - Example</a:t>
            </a:r>
            <a:endParaRPr lang="bg-BG" dirty="0"/>
          </a:p>
        </p:txBody>
      </p:sp>
      <p:sp>
        <p:nvSpPr>
          <p:cNvPr id="5" name="Google Shape;555;p48">
            <a:extLst>
              <a:ext uri="{FF2B5EF4-FFF2-40B4-BE49-F238E27FC236}">
                <a16:creationId xmlns="" xmlns:a16="http://schemas.microsoft.com/office/drawing/2014/main" id="{94D9559F-D42C-4546-94A3-DB45C2043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7749" y="1413984"/>
            <a:ext cx="10481095" cy="493977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myPerson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Student({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: "John",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lastName: "Peterson",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facultyNumber: "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5014sa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",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    age: 25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myPerson.save();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({});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latin typeface="Consolas"/>
                <a:ea typeface="Consolas"/>
                <a:cs typeface="Consolas"/>
                <a:sym typeface="Consolas"/>
              </a:rPr>
              <a:t>console.log(data);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US" sz="22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{_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id: new ObjectId("6139c6faf79365e5e54645bf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firstName: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'John',</a:t>
            </a:r>
            <a:endParaRPr lang="en-US" sz="2000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lastName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'Peterson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facultyNumber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'5014sa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 marL="0" lvl="0" indent="0">
              <a:spcBef>
                <a:spcPts val="0"/>
              </a:spcBef>
              <a:buClr>
                <a:srgbClr val="C1C6D1"/>
              </a:buClr>
              <a:buSzPts val="154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age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: 25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 __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v: </a:t>
            </a:r>
            <a:r>
              <a:rPr lang="en-US" sz="2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0}] */</a:t>
            </a:r>
          </a:p>
        </p:txBody>
      </p:sp>
    </p:spTree>
    <p:extLst>
      <p:ext uri="{BB962C8B-B14F-4D97-AF65-F5344CB8AC3E}">
        <p14:creationId xmlns:p14="http://schemas.microsoft.com/office/powerpoint/2010/main" val="718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925850" y="3204641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07427" y="3259737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use</a:t>
            </a:r>
            <a:b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arrow functions</a:t>
            </a:r>
            <a:endParaRPr sz="2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</a:t>
            </a:r>
            <a:r>
              <a:rPr lang="en-US" dirty="0" smtClean="0"/>
              <a:t>Validation (1)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818096" cy="5446216"/>
          </a:xfrm>
        </p:spPr>
        <p:txBody>
          <a:bodyPr/>
          <a:lstStyle/>
          <a:p>
            <a:r>
              <a:rPr lang="en-US" sz="3000" dirty="0"/>
              <a:t>Mongoose has several built-in validators.</a:t>
            </a:r>
          </a:p>
          <a:p>
            <a:pPr lvl="1"/>
            <a:r>
              <a:rPr lang="en-US" sz="2800" dirty="0" smtClean="0"/>
              <a:t>All </a:t>
            </a:r>
            <a:r>
              <a:rPr lang="en-US" sz="2800" b="1" dirty="0" smtClean="0">
                <a:solidFill>
                  <a:schemeClr val="bg1"/>
                </a:solidFill>
              </a:rPr>
              <a:t>Schema-</a:t>
            </a:r>
            <a:r>
              <a:rPr lang="en-US" sz="2800" dirty="0" smtClean="0"/>
              <a:t>Types have </a:t>
            </a:r>
            <a:r>
              <a:rPr lang="en-US" sz="2800" dirty="0"/>
              <a:t>the built-in required validator. </a:t>
            </a:r>
            <a:endParaRPr lang="en-US" sz="2800" dirty="0" smtClean="0"/>
          </a:p>
          <a:p>
            <a:pPr lvl="1"/>
            <a:r>
              <a:rPr lang="en-US" sz="2800" dirty="0" smtClean="0"/>
              <a:t>Numbers </a:t>
            </a:r>
            <a:r>
              <a:rPr lang="en-US" sz="2800" dirty="0"/>
              <a:t>have </a:t>
            </a:r>
            <a:r>
              <a:rPr lang="en-US" sz="2800" b="1" dirty="0">
                <a:solidFill>
                  <a:schemeClr val="bg1"/>
                </a:solidFill>
              </a:rPr>
              <a:t>min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max</a:t>
            </a:r>
            <a:r>
              <a:rPr lang="en-US" sz="2800" dirty="0"/>
              <a:t> validators.</a:t>
            </a:r>
          </a:p>
          <a:p>
            <a:pPr lvl="1"/>
            <a:r>
              <a:rPr lang="en-US" sz="2800" dirty="0" smtClean="0"/>
              <a:t>Strings </a:t>
            </a:r>
            <a:r>
              <a:rPr lang="en-US" sz="2800" dirty="0"/>
              <a:t>have </a:t>
            </a:r>
            <a:r>
              <a:rPr lang="en-US" sz="2800" b="1" dirty="0" smtClean="0">
                <a:solidFill>
                  <a:schemeClr val="bg1"/>
                </a:solidFill>
              </a:rPr>
              <a:t>enum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bg1"/>
                </a:solidFill>
              </a:rPr>
              <a:t>regex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minLength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maxLength</a:t>
            </a:r>
            <a:r>
              <a:rPr lang="en-US" sz="2800" dirty="0"/>
              <a:t> validators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endParaRPr lang="en-US" sz="3000" dirty="0" smtClean="0"/>
          </a:p>
          <a:p>
            <a:pPr marL="482728" lvl="1" indent="0">
              <a:buNone/>
            </a:pPr>
            <a:endParaRPr lang="en-US" sz="3000" dirty="0"/>
          </a:p>
          <a:p>
            <a:r>
              <a:rPr lang="en-US" sz="3000" dirty="0"/>
              <a:t>You can configure the error message for individual validators in </a:t>
            </a:r>
            <a:r>
              <a:rPr lang="en-US" sz="3000" dirty="0" smtClean="0"/>
              <a:t>your </a:t>
            </a:r>
            <a:r>
              <a:rPr lang="en-US" sz="3000" dirty="0"/>
              <a:t>schema</a:t>
            </a:r>
            <a:r>
              <a:rPr lang="en-US" sz="3000" dirty="0" smtClean="0"/>
              <a:t>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14" name="Google Shape;538;p46"/>
          <p:cNvSpPr txBox="1"/>
          <p:nvPr/>
        </p:nvSpPr>
        <p:spPr>
          <a:xfrm>
            <a:off x="1352102" y="3523431"/>
            <a:ext cx="9235904" cy="144538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type: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String,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required: [true, </a:t>
            </a:r>
            <a:r>
              <a:rPr lang="en-US" sz="22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'FacultyNumber is required'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/>
          </a:p>
        </p:txBody>
      </p:sp>
      <p:sp>
        <p:nvSpPr>
          <p:cNvPr id="16" name="Google Shape;530;p45"/>
          <p:cNvSpPr/>
          <p:nvPr/>
        </p:nvSpPr>
        <p:spPr>
          <a:xfrm>
            <a:off x="8764438" y="3791769"/>
            <a:ext cx="1823568" cy="454354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 sz="2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3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validations</a:t>
            </a:r>
            <a:endParaRPr lang="bg-BG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Mongoose replaces </a:t>
            </a:r>
            <a:r>
              <a:rPr lang="en-US" sz="3200" b="1" dirty="0">
                <a:solidFill>
                  <a:schemeClr val="bg1"/>
                </a:solidFill>
              </a:rPr>
              <a:t>{VALUE} </a:t>
            </a:r>
            <a:r>
              <a:rPr lang="en-US" sz="3200" dirty="0"/>
              <a:t>with the value being validated.</a:t>
            </a:r>
            <a:endParaRPr lang="en-US" sz="3200" dirty="0" smtClean="0"/>
          </a:p>
          <a:p>
            <a:endParaRPr lang="bg-BG" dirty="0"/>
          </a:p>
        </p:txBody>
      </p:sp>
      <p:sp>
        <p:nvSpPr>
          <p:cNvPr id="13" name="Google Shape;555;p48"/>
          <p:cNvSpPr txBox="1"/>
          <p:nvPr/>
        </p:nvSpPr>
        <p:spPr>
          <a:xfrm>
            <a:off x="611096" y="1956447"/>
            <a:ext cx="10341680" cy="19858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min: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'Must be at least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0,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got {VALUE}'],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max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547;p47"/>
          <p:cNvSpPr/>
          <p:nvPr/>
        </p:nvSpPr>
        <p:spPr>
          <a:xfrm>
            <a:off x="3861554" y="3347722"/>
            <a:ext cx="4040242" cy="404769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</a:t>
            </a:r>
            <a:r>
              <a:rPr lang="en-US" sz="2200" b="1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second </a:t>
            </a:r>
            <a:r>
              <a:rPr lang="en-US" sz="22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param</a:t>
            </a:r>
            <a:endParaRPr dirty="0"/>
          </a:p>
        </p:txBody>
      </p:sp>
      <p:sp>
        <p:nvSpPr>
          <p:cNvPr id="15" name="Google Shape;555;p48"/>
          <p:cNvSpPr txBox="1"/>
          <p:nvPr/>
        </p:nvSpPr>
        <p:spPr>
          <a:xfrm>
            <a:off x="611096" y="4154993"/>
            <a:ext cx="10341680" cy="256989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2000" dirty="0"/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facultyNumber: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type: String,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enum: {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values: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['50121', '50122',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'50123'],</a:t>
            </a:r>
            <a:endParaRPr lang="en-US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message: '{VALUE} is not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valid'</a:t>
            </a:r>
            <a:endParaRPr lang="en-US" sz="20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</a:p>
          <a:p>
            <a:pPr lvl="0">
              <a:buClr>
                <a:srgbClr val="C1C6D1"/>
              </a:buClr>
              <a:buSzPts val="1540"/>
            </a:pPr>
            <a:r>
              <a:rPr lang="en-US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47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98891"/>
            <a:ext cx="10201438" cy="265333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Export the model definition: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16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can put each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lt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lt1"/>
                </a:solidFill>
              </a:rPr>
              <a:t>load</a:t>
            </a:r>
            <a:r>
              <a:rPr lang="en-US" dirty="0"/>
              <a:t> all </a:t>
            </a:r>
            <a:br>
              <a:rPr lang="en-US" dirty="0"/>
            </a:br>
            <a:r>
              <a:rPr lang="en-US" dirty="0"/>
              <a:t>models where they are needed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and Using Modules</a:t>
            </a:r>
            <a:endParaRPr dirty="0"/>
          </a:p>
        </p:txBody>
      </p:sp>
      <p:sp>
        <p:nvSpPr>
          <p:cNvPr id="563" name="Google Shape;563;p49"/>
          <p:cNvSpPr txBox="1"/>
          <p:nvPr/>
        </p:nvSpPr>
        <p:spPr>
          <a:xfrm>
            <a:off x="657028" y="5154945"/>
            <a:ext cx="966392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5;p48">
            <a:extLst>
              <a:ext uri="{FF2B5EF4-FFF2-40B4-BE49-F238E27FC236}">
                <a16:creationId xmlns="" xmlns:a16="http://schemas.microsoft.com/office/drawing/2014/main" id="{5BD22268-E53F-4BEF-8BFD-6E112284B6DF}"/>
              </a:ext>
            </a:extLst>
          </p:cNvPr>
          <p:cNvSpPr txBox="1"/>
          <p:nvPr/>
        </p:nvSpPr>
        <p:spPr>
          <a:xfrm>
            <a:off x="654551" y="1909258"/>
            <a:ext cx="9663922" cy="144650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2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… */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studentSchema);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260121" y="2574853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260121" y="4028134"/>
            <a:ext cx="9566694" cy="123398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{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  <a:p>
            <a:pPr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48489" y="1666826"/>
            <a:ext cx="10046747" cy="25364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({filter},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lang="en-US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smtClean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updateMany</a:t>
            </a: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({filter}, 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: {prop: newVal}}, </a:t>
            </a:r>
            <a:r>
              <a:rPr lang="en-US" sz="2400" b="1" dirty="0" smtClean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48489" y="5045766"/>
            <a:ext cx="10046747" cy="121691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callback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({conditions},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callback)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68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deleteMany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conditions}, {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callback)</a:t>
            </a:r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Number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604368" y="1901203"/>
            <a:ext cx="11017771" cy="39733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 dirty="0"/>
          </a:p>
        </p:txBody>
      </p:sp>
      <p:sp>
        <p:nvSpPr>
          <p:cNvPr id="604" name="Google Shape;604;p54"/>
          <p:cNvSpPr/>
          <p:nvPr/>
        </p:nvSpPr>
        <p:spPr>
          <a:xfrm>
            <a:off x="8323313" y="3352417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student.name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  <a:p>
            <a:pPr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then(students =&gt; console.log(students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n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-US" sz="24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then(students =&gt; console.log(students))</a:t>
            </a:r>
            <a:endParaRPr sz="1600" dirty="0"/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findByIdAndDelete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'57fb9fe1853ab747b0f692d1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deleteOne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}).then()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lvl="0">
              <a:buClr>
                <a:srgbClr val="C1C6D1"/>
              </a:buClr>
              <a:buSzPts val="1680"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6286325" y="3545833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320340" y="5692733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facultyNumber',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mongoose.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dirty="0"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bg-BG" sz="1800" kern="12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5887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Relational Database</a:t>
            </a:r>
            <a:endParaRPr dirty="0"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Organize data into one or more </a:t>
            </a:r>
            <a:r>
              <a:rPr lang="en-US" sz="3200" b="1" dirty="0">
                <a:solidFill>
                  <a:schemeClr val="lt1"/>
                </a:solidFill>
              </a:rPr>
              <a:t>tables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lt1"/>
                </a:solidFill>
              </a:rPr>
              <a:t>columns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lt1"/>
                </a:solidFill>
              </a:rPr>
              <a:t>rows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Unique </a:t>
            </a:r>
            <a:r>
              <a:rPr lang="en-US" sz="3200" b="1" dirty="0">
                <a:solidFill>
                  <a:schemeClr val="lt1"/>
                </a:solidFill>
              </a:rPr>
              <a:t>key</a:t>
            </a:r>
            <a:r>
              <a:rPr lang="en-US" sz="3200" dirty="0"/>
              <a:t> identifying each </a:t>
            </a:r>
            <a:r>
              <a:rPr lang="en-US" sz="3200" b="1" dirty="0">
                <a:solidFill>
                  <a:schemeClr val="lt1"/>
                </a:solidFill>
              </a:rPr>
              <a:t>row</a:t>
            </a:r>
            <a:r>
              <a:rPr lang="en-US" sz="3200" dirty="0"/>
              <a:t> of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/>
              <a:t>Almost all relational databases use </a:t>
            </a:r>
            <a:r>
              <a:rPr lang="en-US" sz="3200" b="1" dirty="0">
                <a:solidFill>
                  <a:schemeClr val="lt1"/>
                </a:solidFill>
              </a:rPr>
              <a:t>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lt1"/>
                </a:solidFill>
              </a:rPr>
              <a:t>extract</a:t>
            </a:r>
            <a:r>
              <a:rPr lang="en-US" sz="3200" dirty="0"/>
              <a:t> data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Relations</a:t>
            </a:r>
            <a:r>
              <a:rPr lang="en-US" sz="3200" dirty="0"/>
              <a:t> between tables are done using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Foreign Keys (FK)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200" dirty="0" smtClean="0"/>
              <a:t>Such databases are </a:t>
            </a:r>
            <a:r>
              <a:rPr lang="en-US" sz="3200" b="1" dirty="0" smtClean="0">
                <a:solidFill>
                  <a:schemeClr val="lt1"/>
                </a:solidFill>
              </a:rPr>
              <a:t>Oracle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MariaDB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lt1"/>
                </a:solidFill>
              </a:rPr>
              <a:t>SQL Server</a:t>
            </a:r>
            <a:r>
              <a:rPr lang="en-US" sz="3200" dirty="0" smtClean="0"/>
              <a:t>, etc..</a:t>
            </a:r>
            <a:endParaRPr sz="3200"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MongoDB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mongodb.com/try/download/community</a:t>
            </a:r>
            <a:endParaRPr lang="en-US" u="sng" dirty="0">
              <a:solidFill>
                <a:schemeClr val="hlink"/>
              </a:solidFill>
            </a:endParaRPr>
          </a:p>
          <a:p>
            <a:pPr marL="360363" lvl="0" indent="-360363">
              <a:spcBef>
                <a:spcPts val="18000"/>
              </a:spcBef>
              <a:buSzPts val="3300"/>
            </a:pPr>
            <a:r>
              <a:rPr lang="en-US" dirty="0"/>
              <a:t>The package includes </a:t>
            </a:r>
            <a:r>
              <a:rPr lang="en-US" b="1" dirty="0">
                <a:solidFill>
                  <a:schemeClr val="bg1"/>
                </a:solidFill>
              </a:rPr>
              <a:t>MongoDB Compass</a:t>
            </a:r>
            <a:endParaRPr b="1" dirty="0">
              <a:solidFill>
                <a:schemeClr val="bg1"/>
              </a:solidFill>
            </a:endParaRPr>
          </a:p>
          <a:p>
            <a:pPr marL="360363" lvl="0" indent="-360363">
              <a:spcBef>
                <a:spcPts val="0"/>
              </a:spcBef>
              <a:buSzPts val="3300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lt1"/>
                </a:solidFill>
              </a:rPr>
              <a:t>driver </a:t>
            </a:r>
            <a:r>
              <a:rPr lang="en-US" dirty="0"/>
              <a:t>(for every project)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MongoDB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 will be using </a:t>
            </a:r>
            <a:r>
              <a:rPr lang="en-US" b="1" dirty="0">
                <a:solidFill>
                  <a:schemeClr val="bg1"/>
                </a:solidFill>
              </a:rPr>
              <a:t>Mongoose</a:t>
            </a:r>
            <a:r>
              <a:rPr lang="en-US" dirty="0"/>
              <a:t> (includes a driver)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6994806" y="5169940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D36E11D-B8E6-4D25-A208-BD92436A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49" y="1839767"/>
            <a:ext cx="9113902" cy="2096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2240</Words>
  <Application>Microsoft Office PowerPoint</Application>
  <PresentationFormat>Широк екран</PresentationFormat>
  <Paragraphs>498</Paragraphs>
  <Slides>50</Slides>
  <Notes>45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9" baseType="lpstr">
      <vt:lpstr>맑은 고딕</vt:lpstr>
      <vt:lpstr>Arial</vt:lpstr>
      <vt:lpstr>Calibri</vt:lpstr>
      <vt:lpstr>Calibri Light</vt:lpstr>
      <vt:lpstr>Consolas</vt:lpstr>
      <vt:lpstr>Noto Sans Symbols</vt:lpstr>
      <vt:lpstr>SoftUni</vt:lpstr>
      <vt:lpstr>1_SoftUni</vt:lpstr>
      <vt:lpstr>Office Theme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MongoD Windows Service</vt:lpstr>
      <vt:lpstr>Manual Service Configuration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Mongoose Models - Example</vt:lpstr>
      <vt:lpstr>Model Methods</vt:lpstr>
      <vt:lpstr>Model Virtual Properties</vt:lpstr>
      <vt:lpstr>Property Validation (1)</vt:lpstr>
      <vt:lpstr>Property Validation (2)</vt:lpstr>
      <vt:lpstr>Exemplary validations</vt:lpstr>
      <vt:lpstr>Exporting Modules</vt:lpstr>
      <vt:lpstr>Exporting and 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Василена Косовска</cp:lastModifiedBy>
  <cp:revision>78</cp:revision>
  <dcterms:modified xsi:type="dcterms:W3CDTF">2021-09-13T05:35:15Z</dcterms:modified>
</cp:coreProperties>
</file>