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7"/>
  </p:notesMasterIdLst>
  <p:handoutMasterIdLst>
    <p:handoutMasterId r:id="rId68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296" r:id="rId65"/>
    <p:sldId id="29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329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 smtClean="0"/>
              <a:t>Introduction to Node.js</a:t>
            </a:r>
          </a:p>
          <a:p>
            <a:pPr marL="514350" indent="-514350"/>
            <a:r>
              <a:rPr lang="en-US" sz="3200" dirty="0" smtClean="0"/>
              <a:t>Event Loop</a:t>
            </a:r>
          </a:p>
          <a:p>
            <a:pPr marL="514350" indent="-514350"/>
            <a:r>
              <a:rPr lang="en-US" sz="3200" dirty="0" smtClean="0"/>
              <a:t>Modules</a:t>
            </a:r>
          </a:p>
          <a:p>
            <a:pPr marL="514350" indent="-514350"/>
            <a:r>
              <a:rPr lang="en-US" sz="3200" dirty="0" smtClean="0"/>
              <a:t>Node.js Web Server</a:t>
            </a:r>
          </a:p>
          <a:p>
            <a:pPr marL="514350" indent="-514350"/>
            <a:r>
              <a:rPr lang="en-US" sz="3200" dirty="0" smtClean="0"/>
              <a:t>Request and Response Wrapper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Node.js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Allow larger </a:t>
            </a:r>
            <a:r>
              <a:rPr lang="en-US" sz="4000" b="1" dirty="0">
                <a:solidFill>
                  <a:schemeClr val="bg1"/>
                </a:solidFill>
              </a:rPr>
              <a:t>apps</a:t>
            </a:r>
            <a:r>
              <a:rPr lang="en-US" sz="4000" dirty="0"/>
              <a:t> to be </a:t>
            </a:r>
            <a:r>
              <a:rPr lang="en-US" sz="4000" b="1" dirty="0">
                <a:solidFill>
                  <a:schemeClr val="bg1"/>
                </a:solidFill>
              </a:rPr>
              <a:t>split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4000" dirty="0">
                <a:solidFill>
                  <a:schemeClr val="tx2"/>
                </a:solidFill>
              </a:rPr>
              <a:t>Each module has its </a:t>
            </a:r>
            <a:r>
              <a:rPr lang="en-US" sz="40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pollute</a:t>
            </a:r>
            <a:r>
              <a:rPr lang="en-US" sz="3600" dirty="0">
                <a:solidFill>
                  <a:schemeClr val="tx2"/>
                </a:solidFill>
              </a:rPr>
              <a:t> the </a:t>
            </a:r>
            <a:r>
              <a:rPr lang="en-US" sz="36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4000" dirty="0"/>
              <a:t>Node.js includes </a:t>
            </a:r>
            <a:r>
              <a:rPr lang="en-US" sz="4000" b="1" dirty="0">
                <a:solidFill>
                  <a:schemeClr val="bg1"/>
                </a:solidFill>
              </a:rPr>
              <a:t>three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types</a:t>
            </a:r>
            <a:r>
              <a:rPr lang="en-US" sz="40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Core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Third Party </a:t>
            </a:r>
            <a:r>
              <a:rPr lang="en-US" sz="36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Created </a:t>
            </a:r>
            <a:r>
              <a:rPr lang="en-US" sz="3600" b="1" dirty="0">
                <a:solidFill>
                  <a:schemeClr val="bg1"/>
                </a:solidFill>
              </a:rPr>
              <a:t>locally</a:t>
            </a:r>
            <a:r>
              <a:rPr lang="en-US" sz="3600" dirty="0"/>
              <a:t> in the Node.js application</a:t>
            </a:r>
          </a:p>
          <a:p>
            <a:r>
              <a:rPr lang="en-US" sz="3600" dirty="0"/>
              <a:t>Include </a:t>
            </a:r>
            <a:r>
              <a:rPr lang="en-US" sz="3600" b="1" dirty="0">
                <a:solidFill>
                  <a:schemeClr val="bg1"/>
                </a:solidFill>
              </a:rPr>
              <a:t>different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functionalities</a:t>
            </a:r>
            <a:r>
              <a:rPr lang="en-US" sz="3600" dirty="0"/>
              <a:t> in </a:t>
            </a:r>
            <a:r>
              <a:rPr lang="en-US" sz="3600" b="1" dirty="0">
                <a:solidFill>
                  <a:schemeClr val="bg1"/>
                </a:solidFill>
              </a:rPr>
              <a:t>separate</a:t>
            </a:r>
            <a:r>
              <a:rPr lang="en-US" sz="3600" dirty="0"/>
              <a:t> folders</a:t>
            </a:r>
            <a:endParaRPr lang="bg-BG" sz="3600" dirty="0"/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600" dirty="0"/>
              <a:t> to expose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variable</a:t>
            </a:r>
            <a:r>
              <a:rPr lang="en-US" sz="3600" dirty="0"/>
              <a:t> </a:t>
            </a:r>
            <a:endParaRPr lang="bg-BG" sz="36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600" dirty="0"/>
              <a:t>Loaded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6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5663" y="5819709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4441759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express </a:t>
            </a:r>
            <a:r>
              <a:rPr lang="en-US" sz="2400" dirty="0">
                <a:solidFill>
                  <a:schemeClr val="tx2"/>
                </a:solidFill>
                <a:effectLst/>
              </a:rPr>
              <a:t>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install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mocha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Include </a:t>
            </a:r>
            <a:r>
              <a:rPr lang="en-US" sz="3600" b="1" dirty="0" smtClean="0">
                <a:solidFill>
                  <a:schemeClr val="bg1"/>
                </a:solidFill>
              </a:rPr>
              <a:t>bare minimum functionalities </a:t>
            </a:r>
            <a:r>
              <a:rPr lang="en-US" sz="3600" dirty="0" smtClean="0"/>
              <a:t>of Node.js</a:t>
            </a:r>
          </a:p>
          <a:p>
            <a:r>
              <a:rPr lang="en-US" sz="3600" dirty="0" smtClean="0"/>
              <a:t>Load </a:t>
            </a:r>
            <a:r>
              <a:rPr lang="en-US" sz="3600" b="1" dirty="0" smtClean="0">
                <a:solidFill>
                  <a:schemeClr val="bg1"/>
                </a:solidFill>
              </a:rPr>
              <a:t>automatically</a:t>
            </a:r>
            <a:r>
              <a:rPr lang="en-US" sz="3600" dirty="0" smtClean="0"/>
              <a:t> when Node.js process starts</a:t>
            </a:r>
          </a:p>
          <a:p>
            <a:r>
              <a:rPr lang="en-US" sz="3600" dirty="0" smtClean="0"/>
              <a:t>Need to be </a:t>
            </a:r>
            <a:r>
              <a:rPr lang="en-US" sz="3600" b="1" dirty="0" smtClean="0">
                <a:solidFill>
                  <a:schemeClr val="bg1"/>
                </a:solidFill>
              </a:rPr>
              <a:t>imported</a:t>
            </a:r>
            <a:r>
              <a:rPr lang="en-US" sz="3600" dirty="0" smtClean="0"/>
              <a:t> in order to be used</a:t>
            </a:r>
          </a:p>
          <a:p>
            <a:endParaRPr lang="en-US" sz="3600" dirty="0" smtClean="0"/>
          </a:p>
          <a:p>
            <a:r>
              <a:rPr lang="en-US" sz="3600" dirty="0" smtClean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http</a:t>
            </a:r>
            <a:r>
              <a:rPr lang="en-US" sz="3200" dirty="0" smtClean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 smtClean="0">
                <a:solidFill>
                  <a:schemeClr val="bg1"/>
                </a:solidFill>
              </a:rPr>
              <a:t>url</a:t>
            </a:r>
            <a:r>
              <a:rPr lang="en-US" sz="3200" dirty="0" smtClean="0"/>
              <a:t>, </a:t>
            </a:r>
            <a:r>
              <a:rPr lang="en-US" sz="3200" b="1" dirty="0" err="1" smtClean="0">
                <a:solidFill>
                  <a:schemeClr val="bg1"/>
                </a:solidFill>
              </a:rPr>
              <a:t>querystring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path</a:t>
            </a:r>
            <a:r>
              <a:rPr lang="en-US" sz="3200" dirty="0" smtClean="0"/>
              <a:t>, </a:t>
            </a:r>
            <a:r>
              <a:rPr lang="en-US" sz="3200" b="1" dirty="0" err="1" smtClean="0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utilities for URL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Parses an address with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Splits</a:t>
            </a:r>
            <a:r>
              <a:rPr lang="en-US" sz="3600" dirty="0"/>
              <a:t> web address into </a:t>
            </a:r>
            <a:r>
              <a:rPr lang="en-US" sz="3600" b="1" dirty="0">
                <a:solidFill>
                  <a:schemeClr val="bg1"/>
                </a:solidFill>
              </a:rPr>
              <a:t>readable</a:t>
            </a:r>
            <a:r>
              <a:rPr lang="en-US" sz="36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81000" y="1359000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No </a:t>
            </a:r>
            <a:r>
              <a:rPr lang="en-US" b="1" dirty="0">
                <a:solidFill>
                  <a:schemeClr val="bg1"/>
                </a:solidFill>
              </a:rPr>
              <a:t>buffering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200" dirty="0"/>
              <a:t>All </a:t>
            </a:r>
            <a:r>
              <a:rPr lang="en-US" sz="4200" b="1" dirty="0">
                <a:solidFill>
                  <a:schemeClr val="bg1"/>
                </a:solidFill>
              </a:rPr>
              <a:t>physical</a:t>
            </a:r>
            <a:r>
              <a:rPr lang="en-US" sz="4200" dirty="0"/>
              <a:t> servers have </a:t>
            </a:r>
            <a:r>
              <a:rPr lang="en-US" sz="42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hardware is controlled by the </a:t>
            </a:r>
            <a:r>
              <a:rPr lang="en-US" sz="42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200" b="1" dirty="0">
                <a:solidFill>
                  <a:schemeClr val="bg1"/>
                </a:solidFill>
              </a:rPr>
              <a:t>Web servers </a:t>
            </a:r>
            <a:r>
              <a:rPr lang="en-US" sz="4200" dirty="0"/>
              <a:t>are </a:t>
            </a:r>
            <a:r>
              <a:rPr lang="en-US" sz="4200" b="1" dirty="0">
                <a:solidFill>
                  <a:schemeClr val="bg1"/>
                </a:solidFill>
              </a:rPr>
              <a:t>software</a:t>
            </a:r>
            <a:r>
              <a:rPr lang="en-US" sz="4200" dirty="0"/>
              <a:t> products that use the </a:t>
            </a:r>
            <a:br>
              <a:rPr lang="en-US" sz="4200" dirty="0"/>
            </a:br>
            <a:r>
              <a:rPr lang="en-US" sz="4200" dirty="0"/>
              <a:t>operating</a:t>
            </a:r>
            <a:r>
              <a:rPr lang="bg-BG" sz="4200" dirty="0"/>
              <a:t> </a:t>
            </a:r>
            <a:r>
              <a:rPr lang="en-US" sz="4200" dirty="0"/>
              <a:t>system to </a:t>
            </a:r>
            <a:r>
              <a:rPr lang="en-US" sz="42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200" dirty="0"/>
              <a:t>Web servers </a:t>
            </a:r>
            <a:r>
              <a:rPr lang="en-US" sz="4200" b="1" dirty="0">
                <a:solidFill>
                  <a:schemeClr val="bg1"/>
                </a:solidFill>
              </a:rPr>
              <a:t>serve</a:t>
            </a:r>
            <a:r>
              <a:rPr lang="en-US" sz="42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requests are </a:t>
            </a:r>
            <a:r>
              <a:rPr lang="en-US" sz="4200" b="1" dirty="0">
                <a:solidFill>
                  <a:schemeClr val="bg1"/>
                </a:solidFill>
              </a:rPr>
              <a:t>redirected to other software </a:t>
            </a:r>
            <a:r>
              <a:rPr lang="en-US" sz="4200" dirty="0"/>
              <a:t>products </a:t>
            </a:r>
            <a:br>
              <a:rPr lang="en-US" sz="4200" dirty="0"/>
            </a:br>
            <a:r>
              <a:rPr lang="en-US" sz="4200" dirty="0"/>
              <a:t>(ASP.NET, PHP, etc.), depending on the web server </a:t>
            </a:r>
            <a:br>
              <a:rPr lang="en-US" sz="4200" dirty="0"/>
            </a:br>
            <a:r>
              <a:rPr lang="en-US" sz="4200" b="1" dirty="0">
                <a:solidFill>
                  <a:schemeClr val="bg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539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8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8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Request &amp; Response Wrappers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handle</a:t>
            </a:r>
            <a:r>
              <a:rPr lang="en-US" sz="4000" dirty="0"/>
              <a:t> incoming http requests</a:t>
            </a:r>
          </a:p>
          <a:p>
            <a:r>
              <a:rPr lang="en-US" sz="40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httpVersion</a:t>
            </a:r>
            <a:r>
              <a:rPr lang="en-US" sz="36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headers</a:t>
            </a:r>
            <a:r>
              <a:rPr lang="en-US" sz="36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url</a:t>
            </a:r>
            <a:r>
              <a:rPr lang="en-US" sz="36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/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8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retrieve</a:t>
            </a:r>
            <a:r>
              <a:rPr lang="en-US" sz="4000" dirty="0"/>
              <a:t> a </a:t>
            </a:r>
            <a:r>
              <a:rPr lang="en-US" sz="4000" b="1" dirty="0">
                <a:solidFill>
                  <a:schemeClr val="bg1"/>
                </a:solidFill>
              </a:rPr>
              <a:t>response</a:t>
            </a:r>
            <a:r>
              <a:rPr lang="en-US" sz="4000" dirty="0"/>
              <a:t> to the </a:t>
            </a:r>
            <a:r>
              <a:rPr lang="en-US" sz="40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4000" dirty="0"/>
              <a:t>Functions</a:t>
            </a:r>
          </a:p>
          <a:p>
            <a:pPr lvl="1"/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600" dirty="0"/>
              <a:t>Send the actual </a:t>
            </a:r>
            <a:r>
              <a:rPr lang="en-US" sz="3600" b="1" dirty="0">
                <a:solidFill>
                  <a:schemeClr val="bg1"/>
                </a:solidFill>
              </a:rPr>
              <a:t>content</a:t>
            </a:r>
            <a:r>
              <a:rPr lang="en-US" sz="3600" dirty="0"/>
              <a:t> to the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End</a:t>
            </a:r>
            <a:r>
              <a:rPr lang="en-US" sz="36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200</a:t>
            </a:r>
            <a:r>
              <a:rPr lang="en-US" sz="2800" dirty="0">
                <a:solidFill>
                  <a:schemeClr val="tx1"/>
                </a:solidFill>
                <a:effectLst/>
              </a:rPr>
              <a:t>, {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8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end</a:t>
            </a:r>
            <a:r>
              <a:rPr lang="en-US" sz="2800" dirty="0">
                <a:solidFill>
                  <a:schemeClr val="tx1"/>
                </a:solidFill>
                <a:effectLst/>
              </a:rPr>
              <a:t>();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2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00" y="1719000"/>
            <a:ext cx="4811669" cy="2943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=""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"ISC“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1365</Words>
  <Application>Microsoft Office PowerPoint</Application>
  <PresentationFormat>Widescreen</PresentationFormat>
  <Paragraphs>510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PowerPoint Presentation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23</cp:revision>
  <dcterms:created xsi:type="dcterms:W3CDTF">2018-05-23T13:08:44Z</dcterms:created>
  <dcterms:modified xsi:type="dcterms:W3CDTF">2021-01-12T11:25:48Z</dcterms:modified>
  <cp:category>programming;education;software engineering;software development</cp:category>
</cp:coreProperties>
</file>