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9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4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876" y="-102"/>
      </p:cViewPr>
      <p:guideLst>
        <p:guide orient="horz" pos="217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80" name="Google Shape;18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3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357" name="Google Shape;357;p2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  <p:sp>
        <p:nvSpPr>
          <p:cNvPr id="469" name="Google Shape;469;p3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5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6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6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7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7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1" name="Google Shape;151;p11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1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" name="Google Shape;80;p6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85" name="Google Shape;85;p6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7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91" name="Google Shape;91;p7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7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7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7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7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05" name="Google Shape;105;p7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7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0" name="Google Shape;110;p8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8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4" name="Google Shape;134;p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" name="Google Shape;137;p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SoftUni Background"/>
          <p:cNvPicPr preferRelativeResize="0"/>
          <p:nvPr/>
        </p:nvPicPr>
        <p:blipFill rotWithShape="1">
          <a:blip r:embed="rId16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3500"/>
              <a:buNone/>
            </a:pPr>
            <a:r>
              <a:rPr lang="en-US" dirty="0">
                <a:solidFill>
                  <a:srgbClr val="234465"/>
                </a:solidFill>
              </a:rPr>
              <a:t>Router, Static Files, Middleware, Handlebars</a:t>
            </a:r>
            <a:endParaRPr dirty="0"/>
          </a:p>
        </p:txBody>
      </p:sp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Intro to Express.js and View Engines</a:t>
            </a:r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body" idx="1"/>
          </p:nvPr>
        </p:nvSpPr>
        <p:spPr>
          <a:xfrm>
            <a:off x="9633526" y="6252442"/>
            <a:ext cx="2004291" cy="35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000" y="2467842"/>
            <a:ext cx="1900064" cy="190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Paths can have </a:t>
            </a:r>
            <a:r>
              <a:rPr lang="en-US" b="1" dirty="0">
                <a:solidFill>
                  <a:schemeClr val="lt1"/>
                </a:solidFill>
              </a:rPr>
              <a:t>parameters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5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also </a:t>
            </a:r>
            <a:r>
              <a:rPr lang="en-US" b="1" dirty="0">
                <a:solidFill>
                  <a:schemeClr val="lt1"/>
                </a:solidFill>
              </a:rPr>
              <a:t>validate</a:t>
            </a:r>
            <a:r>
              <a:rPr lang="en-US" dirty="0"/>
              <a:t> parameters with </a:t>
            </a:r>
            <a:r>
              <a:rPr lang="en-US" b="1" dirty="0">
                <a:solidFill>
                  <a:schemeClr val="lt1"/>
                </a:solidFill>
              </a:rPr>
              <a:t>regular </a:t>
            </a:r>
            <a:br>
              <a:rPr lang="en-US" b="1" dirty="0">
                <a:solidFill>
                  <a:schemeClr val="lt1"/>
                </a:solidFill>
              </a:rPr>
            </a:br>
            <a:r>
              <a:rPr lang="en-US" b="1" dirty="0">
                <a:solidFill>
                  <a:schemeClr val="lt1"/>
                </a:solidFill>
              </a:rPr>
              <a:t>expressions</a:t>
            </a:r>
            <a:endParaRPr dirty="0"/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Extracting Parameters</a:t>
            </a:r>
            <a:endParaRPr dirty="0"/>
          </a:p>
        </p:txBody>
      </p:sp>
      <p:sp>
        <p:nvSpPr>
          <p:cNvPr id="261" name="Google Shape;261;p23"/>
          <p:cNvSpPr txBox="1"/>
          <p:nvPr/>
        </p:nvSpPr>
        <p:spPr>
          <a:xfrm>
            <a:off x="2361000" y="1795118"/>
            <a:ext cx="7258767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('/users/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62" name="Google Shape;262;p23"/>
          <p:cNvSpPr txBox="1"/>
          <p:nvPr/>
        </p:nvSpPr>
        <p:spPr>
          <a:xfrm>
            <a:off x="2361000" y="4837576"/>
            <a:ext cx="8223967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('/users/: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(\\d+)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63" name="Google Shape;263;p2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create </a:t>
            </a:r>
            <a:r>
              <a:rPr lang="en-US" b="1" dirty="0">
                <a:solidFill>
                  <a:schemeClr val="lt1"/>
                </a:solidFill>
              </a:rPr>
              <a:t>chainable</a:t>
            </a:r>
            <a:r>
              <a:rPr lang="en-US" dirty="0"/>
              <a:t> route handlers using '</a:t>
            </a:r>
            <a:r>
              <a:rPr lang="en-US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app.route</a:t>
            </a:r>
            <a:r>
              <a:rPr lang="en-US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/>
              <a:t>'</a:t>
            </a:r>
            <a:endParaRPr dirty="0"/>
          </a:p>
        </p:txBody>
      </p:sp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Chainable Routes</a:t>
            </a:r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701335" y="1905985"/>
            <a:ext cx="7258767" cy="42499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/home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res.send('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 page') })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res.send('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 page') })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res.send('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Everything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else')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3917488" y="1909167"/>
            <a:ext cx="4041162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Better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ordering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routes</a:t>
            </a:r>
            <a:endParaRPr dirty="0"/>
          </a:p>
        </p:txBody>
      </p:sp>
      <p:sp>
        <p:nvSpPr>
          <p:cNvPr id="272" name="Google Shape;272;p24"/>
          <p:cNvSpPr/>
          <p:nvPr/>
        </p:nvSpPr>
        <p:spPr>
          <a:xfrm>
            <a:off x="2226000" y="5570440"/>
            <a:ext cx="5297344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Always place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' as a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dirty="0"/>
          </a:p>
        </p:txBody>
      </p:sp>
      <p:sp>
        <p:nvSpPr>
          <p:cNvPr id="273" name="Google Shape;273;p2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4000" dirty="0"/>
              <a:t>Responses</a:t>
            </a:r>
            <a:endParaRPr sz="4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600" dirty="0" err="1"/>
              <a:t>res.</a:t>
            </a:r>
            <a:r>
              <a:rPr lang="en-US" sz="3600" b="1" dirty="0" err="1">
                <a:solidFill>
                  <a:schemeClr val="lt1"/>
                </a:solidFill>
              </a:rPr>
              <a:t>download</a:t>
            </a:r>
            <a:r>
              <a:rPr lang="en-US" sz="3600" dirty="0"/>
              <a:t> - </a:t>
            </a:r>
            <a:r>
              <a:rPr lang="en-US" sz="3600" b="1" dirty="0">
                <a:solidFill>
                  <a:schemeClr val="lt1"/>
                </a:solidFill>
              </a:rPr>
              <a:t>prompt</a:t>
            </a:r>
            <a:r>
              <a:rPr lang="en-US" sz="3600" dirty="0"/>
              <a:t> a file to be </a:t>
            </a:r>
            <a:r>
              <a:rPr lang="en-US" sz="3600" b="1" dirty="0">
                <a:solidFill>
                  <a:schemeClr val="lt1"/>
                </a:solidFill>
              </a:rPr>
              <a:t>downloaded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06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600" dirty="0" err="1"/>
              <a:t>res.</a:t>
            </a:r>
            <a:r>
              <a:rPr lang="en-US" sz="3600" b="1" dirty="0" err="1">
                <a:solidFill>
                  <a:schemeClr val="lt1"/>
                </a:solidFill>
              </a:rPr>
              <a:t>end</a:t>
            </a:r>
            <a:r>
              <a:rPr lang="en-US" sz="3600" dirty="0"/>
              <a:t> - end the response </a:t>
            </a:r>
            <a:r>
              <a:rPr lang="en-US" sz="3600" b="1" dirty="0">
                <a:solidFill>
                  <a:schemeClr val="lt1"/>
                </a:solidFill>
              </a:rPr>
              <a:t>process</a:t>
            </a:r>
            <a:endParaRPr sz="3600" dirty="0"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600" dirty="0" err="1"/>
              <a:t>res.</a:t>
            </a:r>
            <a:r>
              <a:rPr lang="en-US" sz="3600" b="1" dirty="0" err="1">
                <a:solidFill>
                  <a:schemeClr val="lt1"/>
                </a:solidFill>
              </a:rPr>
              <a:t>json</a:t>
            </a:r>
            <a:r>
              <a:rPr lang="en-US" sz="3600" dirty="0"/>
              <a:t> - send a </a:t>
            </a:r>
            <a:r>
              <a:rPr lang="en-US" sz="3600" b="1" dirty="0">
                <a:solidFill>
                  <a:schemeClr val="lt1"/>
                </a:solidFill>
              </a:rPr>
              <a:t>JSON </a:t>
            </a:r>
            <a:r>
              <a:rPr lang="en-US" sz="3600" dirty="0"/>
              <a:t>response</a:t>
            </a:r>
            <a:endParaRPr sz="3600"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Router Responses</a:t>
            </a:r>
            <a:endParaRPr dirty="0"/>
          </a:p>
        </p:txBody>
      </p:sp>
      <p:sp>
        <p:nvSpPr>
          <p:cNvPr id="280" name="Google Shape;280;p25"/>
          <p:cNvSpPr txBox="1"/>
          <p:nvPr/>
        </p:nvSpPr>
        <p:spPr>
          <a:xfrm>
            <a:off x="2785766" y="2543930"/>
            <a:ext cx="7707349" cy="120361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pdf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FULL PATH TO PDF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sz="1600"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redirect</a:t>
            </a:r>
            <a:r>
              <a:rPr lang="en-US" b="1" dirty="0">
                <a:solidFill>
                  <a:schemeClr val="lt1"/>
                </a:solidFill>
              </a:rPr>
              <a:t> </a:t>
            </a:r>
            <a:r>
              <a:rPr lang="en-US" dirty="0"/>
              <a:t>- redirect a request (to </a:t>
            </a:r>
            <a:r>
              <a:rPr lang="en-US" b="1" dirty="0">
                <a:solidFill>
                  <a:schemeClr val="lt1"/>
                </a:solidFill>
              </a:rPr>
              <a:t>another</a:t>
            </a:r>
            <a:r>
              <a:rPr lang="en-US" dirty="0"/>
              <a:t> page)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0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res.</a:t>
            </a:r>
            <a:r>
              <a:rPr lang="en-US" b="1">
                <a:solidFill>
                  <a:schemeClr val="lt1"/>
                </a:solidFill>
              </a:rPr>
              <a:t>sendFile</a:t>
            </a:r>
            <a:r>
              <a:rPr lang="en-US"/>
              <a:t> - send a </a:t>
            </a:r>
            <a:r>
              <a:rPr lang="en-US" b="1">
                <a:solidFill>
                  <a:schemeClr val="lt1"/>
                </a:solidFill>
              </a:rPr>
              <a:t>file</a:t>
            </a:r>
            <a:r>
              <a:rPr lang="en-US"/>
              <a:t> as an </a:t>
            </a:r>
            <a:r>
              <a:rPr lang="en-US" b="1">
                <a:solidFill>
                  <a:schemeClr val="lt1"/>
                </a:solidFill>
              </a:rPr>
              <a:t>octet</a:t>
            </a:r>
            <a:r>
              <a:rPr lang="en-US"/>
              <a:t> stream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3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res.</a:t>
            </a:r>
            <a:r>
              <a:rPr lang="en-US" b="1">
                <a:solidFill>
                  <a:schemeClr val="lt1"/>
                </a:solidFill>
              </a:rPr>
              <a:t>render</a:t>
            </a:r>
            <a:r>
              <a:rPr lang="en-US"/>
              <a:t> - render a </a:t>
            </a:r>
            <a:r>
              <a:rPr lang="en-US" b="1">
                <a:solidFill>
                  <a:schemeClr val="lt1"/>
                </a:solidFill>
              </a:rPr>
              <a:t>view template</a:t>
            </a:r>
            <a:r>
              <a:rPr lang="en-US" sz="1900">
                <a:solidFill>
                  <a:schemeClr val="accent1"/>
                </a:solidFill>
              </a:rPr>
              <a:t>		</a:t>
            </a:r>
            <a:endParaRPr dirty="0"/>
          </a:p>
        </p:txBody>
      </p:sp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 Responses</a:t>
            </a:r>
            <a:endParaRPr/>
          </a:p>
        </p:txBody>
      </p:sp>
      <p:sp>
        <p:nvSpPr>
          <p:cNvPr id="288" name="Google Shape;288;p26"/>
          <p:cNvSpPr txBox="1"/>
          <p:nvPr/>
        </p:nvSpPr>
        <p:spPr>
          <a:xfrm>
            <a:off x="2192384" y="1818316"/>
            <a:ext cx="6569171" cy="111066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/about/old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dirty="0"/>
          </a:p>
        </p:txBody>
      </p:sp>
      <p:sp>
        <p:nvSpPr>
          <p:cNvPr id="289" name="Google Shape;289;p26"/>
          <p:cNvSpPr txBox="1"/>
          <p:nvPr/>
        </p:nvSpPr>
        <p:spPr>
          <a:xfrm>
            <a:off x="2192384" y="3626150"/>
            <a:ext cx="7831369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/file/: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req.params.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sendFile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 TO FILE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+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90" name="Google Shape;290;p2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Modular Routers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You can use </a:t>
            </a:r>
            <a:r>
              <a:rPr lang="en-US" sz="36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express.Router</a:t>
            </a:r>
            <a:r>
              <a:rPr lang="en-US" sz="3600" dirty="0"/>
              <a:t> for modular route </a:t>
            </a:r>
            <a:br>
              <a:rPr lang="en-US" sz="3600" dirty="0"/>
            </a:br>
            <a:r>
              <a:rPr lang="en-US" sz="3600" dirty="0"/>
              <a:t>handlers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Mounted </a:t>
            </a:r>
            <a:r>
              <a:rPr lang="en-US" sz="3200" dirty="0"/>
              <a:t>on a route (e.g. '/about')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Can use middleware, specific </a:t>
            </a:r>
            <a:r>
              <a:rPr lang="en-US" sz="3200" b="1" dirty="0">
                <a:solidFill>
                  <a:schemeClr val="lt1"/>
                </a:solidFill>
              </a:rPr>
              <a:t>only</a:t>
            </a:r>
            <a:r>
              <a:rPr lang="en-US" sz="3200" dirty="0"/>
              <a:t> to that router</a:t>
            </a:r>
            <a:endParaRPr sz="3200" dirty="0"/>
          </a:p>
        </p:txBody>
      </p:sp>
      <p:sp>
        <p:nvSpPr>
          <p:cNvPr id="297" name="Google Shape;297;p27"/>
          <p:cNvSpPr txBox="1"/>
          <p:nvPr/>
        </p:nvSpPr>
        <p:spPr>
          <a:xfrm>
            <a:off x="2653531" y="3672790"/>
            <a:ext cx="6884937" cy="28342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express = require('express')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add middleware */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define route handlers */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('/about',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6534" y="252344"/>
            <a:ext cx="3018932" cy="364844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Middleware</a:t>
            </a:r>
            <a:endParaRPr dirty="0"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>
            <a:spLocks noGrp="1"/>
          </p:cNvSpPr>
          <p:nvPr>
            <p:ph type="body" idx="1"/>
          </p:nvPr>
        </p:nvSpPr>
        <p:spPr>
          <a:xfrm>
            <a:off x="2065510" y="1121143"/>
            <a:ext cx="9501000" cy="5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b="1" dirty="0">
                <a:solidFill>
                  <a:schemeClr val="lt1"/>
                </a:solidFill>
              </a:rPr>
              <a:t>Function</a:t>
            </a:r>
            <a:r>
              <a:rPr lang="en-US" sz="3600" dirty="0"/>
              <a:t> that has </a:t>
            </a:r>
            <a:r>
              <a:rPr lang="en-US" sz="3600" b="1" dirty="0">
                <a:solidFill>
                  <a:schemeClr val="lt1"/>
                </a:solidFill>
              </a:rPr>
              <a:t>access</a:t>
            </a:r>
            <a:r>
              <a:rPr lang="en-US" sz="3600" dirty="0"/>
              <a:t> to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lt1"/>
                </a:solidFill>
              </a:rPr>
              <a:t>request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lt1"/>
                </a:solidFill>
              </a:rPr>
              <a:t>response</a:t>
            </a:r>
            <a:r>
              <a:rPr lang="en-US" sz="3200" dirty="0"/>
              <a:t> object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lt1"/>
                </a:solidFill>
              </a:rPr>
              <a:t>next</a:t>
            </a:r>
            <a:r>
              <a:rPr lang="en-US" sz="3200" dirty="0"/>
              <a:t> middleware in the application's </a:t>
            </a:r>
            <a:br>
              <a:rPr lang="en-US" sz="3200" dirty="0"/>
            </a:br>
            <a:r>
              <a:rPr lang="en-US" sz="3200" b="1" dirty="0">
                <a:solidFill>
                  <a:schemeClr val="lt1"/>
                </a:solidFill>
              </a:rPr>
              <a:t>request-response cycle</a:t>
            </a:r>
            <a:endParaRPr sz="3200" b="1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Different </a:t>
            </a:r>
            <a:r>
              <a:rPr lang="en-US" sz="3600" b="1" dirty="0">
                <a:solidFill>
                  <a:schemeClr val="lt1"/>
                </a:solidFill>
              </a:rPr>
              <a:t>kinds </a:t>
            </a:r>
            <a:r>
              <a:rPr lang="en-US" sz="3600" dirty="0"/>
              <a:t>of middleware exist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Application, route, error</a:t>
            </a:r>
            <a:endParaRPr sz="3200" dirty="0"/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Middleware</a:t>
            </a:r>
            <a:endParaRPr/>
          </a:p>
        </p:txBody>
      </p:sp>
      <p:sp>
        <p:nvSpPr>
          <p:cNvPr id="312" name="Google Shape;312;p29"/>
          <p:cNvSpPr txBox="1"/>
          <p:nvPr/>
        </p:nvSpPr>
        <p:spPr>
          <a:xfrm>
            <a:off x="2939512" y="4409858"/>
            <a:ext cx="6312976" cy="215710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 = express()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console.log('Time:',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Date.now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})</a:t>
            </a:r>
            <a:endParaRPr dirty="0"/>
          </a:p>
        </p:txBody>
      </p:sp>
      <p:sp>
        <p:nvSpPr>
          <p:cNvPr id="313" name="Google Shape;313;p29"/>
          <p:cNvSpPr/>
          <p:nvPr/>
        </p:nvSpPr>
        <p:spPr>
          <a:xfrm>
            <a:off x="5211326" y="6072226"/>
            <a:ext cx="4041162" cy="47401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Next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 be called</a:t>
            </a:r>
            <a:endParaRPr dirty="0"/>
          </a:p>
        </p:txBody>
      </p:sp>
      <p:sp>
        <p:nvSpPr>
          <p:cNvPr id="314" name="Google Shape;314;p2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/>
      <p:bldP spid="3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Custom Middleware</a:t>
            </a:r>
            <a:endParaRPr/>
          </a:p>
        </p:txBody>
      </p:sp>
      <p:sp>
        <p:nvSpPr>
          <p:cNvPr id="320" name="Google Shape;320;p30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Middleware can </a:t>
            </a:r>
            <a:r>
              <a:rPr lang="en-US"/>
              <a:t>be for </a:t>
            </a:r>
            <a:r>
              <a:rPr lang="en-US" b="1" dirty="0">
                <a:solidFill>
                  <a:schemeClr val="lt1"/>
                </a:solidFill>
              </a:rPr>
              <a:t>specific</a:t>
            </a:r>
            <a:r>
              <a:rPr lang="en-US" dirty="0"/>
              <a:t> path</a:t>
            </a:r>
            <a:endParaRPr dirty="0"/>
          </a:p>
        </p:txBody>
      </p:sp>
      <p:sp>
        <p:nvSpPr>
          <p:cNvPr id="321" name="Google Shape;321;p30"/>
          <p:cNvSpPr txBox="1"/>
          <p:nvPr/>
        </p:nvSpPr>
        <p:spPr>
          <a:xfrm>
            <a:off x="2136000" y="1809000"/>
            <a:ext cx="8182800" cy="49950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req.params.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TODO: Check if user exists in db/session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userExists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true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(!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userExists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/login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 {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next()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('User home page!') 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dirty="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 smtClean="0"/>
              <a:t>Custom Middleware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 smtClean="0"/>
              <a:t>Can be on Application-level:</a:t>
            </a:r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lang="en-US" sz="3600" dirty="0" smtClean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lang="en-US" sz="3600" dirty="0" smtClean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lang="en-US" sz="3600" dirty="0" smtClean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 smtClean="0"/>
              <a:t>Can be used for error-handling</a:t>
            </a:r>
            <a:endParaRPr sz="3600" dirty="0"/>
          </a:p>
        </p:txBody>
      </p:sp>
      <p:sp>
        <p:nvSpPr>
          <p:cNvPr id="297" name="Google Shape;297;p27"/>
          <p:cNvSpPr txBox="1"/>
          <p:nvPr/>
        </p:nvSpPr>
        <p:spPr>
          <a:xfrm>
            <a:off x="2038933" y="1769040"/>
            <a:ext cx="8529133" cy="169806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dirty="0" err="1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</a:t>
            </a: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res, next)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console.log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('Time:', </a:t>
            </a: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Date.now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 </a:t>
            </a:r>
            <a:r>
              <a:rPr lang="en-US" sz="24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next()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2400" b="1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lang="en-US"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97;p27"/>
          <p:cNvSpPr txBox="1"/>
          <p:nvPr/>
        </p:nvSpPr>
        <p:spPr>
          <a:xfrm>
            <a:off x="2041433" y="4259879"/>
            <a:ext cx="8529133" cy="2380763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dirty="0" err="1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(err, </a:t>
            </a: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res, next)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console.error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err.stack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2400" b="1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(500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24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('Something broke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!')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lang="en-US" sz="2400" b="1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Third-Party Middleware</a:t>
            </a:r>
            <a:endParaRPr dirty="0"/>
          </a:p>
        </p:txBody>
      </p:sp>
      <p:sp>
        <p:nvSpPr>
          <p:cNvPr id="328" name="Google Shape;328;p31"/>
          <p:cNvSpPr txBox="1"/>
          <p:nvPr/>
        </p:nvSpPr>
        <p:spPr>
          <a:xfrm>
            <a:off x="97436" y="1509050"/>
            <a:ext cx="11997128" cy="498169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('view engine', 'pug');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('views', __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'/views');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cookieParser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(session({secret: 'magic unicorns'}));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passport.initialize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passport.session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config.rootPath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+'/public'));</a:t>
            </a:r>
            <a:endParaRPr sz="1800" dirty="0"/>
          </a:p>
        </p:txBody>
      </p:sp>
      <p:sp>
        <p:nvSpPr>
          <p:cNvPr id="329" name="Google Shape;329;p3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lvl="0" indent="-514350">
              <a:lnSpc>
                <a:spcPct val="120000"/>
              </a:lnSpc>
              <a:spcBef>
                <a:spcPts val="0"/>
              </a:spcBef>
              <a:buSzPts val="3000"/>
              <a:buFont typeface="Calibri"/>
              <a:buAutoNum type="arabicPeriod"/>
            </a:pPr>
            <a:r>
              <a:rPr lang="en-US" sz="3400" dirty="0"/>
              <a:t>Express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Introduction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Router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Middleware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Static Files</a:t>
            </a:r>
          </a:p>
          <a:p>
            <a:pPr marL="514350" lvl="0" indent="-514350">
              <a:lnSpc>
                <a:spcPct val="120000"/>
              </a:lnSpc>
              <a:spcBef>
                <a:spcPts val="200"/>
              </a:spcBef>
              <a:buSzPts val="3000"/>
              <a:buFont typeface="Calibri"/>
              <a:buAutoNum type="arabicPeriod"/>
            </a:pPr>
            <a:r>
              <a:rPr lang="en-US" sz="3400" dirty="0"/>
              <a:t>View Engines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 err="1"/>
              <a:t>Templating</a:t>
            </a:r>
            <a:r>
              <a:rPr lang="en-US" sz="3200" dirty="0"/>
              <a:t> Concepts</a:t>
            </a:r>
          </a:p>
          <a:p>
            <a:pPr marL="990289" lvl="1" indent="-514349">
              <a:lnSpc>
                <a:spcPct val="148148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Handlebars</a:t>
            </a:r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82809638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012" y="1720800"/>
            <a:ext cx="2724210" cy="24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2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Static Files</a:t>
            </a:r>
            <a:endParaRPr dirty="0"/>
          </a:p>
        </p:txBody>
      </p:sp>
      <p:sp>
        <p:nvSpPr>
          <p:cNvPr id="336" name="Google Shape;336;p32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body" idx="4294967295"/>
          </p:nvPr>
        </p:nvSpPr>
        <p:spPr>
          <a:xfrm>
            <a:off x="150851" y="1075802"/>
            <a:ext cx="11210149" cy="554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Serving static files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And all </a:t>
            </a:r>
            <a:r>
              <a:rPr lang="en-US" b="1" dirty="0">
                <a:solidFill>
                  <a:schemeClr val="lt1"/>
                </a:solidFill>
              </a:rPr>
              <a:t>files</a:t>
            </a:r>
            <a:r>
              <a:rPr lang="en-US" dirty="0"/>
              <a:t> from the directory will be </a:t>
            </a:r>
            <a:r>
              <a:rPr lang="en-US" b="1" dirty="0">
                <a:solidFill>
                  <a:schemeClr val="lt1"/>
                </a:solidFill>
              </a:rPr>
              <a:t>public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342" name="Google Shape;342;p33"/>
          <p:cNvSpPr txBox="1">
            <a:spLocks noGrp="1"/>
          </p:cNvSpPr>
          <p:nvPr>
            <p:ph type="title"/>
          </p:nvPr>
        </p:nvSpPr>
        <p:spPr>
          <a:xfrm>
            <a:off x="256867" y="0"/>
            <a:ext cx="9580092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Static Files</a:t>
            </a:r>
            <a:endParaRPr/>
          </a:p>
        </p:txBody>
      </p:sp>
      <p:sp>
        <p:nvSpPr>
          <p:cNvPr id="343" name="Google Shape;343;p33"/>
          <p:cNvSpPr txBox="1"/>
          <p:nvPr/>
        </p:nvSpPr>
        <p:spPr>
          <a:xfrm>
            <a:off x="651000" y="1669516"/>
            <a:ext cx="10061242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('public'))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('/static',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('public'))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('/static',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(__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'/public'))</a:t>
            </a:r>
            <a:endParaRPr dirty="0"/>
          </a:p>
        </p:txBody>
      </p:sp>
      <p:sp>
        <p:nvSpPr>
          <p:cNvPr id="344" name="Google Shape;344;p33"/>
          <p:cNvSpPr txBox="1"/>
          <p:nvPr/>
        </p:nvSpPr>
        <p:spPr>
          <a:xfrm>
            <a:off x="651000" y="3869018"/>
            <a:ext cx="6894816" cy="268032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http://localhost:3000/images/kitten.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jpg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http://localhost:3000/css/style.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http://localhost:3000/js/app.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http://localhost:3000/images/bg.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http://localhost:3000/hello.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animBg="1"/>
      <p:bldP spid="3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8084" y="1197927"/>
            <a:ext cx="2855831" cy="285583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Templating Concepts</a:t>
            </a:r>
            <a:endParaRPr dirty="0"/>
          </a:p>
        </p:txBody>
      </p:sp>
      <p:sp>
        <p:nvSpPr>
          <p:cNvPr id="352" name="Google Shape;352;p3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Allows similar content to be </a:t>
            </a:r>
            <a:r>
              <a:rPr lang="en-US" b="1" dirty="0">
                <a:solidFill>
                  <a:schemeClr val="lt1"/>
                </a:solidFill>
              </a:rPr>
              <a:t>replicated</a:t>
            </a:r>
            <a:r>
              <a:rPr lang="en-US" dirty="0"/>
              <a:t> in a web </a:t>
            </a:r>
            <a:br>
              <a:rPr lang="en-US" dirty="0"/>
            </a:br>
            <a:r>
              <a:rPr lang="en-US" dirty="0"/>
              <a:t>page, </a:t>
            </a:r>
            <a:r>
              <a:rPr lang="en-US" b="1" dirty="0">
                <a:solidFill>
                  <a:schemeClr val="lt1"/>
                </a:solidFill>
              </a:rPr>
              <a:t>without repeating </a:t>
            </a:r>
            <a:r>
              <a:rPr lang="en-US" dirty="0"/>
              <a:t>the corresponding markup everywhere</a:t>
            </a:r>
            <a:endParaRPr dirty="0"/>
          </a:p>
        </p:txBody>
      </p: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Templating</a:t>
            </a:r>
            <a:endParaRPr dirty="0"/>
          </a:p>
        </p:txBody>
      </p:sp>
      <p:grpSp>
        <p:nvGrpSpPr>
          <p:cNvPr id="361" name="Google Shape;361;p35"/>
          <p:cNvGrpSpPr/>
          <p:nvPr/>
        </p:nvGrpSpPr>
        <p:grpSpPr>
          <a:xfrm>
            <a:off x="2103454" y="2660267"/>
            <a:ext cx="9288800" cy="3736927"/>
            <a:chOff x="462867" y="2451232"/>
            <a:chExt cx="11103545" cy="4101968"/>
          </a:xfrm>
        </p:grpSpPr>
        <p:sp>
          <p:nvSpPr>
            <p:cNvPr id="362" name="Google Shape;362;p35"/>
            <p:cNvSpPr/>
            <p:nvPr/>
          </p:nvSpPr>
          <p:spPr>
            <a:xfrm rot="10800000">
              <a:off x="1065213" y="3011226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5"/>
            <p:cNvSpPr txBox="1"/>
            <p:nvPr/>
          </p:nvSpPr>
          <p:spPr>
            <a:xfrm>
              <a:off x="1231474" y="3289924"/>
              <a:ext cx="1420067" cy="1452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&lt;span&gt;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&lt;button&gt;</a:t>
              </a:r>
              <a:endParaRPr dirty="0"/>
            </a:p>
          </p:txBody>
        </p:sp>
        <p:sp>
          <p:nvSpPr>
            <p:cNvPr id="364" name="Google Shape;364;p35"/>
            <p:cNvSpPr txBox="1"/>
            <p:nvPr/>
          </p:nvSpPr>
          <p:spPr>
            <a:xfrm>
              <a:off x="1065212" y="2451232"/>
              <a:ext cx="16002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HTML</a:t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rot="10800000">
              <a:off x="1065212" y="5181600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 w="25400" cap="flat" cmpd="sng">
              <a:solidFill>
                <a:srgbClr val="2344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5"/>
            <p:cNvSpPr txBox="1"/>
            <p:nvPr/>
          </p:nvSpPr>
          <p:spPr>
            <a:xfrm>
              <a:off x="1231473" y="5460298"/>
              <a:ext cx="126767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Ivan,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Maria,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Jordan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5"/>
            <p:cNvSpPr txBox="1"/>
            <p:nvPr/>
          </p:nvSpPr>
          <p:spPr>
            <a:xfrm>
              <a:off x="462867" y="4674956"/>
              <a:ext cx="2895601" cy="574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Dynamic</a:t>
              </a:r>
              <a:endParaRPr/>
            </a:p>
          </p:txBody>
        </p:sp>
        <p:pic>
          <p:nvPicPr>
            <p:cNvPr id="368" name="Google Shape;368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080021">
              <a:off x="4549146" y="3988133"/>
              <a:ext cx="2724149" cy="18597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9" name="Google Shape;369;p35"/>
            <p:cNvCxnSpPr/>
            <p:nvPr/>
          </p:nvCxnSpPr>
          <p:spPr>
            <a:xfrm>
              <a:off x="2825612" y="3697026"/>
              <a:ext cx="1440000" cy="850349"/>
            </a:xfrm>
            <a:prstGeom prst="bentConnector3">
              <a:avLst>
                <a:gd name="adj1" fmla="val 5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70" name="Google Shape;370;p35"/>
            <p:cNvCxnSpPr/>
            <p:nvPr/>
          </p:nvCxnSpPr>
          <p:spPr>
            <a:xfrm rot="10800000" flipH="1">
              <a:off x="2825612" y="5029200"/>
              <a:ext cx="1440000" cy="850349"/>
            </a:xfrm>
            <a:prstGeom prst="bentConnector3">
              <a:avLst>
                <a:gd name="adj1" fmla="val 5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371" name="Google Shape;371;p35"/>
            <p:cNvGrpSpPr/>
            <p:nvPr/>
          </p:nvGrpSpPr>
          <p:grpSpPr>
            <a:xfrm>
              <a:off x="7965355" y="3466483"/>
              <a:ext cx="3601057" cy="2604294"/>
              <a:chOff x="4341812" y="1447800"/>
              <a:chExt cx="3601057" cy="2604294"/>
            </a:xfrm>
          </p:grpSpPr>
          <p:pic>
            <p:nvPicPr>
              <p:cNvPr id="372" name="Google Shape;372;p35"/>
              <p:cNvPicPr preferRelativeResize="0"/>
              <p:nvPr/>
            </p:nvPicPr>
            <p:blipFill rotWithShape="1">
              <a:blip r:embed="rId4">
                <a:alphaModFix/>
              </a:blip>
              <a:srcRect l="885" t="2351" r="823" b="2815"/>
              <a:stretch/>
            </p:blipFill>
            <p:spPr>
              <a:xfrm>
                <a:off x="4341812" y="1447800"/>
                <a:ext cx="2880000" cy="9714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" name="Google Shape;373;p35"/>
              <p:cNvPicPr preferRelativeResize="0"/>
              <p:nvPr/>
            </p:nvPicPr>
            <p:blipFill rotWithShape="1">
              <a:blip r:embed="rId5">
                <a:alphaModFix/>
              </a:blip>
              <a:srcRect l="1088" t="3034" r="1334" b="3459"/>
              <a:stretch/>
            </p:blipFill>
            <p:spPr>
              <a:xfrm>
                <a:off x="4702340" y="2269948"/>
                <a:ext cx="2880000" cy="9681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" name="Google Shape;374;p35"/>
              <p:cNvPicPr preferRelativeResize="0"/>
              <p:nvPr/>
            </p:nvPicPr>
            <p:blipFill rotWithShape="1">
              <a:blip r:embed="rId6">
                <a:alphaModFix/>
              </a:blip>
              <a:srcRect l="910" t="2669" r="1038" b="2808"/>
              <a:stretch/>
            </p:blipFill>
            <p:spPr>
              <a:xfrm>
                <a:off x="5062869" y="3088754"/>
                <a:ext cx="2880000" cy="9633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75" name="Google Shape;375;p35"/>
            <p:cNvCxnSpPr/>
            <p:nvPr/>
          </p:nvCxnSpPr>
          <p:spPr>
            <a:xfrm>
              <a:off x="7389812" y="4768630"/>
              <a:ext cx="762000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76" name="Google Shape;376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100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lt1"/>
                </a:solidFill>
              </a:rPr>
              <a:t>static parts </a:t>
            </a:r>
            <a:r>
              <a:rPr lang="en-US" sz="3000" dirty="0"/>
              <a:t>of a webpage are stored as </a:t>
            </a:r>
            <a:r>
              <a:rPr lang="en-US" sz="3000" b="1" dirty="0">
                <a:solidFill>
                  <a:schemeClr val="lt1"/>
                </a:solidFill>
              </a:rPr>
              <a:t>templates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lt1"/>
                </a:solidFill>
              </a:rPr>
              <a:t>dynamic content </a:t>
            </a:r>
            <a:r>
              <a:rPr lang="en-US" sz="3000" dirty="0"/>
              <a:t>is kept separately (e.g. in a </a:t>
            </a:r>
            <a:r>
              <a:rPr lang="en-US" sz="3000" b="1" dirty="0">
                <a:solidFill>
                  <a:schemeClr val="lt1"/>
                </a:solidFill>
              </a:rPr>
              <a:t>database</a:t>
            </a:r>
            <a:r>
              <a:rPr lang="en-US" sz="3000" dirty="0"/>
              <a:t>)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lt1"/>
                </a:solidFill>
              </a:rPr>
              <a:t>view engine </a:t>
            </a:r>
            <a:r>
              <a:rPr lang="en-US" sz="3000" dirty="0"/>
              <a:t>combines the two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Benefits</a:t>
            </a:r>
            <a:endParaRPr sz="3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3000" b="1" dirty="0">
                <a:solidFill>
                  <a:schemeClr val="lt1"/>
                </a:solidFill>
              </a:rPr>
              <a:t>Productivity</a:t>
            </a:r>
            <a:r>
              <a:rPr lang="en-US" sz="3000" dirty="0"/>
              <a:t> - avoid writing the same markup over and </a:t>
            </a:r>
            <a:br>
              <a:rPr lang="en-US" sz="3000" dirty="0"/>
            </a:br>
            <a:r>
              <a:rPr lang="en-US" sz="3000" dirty="0"/>
              <a:t>over</a:t>
            </a:r>
            <a:endParaRPr sz="3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3000" b="1" dirty="0">
                <a:solidFill>
                  <a:schemeClr val="lt1"/>
                </a:solidFill>
              </a:rPr>
              <a:t>Easier upkeep </a:t>
            </a:r>
            <a:r>
              <a:rPr lang="en-US" sz="3000" dirty="0"/>
              <a:t>- only change the code in one place</a:t>
            </a:r>
            <a:endParaRPr sz="3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3000" b="1" dirty="0">
                <a:solidFill>
                  <a:schemeClr val="lt1"/>
                </a:solidFill>
              </a:rPr>
              <a:t>Composability</a:t>
            </a:r>
            <a:r>
              <a:rPr lang="en-US" sz="3000" dirty="0"/>
              <a:t> - a single element can be used on multiple pages</a:t>
            </a:r>
            <a:endParaRPr sz="3000" dirty="0"/>
          </a:p>
        </p:txBody>
      </p:sp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Templating Concepts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5564130" cy="287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Display articles in a blog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Display a gallery of photos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Visualize user profiles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Show items in a catalog</a:t>
            </a:r>
            <a:endParaRPr dirty="0"/>
          </a:p>
        </p:txBody>
      </p:sp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390" name="Google Shape;39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9061" y="4168101"/>
            <a:ext cx="2210376" cy="22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563" y="4174013"/>
            <a:ext cx="2204489" cy="221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12767" y="4179924"/>
            <a:ext cx="2210376" cy="222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68858" y="4179924"/>
            <a:ext cx="2204489" cy="221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body" idx="4294967295"/>
          </p:nvPr>
        </p:nvSpPr>
        <p:spPr>
          <a:xfrm>
            <a:off x="188864" y="1151122"/>
            <a:ext cx="11394964" cy="540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Server view engines </a:t>
            </a:r>
            <a:r>
              <a:rPr lang="en-US" sz="3600" b="1" dirty="0">
                <a:solidFill>
                  <a:schemeClr val="lt1"/>
                </a:solidFill>
              </a:rPr>
              <a:t>return</a:t>
            </a:r>
            <a:r>
              <a:rPr lang="en-US" sz="3600" dirty="0"/>
              <a:t> ready-to-use </a:t>
            </a:r>
            <a:r>
              <a:rPr lang="en-US" sz="3600" b="1" dirty="0">
                <a:solidFill>
                  <a:schemeClr val="lt1"/>
                </a:solidFill>
              </a:rPr>
              <a:t>HTML</a:t>
            </a:r>
            <a:r>
              <a:rPr lang="en-US" sz="3600" dirty="0"/>
              <a:t> to the </a:t>
            </a:r>
            <a:br>
              <a:rPr lang="en-US" sz="3600" dirty="0"/>
            </a:br>
            <a:r>
              <a:rPr lang="en-US" sz="3600" b="1" dirty="0">
                <a:solidFill>
                  <a:schemeClr val="lt1"/>
                </a:solidFill>
              </a:rPr>
              <a:t>client </a:t>
            </a:r>
            <a:r>
              <a:rPr lang="en-US" sz="3600" dirty="0"/>
              <a:t>(the browser)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They parse the </a:t>
            </a:r>
            <a:r>
              <a:rPr lang="en-US" sz="3200" b="1" dirty="0">
                <a:solidFill>
                  <a:schemeClr val="lt1"/>
                </a:solidFill>
              </a:rPr>
              <a:t>data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lt1"/>
                </a:solidFill>
              </a:rPr>
              <a:t>HTML</a:t>
            </a:r>
            <a:r>
              <a:rPr lang="en-US" sz="3200" dirty="0"/>
              <a:t> on the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Web applications, created with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r>
              <a:rPr lang="en-US" sz="3200" dirty="0"/>
              <a:t> view engines are </a:t>
            </a:r>
            <a:r>
              <a:rPr lang="en-US" sz="3200" b="1" dirty="0">
                <a:solidFill>
                  <a:schemeClr val="lt1"/>
                </a:solidFill>
              </a:rPr>
              <a:t>not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real </a:t>
            </a:r>
            <a:r>
              <a:rPr lang="en-US" sz="3200" b="1" dirty="0">
                <a:solidFill>
                  <a:schemeClr val="lt1"/>
                </a:solidFill>
              </a:rPr>
              <a:t>SPA</a:t>
            </a:r>
            <a:r>
              <a:rPr lang="en-US" sz="3200" dirty="0"/>
              <a:t> apps (In </a:t>
            </a:r>
            <a:r>
              <a:rPr lang="en-US" sz="3200" b="1" dirty="0">
                <a:solidFill>
                  <a:schemeClr val="lt1"/>
                </a:solidFill>
              </a:rPr>
              <a:t>most</a:t>
            </a:r>
            <a:r>
              <a:rPr lang="en-US" sz="3200" dirty="0"/>
              <a:t> cases)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Famous View Engines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Pug, Mustache, Handlebars, EJS, </a:t>
            </a:r>
            <a:r>
              <a:rPr lang="en-US" sz="3200" dirty="0" err="1"/>
              <a:t>Vash</a:t>
            </a:r>
            <a:endParaRPr sz="3200" dirty="0"/>
          </a:p>
        </p:txBody>
      </p:sp>
      <p:sp>
        <p:nvSpPr>
          <p:cNvPr id="400" name="Google Shape;400;p3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Server View Engines</a:t>
            </a:r>
            <a:endParaRPr dirty="0"/>
          </a:p>
        </p:txBody>
      </p:sp>
      <p:sp>
        <p:nvSpPr>
          <p:cNvPr id="401" name="Google Shape;401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9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52181" y="1719000"/>
            <a:ext cx="2687637" cy="202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Templating with Handlebars</a:t>
            </a:r>
            <a:endParaRPr dirty="0"/>
          </a:p>
        </p:txBody>
      </p:sp>
      <p:sp>
        <p:nvSpPr>
          <p:cNvPr id="408" name="Google Shape;408;p3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>
            <a:spLocks noGrp="1"/>
          </p:cNvSpPr>
          <p:nvPr>
            <p:ph type="body" idx="1"/>
          </p:nvPr>
        </p:nvSpPr>
        <p:spPr>
          <a:xfrm>
            <a:off x="2065509" y="1121144"/>
            <a:ext cx="10209617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Based on </a:t>
            </a:r>
            <a:r>
              <a:rPr lang="en-US" b="1" dirty="0">
                <a:solidFill>
                  <a:schemeClr val="lt1"/>
                </a:solidFill>
              </a:rPr>
              <a:t>Mustache</a:t>
            </a:r>
            <a:r>
              <a:rPr lang="en-US" dirty="0"/>
              <a:t> specification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Expressions are </a:t>
            </a:r>
            <a:r>
              <a:rPr lang="en-US" b="1" dirty="0">
                <a:solidFill>
                  <a:schemeClr val="lt1"/>
                </a:solidFill>
              </a:rPr>
              <a:t>initialized</a:t>
            </a:r>
            <a:r>
              <a:rPr lang="en-US" dirty="0"/>
              <a:t> with '</a:t>
            </a:r>
            <a:r>
              <a:rPr lang="en-US" b="1" dirty="0">
                <a:solidFill>
                  <a:schemeClr val="lt1"/>
                </a:solidFill>
              </a:rPr>
              <a:t>{{</a:t>
            </a:r>
            <a:r>
              <a:rPr lang="en-US" dirty="0"/>
              <a:t>' and finish with '</a:t>
            </a:r>
            <a:r>
              <a:rPr lang="en-US" b="1" dirty="0">
                <a:solidFill>
                  <a:schemeClr val="lt1"/>
                </a:solidFill>
              </a:rPr>
              <a:t>}}</a:t>
            </a:r>
            <a:r>
              <a:rPr lang="en-US" dirty="0"/>
              <a:t>'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Handlebars</a:t>
            </a:r>
            <a:endParaRPr dirty="0"/>
          </a:p>
        </p:txBody>
      </p:sp>
      <p:sp>
        <p:nvSpPr>
          <p:cNvPr id="415" name="Google Shape;415;p40"/>
          <p:cNvSpPr txBox="1"/>
          <p:nvPr/>
        </p:nvSpPr>
        <p:spPr>
          <a:xfrm>
            <a:off x="2489305" y="2835356"/>
            <a:ext cx="3845842" cy="32016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class="entry"&gt;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&lt;h1&gt;{{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}}&lt;/h1&gt;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</p:txBody>
      </p:sp>
      <p:sp>
        <p:nvSpPr>
          <p:cNvPr id="416" name="Google Shape;416;p40"/>
          <p:cNvSpPr txBox="1"/>
          <p:nvPr/>
        </p:nvSpPr>
        <p:spPr>
          <a:xfrm>
            <a:off x="6638871" y="2835356"/>
            <a:ext cx="4721539" cy="32016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class="entry"&gt;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&lt;h1&gt;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 New Post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is my first post!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</p:txBody>
      </p:sp>
      <p:sp>
        <p:nvSpPr>
          <p:cNvPr id="417" name="Google Shape;417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animBg="1"/>
      <p:bldP spid="4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/>
        </p:nvSpPr>
        <p:spPr>
          <a:xfrm>
            <a:off x="1657499" y="2251144"/>
            <a:ext cx="8341352" cy="335550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 app = require('express')()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handlebars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= require('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express-handlebars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98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engine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('.</a:t>
            </a: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hbs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handlebars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extname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 '.</a:t>
            </a: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hbs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app.set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('view engine', '.</a:t>
            </a: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hbs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</p:txBody>
      </p:sp>
      <p:sp>
        <p:nvSpPr>
          <p:cNvPr id="423" name="Google Shape;423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Integration in Express</a:t>
            </a:r>
            <a:endParaRPr dirty="0"/>
          </a:p>
        </p:txBody>
      </p:sp>
      <p:sp>
        <p:nvSpPr>
          <p:cNvPr id="424" name="Google Shape;424;p41"/>
          <p:cNvSpPr txBox="1"/>
          <p:nvPr/>
        </p:nvSpPr>
        <p:spPr>
          <a:xfrm>
            <a:off x="1670383" y="1454155"/>
            <a:ext cx="5358468" cy="5874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install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express-handlebars</a:t>
            </a:r>
            <a:endParaRPr dirty="0"/>
          </a:p>
        </p:txBody>
      </p:sp>
      <p:sp>
        <p:nvSpPr>
          <p:cNvPr id="425" name="Google Shape;425;p41"/>
          <p:cNvSpPr/>
          <p:nvPr/>
        </p:nvSpPr>
        <p:spPr>
          <a:xfrm>
            <a:off x="4886278" y="3952050"/>
            <a:ext cx="2844261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Set file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extension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26" name="Google Shape;426;p4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9279" y="1415077"/>
            <a:ext cx="2393442" cy="239344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Introduction to Express.js</a:t>
            </a:r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 template can be </a:t>
            </a:r>
            <a:r>
              <a:rPr lang="en-US" b="1" dirty="0">
                <a:solidFill>
                  <a:schemeClr val="lt1"/>
                </a:solidFill>
              </a:rPr>
              <a:t>repeated</a:t>
            </a:r>
            <a:r>
              <a:rPr lang="en-US" dirty="0"/>
              <a:t> for every entry in an </a:t>
            </a:r>
            <a:r>
              <a:rPr lang="en-US" b="1" dirty="0">
                <a:solidFill>
                  <a:schemeClr val="lt1"/>
                </a:solidFill>
              </a:rPr>
              <a:t>array</a:t>
            </a:r>
            <a:endParaRPr dirty="0"/>
          </a:p>
        </p:txBody>
      </p:sp>
      <p:sp>
        <p:nvSpPr>
          <p:cNvPr id="432" name="Google Shape;432;p4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For-Loops</a:t>
            </a:r>
            <a:endParaRPr dirty="0"/>
          </a:p>
        </p:txBody>
      </p:sp>
      <p:sp>
        <p:nvSpPr>
          <p:cNvPr id="433" name="Google Shape;433;p42"/>
          <p:cNvSpPr txBox="1"/>
          <p:nvPr/>
        </p:nvSpPr>
        <p:spPr>
          <a:xfrm>
            <a:off x="594806" y="1790450"/>
            <a:ext cx="9816300" cy="23880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context =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'Maria 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Petrova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'mar4eto@abv.bg'},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'Jordan Kirov',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'jordk@gmail.com'} ]};</a:t>
            </a:r>
            <a:endParaRPr dirty="0"/>
          </a:p>
        </p:txBody>
      </p:sp>
      <p:sp>
        <p:nvSpPr>
          <p:cNvPr id="434" name="Google Shape;434;p42"/>
          <p:cNvSpPr txBox="1"/>
          <p:nvPr/>
        </p:nvSpPr>
        <p:spPr>
          <a:xfrm>
            <a:off x="594845" y="4284810"/>
            <a:ext cx="5661900" cy="251916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#each 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}}: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}}&lt;/li&gt;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/each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  <p:sp>
        <p:nvSpPr>
          <p:cNvPr id="435" name="Google Shape;435;p42"/>
          <p:cNvSpPr/>
          <p:nvPr/>
        </p:nvSpPr>
        <p:spPr>
          <a:xfrm>
            <a:off x="7134948" y="4391171"/>
            <a:ext cx="3276158" cy="200903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expression inside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loop uses each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entry as context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36" name="Google Shape;436;p4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Conditional Statements</a:t>
            </a:r>
            <a:endParaRPr dirty="0"/>
          </a:p>
        </p:txBody>
      </p:sp>
      <p:sp>
        <p:nvSpPr>
          <p:cNvPr id="442" name="Google Shape;442;p43"/>
          <p:cNvSpPr txBox="1"/>
          <p:nvPr/>
        </p:nvSpPr>
        <p:spPr>
          <a:xfrm>
            <a:off x="1977544" y="1144127"/>
            <a:ext cx="3924491" cy="2678719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#if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sunny}}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 sky is clear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 sky is overcast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/if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</p:txBody>
      </p:sp>
      <p:sp>
        <p:nvSpPr>
          <p:cNvPr id="443" name="Google Shape;443;p43"/>
          <p:cNvSpPr txBox="1"/>
          <p:nvPr/>
        </p:nvSpPr>
        <p:spPr>
          <a:xfrm>
            <a:off x="6135076" y="2981523"/>
            <a:ext cx="5645747" cy="37245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#each 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}}: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/each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  <p:sp>
        <p:nvSpPr>
          <p:cNvPr id="444" name="Google Shape;444;p43"/>
          <p:cNvSpPr/>
          <p:nvPr/>
        </p:nvSpPr>
        <p:spPr>
          <a:xfrm>
            <a:off x="2684860" y="4782428"/>
            <a:ext cx="2930850" cy="1055581"/>
          </a:xfrm>
          <a:prstGeom prst="wedgeRoundRectCallout">
            <a:avLst>
              <a:gd name="adj1" fmla="val 64082"/>
              <a:gd name="adj2" fmla="val 504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Will be shown if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array </a:t>
            </a:r>
            <a:r>
              <a:rPr lang="en-US" sz="2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45" name="Google Shape;445;p43"/>
          <p:cNvSpPr/>
          <p:nvPr/>
        </p:nvSpPr>
        <p:spPr>
          <a:xfrm>
            <a:off x="6227005" y="1082773"/>
            <a:ext cx="2930850" cy="1055581"/>
          </a:xfrm>
          <a:prstGeom prst="wedgeRoundRectCallout">
            <a:avLst>
              <a:gd name="adj1" fmla="val -63433"/>
              <a:gd name="adj2" fmla="val -1301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 to check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truthiness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46" name="Google Shape;446;p4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Partials</a:t>
            </a:r>
            <a:endParaRPr dirty="0"/>
          </a:p>
        </p:txBody>
      </p:sp>
      <p:sp>
        <p:nvSpPr>
          <p:cNvPr id="452" name="Google Shape;452;p44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Templates </a:t>
            </a:r>
            <a:r>
              <a:rPr lang="en-US" dirty="0"/>
              <a:t>that can be </a:t>
            </a:r>
            <a:r>
              <a:rPr lang="en-US" b="1" dirty="0">
                <a:solidFill>
                  <a:schemeClr val="lt1"/>
                </a:solidFill>
              </a:rPr>
              <a:t>inserted into </a:t>
            </a:r>
            <a:r>
              <a:rPr lang="en-US" dirty="0"/>
              <a:t>other templates</a:t>
            </a:r>
            <a:endParaRPr dirty="0"/>
          </a:p>
        </p:txBody>
      </p:sp>
      <p:sp>
        <p:nvSpPr>
          <p:cNvPr id="453" name="Google Shape;453;p44"/>
          <p:cNvSpPr txBox="1"/>
          <p:nvPr/>
        </p:nvSpPr>
        <p:spPr>
          <a:xfrm>
            <a:off x="2171509" y="2012339"/>
            <a:ext cx="3924491" cy="37245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{{#each contacts}}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contact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{{else}}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&gt;(empty)&lt;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{{/each}}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dirty="0"/>
          </a:p>
        </p:txBody>
      </p:sp>
      <p:sp>
        <p:nvSpPr>
          <p:cNvPr id="454" name="Google Shape;454;p4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5"/>
          <p:cNvSpPr txBox="1">
            <a:spLocks noGrp="1"/>
          </p:cNvSpPr>
          <p:nvPr>
            <p:ph type="body" idx="4294967295"/>
          </p:nvPr>
        </p:nvSpPr>
        <p:spPr>
          <a:xfrm>
            <a:off x="190463" y="1151123"/>
            <a:ext cx="11807897" cy="533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By default, any strings that are evaluated will be </a:t>
            </a:r>
            <a:r>
              <a:rPr lang="en-US" b="1">
                <a:solidFill>
                  <a:schemeClr val="lt1"/>
                </a:solidFill>
              </a:rPr>
              <a:t>HTML-escaped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To prevent this, use the "</a:t>
            </a:r>
            <a:r>
              <a:rPr lang="en-US" b="1">
                <a:solidFill>
                  <a:schemeClr val="lt1"/>
                </a:solidFill>
              </a:rPr>
              <a:t>triple-stash</a:t>
            </a:r>
            <a:r>
              <a:rPr lang="en-US"/>
              <a:t>"</a:t>
            </a:r>
            <a:endParaRPr/>
          </a:p>
        </p:txBody>
      </p:sp>
      <p:sp>
        <p:nvSpPr>
          <p:cNvPr id="460" name="Google Shape;460;p4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45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HTML Escaping</a:t>
            </a:r>
            <a:endParaRPr/>
          </a:p>
        </p:txBody>
      </p:sp>
      <p:sp>
        <p:nvSpPr>
          <p:cNvPr id="461" name="Google Shape;461;p45"/>
          <p:cNvSpPr txBox="1"/>
          <p:nvPr/>
        </p:nvSpPr>
        <p:spPr>
          <a:xfrm>
            <a:off x="684400" y="2473048"/>
            <a:ext cx="8653500" cy="13785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title: "All about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Tags"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body: "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post about &amp;lt;p&amp;gt; tags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/>
          </a:p>
        </p:txBody>
      </p:sp>
      <p:sp>
        <p:nvSpPr>
          <p:cNvPr id="462" name="Google Shape;462;p45"/>
          <p:cNvSpPr txBox="1"/>
          <p:nvPr/>
        </p:nvSpPr>
        <p:spPr>
          <a:xfrm>
            <a:off x="684390" y="4019501"/>
            <a:ext cx="3705000" cy="21558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{{{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</p:txBody>
      </p:sp>
      <p:sp>
        <p:nvSpPr>
          <p:cNvPr id="463" name="Google Shape;463;p45"/>
          <p:cNvSpPr txBox="1"/>
          <p:nvPr/>
        </p:nvSpPr>
        <p:spPr>
          <a:xfrm>
            <a:off x="4639750" y="4019482"/>
            <a:ext cx="6726900" cy="21558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&lt;h1&gt;All About 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&amp;lt;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&amp;gt;</a:t>
            </a:r>
            <a:r>
              <a:rPr lang="en-US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Tags&lt;/h1&gt;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post about &amp;lt;p&amp;gt; tags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</p:txBody>
      </p:sp>
      <p:sp>
        <p:nvSpPr>
          <p:cNvPr id="464" name="Google Shape;464;p4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473" name="Google Shape;473;p46"/>
          <p:cNvGrpSpPr/>
          <p:nvPr/>
        </p:nvGrpSpPr>
        <p:grpSpPr>
          <a:xfrm>
            <a:off x="342334" y="1422459"/>
            <a:ext cx="8635245" cy="5301720"/>
            <a:chOff x="472011" y="1508786"/>
            <a:chExt cx="3799787" cy="4865561"/>
          </a:xfrm>
        </p:grpSpPr>
        <p:sp>
          <p:nvSpPr>
            <p:cNvPr id="474" name="Google Shape;474;p46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6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77" name="Google Shape;47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6"/>
          <p:cNvSpPr/>
          <p:nvPr/>
        </p:nvSpPr>
        <p:spPr>
          <a:xfrm>
            <a:off x="741205" y="1719348"/>
            <a:ext cx="8111178" cy="413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Express.js is a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web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for Node.js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Middlewares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can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manipulate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requests and responses</a:t>
            </a:r>
            <a:endParaRPr sz="32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Templates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speed up 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simplify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development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View Engines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render templates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Handlebars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offers effective templates and simple helper functions</a:t>
            </a:r>
            <a:endParaRPr dirty="0"/>
          </a:p>
        </p:txBody>
      </p:sp>
      <p:sp>
        <p:nvSpPr>
          <p:cNvPr id="479" name="Google Shape;479;p4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endParaRPr sz="30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forum.softuni.bg</a:t>
            </a:r>
            <a:endParaRPr sz="3000"/>
          </a:p>
        </p:txBody>
      </p:sp>
      <p:sp>
        <p:nvSpPr>
          <p:cNvPr id="494" name="Google Shape;494;p4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495" name="Google Shape;495;p4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503" name="Google Shape;503;p49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505" name="Google Shape;505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Introduction to Express.js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1600125" y="1312312"/>
            <a:ext cx="6880875" cy="5874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express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1596000" y="2176849"/>
            <a:ext cx="9000000" cy="44049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require('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port =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(200);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('Welcome to Express.js!');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(port, () =&gt; console.log(`Express running on port: ${port}...`));</a:t>
            </a:r>
            <a:endParaRPr dirty="0"/>
          </a:p>
        </p:txBody>
      </p:sp>
      <p:sp>
        <p:nvSpPr>
          <p:cNvPr id="212" name="Google Shape;212;p17"/>
          <p:cNvSpPr/>
          <p:nvPr/>
        </p:nvSpPr>
        <p:spPr>
          <a:xfrm>
            <a:off x="6425784" y="2838472"/>
            <a:ext cx="3459000" cy="851400"/>
          </a:xfrm>
          <a:prstGeom prst="wedgeRoundRectCallout">
            <a:avLst>
              <a:gd name="adj1" fmla="val -74559"/>
              <a:gd name="adj2" fmla="val -4444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Create a new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instance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2244" y="1185153"/>
            <a:ext cx="2832370" cy="283237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Router in Express.js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38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Routing has the following syntax</a:t>
            </a:r>
            <a:endParaRPr sz="3600"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sz="3600" dirty="0"/>
          </a:p>
          <a:p>
            <a:pPr marL="360363" lvl="0" indent="-36036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Where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app</a:t>
            </a:r>
            <a:r>
              <a:rPr lang="en-US" sz="3200" dirty="0"/>
              <a:t> is an </a:t>
            </a:r>
            <a:r>
              <a:rPr lang="en-US" sz="3200" b="1" dirty="0">
                <a:solidFill>
                  <a:schemeClr val="lt1"/>
                </a:solidFill>
              </a:rPr>
              <a:t>instance</a:t>
            </a:r>
            <a:r>
              <a:rPr lang="en-US" sz="3200" dirty="0"/>
              <a:t> of express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METHOD</a:t>
            </a:r>
            <a:r>
              <a:rPr lang="en-US" sz="3200" dirty="0"/>
              <a:t> is an HTTP </a:t>
            </a:r>
            <a:r>
              <a:rPr lang="en-US" sz="3200" b="1" dirty="0">
                <a:solidFill>
                  <a:schemeClr val="lt1"/>
                </a:solidFill>
              </a:rPr>
              <a:t>request</a:t>
            </a:r>
            <a:r>
              <a:rPr lang="en-US" sz="3200" dirty="0"/>
              <a:t> method, in </a:t>
            </a:r>
            <a:r>
              <a:rPr lang="en-US" sz="3200" b="1" dirty="0">
                <a:solidFill>
                  <a:schemeClr val="lt1"/>
                </a:solidFill>
              </a:rPr>
              <a:t>lowercase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PATH</a:t>
            </a:r>
            <a:r>
              <a:rPr lang="en-US" sz="3200" dirty="0"/>
              <a:t> is a path on the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HANDLER</a:t>
            </a:r>
            <a:r>
              <a:rPr lang="en-US" sz="3200" dirty="0"/>
              <a:t> is the function </a:t>
            </a:r>
            <a:r>
              <a:rPr lang="en-US" sz="3200" b="1" dirty="0">
                <a:solidFill>
                  <a:schemeClr val="lt1"/>
                </a:solidFill>
              </a:rPr>
              <a:t>executed</a:t>
            </a:r>
            <a:r>
              <a:rPr lang="en-US" sz="3200" dirty="0"/>
              <a:t> when the route is </a:t>
            </a:r>
            <a:r>
              <a:rPr lang="en-US" sz="3200" b="1" dirty="0">
                <a:solidFill>
                  <a:schemeClr val="lt1"/>
                </a:solidFill>
              </a:rPr>
              <a:t>matched</a:t>
            </a:r>
            <a:endParaRPr sz="3200"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</a:t>
            </a:r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body" idx="4294967295"/>
          </p:nvPr>
        </p:nvSpPr>
        <p:spPr>
          <a:xfrm>
            <a:off x="2181000" y="1719000"/>
            <a:ext cx="4590000" cy="58737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28" name="Google Shape;228;p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 Methods</a:t>
            </a:r>
            <a:endParaRPr dirty="0"/>
          </a:p>
        </p:txBody>
      </p:sp>
      <p:sp>
        <p:nvSpPr>
          <p:cNvPr id="234" name="Google Shape;234;p20"/>
          <p:cNvSpPr txBox="1">
            <a:spLocks noGrp="1"/>
          </p:cNvSpPr>
          <p:nvPr>
            <p:ph type="body" idx="4294967295"/>
          </p:nvPr>
        </p:nvSpPr>
        <p:spPr>
          <a:xfrm>
            <a:off x="2278505" y="817032"/>
            <a:ext cx="9173980" cy="601098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GET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POST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PUT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</p:txBody>
      </p:sp>
      <p:sp>
        <p:nvSpPr>
          <p:cNvPr id="235" name="Google Shape;235;p2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>
            <a:spLocks noGrp="1"/>
          </p:cNvSpPr>
          <p:nvPr>
            <p:ph type="body" idx="4294967295"/>
          </p:nvPr>
        </p:nvSpPr>
        <p:spPr>
          <a:xfrm>
            <a:off x="2413416" y="1300770"/>
            <a:ext cx="8679305" cy="42156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 sz="28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All methods route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res,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console.log('Middleware execution..')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(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('Show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page.')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3600" dirty="0"/>
          </a:p>
        </p:txBody>
      </p:sp>
      <p:sp>
        <p:nvSpPr>
          <p:cNvPr id="241" name="Google Shape;241;p2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 Methods</a:t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4723342" y="3092727"/>
            <a:ext cx="3397868" cy="442648"/>
          </a:xfrm>
          <a:prstGeom prst="wedgeRoundRectCallout">
            <a:avLst>
              <a:gd name="adj1" fmla="val -57208"/>
              <a:gd name="adj2" fmla="val 1358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The next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to be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called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4041255" y="5041417"/>
            <a:ext cx="3150000" cy="783166"/>
          </a:xfrm>
          <a:prstGeom prst="wedgeRoundRectCallout">
            <a:avLst>
              <a:gd name="adj1" fmla="val -40300"/>
              <a:gd name="adj2" fmla="val -6602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Shows the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page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middleware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4" name="Google Shape;244;p2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Paths can </a:t>
            </a:r>
            <a:r>
              <a:rPr lang="en-US" b="1" dirty="0">
                <a:solidFill>
                  <a:schemeClr val="lt1"/>
                </a:solidFill>
              </a:rPr>
              <a:t>contain</a:t>
            </a:r>
            <a:r>
              <a:rPr lang="en-US" dirty="0"/>
              <a:t> special characters: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250" name="Google Shape;250;p2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Router Paths</a:t>
            </a:r>
            <a:endParaRPr dirty="0"/>
          </a:p>
        </p:txBody>
      </p:sp>
      <p:sp>
        <p:nvSpPr>
          <p:cNvPr id="251" name="Google Shape;251;p22"/>
          <p:cNvSpPr txBox="1"/>
          <p:nvPr/>
        </p:nvSpPr>
        <p:spPr>
          <a:xfrm>
            <a:off x="2361000" y="1764000"/>
            <a:ext cx="6288325" cy="4619314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Matches everything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'/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abcd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ANYTHING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/.*fly$/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('butter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fly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dragon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fly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dirty="0"/>
          </a:p>
        </p:txBody>
      </p:sp>
      <p:sp>
        <p:nvSpPr>
          <p:cNvPr id="252" name="Google Shape;252;p22"/>
          <p:cNvSpPr/>
          <p:nvPr/>
        </p:nvSpPr>
        <p:spPr>
          <a:xfrm>
            <a:off x="3451240" y="2820266"/>
            <a:ext cx="3815142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Based on string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patterns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3067559" y="4374000"/>
            <a:ext cx="4582503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Based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54" name="Google Shape;254;p2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1706</Words>
  <Application>Microsoft Office PowerPoint</Application>
  <PresentationFormat>По избор</PresentationFormat>
  <Paragraphs>358</Paragraphs>
  <Slides>37</Slides>
  <Notes>37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37</vt:i4>
      </vt:variant>
    </vt:vector>
  </HeadingPairs>
  <TitlesOfParts>
    <vt:vector size="38" baseType="lpstr">
      <vt:lpstr>SoftUni</vt:lpstr>
      <vt:lpstr>Intro to Express.js and View Engines</vt:lpstr>
      <vt:lpstr>Table of Contents</vt:lpstr>
      <vt:lpstr>Introduction to Express.js</vt:lpstr>
      <vt:lpstr>Introduction to Express.js</vt:lpstr>
      <vt:lpstr>Router in Express.js</vt:lpstr>
      <vt:lpstr>Router</vt:lpstr>
      <vt:lpstr>Route Methods</vt:lpstr>
      <vt:lpstr>Route Methods</vt:lpstr>
      <vt:lpstr>Router Paths</vt:lpstr>
      <vt:lpstr>Extracting Parameters</vt:lpstr>
      <vt:lpstr>Chainable Routes</vt:lpstr>
      <vt:lpstr>Router Responses</vt:lpstr>
      <vt:lpstr>Router Responses</vt:lpstr>
      <vt:lpstr>Modular Routers</vt:lpstr>
      <vt:lpstr>Middleware</vt:lpstr>
      <vt:lpstr>Middleware</vt:lpstr>
      <vt:lpstr>Custom Middleware</vt:lpstr>
      <vt:lpstr>Custom Middleware</vt:lpstr>
      <vt:lpstr>Third-Party Middleware</vt:lpstr>
      <vt:lpstr>Static Files</vt:lpstr>
      <vt:lpstr>Static Files</vt:lpstr>
      <vt:lpstr>Templating Concepts</vt:lpstr>
      <vt:lpstr>Templating</vt:lpstr>
      <vt:lpstr>Templating Concepts</vt:lpstr>
      <vt:lpstr>Examples</vt:lpstr>
      <vt:lpstr>Server View Engines</vt:lpstr>
      <vt:lpstr>Templating with Handlebars</vt:lpstr>
      <vt:lpstr>Handlebars</vt:lpstr>
      <vt:lpstr>Integration in Express</vt:lpstr>
      <vt:lpstr>For-Loops</vt:lpstr>
      <vt:lpstr>Conditional Statements</vt:lpstr>
      <vt:lpstr>Partials</vt:lpstr>
      <vt:lpstr>HTML Escaping</vt:lpstr>
      <vt:lpstr>Summary</vt:lpstr>
      <vt:lpstr>Questions?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Express.js and View Engines</dc:title>
  <dc:creator>Михаела Милева</dc:creator>
  <cp:lastModifiedBy>Bozhidar</cp:lastModifiedBy>
  <cp:revision>14</cp:revision>
  <dcterms:modified xsi:type="dcterms:W3CDTF">2021-01-22T06:17:09Z</dcterms:modified>
</cp:coreProperties>
</file>