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products/compass" TargetMode="External"/><Relationship Id="rId4" Type="http://schemas.openxmlformats.org/officeDocument/2006/relationships/hyperlink" Target="https://nosqlbooster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Additional configurations are </a:t>
            </a:r>
            <a:r>
              <a:rPr lang="en-US" b="1" dirty="0">
                <a:solidFill>
                  <a:schemeClr val="lt1"/>
                </a:solidFill>
              </a:rPr>
              <a:t>needed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sz="3000" u="sng" dirty="0" smtClean="0">
                <a:solidFill>
                  <a:schemeClr val="hlink"/>
                </a:solidFill>
                <a:hlinkClick r:id="rId3"/>
              </a:rPr>
              <a:t>://docs.mongodb.com/manual/tutorial</a:t>
            </a:r>
            <a:r>
              <a:rPr lang="en-US" sz="3000" u="sng" dirty="0" smtClean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Configure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45215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nosqlbooster.com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>
                <a:solidFill>
                  <a:srgbClr val="002060"/>
                </a:solidFill>
              </a:rPr>
              <a:t>Compass-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www.mongodb.com/products/compass</a:t>
            </a:r>
            <a:endParaRPr u="sng" dirty="0">
              <a:solidFill>
                <a:schemeClr val="bg1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</a:t>
            </a:r>
            <a:r>
              <a:rPr lang="en-US" sz="3598" dirty="0" err="1"/>
              <a:t>MongoDB</a:t>
            </a:r>
            <a:r>
              <a:rPr lang="en-US" sz="3598" dirty="0"/>
              <a:t>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479834" y="131412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</a:t>
            </a:r>
            <a:r>
              <a:rPr lang="en-US" dirty="0" err="1"/>
              <a:t>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894092" cy="5269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--g</a:t>
            </a:r>
            <a:endParaRPr sz="16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6000" y="1965743"/>
            <a:ext cx="62528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'mongoose'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2" y="3654000"/>
            <a:ext cx="8864368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'mongodb://localhost:27017/unidb'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lt1"/>
                </a:solidFill>
              </a:rPr>
              <a:t>mongo atlas</a:t>
            </a:r>
            <a:r>
              <a:rPr lang="en-US" dirty="0" smtClean="0"/>
              <a:t>' </a:t>
            </a:r>
            <a:r>
              <a:rPr lang="en-US" dirty="0"/>
              <a:t>and register - </a:t>
            </a:r>
            <a:r>
              <a:rPr lang="en-US" u="sng" dirty="0" smtClean="0">
                <a:solidFill>
                  <a:schemeClr val="hlink"/>
                </a:solidFill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 err="1">
                <a:solidFill>
                  <a:schemeClr val="lt1"/>
                </a:solidFill>
              </a:rPr>
              <a:t>mongoose.Schema</a:t>
            </a:r>
            <a:r>
              <a:rPr lang="en-US" sz="3200" b="1" dirty="0">
                <a:solidFill>
                  <a:schemeClr val="lt1"/>
                </a:solidFill>
              </a:rPr>
              <a:t>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1" name="Google Shape;521;p44"/>
          <p:cNvSpPr txBox="1"/>
          <p:nvPr/>
        </p:nvSpPr>
        <p:spPr>
          <a:xfrm>
            <a:off x="2143593" y="3675002"/>
            <a:ext cx="9518755" cy="313802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exampleSchema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propObject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propBool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'Example', 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 err="1"/>
              <a:t>MongoDB</a:t>
            </a:r>
            <a:r>
              <a:rPr lang="en-US" dirty="0"/>
              <a:t>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  <a:p>
            <a:pPr marL="803275" lvl="1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And these methods can be </a:t>
            </a:r>
            <a:r>
              <a:rPr lang="en-US" sz="3200" b="1" dirty="0">
                <a:solidFill>
                  <a:schemeClr val="lt1"/>
                </a:solidFill>
              </a:rPr>
              <a:t>added</a:t>
            </a:r>
            <a:r>
              <a:rPr lang="en-US" sz="3200" dirty="0"/>
              <a:t> to a schema</a:t>
            </a:r>
            <a:endParaRPr dirty="0"/>
          </a:p>
          <a:p>
            <a:pPr marL="1255713" lvl="2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lt1"/>
                </a:solidFill>
              </a:rPr>
              <a:t>different</a:t>
            </a:r>
            <a:r>
              <a:rPr lang="en-US" sz="3000" dirty="0"/>
              <a:t> syntax than plain JS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59703" y="3651758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Yet, 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2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can put each </a:t>
            </a:r>
            <a:r>
              <a:rPr lang="en-US" b="1">
                <a:solidFill>
                  <a:schemeClr val="lt1"/>
                </a:solidFill>
              </a:rPr>
              <a:t>model</a:t>
            </a:r>
            <a:r>
              <a:rPr lang="en-US"/>
              <a:t> in a different </a:t>
            </a:r>
            <a:r>
              <a:rPr lang="en-US" b="1">
                <a:solidFill>
                  <a:schemeClr val="lt1"/>
                </a:solidFill>
              </a:rPr>
              <a:t>module</a:t>
            </a:r>
            <a:r>
              <a:rPr lang="en-US"/>
              <a:t>, and </a:t>
            </a:r>
            <a:r>
              <a:rPr lang="en-US" b="1">
                <a:solidFill>
                  <a:schemeClr val="lt1"/>
                </a:solidFill>
              </a:rPr>
              <a:t>load</a:t>
            </a:r>
            <a:r>
              <a:rPr lang="en-US"/>
              <a:t> all </a:t>
            </a:r>
            <a:br>
              <a:rPr lang="en-US"/>
            </a:br>
            <a:r>
              <a:rPr lang="en-US"/>
              <a:t>models at start</a:t>
            </a:r>
            <a:endParaRPr>
              <a:solidFill>
                <a:srgbClr val="FED999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Where it is needed</a:t>
            </a:r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1056039" y="3198167"/>
            <a:ext cx="760496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mtClean="0"/>
              <a:t>Mongoose supports </a:t>
            </a:r>
            <a:r>
              <a:rPr lang="en-US" b="1" smtClean="0">
                <a:solidFill>
                  <a:schemeClr val="lt1"/>
                </a:solidFill>
              </a:rPr>
              <a:t>all </a:t>
            </a:r>
            <a:r>
              <a:rPr lang="en-US" smtClean="0"/>
              <a:t>CRUD operations</a:t>
            </a:r>
            <a:endParaRPr smtClean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mtClean="0"/>
              <a:t>Create (Persist data)</a:t>
            </a:r>
            <a:endParaRPr smtClean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mtClean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({_id: 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87115" y="1607904"/>
            <a:ext cx="11017771" cy="465798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</p:txBody>
      </p:sp>
      <p:sp>
        <p:nvSpPr>
          <p:cNvPr id="604" name="Google Shape;604;p54"/>
          <p:cNvSpPr/>
          <p:nvPr/>
        </p:nvSpPr>
        <p:spPr>
          <a:xfrm>
            <a:off x="7176000" y="3568078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12" name="Google Shape;612;p55"/>
          <p:cNvSpPr/>
          <p:nvPr/>
        </p:nvSpPr>
        <p:spPr>
          <a:xfrm>
            <a:off x="6366000" y="5558300"/>
            <a:ext cx="3115155" cy="476726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</a:t>
            </a:r>
            <a:r>
              <a:rPr lang="en-US" dirty="0" err="1"/>
              <a:t>MongoDB</a:t>
            </a:r>
            <a:r>
              <a:rPr lang="en-US" dirty="0"/>
              <a:t>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3406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 smtClean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smtClean="0"/>
              <a:t>More </a:t>
            </a:r>
            <a:r>
              <a:rPr lang="en-US" dirty="0"/>
              <a:t>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 smtClean="0"/>
              <a:t>Organize data into one or more </a:t>
            </a:r>
            <a:r>
              <a:rPr lang="en-US" sz="3143" b="1" dirty="0" smtClean="0">
                <a:solidFill>
                  <a:schemeClr val="lt1"/>
                </a:solidFill>
              </a:rPr>
              <a:t>tables</a:t>
            </a:r>
            <a:r>
              <a:rPr lang="en-US" sz="3143" dirty="0" smtClean="0"/>
              <a:t> of </a:t>
            </a:r>
            <a:r>
              <a:rPr lang="en-US" sz="3143" b="1" dirty="0" smtClean="0">
                <a:solidFill>
                  <a:schemeClr val="lt1"/>
                </a:solidFill>
              </a:rPr>
              <a:t>columns</a:t>
            </a:r>
            <a:r>
              <a:rPr lang="en-US" sz="3143" dirty="0" smtClean="0"/>
              <a:t> </a:t>
            </a:r>
            <a:br>
              <a:rPr lang="en-US" sz="3143" dirty="0" smtClean="0"/>
            </a:br>
            <a:r>
              <a:rPr lang="en-US" sz="3143" dirty="0" smtClean="0"/>
              <a:t>and </a:t>
            </a:r>
            <a:r>
              <a:rPr lang="en-US" sz="3143" b="1" dirty="0" smtClean="0">
                <a:solidFill>
                  <a:schemeClr val="lt1"/>
                </a:solidFill>
              </a:rPr>
              <a:t>rows</a:t>
            </a:r>
            <a:endParaRPr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 smtClean="0"/>
              <a:t>Unique </a:t>
            </a:r>
            <a:r>
              <a:rPr lang="en-US" sz="3143" b="1" dirty="0" smtClean="0">
                <a:solidFill>
                  <a:schemeClr val="lt1"/>
                </a:solidFill>
              </a:rPr>
              <a:t>key</a:t>
            </a:r>
            <a:r>
              <a:rPr lang="en-US" sz="3143" dirty="0" smtClean="0"/>
              <a:t> identifying each </a:t>
            </a:r>
            <a:r>
              <a:rPr lang="en-US" sz="3143" b="1" dirty="0" smtClean="0">
                <a:solidFill>
                  <a:schemeClr val="lt1"/>
                </a:solidFill>
              </a:rPr>
              <a:t>row</a:t>
            </a:r>
            <a:r>
              <a:rPr lang="en-US" sz="3143" dirty="0" smtClean="0"/>
              <a:t> of data</a:t>
            </a:r>
            <a:endParaRPr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 smtClean="0"/>
              <a:t>Almost all relational databases use </a:t>
            </a:r>
            <a:r>
              <a:rPr lang="en-US" sz="3143" b="1" dirty="0" smtClean="0">
                <a:solidFill>
                  <a:schemeClr val="lt1"/>
                </a:solidFill>
              </a:rPr>
              <a:t>SQL</a:t>
            </a:r>
            <a:r>
              <a:rPr lang="en-US" sz="3143" dirty="0" smtClean="0">
                <a:solidFill>
                  <a:schemeClr val="accent1"/>
                </a:solidFill>
              </a:rPr>
              <a:t> </a:t>
            </a:r>
            <a:r>
              <a:rPr lang="en-US" sz="3143" dirty="0" smtClean="0"/>
              <a:t>to </a:t>
            </a:r>
            <a:r>
              <a:rPr lang="en-US" sz="3143" b="1" dirty="0" smtClean="0">
                <a:solidFill>
                  <a:schemeClr val="lt1"/>
                </a:solidFill>
              </a:rPr>
              <a:t>extract</a:t>
            </a:r>
            <a:r>
              <a:rPr lang="en-US" sz="3143" dirty="0" smtClean="0"/>
              <a:t> data</a:t>
            </a:r>
            <a:endParaRPr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b="1" dirty="0" smtClean="0">
                <a:solidFill>
                  <a:schemeClr val="lt1"/>
                </a:solidFill>
              </a:rPr>
              <a:t>Relations</a:t>
            </a:r>
            <a:r>
              <a:rPr lang="en-US" sz="3143" dirty="0" smtClean="0"/>
              <a:t> between tables are done using </a:t>
            </a:r>
            <a:br>
              <a:rPr lang="en-US" sz="3143" dirty="0" smtClean="0"/>
            </a:br>
            <a:r>
              <a:rPr lang="en-US" sz="3143" b="1" dirty="0" smtClean="0">
                <a:solidFill>
                  <a:schemeClr val="lt1"/>
                </a:solidFill>
              </a:rPr>
              <a:t>Foreign Keys (FK)</a:t>
            </a:r>
            <a:endParaRPr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 smtClean="0"/>
              <a:t>Such databases are </a:t>
            </a:r>
            <a:r>
              <a:rPr lang="en-US" sz="3143" b="1" dirty="0" smtClean="0">
                <a:solidFill>
                  <a:schemeClr val="lt1"/>
                </a:solidFill>
              </a:rPr>
              <a:t>Oracle</a:t>
            </a:r>
            <a:r>
              <a:rPr lang="en-US" sz="3143" dirty="0" smtClean="0"/>
              <a:t>, </a:t>
            </a:r>
            <a:r>
              <a:rPr lang="en-US" sz="3143" b="1" dirty="0" err="1" smtClean="0">
                <a:solidFill>
                  <a:schemeClr val="lt1"/>
                </a:solidFill>
              </a:rPr>
              <a:t>MySQL</a:t>
            </a:r>
            <a:r>
              <a:rPr lang="en-US" sz="3143" dirty="0" smtClean="0"/>
              <a:t>, </a:t>
            </a:r>
            <a:r>
              <a:rPr lang="en-US" sz="3143" b="1" dirty="0" smtClean="0">
                <a:solidFill>
                  <a:schemeClr val="lt1"/>
                </a:solidFill>
              </a:rPr>
              <a:t>SQL Server</a:t>
            </a:r>
            <a:r>
              <a:rPr lang="en-US" sz="3143" dirty="0" smtClean="0"/>
              <a:t>, etc..</a:t>
            </a:r>
            <a:endParaRPr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 err="1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https://www.mongodb.com/download-center</a:t>
            </a:r>
            <a:endParaRPr dirty="0">
              <a:solidFill>
                <a:schemeClr val="accent1"/>
              </a:solidFill>
            </a:endParaRPr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needs a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One to use with Node.js, .NET, Java, etc..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1101000" y="3949973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1855</Words>
  <Application>Microsoft Office PowerPoint</Application>
  <PresentationFormat>Widescreen</PresentationFormat>
  <Paragraphs>424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Noto Sans Symbols</vt:lpstr>
      <vt:lpstr>SoftUni</vt:lpstr>
      <vt:lpstr>1_SoftUni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Configure MongoDB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Acer</cp:lastModifiedBy>
  <cp:revision>23</cp:revision>
  <dcterms:modified xsi:type="dcterms:W3CDTF">2021-01-22T12:08:48Z</dcterms:modified>
</cp:coreProperties>
</file>