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0"/>
  </p:notesMasterIdLst>
  <p:handoutMasterIdLst>
    <p:handoutMasterId r:id="rId31"/>
  </p:handoutMasterIdLst>
  <p:sldIdLst>
    <p:sldId id="256" r:id="rId3"/>
    <p:sldId id="28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287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74B716A6-EBED-451F-BA21-F6803BEC4458}">
          <p14:sldIdLst>
            <p14:sldId id="256"/>
            <p14:sldId id="257"/>
            <p14:sldId id="258"/>
          </p14:sldIdLst>
        </p14:section>
        <p14:section name="Cookies and Sessions" id="{2721BBD4-3044-465D-9634-598BFB89EE61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Authentication Concepts" id="{6F92DA22-805E-4D6A-B10E-57F0C4E8F7A0}">
          <p14:sldIdLst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JWT" id="{AD76B0CA-E888-4C1D-AAFF-B4F0430417F0}">
          <p14:sldIdLst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Conclusion" id="{3AE796F6-32AF-4226-ACCB-BA4FE3E26D9A}">
          <p14:sldIdLst>
            <p14:sldId id="279"/>
            <p14:sldId id="285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2021-02-02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435614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88166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314555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547954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63437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122219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3740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1359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2486392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4186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21150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2450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4762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132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94788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5" Type="http://schemas.openxmlformats.org/officeDocument/2006/relationships/image" Target="../media/image26.png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jsonwebtoken" TargetMode="External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Persistence and Application Security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and Authentication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859" y="2345392"/>
            <a:ext cx="2096732" cy="228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581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2434" y="1306987"/>
            <a:ext cx="2727132" cy="2971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Authentication Concepts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0583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Authentication</a:t>
            </a:r>
            <a:r>
              <a:rPr lang="en-US" dirty="0" smtClean="0"/>
              <a:t> is an important part of </a:t>
            </a:r>
            <a:r>
              <a:rPr lang="en-US" b="1" dirty="0" smtClean="0">
                <a:solidFill>
                  <a:schemeClr val="bg1"/>
                </a:solidFill>
              </a:rPr>
              <a:t>application security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It serves to verify whether the </a:t>
            </a:r>
            <a:r>
              <a:rPr lang="en-US" b="1" dirty="0" smtClean="0">
                <a:solidFill>
                  <a:schemeClr val="bg1"/>
                </a:solidFill>
              </a:rPr>
              <a:t>client </a:t>
            </a:r>
            <a:r>
              <a:rPr lang="en-US" dirty="0" smtClean="0"/>
              <a:t>is, in fact, who or what it declares itself to be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smtClean="0"/>
              <a:t>It's built on several </a:t>
            </a:r>
            <a:r>
              <a:rPr lang="en-US" b="1" dirty="0" smtClean="0">
                <a:solidFill>
                  <a:schemeClr val="bg1"/>
                </a:solidFill>
              </a:rPr>
              <a:t>layers of abstraction</a:t>
            </a:r>
          </a:p>
          <a:p>
            <a:pPr lvl="1"/>
            <a:r>
              <a:rPr lang="en-US" dirty="0" smtClean="0"/>
              <a:t>Cookies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Sessions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Security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Authentication is </a:t>
            </a:r>
            <a:r>
              <a:rPr lang="en-US" b="1" dirty="0" smtClean="0">
                <a:solidFill>
                  <a:schemeClr val="bg1"/>
                </a:solidFill>
              </a:rPr>
              <a:t>a cross-cutting concern</a:t>
            </a:r>
            <a:r>
              <a:rPr lang="en-US" dirty="0" smtClean="0"/>
              <a:t>, best handled away</a:t>
            </a:r>
            <a:br>
              <a:rPr lang="en-US" dirty="0" smtClean="0"/>
            </a:br>
            <a:r>
              <a:rPr lang="en-US" dirty="0" smtClean="0"/>
              <a:t>from business logic</a:t>
            </a:r>
          </a:p>
          <a:p>
            <a:pPr lvl="1"/>
            <a:r>
              <a:rPr lang="en-US" dirty="0" smtClean="0"/>
              <a:t>Request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Authentication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Business Logic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Response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Security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13198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1ADA6C7-D7B9-4020-B5D5-0BE54AD12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Bcrypt</a:t>
            </a:r>
            <a:r>
              <a:rPr lang="en-US" dirty="0"/>
              <a:t> is a password hashing function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Besides incorporating a </a:t>
            </a:r>
            <a:r>
              <a:rPr lang="en-US" b="1" dirty="0">
                <a:solidFill>
                  <a:schemeClr val="bg1"/>
                </a:solidFill>
              </a:rPr>
              <a:t>salt</a:t>
            </a:r>
            <a:r>
              <a:rPr lang="en-US" dirty="0"/>
              <a:t> to protect against </a:t>
            </a:r>
            <a:r>
              <a:rPr lang="en-US" b="1" dirty="0">
                <a:solidFill>
                  <a:schemeClr val="bg1"/>
                </a:solidFill>
              </a:rPr>
              <a:t>rainbow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attacks, </a:t>
            </a:r>
            <a:r>
              <a:rPr lang="en-US" b="1" dirty="0">
                <a:solidFill>
                  <a:schemeClr val="bg1"/>
                </a:solidFill>
              </a:rPr>
              <a:t>bcrypt</a:t>
            </a:r>
            <a:r>
              <a:rPr lang="en-US" dirty="0"/>
              <a:t> is an adaptive function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Over time, the iteration count can be increased to make it</a:t>
            </a:r>
            <a:br>
              <a:rPr lang="en-US" dirty="0"/>
            </a:br>
            <a:r>
              <a:rPr lang="en-US" dirty="0"/>
              <a:t>slower, so it remains resistant to </a:t>
            </a:r>
            <a:r>
              <a:rPr lang="en-US" b="1" dirty="0">
                <a:solidFill>
                  <a:schemeClr val="bg1"/>
                </a:solidFill>
              </a:rPr>
              <a:t>brute-force search attacks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even with increasing computation power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3934312-0A8B-49B0-BE44-A7AE333A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Bcrypt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B0313BF8-C91D-47F1-B95F-92F91622FDA2}"/>
              </a:ext>
            </a:extLst>
          </p:cNvPr>
          <p:cNvSpPr/>
          <p:nvPr/>
        </p:nvSpPr>
        <p:spPr bwMode="auto">
          <a:xfrm>
            <a:off x="4034222" y="5283187"/>
            <a:ext cx="1145701" cy="6927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CD3A4572-DEE7-4F47-B28C-F28BF152D5A2}"/>
              </a:ext>
            </a:extLst>
          </p:cNvPr>
          <p:cNvSpPr/>
          <p:nvPr/>
        </p:nvSpPr>
        <p:spPr bwMode="auto">
          <a:xfrm>
            <a:off x="7192269" y="5283171"/>
            <a:ext cx="1145701" cy="6927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xmlns="" id="{3A001F85-124B-4B22-84B9-195B0C9103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0979" y="4700256"/>
            <a:ext cx="1526024" cy="152602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4DE67C0E-1E94-4E20-9D13-8481C3D823AE}"/>
              </a:ext>
            </a:extLst>
          </p:cNvPr>
          <p:cNvGrpSpPr/>
          <p:nvPr/>
        </p:nvGrpSpPr>
        <p:grpSpPr>
          <a:xfrm>
            <a:off x="5428189" y="4755703"/>
            <a:ext cx="1526024" cy="1526024"/>
            <a:chOff x="5428189" y="4755703"/>
            <a:chExt cx="1526024" cy="1526024"/>
          </a:xfrm>
        </p:grpSpPr>
        <p:pic>
          <p:nvPicPr>
            <p:cNvPr id="10" name="Graphic 9" descr="Paper">
              <a:extLst>
                <a:ext uri="{FF2B5EF4-FFF2-40B4-BE49-F238E27FC236}">
                  <a16:creationId xmlns:a16="http://schemas.microsoft.com/office/drawing/2014/main" xmlns="" id="{8C3C4B22-D2A9-43C1-A15C-33653A9BE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28189" y="4755703"/>
              <a:ext cx="1526024" cy="152602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043659A-8DF9-4263-9B0C-87353F4DE5D5}"/>
                </a:ext>
              </a:extLst>
            </p:cNvPr>
            <p:cNvSpPr txBox="1"/>
            <p:nvPr/>
          </p:nvSpPr>
          <p:spPr>
            <a:xfrm>
              <a:off x="5874235" y="5051427"/>
              <a:ext cx="596987" cy="9899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800" b="1" dirty="0">
                  <a:solidFill>
                    <a:schemeClr val="accent6">
                      <a:lumMod val="10000"/>
                    </a:schemeClr>
                  </a:solidFill>
                </a:rPr>
                <a:t>#</a:t>
              </a:r>
              <a:endParaRPr lang="bg-BG" sz="4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EF1EA00D-1C58-4424-BD45-64C819AF1352}"/>
              </a:ext>
            </a:extLst>
          </p:cNvPr>
          <p:cNvGrpSpPr/>
          <p:nvPr/>
        </p:nvGrpSpPr>
        <p:grpSpPr>
          <a:xfrm>
            <a:off x="8581131" y="4755703"/>
            <a:ext cx="1526024" cy="1526024"/>
            <a:chOff x="8581131" y="4755703"/>
            <a:chExt cx="1526024" cy="1526024"/>
          </a:xfrm>
        </p:grpSpPr>
        <p:pic>
          <p:nvPicPr>
            <p:cNvPr id="11" name="Graphic 10" descr="Paper">
              <a:extLst>
                <a:ext uri="{FF2B5EF4-FFF2-40B4-BE49-F238E27FC236}">
                  <a16:creationId xmlns:a16="http://schemas.microsoft.com/office/drawing/2014/main" xmlns="" id="{368CB8A2-EF55-4AED-A51F-AE8DB155E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81131" y="4755703"/>
              <a:ext cx="1526024" cy="152602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9D3A35D-73D4-4E19-87FA-E67E13BF2394}"/>
                </a:ext>
              </a:extLst>
            </p:cNvPr>
            <p:cNvSpPr txBox="1"/>
            <p:nvPr/>
          </p:nvSpPr>
          <p:spPr>
            <a:xfrm>
              <a:off x="8832175" y="5258421"/>
              <a:ext cx="1041018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accent6">
                      <a:lumMod val="10000"/>
                    </a:schemeClr>
                  </a:solidFill>
                </a:rPr>
                <a:t>#b!%</a:t>
              </a:r>
              <a:endParaRPr lang="bg-BG" sz="2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B1C4218-6765-4236-8E3B-70D7D177FB96}"/>
              </a:ext>
            </a:extLst>
          </p:cNvPr>
          <p:cNvSpPr txBox="1"/>
          <p:nvPr/>
        </p:nvSpPr>
        <p:spPr>
          <a:xfrm>
            <a:off x="2135447" y="6110479"/>
            <a:ext cx="1477932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Plain Text</a:t>
            </a:r>
            <a:endParaRPr lang="bg-BG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B0D248B-5C6D-40D5-8EBD-D0D34DBA8AFF}"/>
              </a:ext>
            </a:extLst>
          </p:cNvPr>
          <p:cNvSpPr txBox="1"/>
          <p:nvPr/>
        </p:nvSpPr>
        <p:spPr>
          <a:xfrm>
            <a:off x="5236675" y="6110479"/>
            <a:ext cx="2073352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Hash Function</a:t>
            </a:r>
            <a:endParaRPr lang="bg-B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C883CB9-005F-4996-9450-ED2EFDA32E9D}"/>
              </a:ext>
            </a:extLst>
          </p:cNvPr>
          <p:cNvSpPr txBox="1"/>
          <p:nvPr/>
        </p:nvSpPr>
        <p:spPr>
          <a:xfrm>
            <a:off x="8533885" y="6095166"/>
            <a:ext cx="180654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Hashed Text</a:t>
            </a:r>
            <a:endParaRPr lang="bg-BG" sz="2400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92357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00543E9-75A4-49D9-806E-FC1FC75E8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39755"/>
          </a:xfrm>
        </p:spPr>
        <p:txBody>
          <a:bodyPr/>
          <a:lstStyle/>
          <a:p>
            <a:r>
              <a:rPr lang="en-US" dirty="0"/>
              <a:t>Installation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Hash password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1D5335F-1F91-4017-A1F7-63FE930A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Bcrypt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E624BB06-5EB7-415A-978F-031F308E31EA}"/>
              </a:ext>
            </a:extLst>
          </p:cNvPr>
          <p:cNvSpPr txBox="1">
            <a:spLocks/>
          </p:cNvSpPr>
          <p:nvPr/>
        </p:nvSpPr>
        <p:spPr>
          <a:xfrm>
            <a:off x="696001" y="1944000"/>
            <a:ext cx="3088599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2"/>
                </a:solidFill>
                <a:effectLst/>
              </a:rPr>
              <a:t>npm install </a:t>
            </a:r>
            <a:r>
              <a:rPr lang="en-US" sz="2200" noProof="1" smtClean="0">
                <a:solidFill>
                  <a:schemeClr val="bg1"/>
                </a:solidFill>
                <a:effectLst/>
              </a:rPr>
              <a:t>bcrypt</a:t>
            </a:r>
            <a:endParaRPr lang="en-US" sz="2200" noProof="1">
              <a:solidFill>
                <a:schemeClr val="tx2"/>
              </a:solidFill>
              <a:effectLst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A34AE53F-4A53-4A58-A43F-260B3F9DDE72}"/>
              </a:ext>
            </a:extLst>
          </p:cNvPr>
          <p:cNvSpPr txBox="1">
            <a:spLocks/>
          </p:cNvSpPr>
          <p:nvPr/>
        </p:nvSpPr>
        <p:spPr>
          <a:xfrm>
            <a:off x="696001" y="3269505"/>
            <a:ext cx="10170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require('bcrypt');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saltRounds = 9;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myPlainTextPassword = "password123";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genSalt</a:t>
            </a:r>
            <a:r>
              <a:rPr lang="en-US" noProof="1">
                <a:solidFill>
                  <a:schemeClr val="tx2"/>
                </a:solidFill>
                <a:effectLst/>
              </a:rPr>
              <a:t>(saltRounds, (err, </a:t>
            </a:r>
            <a:r>
              <a:rPr lang="en-US" noProof="1">
                <a:solidFill>
                  <a:schemeClr val="bg1"/>
                </a:solidFill>
                <a:effectLst/>
              </a:rPr>
              <a:t>salt</a:t>
            </a:r>
            <a:r>
              <a:rPr lang="en-US" noProof="1">
                <a:solidFill>
                  <a:schemeClr val="tx2"/>
                </a:solidFill>
                <a:effectLst/>
              </a:rPr>
              <a:t>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</a:t>
            </a:r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hash</a:t>
            </a:r>
            <a:r>
              <a:rPr lang="en-US" noProof="1">
                <a:solidFill>
                  <a:schemeClr val="tx2"/>
                </a:solidFill>
                <a:effectLst/>
              </a:rPr>
              <a:t>(myPlainTextPassword, salt, (err, </a:t>
            </a:r>
            <a:r>
              <a:rPr lang="en-US" noProof="1">
                <a:solidFill>
                  <a:schemeClr val="bg1"/>
                </a:solidFill>
                <a:effectLst/>
              </a:rPr>
              <a:t>hash</a:t>
            </a:r>
            <a:r>
              <a:rPr lang="en-US" noProof="1">
                <a:solidFill>
                  <a:schemeClr val="tx2"/>
                </a:solidFill>
                <a:effectLst/>
              </a:rPr>
              <a:t>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    console.log(hash);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    </a:t>
            </a:r>
            <a:r>
              <a:rPr lang="en-US" i="1" noProof="1">
                <a:solidFill>
                  <a:schemeClr val="accent2"/>
                </a:solidFill>
                <a:effectLst/>
              </a:rPr>
              <a:t>// $2b$09$pdhUAoT4qE0tmku.ZkXWROeLcJCy.LDRq.1I4IVImjrUTGuUbYQMi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})});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52569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28C9A92-A03E-49A2-B23E-29A168C0E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password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Async</a:t>
            </a:r>
            <a:r>
              <a:rPr lang="en-US" dirty="0"/>
              <a:t> way is </a:t>
            </a:r>
            <a:r>
              <a:rPr lang="en-US" b="1" dirty="0"/>
              <a:t>recommended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/>
              <a:t> password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D8C74D3-BE40-45BC-A144-EBFB2917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Bcrypt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7126CCF0-C1D5-4B5E-80F1-667E7C5B2A29}"/>
              </a:ext>
            </a:extLst>
          </p:cNvPr>
          <p:cNvSpPr txBox="1">
            <a:spLocks/>
          </p:cNvSpPr>
          <p:nvPr/>
        </p:nvSpPr>
        <p:spPr>
          <a:xfrm>
            <a:off x="641337" y="2075225"/>
            <a:ext cx="109250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myPlainTextPassword = "password123";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hash = "$2b$09$pdhUAoT4qE0tmku.ZkXWROeLcJCy.LDRq.1I4IVImjrUTGuUbYQMi";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compare</a:t>
            </a:r>
            <a:r>
              <a:rPr lang="en-US" noProof="1">
                <a:solidFill>
                  <a:schemeClr val="tx2"/>
                </a:solidFill>
                <a:effectLst/>
              </a:rPr>
              <a:t>(myPlainTextPassword, hash, (err,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console.log(res); </a:t>
            </a:r>
            <a:r>
              <a:rPr lang="en-US" i="1" noProof="1">
                <a:solidFill>
                  <a:schemeClr val="accent2"/>
                </a:solidFill>
                <a:effectLst/>
              </a:rPr>
              <a:t>// true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});</a:t>
            </a:r>
            <a:endParaRPr lang="en-US" noProof="1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02932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</a:p>
          <a:p>
            <a:pPr lvl="1"/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verifying the identity </a:t>
            </a:r>
            <a:r>
              <a:rPr lang="en-US" dirty="0"/>
              <a:t>of a user or computer</a:t>
            </a:r>
          </a:p>
          <a:p>
            <a:pPr lvl="1"/>
            <a:r>
              <a:rPr lang="en-US" dirty="0"/>
              <a:t>Questions: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Who are you?</a:t>
            </a:r>
            <a:r>
              <a:rPr lang="en-GB" dirty="0"/>
              <a:t>",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How you prove it?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endParaRPr lang="en-US" dirty="0"/>
          </a:p>
          <a:p>
            <a:pPr lvl="1"/>
            <a:r>
              <a:rPr lang="en-US" dirty="0"/>
              <a:t>Credentials can be password, smart card, external token, etc...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</a:p>
          <a:p>
            <a:pPr lvl="1"/>
            <a:r>
              <a:rPr lang="en-US" dirty="0"/>
              <a:t>The process of determining what a user is </a:t>
            </a:r>
            <a:r>
              <a:rPr lang="en-US" b="1" dirty="0">
                <a:solidFill>
                  <a:schemeClr val="bg1"/>
                </a:solidFill>
              </a:rPr>
              <a:t>permitted</a:t>
            </a:r>
            <a:r>
              <a:rPr lang="en-US" dirty="0"/>
              <a:t> to do on a computer or network</a:t>
            </a:r>
          </a:p>
          <a:p>
            <a:pPr lvl="1"/>
            <a:r>
              <a:rPr lang="en-US" dirty="0"/>
              <a:t>Questions: </a:t>
            </a:r>
            <a:r>
              <a:rPr lang="en-GB" dirty="0"/>
              <a:t>" </a:t>
            </a:r>
            <a:r>
              <a:rPr lang="en-US" b="1" dirty="0">
                <a:solidFill>
                  <a:schemeClr val="bg1"/>
                </a:solidFill>
              </a:rPr>
              <a:t>What are you allowed to do?</a:t>
            </a:r>
            <a:r>
              <a:rPr lang="en-GB" dirty="0"/>
              <a:t>",</a:t>
            </a:r>
            <a:r>
              <a:rPr lang="en-US" dirty="0"/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Can you see this page?</a:t>
            </a:r>
            <a:r>
              <a:rPr lang="en-GB" dirty="0"/>
              <a:t>"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Authorization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641842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30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9854" y="1191768"/>
            <a:ext cx="3028867" cy="304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JSON Web Token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2841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F44E723-5774-4A96-9453-07C5F03C6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 Web Token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JWT</a:t>
            </a:r>
            <a:r>
              <a:rPr lang="en-US" dirty="0"/>
              <a:t>) is an open standard that defines a</a:t>
            </a:r>
            <a:br>
              <a:rPr lang="en-US" dirty="0"/>
            </a:br>
            <a:r>
              <a:rPr lang="en-US" dirty="0"/>
              <a:t>compact and self-contained way for </a:t>
            </a:r>
            <a:r>
              <a:rPr lang="en-US" dirty="0" smtClean="0"/>
              <a:t>securely transmitting </a:t>
            </a:r>
            <a:r>
              <a:rPr lang="en-US" dirty="0"/>
              <a:t>information between parties as a JSON object</a:t>
            </a:r>
          </a:p>
          <a:p>
            <a:r>
              <a:rPr lang="en-US" dirty="0"/>
              <a:t>This information can be verified and trusted because it is</a:t>
            </a:r>
            <a:br>
              <a:rPr lang="en-US" dirty="0"/>
            </a:br>
            <a:r>
              <a:rPr lang="en-US" dirty="0"/>
              <a:t>digitally signed</a:t>
            </a:r>
          </a:p>
          <a:p>
            <a:r>
              <a:rPr lang="en-US" dirty="0"/>
              <a:t>JWTs can be signed using a secret or a public/private key pair 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RSA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ECDSA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A3E76BC-E5EA-4DCE-A79C-4F8D9BB2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JWT?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22086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FAA5290-05C1-46F1-9B53-400F86DA7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 Web Tokens are useful for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(most common scenario) - Once the user is</a:t>
            </a:r>
            <a:br>
              <a:rPr lang="en-US" dirty="0"/>
            </a:br>
            <a:r>
              <a:rPr lang="en-US" dirty="0"/>
              <a:t>logged in, each subsequent request will include JWT, allowing</a:t>
            </a:r>
            <a:br>
              <a:rPr lang="en-US" dirty="0"/>
            </a:br>
            <a:r>
              <a:rPr lang="en-US" dirty="0"/>
              <a:t>the user to access routes, services and resources that are</a:t>
            </a:r>
            <a:br>
              <a:rPr lang="en-US" dirty="0"/>
            </a:br>
            <a:r>
              <a:rPr lang="en-US" dirty="0"/>
              <a:t>permitted with that token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Exchange</a:t>
            </a:r>
            <a:r>
              <a:rPr lang="en-US" dirty="0"/>
              <a:t> - JSON Web Tokens are good way of</a:t>
            </a:r>
            <a:br>
              <a:rPr lang="en-US" dirty="0"/>
            </a:br>
            <a:r>
              <a:rPr lang="en-US" dirty="0"/>
              <a:t>securely transmitting information between parties. Because</a:t>
            </a:r>
            <a:br>
              <a:rPr lang="en-US" dirty="0"/>
            </a:br>
            <a:r>
              <a:rPr lang="en-US" dirty="0"/>
              <a:t>they are signed digitally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1C893EC-BC27-42C7-A128-B47446DF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Should You Use JWT?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1991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Cookies and Sessions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Authentication Concepts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JSON Web Token</a:t>
            </a:r>
            <a:endParaRPr lang="en-US" dirty="0"/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ADEDAB0-0F6F-44B0-B978-A4D0DE90D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its compact form, JSON Web Tokens consist of three parts</a:t>
            </a:r>
            <a:br>
              <a:rPr lang="en-US" dirty="0"/>
            </a:br>
            <a:r>
              <a:rPr lang="en-US" dirty="0"/>
              <a:t>separated by dots ( . 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Header</a:t>
            </a:r>
            <a:r>
              <a:rPr lang="en-US" dirty="0"/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Payload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A0E8CA6-5629-4AE4-B7E7-C1FA00AA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Structure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0D9E25D-1079-4EF2-BFFF-F62B9662CC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618375" y="2628900"/>
            <a:ext cx="6615883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305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CF03F94-0E8E-4787-9BF4-3FF6C96680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39220"/>
          </a:xfrm>
        </p:spPr>
        <p:txBody>
          <a:bodyPr/>
          <a:lstStyle/>
          <a:p>
            <a:r>
              <a:rPr lang="en-US" dirty="0"/>
              <a:t>Installation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Encode token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79578D3-7BC0-4833-A88E-32EC2D6F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Usage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CDCF3D06-99A9-433F-9F40-5C8B6C4BAADC}"/>
              </a:ext>
            </a:extLst>
          </p:cNvPr>
          <p:cNvSpPr txBox="1">
            <a:spLocks/>
          </p:cNvSpPr>
          <p:nvPr/>
        </p:nvSpPr>
        <p:spPr>
          <a:xfrm>
            <a:off x="772007" y="1940807"/>
            <a:ext cx="39015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npm </a:t>
            </a:r>
            <a:r>
              <a:rPr lang="en-US" sz="2400" noProof="1">
                <a:solidFill>
                  <a:schemeClr val="tx2"/>
                </a:solidFill>
                <a:effectLst/>
              </a:rPr>
              <a:t>install</a:t>
            </a:r>
            <a:r>
              <a:rPr lang="en-US" noProof="1">
                <a:solidFill>
                  <a:schemeClr val="tx2"/>
                </a:solidFill>
                <a:effectLst/>
              </a:rPr>
              <a:t> </a:t>
            </a:r>
            <a:r>
              <a:rPr lang="en-US" noProof="1" smtClean="0">
                <a:solidFill>
                  <a:schemeClr val="bg1"/>
                </a:solidFill>
                <a:effectLst/>
              </a:rPr>
              <a:t>jsonwebtoken</a:t>
            </a:r>
            <a:endParaRPr lang="en-US" noProof="1">
              <a:solidFill>
                <a:schemeClr val="tx2"/>
              </a:solidFill>
              <a:effectLst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FF539D79-379C-4896-8DF9-31063B607707}"/>
              </a:ext>
            </a:extLst>
          </p:cNvPr>
          <p:cNvSpPr txBox="1">
            <a:spLocks/>
          </p:cNvSpPr>
          <p:nvPr/>
        </p:nvSpPr>
        <p:spPr>
          <a:xfrm>
            <a:off x="731125" y="3257470"/>
            <a:ext cx="107297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jwt</a:t>
            </a:r>
            <a:r>
              <a:rPr lang="en-US" noProof="1">
                <a:solidFill>
                  <a:schemeClr val="tx2"/>
                </a:solidFill>
                <a:effectLst/>
              </a:rPr>
              <a:t> = require(jsonwebtoken');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payloads</a:t>
            </a:r>
            <a:r>
              <a:rPr lang="en-US" noProof="1">
                <a:solidFill>
                  <a:schemeClr val="tx2"/>
                </a:solidFill>
                <a:effectLst/>
              </a:rPr>
              <a:t> = { _id, username };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options</a:t>
            </a:r>
            <a:r>
              <a:rPr lang="en-US" noProof="1">
                <a:solidFill>
                  <a:schemeClr val="tx2"/>
                </a:solidFill>
                <a:effectLst/>
              </a:rPr>
              <a:t> = { expiresIn: '2d'};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secret</a:t>
            </a:r>
            <a:r>
              <a:rPr lang="en-US" noProof="1">
                <a:solidFill>
                  <a:schemeClr val="tx2"/>
                </a:solidFill>
                <a:effectLst/>
              </a:rPr>
              <a:t> = 'MySuperPrivateSecret';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token</a:t>
            </a:r>
            <a:r>
              <a:rPr lang="en-US" noProof="1">
                <a:solidFill>
                  <a:schemeClr val="tx2"/>
                </a:solidFill>
                <a:effectLst/>
              </a:rPr>
              <a:t> = </a:t>
            </a:r>
            <a:r>
              <a:rPr lang="en-US" noProof="1">
                <a:solidFill>
                  <a:schemeClr val="bg1"/>
                </a:solidFill>
                <a:effectLst/>
              </a:rPr>
              <a:t>jwt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sign</a:t>
            </a:r>
            <a:r>
              <a:rPr lang="en-US" noProof="1">
                <a:solidFill>
                  <a:schemeClr val="tx2"/>
                </a:solidFill>
                <a:effectLst/>
              </a:rPr>
              <a:t>(payload, secret, options);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console.log(token);</a:t>
            </a:r>
            <a:r>
              <a:rPr lang="en-US" i="1" noProof="1">
                <a:solidFill>
                  <a:schemeClr val="accent2"/>
                </a:solidFill>
                <a:effectLst/>
              </a:rPr>
              <a:t> //eyJhbGciOiJIUzI1NiIsInR5cCI6IkpXVCJ9.eyJwYXkiOiIxMjM0NTY3ODkwIiwibmFtZSI6IkpvaG4gRG9lIiwiaWF0IjoxNTE2MjM5MDIyfQ.xzK8LJQz0lDkJqsng04BYxcUQzxWngyEBP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64130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C0561C3-0E7E-4799-9A08-48EF650151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Decode token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about JWT, you can find</a:t>
            </a:r>
          </a:p>
          <a:p>
            <a:pPr lvl="1"/>
            <a:r>
              <a:rPr lang="en-US" dirty="0">
                <a:hlinkClick r:id="rId2"/>
              </a:rPr>
              <a:t>https://jwt.io/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https://www.npmjs.com/package/jsonwebtoken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FA731ED-87D7-4C22-B83E-0C7D2F0A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Usage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1C33CD2E-CBED-45DF-BE0A-0365D7600F86}"/>
              </a:ext>
            </a:extLst>
          </p:cNvPr>
          <p:cNvSpPr txBox="1">
            <a:spLocks/>
          </p:cNvSpPr>
          <p:nvPr/>
        </p:nvSpPr>
        <p:spPr>
          <a:xfrm>
            <a:off x="731125" y="1857666"/>
            <a:ext cx="100448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token</a:t>
            </a:r>
            <a:r>
              <a:rPr lang="en-US" noProof="1">
                <a:solidFill>
                  <a:schemeClr val="tx2"/>
                </a:solidFill>
                <a:effectLst/>
              </a:rPr>
              <a:t> = req.cookies['token'] || sessionStorage.getItem('token');</a:t>
            </a:r>
          </a:p>
          <a:p>
            <a:r>
              <a:rPr lang="en-US" i="1" noProof="1">
                <a:solidFill>
                  <a:schemeClr val="accent2"/>
                </a:solidFill>
                <a:effectLst/>
              </a:rPr>
              <a:t>// Depends where you store the token..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decodedToken</a:t>
            </a:r>
            <a:r>
              <a:rPr lang="en-US" noProof="1">
                <a:solidFill>
                  <a:schemeClr val="tx2"/>
                </a:solidFill>
                <a:effectLst/>
              </a:rPr>
              <a:t> = </a:t>
            </a:r>
            <a:r>
              <a:rPr lang="en-US" noProof="1">
                <a:solidFill>
                  <a:schemeClr val="bg1"/>
                </a:solidFill>
                <a:effectLst/>
              </a:rPr>
              <a:t>jwt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verify</a:t>
            </a:r>
            <a:r>
              <a:rPr lang="en-US" noProof="1">
                <a:solidFill>
                  <a:schemeClr val="tx2"/>
                </a:solidFill>
                <a:effectLst/>
              </a:rPr>
              <a:t>(token, secretKey);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console.log(</a:t>
            </a:r>
            <a:r>
              <a:rPr lang="en-US" noProof="1">
                <a:solidFill>
                  <a:schemeClr val="bg1"/>
                </a:solidFill>
                <a:effectLst/>
              </a:rPr>
              <a:t>decodedToken</a:t>
            </a:r>
            <a:r>
              <a:rPr lang="en-US" noProof="1">
                <a:solidFill>
                  <a:schemeClr val="tx2"/>
                </a:solidFill>
                <a:effectLst/>
              </a:rPr>
              <a:t>); </a:t>
            </a:r>
            <a:r>
              <a:rPr lang="en-US" i="1" noProof="1">
                <a:solidFill>
                  <a:schemeClr val="accent2"/>
                </a:solidFill>
                <a:effectLst/>
              </a:rPr>
              <a:t>// { _id: ..., username: ... }</a:t>
            </a:r>
            <a:endParaRPr lang="en-US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7972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3191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Правоъгълник 1"/>
          <p:cNvSpPr/>
          <p:nvPr/>
        </p:nvSpPr>
        <p:spPr>
          <a:xfrm>
            <a:off x="734568" y="1469625"/>
            <a:ext cx="7423871" cy="519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Cookies and Sessions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Definitions and Usage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Cookies vs Sessions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Authentication Concepts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Application Security with bcrypt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JSON Web Token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What is JWT?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Structure and Usage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70098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#js-web</a:t>
            </a:r>
            <a:endParaRPr lang="en-US" sz="6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10232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639137" y="1433873"/>
            <a:ext cx="3184063" cy="2081212"/>
            <a:chOff x="3808412" y="1447800"/>
            <a:chExt cx="4572000" cy="261461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08412" y="1981200"/>
              <a:ext cx="3570980" cy="2081212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332412" y="1447800"/>
              <a:ext cx="3048000" cy="2190750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Cookies and Sessions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888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 is </a:t>
            </a:r>
            <a:r>
              <a:rPr lang="en-US" b="1" dirty="0">
                <a:solidFill>
                  <a:schemeClr val="bg1"/>
                </a:solidFill>
              </a:rPr>
              <a:t>stateless</a:t>
            </a:r>
          </a:p>
          <a:p>
            <a:pPr lvl="1"/>
            <a:r>
              <a:rPr lang="en-US" dirty="0"/>
              <a:t>The Server and Client </a:t>
            </a:r>
            <a:r>
              <a:rPr lang="en-US" b="1" dirty="0">
                <a:solidFill>
                  <a:schemeClr val="bg1"/>
                </a:solidFill>
              </a:rPr>
              <a:t>don't remember </a:t>
            </a:r>
            <a:r>
              <a:rPr lang="en-US" dirty="0"/>
              <a:t>each other </a:t>
            </a:r>
            <a:br>
              <a:rPr lang="en-US" dirty="0"/>
            </a:br>
            <a:r>
              <a:rPr lang="en-US" dirty="0"/>
              <a:t>across requests</a:t>
            </a:r>
          </a:p>
          <a:p>
            <a:r>
              <a:rPr lang="en-US" dirty="0"/>
              <a:t>To preserve state, </a:t>
            </a:r>
            <a:r>
              <a:rPr lang="en-US" b="1" dirty="0">
                <a:solidFill>
                  <a:schemeClr val="bg1"/>
                </a:solidFill>
              </a:rPr>
              <a:t>cookies</a:t>
            </a:r>
            <a:r>
              <a:rPr lang="en-US" dirty="0"/>
              <a:t> are stored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Session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 smtClean="0"/>
              <a:t> - exists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 lvl="1"/>
            <a:r>
              <a:rPr lang="en-US" dirty="0"/>
              <a:t>It can </a:t>
            </a:r>
            <a:r>
              <a:rPr lang="en-US" b="1" dirty="0">
                <a:solidFill>
                  <a:schemeClr val="bg1"/>
                </a:solidFill>
              </a:rPr>
              <a:t>store information </a:t>
            </a:r>
            <a:r>
              <a:rPr lang="en-US" dirty="0"/>
              <a:t>about a Client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persist state </a:t>
            </a:r>
            <a:r>
              <a:rPr lang="en-US" dirty="0"/>
              <a:t>across requests</a:t>
            </a:r>
          </a:p>
          <a:p>
            <a:pPr lvl="1"/>
            <a:r>
              <a:rPr lang="en-US" dirty="0"/>
              <a:t>Matched to a Client by their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Communication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41869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8FDB64A-9613-4281-B944-54C1C4A309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Session</a:t>
            </a:r>
            <a:r>
              <a:rPr lang="en-US" dirty="0"/>
              <a:t> is preferred when you need to store </a:t>
            </a:r>
            <a:r>
              <a:rPr lang="en-US" b="1" dirty="0">
                <a:solidFill>
                  <a:schemeClr val="bg1"/>
                </a:solidFill>
              </a:rPr>
              <a:t>short-term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information/values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Cookies</a:t>
            </a:r>
            <a:r>
              <a:rPr lang="en-US" dirty="0"/>
              <a:t> is preferred when you need to store </a:t>
            </a:r>
            <a:r>
              <a:rPr lang="en-US" b="1" dirty="0">
                <a:solidFill>
                  <a:schemeClr val="bg1"/>
                </a:solidFill>
              </a:rPr>
              <a:t>long-term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information/values</a:t>
            </a:r>
          </a:p>
          <a:p>
            <a:pPr>
              <a:buClr>
                <a:schemeClr val="tx1"/>
              </a:buClr>
            </a:pPr>
            <a:r>
              <a:rPr lang="en-US" dirty="0"/>
              <a:t>Session is </a:t>
            </a:r>
            <a:r>
              <a:rPr lang="en-US" b="1" dirty="0">
                <a:solidFill>
                  <a:schemeClr val="bg1"/>
                </a:solidFill>
              </a:rPr>
              <a:t>safer</a:t>
            </a:r>
            <a:r>
              <a:rPr lang="en-US" dirty="0"/>
              <a:t> because is stored on the </a:t>
            </a:r>
            <a:r>
              <a:rPr lang="en-US" dirty="0" smtClean="0"/>
              <a:t>server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Cookies are </a:t>
            </a:r>
            <a:r>
              <a:rPr lang="en-US" dirty="0"/>
              <a:t>not very safe. Expiration </a:t>
            </a:r>
            <a:r>
              <a:rPr lang="en-US" b="1" dirty="0">
                <a:solidFill>
                  <a:schemeClr val="bg1"/>
                </a:solidFill>
              </a:rPr>
              <a:t>can be set</a:t>
            </a:r>
            <a:r>
              <a:rPr lang="en-US" dirty="0"/>
              <a:t>, and they can last for years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168E108-C1C4-4998-AD3B-CC62D39C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vs Cookie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7690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cookie-parser</a:t>
            </a:r>
            <a:r>
              <a:rPr lang="en-US" dirty="0"/>
              <a:t> middleware for Express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Cookies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2253" y="2574000"/>
            <a:ext cx="6504532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i="1" noProof="1">
                <a:solidFill>
                  <a:schemeClr val="accent2"/>
                </a:solidFill>
                <a:effectLst/>
              </a:rPr>
              <a:t>// use in an express app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cookieParser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require('cookie-parser')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app.use(</a:t>
            </a:r>
            <a:r>
              <a:rPr lang="en-US" noProof="1">
                <a:solidFill>
                  <a:schemeClr val="bg1"/>
                </a:solidFill>
                <a:effectLst/>
              </a:rPr>
              <a:t>cookieParser</a:t>
            </a:r>
            <a:r>
              <a:rPr lang="en-US" noProof="1">
                <a:solidFill>
                  <a:schemeClr val="tx2"/>
                </a:solidFill>
                <a:effectLst/>
              </a:rPr>
              <a:t>())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app.get('/setCookie',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res.cookie("message", "hello")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res.end('Cookie set')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app.get('/readCookie',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res.json(req.cookies)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70136" y="1890978"/>
            <a:ext cx="6504531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effectLst/>
              </a:rPr>
              <a:t>npm install </a:t>
            </a:r>
            <a:r>
              <a:rPr lang="en-US" noProof="1" smtClean="0">
                <a:solidFill>
                  <a:schemeClr val="bg1"/>
                </a:solidFill>
                <a:effectLst/>
              </a:rPr>
              <a:t>cookie-parser</a:t>
            </a:r>
            <a:r>
              <a:rPr lang="en-US" noProof="1" smtClean="0">
                <a:effectLst/>
              </a:rPr>
              <a:t> </a:t>
            </a:r>
            <a:r>
              <a:rPr lang="en-US" noProof="1">
                <a:effectLst/>
              </a:rPr>
              <a:t>--save-exact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68459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express-session</a:t>
            </a:r>
            <a:r>
              <a:rPr lang="en-US" dirty="0"/>
              <a:t> middleware for Express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Sessions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13429" y="2474160"/>
            <a:ext cx="6627171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i="1" noProof="1">
                <a:solidFill>
                  <a:schemeClr val="accent2"/>
                </a:solidFill>
                <a:effectLst/>
              </a:rPr>
              <a:t>// use in an express app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session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require('express-session')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app.use(</a:t>
            </a:r>
            <a:r>
              <a:rPr lang="en-US" noProof="1">
                <a:solidFill>
                  <a:schemeClr val="bg1"/>
                </a:solidFill>
                <a:effectLst/>
              </a:rPr>
              <a:t>session</a:t>
            </a:r>
            <a:r>
              <a:rPr lang="en-US" noProof="1">
                <a:solidFill>
                  <a:schemeClr val="tx2"/>
                </a:solidFill>
                <a:effectLst/>
              </a:rPr>
              <a:t>({ </a:t>
            </a:r>
            <a:r>
              <a:rPr lang="en-US" noProof="1">
                <a:solidFill>
                  <a:schemeClr val="bg1"/>
                </a:solidFill>
                <a:effectLst/>
              </a:rPr>
              <a:t>secret</a:t>
            </a:r>
            <a:r>
              <a:rPr lang="en-US" noProof="1">
                <a:solidFill>
                  <a:schemeClr val="tx2"/>
                </a:solidFill>
                <a:effectLst/>
              </a:rPr>
              <a:t>: 'my secret</a:t>
            </a:r>
            <a:r>
              <a:rPr lang="en-US" noProof="1" smtClean="0">
                <a:solidFill>
                  <a:schemeClr val="tx2"/>
                </a:solidFill>
                <a:effectLst/>
              </a:rPr>
              <a:t>',</a:t>
            </a:r>
            <a:r>
              <a:rPr lang="en-US" noProof="1">
                <a:solidFill>
                  <a:schemeClr val="tx2"/>
                </a:solidFill>
                <a:effectLst/>
              </a:rPr>
              <a:t/>
            </a:r>
            <a:br>
              <a:rPr lang="en-US" noProof="1">
                <a:solidFill>
                  <a:schemeClr val="tx2"/>
                </a:solidFill>
                <a:effectLst/>
              </a:rPr>
            </a:br>
            <a:r>
              <a:rPr lang="en-US" noProof="1">
                <a:solidFill>
                  <a:schemeClr val="tx2"/>
                </a:solidFill>
                <a:effectLst/>
              </a:rPr>
              <a:t>		   </a:t>
            </a:r>
            <a:r>
              <a:rPr lang="en-US" noProof="1" smtClean="0">
                <a:solidFill>
                  <a:schemeClr val="tx2"/>
                </a:solidFill>
                <a:effectLst/>
              </a:rPr>
              <a:t>  </a:t>
            </a:r>
            <a:r>
              <a:rPr lang="en-US" noProof="1" smtClean="0">
                <a:solidFill>
                  <a:schemeClr val="bg1"/>
                </a:solidFill>
                <a:effectLst/>
              </a:rPr>
              <a:t>resave</a:t>
            </a:r>
            <a:r>
              <a:rPr lang="en-US" noProof="1" smtClean="0">
                <a:solidFill>
                  <a:schemeClr val="tx2"/>
                </a:solidFill>
                <a:effectLst/>
              </a:rPr>
              <a:t>: false,</a:t>
            </a:r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		   </a:t>
            </a:r>
            <a:r>
              <a:rPr lang="en-US" noProof="1" smtClean="0">
                <a:solidFill>
                  <a:schemeClr val="tx2"/>
                </a:solidFill>
                <a:effectLst/>
              </a:rPr>
              <a:t>  </a:t>
            </a:r>
            <a:r>
              <a:rPr lang="en-US" noProof="1" smtClean="0">
                <a:solidFill>
                  <a:schemeClr val="bg1"/>
                </a:solidFill>
                <a:effectLst/>
              </a:rPr>
              <a:t>saveUnitialized</a:t>
            </a:r>
            <a:r>
              <a:rPr lang="en-US" noProof="1" smtClean="0">
                <a:solidFill>
                  <a:schemeClr val="tx2"/>
                </a:solidFill>
                <a:effectLst/>
              </a:rPr>
              <a:t>: true,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	</a:t>
            </a:r>
            <a:r>
              <a:rPr lang="en-US" noProof="1" smtClean="0">
                <a:solidFill>
                  <a:schemeClr val="tx2"/>
                </a:solidFill>
                <a:effectLst/>
              </a:rPr>
              <a:t>	     </a:t>
            </a:r>
            <a:r>
              <a:rPr lang="en-US" noProof="1">
                <a:solidFill>
                  <a:schemeClr val="bg1"/>
                </a:solidFill>
                <a:effectLst/>
              </a:rPr>
              <a:t>cookie</a:t>
            </a:r>
            <a:r>
              <a:rPr lang="en-US" noProof="1" smtClean="0">
                <a:solidFill>
                  <a:schemeClr val="tx2"/>
                </a:solidFill>
                <a:effectLst/>
              </a:rPr>
              <a:t>: {secure: true } </a:t>
            </a:r>
            <a:r>
              <a:rPr lang="en-US" noProof="1" smtClean="0">
                <a:solidFill>
                  <a:schemeClr val="tx2"/>
                </a:solidFill>
                <a:effectLst/>
              </a:rPr>
              <a:t>}))</a:t>
            </a:r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 smtClean="0">
                <a:solidFill>
                  <a:schemeClr val="tx2"/>
                </a:solidFill>
                <a:effectLst/>
              </a:rPr>
              <a:t>app.get</a:t>
            </a:r>
            <a:r>
              <a:rPr lang="en-US" noProof="1">
                <a:solidFill>
                  <a:schemeClr val="tx2"/>
                </a:solidFill>
                <a:effectLst/>
              </a:rPr>
              <a:t>('/setSession',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req.session.message = "hello"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res.end('Session set')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app.get('/readSession',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res.json(req.session)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03671" y="1903012"/>
            <a:ext cx="6102571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effectLst/>
              </a:rPr>
              <a:t>npm install </a:t>
            </a:r>
            <a:r>
              <a:rPr lang="en-US" noProof="1" smtClean="0">
                <a:solidFill>
                  <a:schemeClr val="bg1"/>
                </a:solidFill>
                <a:effectLst/>
              </a:rPr>
              <a:t>express-session</a:t>
            </a:r>
            <a:r>
              <a:rPr lang="en-US" noProof="1" smtClean="0">
                <a:effectLst/>
              </a:rPr>
              <a:t> </a:t>
            </a:r>
            <a:r>
              <a:rPr lang="en-US" noProof="1">
                <a:effectLst/>
              </a:rPr>
              <a:t>--save-exact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80172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760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4070</TotalTime>
  <Words>833</Words>
  <Application>Microsoft Office PowerPoint</Application>
  <PresentationFormat>По избор</PresentationFormat>
  <Paragraphs>213</Paragraphs>
  <Slides>27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27</vt:i4>
      </vt:variant>
    </vt:vector>
  </HeadingPairs>
  <TitlesOfParts>
    <vt:vector size="29" baseType="lpstr">
      <vt:lpstr>SoftUni</vt:lpstr>
      <vt:lpstr>1_SoftUni</vt:lpstr>
      <vt:lpstr>Sessions and Authentication</vt:lpstr>
      <vt:lpstr>Table of Contents</vt:lpstr>
      <vt:lpstr>Have a Question?</vt:lpstr>
      <vt:lpstr>Cookies and Sessions</vt:lpstr>
      <vt:lpstr>HTTP Communication</vt:lpstr>
      <vt:lpstr>Session vs Cookie</vt:lpstr>
      <vt:lpstr>Using Cookies</vt:lpstr>
      <vt:lpstr>Using Sessions</vt:lpstr>
      <vt:lpstr>Live Demo</vt:lpstr>
      <vt:lpstr>Authentication Concepts</vt:lpstr>
      <vt:lpstr>Application Security</vt:lpstr>
      <vt:lpstr>Bcrypt</vt:lpstr>
      <vt:lpstr>Bcrypt</vt:lpstr>
      <vt:lpstr>Bcrypt</vt:lpstr>
      <vt:lpstr>Authentication vs. Authorization</vt:lpstr>
      <vt:lpstr>Live Demo</vt:lpstr>
      <vt:lpstr>JSON Web Token</vt:lpstr>
      <vt:lpstr>What is JWT?</vt:lpstr>
      <vt:lpstr>When Should You Use JWT?</vt:lpstr>
      <vt:lpstr>JWT Structure</vt:lpstr>
      <vt:lpstr>JWT Usage</vt:lpstr>
      <vt:lpstr>JWT Usage</vt:lpstr>
      <vt:lpstr>Live Demo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Session Authentication</dc:title>
  <dc:subject>Software Development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18</cp:revision>
  <dcterms:created xsi:type="dcterms:W3CDTF">2018-05-23T13:08:44Z</dcterms:created>
  <dcterms:modified xsi:type="dcterms:W3CDTF">2021-02-02T11:56:37Z</dcterms:modified>
  <cp:category>programming; education; software engineering; software development </cp:category>
</cp:coreProperties>
</file>