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38"/>
  </p:notesMasterIdLst>
  <p:handoutMasterIdLst>
    <p:handoutMasterId r:id="rId39"/>
  </p:handoutMasterIdLst>
  <p:sldIdLst>
    <p:sldId id="256" r:id="rId3"/>
    <p:sldId id="29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93" r:id="rId35"/>
    <p:sldId id="295" r:id="rId36"/>
    <p:sldId id="29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Intro" id="{656C5FC5-0D43-40DE-B845-ECF96255461F}">
          <p14:sldIdLst>
            <p14:sldId id="256"/>
            <p14:sldId id="257"/>
            <p14:sldId id="258"/>
          </p14:sldIdLst>
        </p14:section>
        <p14:section name="Different Type of Errors" id="{457D65C4-6A38-4EDB-8220-E3A03051CFE9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Authentication Concepts" id="{734AE7C6-3A79-4DB4-9A43-31977DA31617}">
          <p14:sldIdLst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Conclusion" id="{043833AF-9D95-4C59-84E5-53AD364493F9}">
          <p14:sldIdLst>
            <p14:sldId id="287"/>
            <p14:sldId id="293"/>
            <p14:sldId id="295"/>
            <p14:sldId id="294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5" d="100"/>
          <a:sy n="65" d="100"/>
        </p:scale>
        <p:origin x="-900" y="-114"/>
      </p:cViewPr>
      <p:guideLst>
        <p:guide orient="horz" pos="2188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6080363" cy="4608036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46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1.12.2020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2020-12-01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33021856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4171907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658938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2" name="Google Shape;35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Calibri"/>
                <a:buNone/>
              </a:pPr>
              <a:t>2</a:t>
            </a:fld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2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2220049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2705996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3231152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909529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830044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463660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986137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=""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3" descr="Software University logo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=""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=""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=""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=""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704" r:id="rId13"/>
  </p:sldLayoutIdLst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Validating User Input and Handle Different Type of Errors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and Error Handling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="" xmlns:a16="http://schemas.microsoft.com/office/drawing/2014/main" id="{8221A692-630A-43B6-9B0A-379E3912BD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2729156"/>
            <a:ext cx="2209647" cy="220964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723871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ECDE540-2FC4-4265-BAB8-B1D6568D13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8844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express-validator</a:t>
            </a:r>
            <a:r>
              <a:rPr lang="en-US" dirty="0"/>
              <a:t> - Is a set of express.js middlewares that</a:t>
            </a:r>
            <a:br>
              <a:rPr lang="en-US" dirty="0"/>
            </a:br>
            <a:r>
              <a:rPr lang="en-US" dirty="0"/>
              <a:t>wraps </a:t>
            </a:r>
            <a:r>
              <a:rPr lang="en-US" b="1" dirty="0">
                <a:solidFill>
                  <a:schemeClr val="bg1"/>
                </a:solidFill>
              </a:rPr>
              <a:t>validator.js</a:t>
            </a:r>
            <a:r>
              <a:rPr lang="en-US" dirty="0"/>
              <a:t> validator and sanitizer functions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Installation and usage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7A2A324-6F3D-4349-BE74-24A9F6B4F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="" xmlns:a16="http://schemas.microsoft.com/office/drawing/2014/main" id="{ADF46151-022D-4618-804B-E05E9ED74F96}"/>
              </a:ext>
            </a:extLst>
          </p:cNvPr>
          <p:cNvSpPr txBox="1">
            <a:spLocks/>
          </p:cNvSpPr>
          <p:nvPr/>
        </p:nvSpPr>
        <p:spPr>
          <a:xfrm>
            <a:off x="5082675" y="2550908"/>
            <a:ext cx="430262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000" noProof="1">
                <a:effectLst/>
              </a:rPr>
              <a:t>npm install </a:t>
            </a:r>
            <a:r>
              <a:rPr lang="en-US" sz="2000" noProof="1" smtClean="0">
                <a:solidFill>
                  <a:schemeClr val="bg1"/>
                </a:solidFill>
                <a:effectLst/>
              </a:rPr>
              <a:t>express-validator</a:t>
            </a:r>
            <a:endParaRPr lang="en-US" sz="2000" noProof="1">
              <a:effectLst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="" xmlns:a16="http://schemas.microsoft.com/office/drawing/2014/main" id="{D3A1AB1A-6F4F-4B06-9C3F-020B12F9C69B}"/>
              </a:ext>
            </a:extLst>
          </p:cNvPr>
          <p:cNvSpPr txBox="1">
            <a:spLocks/>
          </p:cNvSpPr>
          <p:nvPr/>
        </p:nvSpPr>
        <p:spPr>
          <a:xfrm>
            <a:off x="1101000" y="3163739"/>
            <a:ext cx="9298985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000" noProof="1">
                <a:effectLst/>
              </a:rPr>
              <a:t>const { </a:t>
            </a:r>
            <a:r>
              <a:rPr lang="en-US" sz="2000" noProof="1">
                <a:solidFill>
                  <a:schemeClr val="bg1"/>
                </a:solidFill>
                <a:effectLst/>
              </a:rPr>
              <a:t>check</a:t>
            </a:r>
            <a:r>
              <a:rPr lang="en-US" sz="2000" noProof="1">
                <a:effectLst/>
              </a:rPr>
              <a:t>, </a:t>
            </a:r>
            <a:r>
              <a:rPr lang="en-US" sz="2000" noProof="1">
                <a:solidFill>
                  <a:schemeClr val="bg1"/>
                </a:solidFill>
                <a:effectLst/>
              </a:rPr>
              <a:t>validationResult</a:t>
            </a:r>
            <a:r>
              <a:rPr lang="en-US" sz="2000" noProof="1">
                <a:effectLst/>
              </a:rPr>
              <a:t> } = require('</a:t>
            </a:r>
            <a:r>
              <a:rPr lang="en-US" sz="2000" noProof="1">
                <a:solidFill>
                  <a:schemeClr val="bg1"/>
                </a:solidFill>
                <a:effectLst/>
              </a:rPr>
              <a:t>express-validator</a:t>
            </a:r>
            <a:r>
              <a:rPr lang="en-US" sz="2000" noProof="1">
                <a:effectLst/>
              </a:rPr>
              <a:t>'); </a:t>
            </a:r>
          </a:p>
          <a:p>
            <a:endParaRPr lang="en-US" sz="2000" noProof="1">
              <a:effectLst/>
            </a:endParaRPr>
          </a:p>
          <a:p>
            <a:r>
              <a:rPr lang="en-US" sz="2000" noProof="1">
                <a:effectLst/>
              </a:rPr>
              <a:t>check('email')</a:t>
            </a:r>
            <a:r>
              <a:rPr lang="en-US" sz="2000" noProof="1">
                <a:solidFill>
                  <a:schemeClr val="bg1"/>
                </a:solidFill>
                <a:effectLst/>
              </a:rPr>
              <a:t>.isEmail</a:t>
            </a:r>
            <a:r>
              <a:rPr lang="en-US" sz="2000" noProof="1">
                <a:effectLst/>
              </a:rPr>
              <a:t>()</a:t>
            </a:r>
          </a:p>
          <a:p>
            <a:r>
              <a:rPr lang="en-US" sz="2000" noProof="1">
                <a:effectLst/>
              </a:rPr>
              <a:t>check('password').</a:t>
            </a:r>
            <a:r>
              <a:rPr lang="en-US" sz="2000" noProof="1">
                <a:solidFill>
                  <a:schemeClr val="bg1"/>
                </a:solidFill>
                <a:effectLst/>
              </a:rPr>
              <a:t>isLength</a:t>
            </a:r>
            <a:r>
              <a:rPr lang="en-US" sz="2000" noProof="1">
                <a:effectLst/>
              </a:rPr>
              <a:t>({ min: 5 });</a:t>
            </a:r>
          </a:p>
          <a:p>
            <a:endParaRPr lang="en-US" sz="2000" noProof="1">
              <a:effectLst/>
            </a:endParaRPr>
          </a:p>
          <a:p>
            <a:r>
              <a:rPr lang="en-US" sz="2000" noProof="1">
                <a:effectLst/>
              </a:rPr>
              <a:t>const errors = </a:t>
            </a:r>
            <a:r>
              <a:rPr lang="en-US" sz="2000" noProof="1">
                <a:solidFill>
                  <a:schemeClr val="bg1"/>
                </a:solidFill>
                <a:effectLst/>
              </a:rPr>
              <a:t>validationResult</a:t>
            </a:r>
            <a:r>
              <a:rPr lang="en-US" sz="2000" noProof="1">
                <a:effectLst/>
              </a:rPr>
              <a:t>(req);</a:t>
            </a:r>
          </a:p>
          <a:p>
            <a:endParaRPr lang="en-US" sz="2000" noProof="1">
              <a:effectLst/>
            </a:endParaRPr>
          </a:p>
          <a:p>
            <a:r>
              <a:rPr lang="en-US" sz="2000" noProof="1">
                <a:effectLst/>
              </a:rPr>
              <a:t>if(!errors.isEmpty()) </a:t>
            </a:r>
            <a:r>
              <a:rPr lang="en-US" sz="2000" i="1" noProof="1">
                <a:solidFill>
                  <a:schemeClr val="accent2"/>
                </a:solidFill>
                <a:effectLst/>
              </a:rPr>
              <a:t>// Return 422 status and export errors</a:t>
            </a:r>
          </a:p>
          <a:p>
            <a:endParaRPr lang="en-US" sz="2000" i="1" noProof="1">
              <a:solidFill>
                <a:schemeClr val="accent2"/>
              </a:solidFill>
              <a:effectLst/>
            </a:endParaRPr>
          </a:p>
          <a:p>
            <a:r>
              <a:rPr lang="en-US" sz="2000" i="1" noProof="1">
                <a:solidFill>
                  <a:schemeClr val="accent2"/>
                </a:solidFill>
                <a:effectLst/>
              </a:rPr>
              <a:t>// Create user...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8489244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A5A2756F-F1C2-46AD-BA48-A9B4C005A6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Sanitizers</a:t>
            </a:r>
            <a:r>
              <a:rPr lang="en-US" dirty="0"/>
              <a:t> are functions which implement </a:t>
            </a:r>
            <a:r>
              <a:rPr lang="en-US" b="1" dirty="0">
                <a:solidFill>
                  <a:schemeClr val="bg1"/>
                </a:solidFill>
              </a:rPr>
              <a:t>sanitization</a:t>
            </a:r>
            <a:r>
              <a:rPr lang="en-US" dirty="0"/>
              <a:t> which is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Making sure that the data is in the right format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Removing any illegal character from the data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normalizeEmail</a:t>
            </a:r>
            <a:r>
              <a:rPr lang="en-US" dirty="0"/>
              <a:t>: canonicalizes an email address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trim</a:t>
            </a:r>
            <a:r>
              <a:rPr lang="en-US" dirty="0"/>
              <a:t>: trim characters from both sides of the input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blacklist</a:t>
            </a:r>
            <a:r>
              <a:rPr lang="en-US" b="1" dirty="0"/>
              <a:t> </a:t>
            </a:r>
            <a:r>
              <a:rPr lang="en-US" dirty="0"/>
              <a:t>- remove characters that appear in the blacklist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and more...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3C5C03AE-D871-47FB-8195-D201DA90A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3634334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76D6FC6C-6E51-435D-B0C0-44DDDD2B3F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Sanitizing</a:t>
            </a:r>
            <a:r>
              <a:rPr lang="en-US" dirty="0" smtClean="0"/>
              <a:t> </a:t>
            </a:r>
            <a:r>
              <a:rPr lang="en-US" dirty="0"/>
              <a:t>input is also something that makes sense to be done</a:t>
            </a:r>
          </a:p>
          <a:p>
            <a:pPr lvl="1"/>
            <a:r>
              <a:rPr lang="en-US" dirty="0"/>
              <a:t>You can do it in one step with validating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3F5FE02E-B59B-4E1D-921A-C730D84A3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="" xmlns:a16="http://schemas.microsoft.com/office/drawing/2014/main" id="{091D4587-5C9F-434B-87E5-6D26EDC4D5AA}"/>
              </a:ext>
            </a:extLst>
          </p:cNvPr>
          <p:cNvSpPr txBox="1">
            <a:spLocks/>
          </p:cNvSpPr>
          <p:nvPr/>
        </p:nvSpPr>
        <p:spPr>
          <a:xfrm>
            <a:off x="1101000" y="2683235"/>
            <a:ext cx="10472003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000" noProof="1">
                <a:solidFill>
                  <a:schemeClr val="tx1"/>
                </a:solidFill>
                <a:effectLst/>
              </a:rPr>
              <a:t>const { body } = require('express-validator');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body('email')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	.isEmail() </a:t>
            </a:r>
            <a:r>
              <a:rPr lang="en-US" sz="2000" i="1" noProof="1">
                <a:solidFill>
                  <a:schemeClr val="accent2"/>
                </a:solidFill>
                <a:effectLst/>
              </a:rPr>
              <a:t>// check if the string is an email (validation)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	.</a:t>
            </a:r>
            <a:r>
              <a:rPr lang="en-US" sz="2000" noProof="1">
                <a:solidFill>
                  <a:schemeClr val="bg1"/>
                </a:solidFill>
                <a:effectLst/>
              </a:rPr>
              <a:t>normalizeEmail()</a:t>
            </a:r>
            <a:r>
              <a:rPr lang="en-US" sz="2000" noProof="1">
                <a:solidFill>
                  <a:schemeClr val="tx1"/>
                </a:solidFill>
                <a:effectLst/>
              </a:rPr>
              <a:t>, </a:t>
            </a:r>
            <a:r>
              <a:rPr lang="en-US" sz="2000" i="1" noProof="1">
                <a:solidFill>
                  <a:schemeClr val="accent2"/>
                </a:solidFill>
                <a:effectLst/>
              </a:rPr>
              <a:t>// canonicalizes an email address (sanitization)</a:t>
            </a:r>
            <a:endParaRPr lang="en-US" sz="2000" noProof="1">
              <a:solidFill>
                <a:schemeClr val="tx1"/>
              </a:solidFill>
              <a:effectLst/>
            </a:endParaRP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body('password')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	.isLength({ min: 5 })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	.isAlphanumeric()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	.</a:t>
            </a:r>
            <a:r>
              <a:rPr lang="en-US" sz="2000" noProof="1">
                <a:solidFill>
                  <a:schemeClr val="bg1"/>
                </a:solidFill>
                <a:effectLst/>
              </a:rPr>
              <a:t>trim()</a:t>
            </a:r>
            <a:r>
              <a:rPr lang="en-US" sz="2000" noProof="1">
                <a:solidFill>
                  <a:schemeClr val="tx1"/>
                </a:solidFill>
                <a:effectLst/>
              </a:rPr>
              <a:t> </a:t>
            </a:r>
            <a:r>
              <a:rPr lang="en-US" sz="2000" i="1" noProof="1">
                <a:solidFill>
                  <a:schemeClr val="accent2"/>
                </a:solidFill>
                <a:effectLst/>
              </a:rPr>
              <a:t>// trim characters (whitespace by default) - sanitization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8326958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0EFE8A99-5B62-47B8-A170-CF1EAF1102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</a:t>
            </a:r>
            <a:r>
              <a:rPr lang="en-US" dirty="0"/>
              <a:t>h</a:t>
            </a:r>
            <a:r>
              <a:rPr lang="bg-BG" dirty="0"/>
              <a:t>е</a:t>
            </a:r>
            <a:r>
              <a:rPr lang="en-US" dirty="0"/>
              <a:t> sanitization </a:t>
            </a:r>
            <a:r>
              <a:rPr lang="en-US" b="1" dirty="0">
                <a:solidFill>
                  <a:schemeClr val="bg1"/>
                </a:solidFill>
              </a:rPr>
              <a:t>mutates</a:t>
            </a:r>
            <a:r>
              <a:rPr lang="en-US" dirty="0"/>
              <a:t> the request</a:t>
            </a:r>
          </a:p>
          <a:p>
            <a:r>
              <a:rPr lang="en-US" dirty="0"/>
              <a:t>This means that if </a:t>
            </a:r>
            <a:r>
              <a:rPr lang="en-US" b="1" dirty="0"/>
              <a:t>req.body.email </a:t>
            </a:r>
            <a:r>
              <a:rPr lang="en-US" dirty="0"/>
              <a:t>was sent</a:t>
            </a:r>
          </a:p>
          <a:p>
            <a:pPr lvl="1"/>
            <a:r>
              <a:rPr lang="en-US" dirty="0"/>
              <a:t>with the value "</a:t>
            </a:r>
            <a:r>
              <a:rPr lang="en-US" b="1" dirty="0">
                <a:solidFill>
                  <a:schemeClr val="bg1"/>
                </a:solidFill>
              </a:rPr>
              <a:t>PeteR@ood.bg    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after the sanitization its value will be "</a:t>
            </a:r>
            <a:r>
              <a:rPr lang="en-US" b="1" dirty="0">
                <a:solidFill>
                  <a:schemeClr val="bg1"/>
                </a:solidFill>
              </a:rPr>
              <a:t>peter@ood.bg</a:t>
            </a:r>
            <a:r>
              <a:rPr lang="en-US" dirty="0"/>
              <a:t>"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E98A95A2-BA19-408B-AAA3-7135A55E2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pic>
        <p:nvPicPr>
          <p:cNvPr id="6" name="Picture 5" descr="A picture containing graphics, drawing&#10;&#10;Description automatically generated">
            <a:extLst>
              <a:ext uri="{FF2B5EF4-FFF2-40B4-BE49-F238E27FC236}">
                <a16:creationId xmlns="" xmlns:a16="http://schemas.microsoft.com/office/drawing/2014/main" id="{CCEB1E2C-4593-47A6-AB75-D3CC068CFC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022" y="3997159"/>
            <a:ext cx="2400032" cy="2400032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CEFEB04-D22F-4FC1-8680-37CF6ADD37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515" y="3997156"/>
            <a:ext cx="2400035" cy="2400035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6406489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08E3B851-E839-4EF5-9E0E-2A3F6CD4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Express-validators allows you to create </a:t>
            </a:r>
            <a:r>
              <a:rPr lang="en-US" b="1" dirty="0">
                <a:solidFill>
                  <a:schemeClr val="bg1"/>
                </a:solidFill>
              </a:rPr>
              <a:t>custom validations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and that send </a:t>
            </a:r>
            <a:r>
              <a:rPr lang="en-US" b="1" dirty="0">
                <a:solidFill>
                  <a:schemeClr val="bg1"/>
                </a:solidFill>
              </a:rPr>
              <a:t>custom messages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Custom validator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729BAC5-D66D-4A1C-ACAC-371B930EA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="" xmlns:a16="http://schemas.microsoft.com/office/drawing/2014/main" id="{B7829345-CE69-4A52-816B-B67452D01A90}"/>
              </a:ext>
            </a:extLst>
          </p:cNvPr>
          <p:cNvSpPr txBox="1">
            <a:spLocks/>
          </p:cNvSpPr>
          <p:nvPr/>
        </p:nvSpPr>
        <p:spPr>
          <a:xfrm>
            <a:off x="767634" y="3153203"/>
            <a:ext cx="9115275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000" noProof="1">
                <a:solidFill>
                  <a:schemeClr val="tx1"/>
                </a:solidFill>
                <a:effectLst/>
              </a:rPr>
              <a:t>const { body } = require('express-validator');</a:t>
            </a:r>
          </a:p>
          <a:p>
            <a:endParaRPr lang="en-US" sz="2000" noProof="1">
              <a:solidFill>
                <a:schemeClr val="tx1"/>
              </a:solidFill>
              <a:effectLst/>
            </a:endParaRP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app.post('/user', body.('email').</a:t>
            </a:r>
            <a:r>
              <a:rPr lang="en-US" sz="2000" noProof="1">
                <a:solidFill>
                  <a:schemeClr val="bg1"/>
                </a:solidFill>
                <a:effectLst/>
              </a:rPr>
              <a:t>custom</a:t>
            </a:r>
            <a:r>
              <a:rPr lang="en-US" sz="2000" noProof="1">
                <a:solidFill>
                  <a:schemeClr val="tx1"/>
                </a:solidFill>
                <a:effectLst/>
              </a:rPr>
              <a:t>(value =&gt; {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  return User.findUserByEmail(value)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      .then(user =&gt; {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	      if(user){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              return Promise.reject('E-mail already in use');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          }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	  });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};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1095162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62BDFBCE-83E8-40D7-9191-8339DC9427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Custom Sanitizer</a:t>
            </a:r>
          </a:p>
          <a:p>
            <a:pPr lvl="1"/>
            <a:r>
              <a:rPr lang="en-US" dirty="0"/>
              <a:t>Can be implemented by using the method 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customSanitizer()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5443A989-1987-4D15-B2AB-752136BB4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="" xmlns:a16="http://schemas.microsoft.com/office/drawing/2014/main" id="{BF5088FB-4EDC-410A-897B-345BA026CB6E}"/>
              </a:ext>
            </a:extLst>
          </p:cNvPr>
          <p:cNvSpPr txBox="1">
            <a:spLocks/>
          </p:cNvSpPr>
          <p:nvPr/>
        </p:nvSpPr>
        <p:spPr>
          <a:xfrm>
            <a:off x="1146000" y="2683235"/>
            <a:ext cx="10066621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000" noProof="1">
                <a:solidFill>
                  <a:schemeClr val="tx1"/>
                </a:solidFill>
                <a:effectLst/>
              </a:rPr>
              <a:t>const { </a:t>
            </a:r>
            <a:r>
              <a:rPr lang="en-US" sz="2000" noProof="1">
                <a:solidFill>
                  <a:schemeClr val="bg1"/>
                </a:solidFill>
                <a:effectLst/>
              </a:rPr>
              <a:t>sanitizeParam</a:t>
            </a:r>
            <a:r>
              <a:rPr lang="en-US" sz="2000" noProof="1">
                <a:solidFill>
                  <a:schemeClr val="tx1"/>
                </a:solidFill>
                <a:effectLst/>
              </a:rPr>
              <a:t> } = require('express-validator');</a:t>
            </a:r>
          </a:p>
          <a:p>
            <a:endParaRPr lang="en-US" sz="2000" noProof="1">
              <a:solidFill>
                <a:schemeClr val="tx1"/>
              </a:solidFill>
              <a:effectLst/>
            </a:endParaRP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app.post('/object/:id', </a:t>
            </a:r>
            <a:r>
              <a:rPr lang="en-US" sz="2000" noProof="1">
                <a:solidFill>
                  <a:schemeClr val="bg1"/>
                </a:solidFill>
                <a:effectLst/>
              </a:rPr>
              <a:t>sanitizeParam</a:t>
            </a:r>
            <a:r>
              <a:rPr lang="en-US" sz="2000" noProof="1">
                <a:solidFill>
                  <a:schemeClr val="tx1"/>
                </a:solidFill>
                <a:effectLst/>
              </a:rPr>
              <a:t>('id</a:t>
            </a:r>
            <a:r>
              <a:rPr lang="en-US" sz="2000" noProof="1" smtClean="0">
                <a:solidFill>
                  <a:schemeClr val="tx1"/>
                </a:solidFill>
                <a:effectLst/>
              </a:rPr>
              <a:t>').</a:t>
            </a:r>
            <a:r>
              <a:rPr lang="en-US" sz="2000" noProof="1">
                <a:solidFill>
                  <a:schemeClr val="bg1"/>
                </a:solidFill>
                <a:effectLst/>
              </a:rPr>
              <a:t>customSanitizer</a:t>
            </a:r>
            <a:r>
              <a:rPr lang="en-US" sz="2000" noProof="1">
                <a:solidFill>
                  <a:schemeClr val="tx1"/>
                </a:solidFill>
                <a:effectLst/>
              </a:rPr>
              <a:t>(value =&gt; {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</a:t>
            </a:r>
            <a:r>
              <a:rPr lang="en-US" sz="2000" noProof="1" smtClean="0">
                <a:solidFill>
                  <a:schemeClr val="tx1"/>
                </a:solidFill>
                <a:effectLst/>
              </a:rPr>
              <a:t>return </a:t>
            </a:r>
            <a:r>
              <a:rPr lang="en-US" sz="2000" noProof="1">
                <a:solidFill>
                  <a:schemeClr val="tx1"/>
                </a:solidFill>
                <a:effectLst/>
              </a:rPr>
              <a:t>ObjectId(value);</a:t>
            </a:r>
          </a:p>
          <a:p>
            <a:r>
              <a:rPr lang="en-US" sz="2000" noProof="1" smtClean="0">
                <a:solidFill>
                  <a:schemeClr val="tx1"/>
                </a:solidFill>
                <a:effectLst/>
              </a:rPr>
              <a:t>}), </a:t>
            </a:r>
            <a:r>
              <a:rPr lang="en-US" sz="2000" noProof="1">
                <a:solidFill>
                  <a:schemeClr val="tx1"/>
                </a:solidFill>
                <a:effectLst/>
              </a:rPr>
              <a:t>(req, res) =&gt; {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</a:t>
            </a:r>
            <a:r>
              <a:rPr lang="en-US" sz="2000" i="1" noProof="1" smtClean="0">
                <a:solidFill>
                  <a:schemeClr val="accent2"/>
                </a:solidFill>
                <a:effectLst/>
              </a:rPr>
              <a:t>// </a:t>
            </a:r>
            <a:r>
              <a:rPr lang="en-US" sz="2000" i="1" noProof="1">
                <a:solidFill>
                  <a:schemeClr val="accent2"/>
                </a:solidFill>
                <a:effectLst/>
              </a:rPr>
              <a:t>Handle the request...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});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41326656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14B27DF5-A96C-4135-88C8-3F340B1F22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355493"/>
          </a:xfrm>
        </p:spPr>
        <p:txBody>
          <a:bodyPr/>
          <a:lstStyle/>
          <a:p>
            <a:r>
              <a:rPr lang="en-US" dirty="0"/>
              <a:t>Validation is defined in the </a:t>
            </a:r>
            <a:r>
              <a:rPr lang="en-US" b="1" dirty="0">
                <a:solidFill>
                  <a:schemeClr val="bg1"/>
                </a:solidFill>
              </a:rPr>
              <a:t>SchemaType</a:t>
            </a:r>
          </a:p>
          <a:p>
            <a:r>
              <a:rPr lang="en-US" dirty="0"/>
              <a:t>Validation is middleware</a:t>
            </a:r>
          </a:p>
          <a:p>
            <a:pPr lvl="1"/>
            <a:r>
              <a:rPr lang="en-US" dirty="0"/>
              <a:t>Mongoose registers validation as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pre('save')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hook</a:t>
            </a:r>
          </a:p>
          <a:p>
            <a:pPr lvl="1"/>
            <a:r>
              <a:rPr lang="en-US" dirty="0"/>
              <a:t>It's </a:t>
            </a:r>
            <a:r>
              <a:rPr lang="en-US" b="1" dirty="0">
                <a:solidFill>
                  <a:schemeClr val="bg1"/>
                </a:solidFill>
              </a:rPr>
              <a:t>asynchronously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recursive</a:t>
            </a:r>
          </a:p>
          <a:p>
            <a:pPr lvl="1"/>
            <a:r>
              <a:rPr lang="en-US" dirty="0"/>
              <a:t>can be customizable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unique</a:t>
            </a:r>
            <a:r>
              <a:rPr lang="en-US" dirty="0"/>
              <a:t> option for schemas is not validator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It's a convenient helper for building MongoDB unique indexes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AB0828A3-D7E4-4743-83A7-B7CA7D09C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Validation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54070486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5CA9F432-11DF-406F-BDE5-4C1C4FFE0D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save()</a:t>
            </a:r>
            <a:r>
              <a:rPr lang="en-US" dirty="0"/>
              <a:t> function triggers </a:t>
            </a:r>
            <a:r>
              <a:rPr lang="en-US" b="1" dirty="0">
                <a:solidFill>
                  <a:schemeClr val="bg1"/>
                </a:solidFill>
              </a:rPr>
              <a:t>validate()</a:t>
            </a:r>
            <a:r>
              <a:rPr lang="en-US" dirty="0"/>
              <a:t> hook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all </a:t>
            </a:r>
            <a:r>
              <a:rPr lang="en-US" b="1" dirty="0">
                <a:solidFill>
                  <a:schemeClr val="bg1"/>
                </a:solidFill>
              </a:rPr>
              <a:t>pre('validate')</a:t>
            </a:r>
            <a:r>
              <a:rPr lang="en-US" dirty="0"/>
              <a:t> and </a:t>
            </a:r>
            <a:endParaRPr lang="bg-BG" dirty="0" smtClean="0"/>
          </a:p>
          <a:p>
            <a:pPr lvl="1">
              <a:buNone/>
            </a:pPr>
            <a:r>
              <a:rPr lang="bg-BG" b="1" dirty="0" smtClean="0">
                <a:solidFill>
                  <a:schemeClr val="bg1"/>
                </a:solidFill>
              </a:rPr>
              <a:t>    </a:t>
            </a:r>
            <a:r>
              <a:rPr lang="en-US" b="1" dirty="0" smtClean="0">
                <a:solidFill>
                  <a:schemeClr val="bg1"/>
                </a:solidFill>
              </a:rPr>
              <a:t>post</a:t>
            </a:r>
            <a:r>
              <a:rPr lang="en-US" b="1" dirty="0">
                <a:solidFill>
                  <a:schemeClr val="bg1"/>
                </a:solidFill>
              </a:rPr>
              <a:t>('validate')</a:t>
            </a:r>
            <a:r>
              <a:rPr lang="en-US" dirty="0"/>
              <a:t> hooks </a:t>
            </a:r>
            <a:endParaRPr lang="bg-BG" dirty="0" smtClean="0"/>
          </a:p>
          <a:p>
            <a:pPr lvl="1">
              <a:buNone/>
            </a:pPr>
            <a:r>
              <a:rPr lang="bg-BG" dirty="0" smtClean="0"/>
              <a:t>    </a:t>
            </a:r>
            <a:r>
              <a:rPr lang="en-US" dirty="0" smtClean="0"/>
              <a:t>get </a:t>
            </a:r>
            <a:r>
              <a:rPr lang="en-US" dirty="0"/>
              <a:t>called </a:t>
            </a:r>
            <a:r>
              <a:rPr lang="en-US" dirty="0" smtClean="0"/>
              <a:t>before</a:t>
            </a:r>
            <a:r>
              <a:rPr lang="bg-BG" dirty="0" smtClean="0"/>
              <a:t> </a:t>
            </a:r>
            <a:r>
              <a:rPr lang="en-US" dirty="0" smtClean="0"/>
              <a:t>any </a:t>
            </a:r>
            <a:endParaRPr lang="bg-BG" dirty="0" smtClean="0"/>
          </a:p>
          <a:p>
            <a:pPr lvl="1">
              <a:buNone/>
            </a:pPr>
            <a:r>
              <a:rPr lang="bg-BG" b="1" dirty="0" smtClean="0">
                <a:solidFill>
                  <a:schemeClr val="bg1"/>
                </a:solidFill>
              </a:rPr>
              <a:t>	</a:t>
            </a:r>
            <a:r>
              <a:rPr lang="en-US" b="1" dirty="0" smtClean="0">
                <a:solidFill>
                  <a:schemeClr val="bg1"/>
                </a:solidFill>
              </a:rPr>
              <a:t>pre</a:t>
            </a:r>
            <a:r>
              <a:rPr lang="en-US" b="1" dirty="0">
                <a:solidFill>
                  <a:schemeClr val="bg1"/>
                </a:solidFill>
              </a:rPr>
              <a:t>('save')</a:t>
            </a:r>
            <a:r>
              <a:rPr lang="en-US" dirty="0"/>
              <a:t> hook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E0D04554-FE0E-482F-AC29-CB58BF11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Save/Validate Hooks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="" xmlns:a16="http://schemas.microsoft.com/office/drawing/2014/main" id="{9008B7F9-BA3B-4738-BD92-38CCF1A2366F}"/>
              </a:ext>
            </a:extLst>
          </p:cNvPr>
          <p:cNvSpPr txBox="1">
            <a:spLocks/>
          </p:cNvSpPr>
          <p:nvPr/>
        </p:nvSpPr>
        <p:spPr>
          <a:xfrm>
            <a:off x="5057416" y="2139950"/>
            <a:ext cx="6270475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000" noProof="1">
                <a:solidFill>
                  <a:schemeClr val="tx1"/>
                </a:solidFill>
                <a:effectLst/>
              </a:rPr>
              <a:t>schema.</a:t>
            </a:r>
            <a:r>
              <a:rPr lang="en-US" sz="2000" noProof="1">
                <a:solidFill>
                  <a:schemeClr val="bg1"/>
                </a:solidFill>
                <a:effectLst/>
              </a:rPr>
              <a:t>pre</a:t>
            </a:r>
            <a:r>
              <a:rPr lang="en-US" sz="2000" noProof="1">
                <a:solidFill>
                  <a:schemeClr val="tx1"/>
                </a:solidFill>
                <a:effectLst/>
              </a:rPr>
              <a:t>('validate', function() {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console.log('this gets printed first');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});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schema.</a:t>
            </a:r>
            <a:r>
              <a:rPr lang="en-US" sz="2000" noProof="1">
                <a:solidFill>
                  <a:schemeClr val="bg1"/>
                </a:solidFill>
                <a:effectLst/>
              </a:rPr>
              <a:t>post</a:t>
            </a:r>
            <a:r>
              <a:rPr lang="en-US" sz="2000" noProof="1">
                <a:solidFill>
                  <a:schemeClr val="tx1"/>
                </a:solidFill>
                <a:effectLst/>
              </a:rPr>
              <a:t>('validate', function() {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console.log('this gets printed second');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});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schema.</a:t>
            </a:r>
            <a:r>
              <a:rPr lang="en-US" sz="2000" noProof="1">
                <a:solidFill>
                  <a:schemeClr val="bg1"/>
                </a:solidFill>
                <a:effectLst/>
              </a:rPr>
              <a:t>pre</a:t>
            </a:r>
            <a:r>
              <a:rPr lang="en-US" sz="2000" noProof="1">
                <a:solidFill>
                  <a:schemeClr val="tx1"/>
                </a:solidFill>
                <a:effectLst/>
              </a:rPr>
              <a:t>('save', function() {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console.log('this gets printed third');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});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schema.</a:t>
            </a:r>
            <a:r>
              <a:rPr lang="en-US" sz="2000" noProof="1">
                <a:solidFill>
                  <a:schemeClr val="bg1"/>
                </a:solidFill>
                <a:effectLst/>
              </a:rPr>
              <a:t>post</a:t>
            </a:r>
            <a:r>
              <a:rPr lang="en-US" sz="2000" noProof="1">
                <a:solidFill>
                  <a:schemeClr val="tx1"/>
                </a:solidFill>
                <a:effectLst/>
              </a:rPr>
              <a:t>('save', function() {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console.log('this gets printed fourth');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});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6852518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15E49F4A-2587-44CC-B84B-B077BF7AA0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</a:t>
            </a:r>
            <a:r>
              <a:rPr lang="en-US" b="1" dirty="0">
                <a:solidFill>
                  <a:schemeClr val="bg1"/>
                </a:solidFill>
              </a:rPr>
              <a:t>SchemaTypes</a:t>
            </a:r>
            <a:r>
              <a:rPr lang="en-US" dirty="0"/>
              <a:t> have built-in required validator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Numbers</a:t>
            </a:r>
            <a:r>
              <a:rPr lang="en-US" dirty="0"/>
              <a:t> have min and max validators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Strings</a:t>
            </a:r>
            <a:r>
              <a:rPr lang="en-US" dirty="0"/>
              <a:t> have </a:t>
            </a:r>
            <a:r>
              <a:rPr lang="en-US" b="1" dirty="0">
                <a:solidFill>
                  <a:schemeClr val="bg1"/>
                </a:solidFill>
              </a:rPr>
              <a:t>enum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match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minelngth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maxlength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1769E541-5506-41A1-961D-36473E853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Built-in Validators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="" xmlns:a16="http://schemas.microsoft.com/office/drawing/2014/main" id="{1D817DA1-3704-4813-86A5-0DFAA825CE24}"/>
              </a:ext>
            </a:extLst>
          </p:cNvPr>
          <p:cNvSpPr txBox="1">
            <a:spLocks/>
          </p:cNvSpPr>
          <p:nvPr/>
        </p:nvSpPr>
        <p:spPr>
          <a:xfrm>
            <a:off x="1146000" y="3251200"/>
            <a:ext cx="570565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>
                <a:effectLst/>
              </a:rPr>
              <a:t>const userSchema = new Schema({</a:t>
            </a:r>
          </a:p>
          <a:p>
            <a:r>
              <a:rPr lang="en-US" sz="2400" dirty="0">
                <a:effectLst/>
              </a:rPr>
              <a:t>    username: {</a:t>
            </a:r>
          </a:p>
          <a:p>
            <a:r>
              <a:rPr lang="en-US" sz="2400" dirty="0">
                <a:effectLst/>
              </a:rPr>
              <a:t>        </a:t>
            </a:r>
            <a:r>
              <a:rPr lang="en-US" sz="2400" dirty="0">
                <a:solidFill>
                  <a:schemeClr val="bg1"/>
                </a:solidFill>
                <a:effectLst/>
              </a:rPr>
              <a:t>type: </a:t>
            </a:r>
            <a:r>
              <a:rPr lang="en-US" sz="2400" dirty="0">
                <a:solidFill>
                  <a:schemeClr val="tx1"/>
                </a:solidFill>
                <a:effectLst/>
              </a:rPr>
              <a:t>String,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        required: </a:t>
            </a:r>
            <a:r>
              <a:rPr lang="en-US" sz="2400" dirty="0">
                <a:solidFill>
                  <a:schemeClr val="tx1"/>
                </a:solidFill>
                <a:effectLst/>
              </a:rPr>
              <a:t>true,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        unique: </a:t>
            </a:r>
            <a:r>
              <a:rPr lang="en-US" sz="2400" dirty="0">
                <a:solidFill>
                  <a:schemeClr val="tx1"/>
                </a:solidFill>
                <a:effectLst/>
              </a:rPr>
              <a:t>true,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        minlength: </a:t>
            </a:r>
            <a:r>
              <a:rPr lang="en-US" sz="2400" dirty="0">
                <a:solidFill>
                  <a:schemeClr val="tx1"/>
                </a:solidFill>
                <a:effectLst/>
              </a:rPr>
              <a:t>4,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        maxlength: </a:t>
            </a:r>
            <a:r>
              <a:rPr lang="en-US" sz="2400" dirty="0">
                <a:solidFill>
                  <a:schemeClr val="tx1"/>
                </a:solidFill>
                <a:effectLst/>
              </a:rPr>
              <a:t>20,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},</a:t>
            </a:r>
          </a:p>
          <a:p>
            <a:r>
              <a:rPr lang="en-US" sz="2400" dirty="0">
                <a:effectLst/>
              </a:rPr>
              <a:t>});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9371433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1396C1DA-19E1-4933-959D-618BFFC0E0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If the build-in validators aren't enough, you can define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custom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validators</a:t>
            </a:r>
            <a:r>
              <a:rPr lang="en-US" dirty="0"/>
              <a:t> to suit your needs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66289EB8-68DA-4F46-8461-7E3B78B22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Custom Validators</a:t>
            </a:r>
            <a:endParaRPr lang="bg-BG" dirty="0"/>
          </a:p>
        </p:txBody>
      </p:sp>
      <p:sp>
        <p:nvSpPr>
          <p:cNvPr id="6" name="Text Placeholder 2">
            <a:extLst>
              <a:ext uri="{FF2B5EF4-FFF2-40B4-BE49-F238E27FC236}">
                <a16:creationId xmlns="" xmlns:a16="http://schemas.microsoft.com/office/drawing/2014/main" id="{D28017AD-C85C-4622-A15C-94677A557D9A}"/>
              </a:ext>
            </a:extLst>
          </p:cNvPr>
          <p:cNvSpPr txBox="1">
            <a:spLocks/>
          </p:cNvSpPr>
          <p:nvPr/>
        </p:nvSpPr>
        <p:spPr>
          <a:xfrm>
            <a:off x="696000" y="2439000"/>
            <a:ext cx="1024505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000" dirty="0" smtClean="0">
                <a:effectLst/>
              </a:rPr>
              <a:t>c</a:t>
            </a:r>
            <a:r>
              <a:rPr lang="en-US" sz="2000" dirty="0" smtClean="0">
                <a:effectLst/>
              </a:rPr>
              <a:t>onst </a:t>
            </a:r>
            <a:r>
              <a:rPr lang="en-US" sz="2000" dirty="0" err="1" smtClean="0">
                <a:effectLst/>
              </a:rPr>
              <a:t>userSchema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>
                <a:effectLst/>
              </a:rPr>
              <a:t>= new Schema({</a:t>
            </a:r>
          </a:p>
          <a:p>
            <a:r>
              <a:rPr lang="en-US" sz="2000" dirty="0">
                <a:effectLst/>
              </a:rPr>
              <a:t>  phone: {</a:t>
            </a:r>
          </a:p>
          <a:p>
            <a:r>
              <a:rPr lang="en-US" sz="2000" dirty="0">
                <a:effectLst/>
              </a:rPr>
              <a:t>    type: String,</a:t>
            </a:r>
          </a:p>
          <a:p>
            <a:r>
              <a:rPr lang="en-US" sz="2000" dirty="0">
                <a:effectLst/>
              </a:rPr>
              <a:t>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validate</a:t>
            </a:r>
            <a:r>
              <a:rPr lang="en-US" sz="2000" dirty="0">
                <a:effectLst/>
              </a:rPr>
              <a:t>: {</a:t>
            </a:r>
          </a:p>
          <a:p>
            <a:r>
              <a:rPr lang="en-US" sz="2000" dirty="0">
                <a:effectLst/>
              </a:rPr>
              <a:t>  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validator</a:t>
            </a:r>
            <a:r>
              <a:rPr lang="en-US" sz="2000" dirty="0">
                <a:effectLst/>
              </a:rPr>
              <a:t>: function(v) {</a:t>
            </a:r>
          </a:p>
          <a:p>
            <a:r>
              <a:rPr lang="en-US" sz="2000" dirty="0">
                <a:effectLst/>
              </a:rPr>
              <a:t>        return /\d{3}-\d{3}-\d{4}/.test(v);</a:t>
            </a:r>
          </a:p>
          <a:p>
            <a:r>
              <a:rPr lang="en-US" sz="2000" dirty="0">
                <a:effectLst/>
              </a:rPr>
              <a:t>      },</a:t>
            </a:r>
          </a:p>
          <a:p>
            <a:r>
              <a:rPr lang="en-US" sz="2000" dirty="0">
                <a:effectLst/>
              </a:rPr>
              <a:t>  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message</a:t>
            </a:r>
            <a:r>
              <a:rPr lang="en-US" sz="2000" dirty="0">
                <a:effectLst/>
              </a:rPr>
              <a:t>: props =&gt; `${props.value} is not a valid phone number!`</a:t>
            </a:r>
          </a:p>
          <a:p>
            <a:r>
              <a:rPr lang="en-US" sz="2000" dirty="0">
                <a:effectLst/>
              </a:rPr>
              <a:t>    },</a:t>
            </a:r>
          </a:p>
          <a:p>
            <a:r>
              <a:rPr lang="en-US" sz="2000" dirty="0">
                <a:effectLst/>
              </a:rPr>
              <a:t>    required: [true, 'User phone number required']</a:t>
            </a:r>
          </a:p>
          <a:p>
            <a:r>
              <a:rPr lang="en-US" sz="2000" dirty="0">
                <a:effectLst/>
              </a:rPr>
              <a:t>  }</a:t>
            </a:r>
          </a:p>
          <a:p>
            <a:r>
              <a:rPr lang="en-US" sz="2000" dirty="0">
                <a:effectLst/>
              </a:rPr>
              <a:t>});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="" xmlns:a16="http://schemas.microsoft.com/office/drawing/2014/main" id="{EF236DB0-198A-4CE8-8124-475ADCA41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return /\d{3}-\d{3}-\d{4}/.test(v);</a:t>
            </a:r>
            <a:r>
              <a:rPr kumimoji="0" lang="bg-BG" altLang="bg-BG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bg-BG" altLang="bg-B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="" xmlns:a16="http://schemas.microsoft.com/office/drawing/2014/main" id="{408D9C9A-0EC7-4166-9D5F-9636398D9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return /\d{3}-\d{3}-\d{4}/.test(v);</a:t>
            </a:r>
            <a:r>
              <a:rPr kumimoji="0" lang="bg-BG" altLang="bg-BG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bg-BG" altLang="bg-B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1597666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7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357" name="Google Shape;357;p27"/>
          <p:cNvSpPr txBox="1">
            <a:spLocks noGrp="1"/>
          </p:cNvSpPr>
          <p:nvPr>
            <p:ph type="body" idx="4294967295"/>
          </p:nvPr>
        </p:nvSpPr>
        <p:spPr>
          <a:xfrm>
            <a:off x="196114" y="1227240"/>
            <a:ext cx="11807897" cy="5530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Validation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 smtClean="0"/>
              <a:t>Why and how to validate data?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 smtClean="0"/>
              <a:t>Validation and sanitization data with</a:t>
            </a:r>
            <a:br>
              <a:rPr lang="en-US" dirty="0" smtClean="0"/>
            </a:br>
            <a:r>
              <a:rPr lang="en-US" dirty="0" smtClean="0"/>
              <a:t>express-</a:t>
            </a:r>
            <a:r>
              <a:rPr lang="en-US" dirty="0" err="1" smtClean="0"/>
              <a:t>validator</a:t>
            </a:r>
            <a:endParaRPr lang="en-US" dirty="0" smtClean="0"/>
          </a:p>
          <a:p>
            <a:pPr marL="933139" lvl="1" indent="-457200">
              <a:lnSpc>
                <a:spcPts val="4000"/>
              </a:lnSpc>
            </a:pPr>
            <a:r>
              <a:rPr lang="en-US" dirty="0" smtClean="0"/>
              <a:t>Mongoose validation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Error Handling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 smtClean="0"/>
              <a:t>Different types of errors</a:t>
            </a:r>
            <a:endParaRPr lang="en-US" dirty="0"/>
          </a:p>
        </p:txBody>
      </p:sp>
      <p:pic>
        <p:nvPicPr>
          <p:cNvPr id="358" name="Google Shape;358;p27" descr="A drawing of a cartoon character&#10;&#10;Description generated with high confidence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 flipH="1">
            <a:off x="8425266" y="1371600"/>
            <a:ext cx="3573092" cy="4385137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9B56EE66-4DD7-4646-AE59-FA1C646455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Errors returned after failed validation contain an </a:t>
            </a:r>
            <a:r>
              <a:rPr lang="en-US" b="1" dirty="0">
                <a:solidFill>
                  <a:schemeClr val="bg1"/>
                </a:solidFill>
              </a:rPr>
              <a:t>error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dirty="0"/>
              <a:t>whose values are </a:t>
            </a:r>
            <a:r>
              <a:rPr lang="en-US" b="1" dirty="0">
                <a:solidFill>
                  <a:schemeClr val="bg1"/>
                </a:solidFill>
              </a:rPr>
              <a:t>ValidatorError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has </a:t>
            </a:r>
            <a:r>
              <a:rPr lang="en-US" b="1" dirty="0">
                <a:solidFill>
                  <a:schemeClr val="bg1"/>
                </a:solidFill>
              </a:rPr>
              <a:t>kind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path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message</a:t>
            </a:r>
            <a:r>
              <a:rPr lang="en-US" dirty="0"/>
              <a:t> properties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91CCE021-BD3A-4741-9198-B70D1A12B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Validation Errors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="" xmlns:a16="http://schemas.microsoft.com/office/drawing/2014/main" id="{4D323166-6E80-4962-9B09-3738A4CE3622}"/>
              </a:ext>
            </a:extLst>
          </p:cNvPr>
          <p:cNvSpPr txBox="1">
            <a:spLocks/>
          </p:cNvSpPr>
          <p:nvPr/>
        </p:nvSpPr>
        <p:spPr>
          <a:xfrm>
            <a:off x="859177" y="3204000"/>
            <a:ext cx="10473646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>
                <a:effectLst/>
              </a:rPr>
              <a:t>toy.save((</a:t>
            </a:r>
            <a:r>
              <a:rPr lang="en-US" sz="2400" dirty="0">
                <a:solidFill>
                  <a:schemeClr val="bg1"/>
                </a:solidFill>
                <a:effectLst/>
              </a:rPr>
              <a:t>err</a:t>
            </a:r>
            <a:r>
              <a:rPr lang="en-US" sz="2400" dirty="0">
                <a:effectLst/>
              </a:rPr>
              <a:t>) =&gt; {</a:t>
            </a:r>
          </a:p>
          <a:p>
            <a:r>
              <a:rPr lang="en-US" sz="2400" dirty="0">
                <a:effectLst/>
              </a:rPr>
              <a:t>	assert.equal(</a:t>
            </a:r>
            <a:r>
              <a:rPr lang="en-US" sz="2400" dirty="0">
                <a:solidFill>
                  <a:schemeClr val="bg1"/>
                </a:solidFill>
                <a:effectLst/>
              </a:rPr>
              <a:t>err</a:t>
            </a:r>
            <a:r>
              <a:rPr lang="en-US" sz="2400" dirty="0">
                <a:effectLst/>
              </a:rPr>
              <a:t>.errors.color.</a:t>
            </a:r>
            <a:r>
              <a:rPr lang="en-US" sz="2400" dirty="0">
                <a:solidFill>
                  <a:schemeClr val="bg1"/>
                </a:solidFill>
                <a:effectLst/>
              </a:rPr>
              <a:t>message</a:t>
            </a:r>
            <a:r>
              <a:rPr lang="en-US" sz="2400" dirty="0">
                <a:effectLst/>
              </a:rPr>
              <a:t>, 'Color');</a:t>
            </a:r>
          </a:p>
          <a:p>
            <a:r>
              <a:rPr lang="en-US" sz="2400" dirty="0">
                <a:effectLst/>
              </a:rPr>
              <a:t>	assert.equal(</a:t>
            </a:r>
            <a:r>
              <a:rPr lang="en-US" sz="2400" dirty="0">
                <a:solidFill>
                  <a:schemeClr val="bg1"/>
                </a:solidFill>
                <a:effectLst/>
              </a:rPr>
              <a:t>err</a:t>
            </a:r>
            <a:r>
              <a:rPr lang="en-US" sz="2400" dirty="0">
                <a:effectLst/>
              </a:rPr>
              <a:t>.errors.color.</a:t>
            </a:r>
            <a:r>
              <a:rPr lang="en-US" sz="2400" dirty="0">
                <a:solidFill>
                  <a:schemeClr val="bg1"/>
                </a:solidFill>
                <a:effectLst/>
              </a:rPr>
              <a:t>kind</a:t>
            </a:r>
            <a:r>
              <a:rPr lang="en-US" sz="2400" dirty="0">
                <a:effectLst/>
              </a:rPr>
              <a:t>, 'Invalid color');</a:t>
            </a:r>
          </a:p>
          <a:p>
            <a:r>
              <a:rPr lang="en-US" sz="2400" dirty="0">
                <a:effectLst/>
              </a:rPr>
              <a:t>	assert.eqial(</a:t>
            </a:r>
            <a:r>
              <a:rPr lang="en-US" sz="2400" dirty="0">
                <a:solidFill>
                  <a:schemeClr val="bg1"/>
                </a:solidFill>
                <a:effectLst/>
              </a:rPr>
              <a:t>err</a:t>
            </a:r>
            <a:r>
              <a:rPr lang="en-US" sz="2400" dirty="0">
                <a:effectLst/>
              </a:rPr>
              <a:t>.errors.color.</a:t>
            </a:r>
            <a:r>
              <a:rPr lang="en-US" sz="2400" dirty="0">
                <a:solidFill>
                  <a:schemeClr val="bg1"/>
                </a:solidFill>
                <a:effectLst/>
              </a:rPr>
              <a:t>path</a:t>
            </a:r>
            <a:r>
              <a:rPr lang="en-US" sz="2400" dirty="0">
                <a:effectLst/>
              </a:rPr>
              <a:t>, 'color');</a:t>
            </a:r>
          </a:p>
          <a:p>
            <a:r>
              <a:rPr lang="en-US" sz="2400" dirty="0">
                <a:effectLst/>
              </a:rPr>
              <a:t>	assert.equal(</a:t>
            </a:r>
            <a:r>
              <a:rPr lang="en-US" sz="2400" dirty="0">
                <a:solidFill>
                  <a:schemeClr val="bg1"/>
                </a:solidFill>
                <a:effectLst/>
              </a:rPr>
              <a:t>err</a:t>
            </a:r>
            <a:r>
              <a:rPr lang="en-US" sz="2400" dirty="0">
                <a:effectLst/>
              </a:rPr>
              <a:t>.errors.color.</a:t>
            </a:r>
            <a:r>
              <a:rPr lang="en-US" sz="2400" dirty="0">
                <a:solidFill>
                  <a:schemeClr val="bg1"/>
                </a:solidFill>
                <a:effectLst/>
              </a:rPr>
              <a:t>value</a:t>
            </a:r>
            <a:r>
              <a:rPr lang="en-US" sz="2400" dirty="0">
                <a:effectLst/>
              </a:rPr>
              <a:t>, 'Green');</a:t>
            </a:r>
          </a:p>
          <a:p>
            <a:r>
              <a:rPr lang="en-US" sz="2400" dirty="0">
                <a:effectLst/>
              </a:rPr>
              <a:t>	...</a:t>
            </a:r>
          </a:p>
          <a:p>
            <a:r>
              <a:rPr lang="en-US" sz="2400" dirty="0">
                <a:effectLst/>
              </a:rPr>
              <a:t>});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71949109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46CCFB57-B88F-4B21-B4A2-70B80103EE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 matter which approach you choose, in the end some of</a:t>
            </a:r>
            <a:br>
              <a:rPr lang="en-US" dirty="0"/>
            </a:br>
            <a:r>
              <a:rPr lang="en-US" dirty="0"/>
              <a:t>the validations can fail</a:t>
            </a:r>
          </a:p>
          <a:p>
            <a:pPr lvl="1"/>
            <a:r>
              <a:rPr lang="en-US" dirty="0"/>
              <a:t> You should </a:t>
            </a:r>
            <a:r>
              <a:rPr lang="en-US" b="1" dirty="0">
                <a:solidFill>
                  <a:schemeClr val="bg1"/>
                </a:solidFill>
              </a:rPr>
              <a:t>always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a helpful error </a:t>
            </a:r>
            <a:r>
              <a:rPr lang="en-US" b="1" dirty="0">
                <a:solidFill>
                  <a:schemeClr val="bg1"/>
                </a:solidFill>
              </a:rPr>
              <a:t>message</a:t>
            </a:r>
            <a:r>
              <a:rPr lang="en-US" dirty="0"/>
              <a:t> to the user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Never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reload</a:t>
            </a:r>
            <a:r>
              <a:rPr lang="en-US" dirty="0"/>
              <a:t> the page but always keep the user data inserted</a:t>
            </a:r>
            <a:br>
              <a:rPr lang="en-US" dirty="0"/>
            </a:br>
            <a:r>
              <a:rPr lang="en-US" dirty="0"/>
              <a:t>because that is a bad user experience</a:t>
            </a:r>
          </a:p>
          <a:p>
            <a:r>
              <a:rPr lang="en-US" dirty="0"/>
              <a:t>More info</a:t>
            </a:r>
          </a:p>
          <a:p>
            <a:pPr lvl="1"/>
            <a:r>
              <a:rPr lang="en-US" dirty="0">
                <a:hlinkClick r:id="" action="ppaction://noaction"/>
              </a:rPr>
              <a:t>https://express-validator.github.io/docs/</a:t>
            </a:r>
          </a:p>
          <a:p>
            <a:pPr lvl="1"/>
            <a:r>
              <a:rPr lang="en-US" dirty="0">
                <a:hlinkClick r:id="" action="ppaction://noaction"/>
              </a:rPr>
              <a:t>https://mongoosejs.com/docs/validation.html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8B8D3133-4F89-4D86-8EF2-B62EE37FC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6380029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A9E0BF7-673B-4567-A530-944D6B0C75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061" y="1507835"/>
            <a:ext cx="2585877" cy="25858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Validation Demo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344802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11F9CE38-A9C4-485D-99D2-FFA54E49EC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353" y="1040092"/>
            <a:ext cx="2767294" cy="276729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Error Handing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592458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3"/>
            <a:ext cx="11807897" cy="488946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Errors in your code should be handled properly</a:t>
            </a:r>
          </a:p>
          <a:p>
            <a:pPr>
              <a:buClr>
                <a:schemeClr val="tx1"/>
              </a:buClr>
            </a:pPr>
            <a:r>
              <a:rPr lang="en-US" dirty="0"/>
              <a:t>These errors can be different types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Technical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Network</a:t>
            </a:r>
            <a:r>
              <a:rPr lang="en-US" dirty="0"/>
              <a:t> Errors</a:t>
            </a:r>
          </a:p>
          <a:p>
            <a:pPr lvl="1"/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Usual</a:t>
            </a:r>
            <a:r>
              <a:rPr lang="en-US" dirty="0"/>
              <a:t>"/"</a:t>
            </a:r>
            <a:r>
              <a:rPr lang="en-US" b="1" dirty="0">
                <a:solidFill>
                  <a:schemeClr val="bg1"/>
                </a:solidFill>
              </a:rPr>
              <a:t>Expected</a:t>
            </a:r>
            <a:r>
              <a:rPr lang="en-US" dirty="0"/>
              <a:t>" Errors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Bugs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Logical</a:t>
            </a:r>
            <a:r>
              <a:rPr lang="en-US" dirty="0"/>
              <a:t> Errors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8900893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Technical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Network </a:t>
            </a:r>
            <a:r>
              <a:rPr lang="en-US" dirty="0"/>
              <a:t>errors</a:t>
            </a:r>
          </a:p>
          <a:p>
            <a:pPr lvl="1"/>
            <a:r>
              <a:rPr lang="en-US" dirty="0"/>
              <a:t>MongoDB server might be down</a:t>
            </a:r>
          </a:p>
          <a:p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Usual</a:t>
            </a:r>
            <a:r>
              <a:rPr lang="en-US" dirty="0"/>
              <a:t>"/"</a:t>
            </a:r>
            <a:r>
              <a:rPr lang="en-US" b="1" dirty="0">
                <a:solidFill>
                  <a:schemeClr val="bg1"/>
                </a:solidFill>
              </a:rPr>
              <a:t>Expected</a:t>
            </a:r>
            <a:r>
              <a:rPr lang="en-US" dirty="0"/>
              <a:t>" Errors</a:t>
            </a:r>
          </a:p>
          <a:p>
            <a:pPr lvl="1"/>
            <a:r>
              <a:rPr lang="en-US" dirty="0"/>
              <a:t>File can't be </a:t>
            </a:r>
            <a:r>
              <a:rPr lang="en-US" dirty="0" smtClean="0"/>
              <a:t>read </a:t>
            </a:r>
            <a:r>
              <a:rPr lang="en-US" dirty="0"/>
              <a:t>or some database operation fails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Bugs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Logical</a:t>
            </a:r>
          </a:p>
          <a:p>
            <a:pPr lvl="1"/>
            <a:r>
              <a:rPr lang="en-US" dirty="0"/>
              <a:t>User object used when it doesn't exist</a:t>
            </a:r>
          </a:p>
          <a:p>
            <a:pPr lvl="2"/>
            <a:r>
              <a:rPr lang="en-US" dirty="0"/>
              <a:t>This errors are our fault</a:t>
            </a:r>
          </a:p>
          <a:p>
            <a:pPr lvl="2"/>
            <a:r>
              <a:rPr lang="en-US" dirty="0"/>
              <a:t>They should be fixed during development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6087358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19732C69-1D53-4655-B8B4-660D297450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error is a </a:t>
            </a:r>
            <a:r>
              <a:rPr lang="en-US" b="1" dirty="0">
                <a:solidFill>
                  <a:schemeClr val="bg1"/>
                </a:solidFill>
              </a:rPr>
              <a:t>technical object </a:t>
            </a:r>
            <a:r>
              <a:rPr lang="en-US" dirty="0"/>
              <a:t>in a node application. This built-in</a:t>
            </a:r>
            <a:br>
              <a:rPr lang="en-US" dirty="0"/>
            </a:br>
            <a:r>
              <a:rPr lang="en-US" dirty="0"/>
              <a:t>error object can be thrown</a:t>
            </a:r>
          </a:p>
          <a:p>
            <a:pPr lvl="1"/>
            <a:r>
              <a:rPr lang="en-US" dirty="0"/>
              <a:t>Synchronous code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try-catch</a:t>
            </a:r>
          </a:p>
          <a:p>
            <a:pPr lvl="1"/>
            <a:r>
              <a:rPr lang="en-US" dirty="0"/>
              <a:t>Asynchronous code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then()-catch()</a:t>
            </a:r>
          </a:p>
          <a:p>
            <a:r>
              <a:rPr lang="en-US" dirty="0"/>
              <a:t>In the end in both scenario, you have to choice</a:t>
            </a:r>
          </a:p>
          <a:p>
            <a:pPr lvl="1"/>
            <a:r>
              <a:rPr lang="en-US" dirty="0"/>
              <a:t>Directly handle the error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ExpressJS</a:t>
            </a:r>
            <a:r>
              <a:rPr lang="en-US" dirty="0"/>
              <a:t> functionality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12BFD55A-8190-4F93-818E-43BBDFCF7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Errors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9332482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6F1F28C5-DDCC-433D-BD28-8381FE742E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There is a scenarios where you </a:t>
            </a:r>
            <a:r>
              <a:rPr lang="en-US" sz="3600" b="1" dirty="0">
                <a:solidFill>
                  <a:schemeClr val="bg1"/>
                </a:solidFill>
              </a:rPr>
              <a:t>can't </a:t>
            </a:r>
            <a:r>
              <a:rPr lang="en-US" sz="3600" b="1" dirty="0" smtClean="0">
                <a:solidFill>
                  <a:schemeClr val="bg1"/>
                </a:solidFill>
              </a:rPr>
              <a:t>continue</a:t>
            </a:r>
            <a:r>
              <a:rPr lang="bg-BG" sz="3600" b="1" dirty="0" smtClean="0"/>
              <a:t>,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en-US" sz="3600" dirty="0"/>
              <a:t>but there is </a:t>
            </a:r>
            <a:r>
              <a:rPr lang="en-US" sz="3600" b="1" dirty="0" smtClean="0">
                <a:solidFill>
                  <a:schemeClr val="bg1"/>
                </a:solidFill>
              </a:rPr>
              <a:t>no</a:t>
            </a:r>
            <a:r>
              <a:rPr lang="bg-BG" sz="3600" b="1" dirty="0" smtClean="0">
                <a:solidFill>
                  <a:schemeClr val="bg1"/>
                </a:solidFill>
              </a:rPr>
              <a:t> </a:t>
            </a:r>
            <a:r>
              <a:rPr lang="en-US" sz="3600" b="1" dirty="0" smtClean="0">
                <a:solidFill>
                  <a:schemeClr val="bg1"/>
                </a:solidFill>
              </a:rPr>
              <a:t>technical </a:t>
            </a:r>
            <a:r>
              <a:rPr lang="en-US" sz="3600" b="1" dirty="0">
                <a:solidFill>
                  <a:schemeClr val="bg1"/>
                </a:solidFill>
              </a:rPr>
              <a:t>error</a:t>
            </a:r>
          </a:p>
          <a:p>
            <a:pPr lvl="1"/>
            <a:r>
              <a:rPr lang="en-US" sz="3200" dirty="0"/>
              <a:t>If some user try to </a:t>
            </a:r>
            <a:r>
              <a:rPr lang="en-US" sz="3200" dirty="0" smtClean="0"/>
              <a:t>login</a:t>
            </a:r>
            <a:r>
              <a:rPr lang="bg-BG" sz="3200" dirty="0" smtClean="0"/>
              <a:t>,</a:t>
            </a:r>
            <a:r>
              <a:rPr lang="en-US" sz="3200" dirty="0" smtClean="0"/>
              <a:t> </a:t>
            </a:r>
            <a:r>
              <a:rPr lang="en-US" sz="3200" dirty="0"/>
              <a:t>but the username does not exist</a:t>
            </a:r>
          </a:p>
          <a:p>
            <a:pPr lvl="2"/>
            <a:r>
              <a:rPr lang="en-US" sz="3200" dirty="0"/>
              <a:t>You must check the values and decide what to do</a:t>
            </a:r>
          </a:p>
          <a:p>
            <a:pPr lvl="3"/>
            <a:r>
              <a:rPr lang="en-US" sz="2800" dirty="0" smtClean="0"/>
              <a:t>Throw </a:t>
            </a:r>
            <a:r>
              <a:rPr lang="en-US" sz="2800" dirty="0"/>
              <a:t>an error</a:t>
            </a:r>
          </a:p>
          <a:p>
            <a:pPr lvl="3"/>
            <a:r>
              <a:rPr lang="en-US" sz="2800" dirty="0"/>
              <a:t>Directly handle the "error"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EF6DA00-8417-41BA-B2B2-24CEF05EA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3299279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5EB516F9-D7FE-4740-A566-ABD050FC66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Handling errors synchronously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CFAA3A6-E36C-4199-AA03-B40B36859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="" xmlns:a16="http://schemas.microsoft.com/office/drawing/2014/main" id="{2F5DB457-1E24-4481-B9A5-3621C9CF5BBA}"/>
              </a:ext>
            </a:extLst>
          </p:cNvPr>
          <p:cNvSpPr txBox="1">
            <a:spLocks/>
          </p:cNvSpPr>
          <p:nvPr/>
        </p:nvSpPr>
        <p:spPr>
          <a:xfrm>
            <a:off x="651000" y="1989000"/>
            <a:ext cx="10054548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chemeClr val="tx1"/>
                </a:solidFill>
                <a:effectLst/>
              </a:rPr>
              <a:t>const </a:t>
            </a:r>
            <a:r>
              <a:rPr lang="en-US" sz="2400" noProof="1">
                <a:solidFill>
                  <a:schemeClr val="bg1"/>
                </a:solidFill>
                <a:effectLst/>
              </a:rPr>
              <a:t>User</a:t>
            </a:r>
            <a:r>
              <a:rPr lang="en-US" sz="2400" noProof="1">
                <a:solidFill>
                  <a:schemeClr val="tx1"/>
                </a:solidFill>
                <a:effectLst/>
              </a:rPr>
              <a:t> = require('../models/User/);</a:t>
            </a:r>
          </a:p>
          <a:p>
            <a:endParaRPr lang="en-US" sz="2400" noProof="1">
              <a:solidFill>
                <a:schemeClr val="tx1"/>
              </a:solidFill>
              <a:effectLst/>
            </a:endParaRPr>
          </a:p>
          <a:p>
            <a:r>
              <a:rPr lang="en-US" sz="2400" noProof="1">
                <a:solidFill>
                  <a:schemeClr val="bg1"/>
                </a:solidFill>
                <a:effectLst/>
              </a:rPr>
              <a:t>async</a:t>
            </a:r>
            <a:r>
              <a:rPr lang="en-US" sz="2400" noProof="1">
                <a:solidFill>
                  <a:schemeClr val="tx1"/>
                </a:solidFill>
                <a:effectLst/>
              </a:rPr>
              <a:t> (req, res, next) =&gt; {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const { username, password } = req.body;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</a:t>
            </a:r>
            <a:r>
              <a:rPr lang="en-US" sz="2400" noProof="1">
                <a:solidFill>
                  <a:schemeClr val="bg1"/>
                </a:solidFill>
                <a:effectLst/>
              </a:rPr>
              <a:t>try</a:t>
            </a:r>
            <a:r>
              <a:rPr lang="en-US" sz="2400" noProof="1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	const currentUser = </a:t>
            </a:r>
            <a:r>
              <a:rPr lang="en-US" sz="2400" noProof="1">
                <a:solidFill>
                  <a:schemeClr val="bg1"/>
                </a:solidFill>
                <a:effectLst/>
              </a:rPr>
              <a:t>await</a:t>
            </a:r>
            <a:r>
              <a:rPr lang="en-US" sz="2400" noProof="1">
                <a:solidFill>
                  <a:schemeClr val="tx1"/>
                </a:solidFill>
                <a:effectLst/>
              </a:rPr>
              <a:t> </a:t>
            </a:r>
            <a:r>
              <a:rPr lang="en-US" sz="2400" noProof="1">
                <a:solidFill>
                  <a:schemeClr val="bg1"/>
                </a:solidFill>
                <a:effectLst/>
              </a:rPr>
              <a:t>User</a:t>
            </a:r>
            <a:r>
              <a:rPr lang="en-US" sz="2400" noProof="1">
                <a:solidFill>
                  <a:schemeClr val="tx1"/>
                </a:solidFill>
                <a:effectLst/>
              </a:rPr>
              <a:t>.findOne({ username });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	</a:t>
            </a:r>
            <a:r>
              <a:rPr lang="en-US" sz="2400" noProof="1">
                <a:solidFill>
                  <a:schemeClr val="accent2"/>
                </a:solidFill>
                <a:effectLst/>
              </a:rPr>
              <a:t>// Login...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} </a:t>
            </a:r>
            <a:r>
              <a:rPr lang="en-US" sz="2400" noProof="1">
                <a:solidFill>
                  <a:schemeClr val="bg1"/>
                </a:solidFill>
                <a:effectLst/>
              </a:rPr>
              <a:t>catch</a:t>
            </a:r>
            <a:r>
              <a:rPr lang="en-US" sz="2400" noProof="1">
                <a:solidFill>
                  <a:schemeClr val="tx1"/>
                </a:solidFill>
                <a:effectLst/>
              </a:rPr>
              <a:t> (e) {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  </a:t>
            </a:r>
            <a:r>
              <a:rPr lang="en-US" sz="2400" noProof="1">
                <a:solidFill>
                  <a:schemeClr val="accent2"/>
                </a:solidFill>
                <a:effectLst/>
              </a:rPr>
              <a:t>// Handle error properly...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}  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};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4881039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EBF74174-92F1-4FD4-9D5F-EB41DF338B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Handling errors asynchronously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C8B1F6E4-4E5C-4A96-BBEB-CE8E12772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="" xmlns:a16="http://schemas.microsoft.com/office/drawing/2014/main" id="{1BFCD822-C7EA-4777-864E-92F97E07A251}"/>
              </a:ext>
            </a:extLst>
          </p:cNvPr>
          <p:cNvSpPr txBox="1">
            <a:spLocks/>
          </p:cNvSpPr>
          <p:nvPr/>
        </p:nvSpPr>
        <p:spPr>
          <a:xfrm>
            <a:off x="721453" y="2054075"/>
            <a:ext cx="8753326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b="0" dirty="0">
                <a:effectLst/>
              </a:rPr>
              <a:t>Post.findById(postId)</a:t>
            </a:r>
          </a:p>
          <a:p>
            <a:r>
              <a:rPr lang="en-US" sz="2400" b="0" dirty="0">
                <a:effectLst/>
              </a:rPr>
              <a:t> .then((post) =&gt; {</a:t>
            </a:r>
          </a:p>
          <a:p>
            <a:r>
              <a:rPr lang="en-US" sz="2400" b="0" dirty="0">
                <a:effectLst/>
              </a:rPr>
              <a:t>   </a:t>
            </a:r>
            <a:r>
              <a:rPr lang="en-US" sz="2400" b="0" dirty="0">
                <a:solidFill>
                  <a:schemeClr val="accent2"/>
                </a:solidFill>
                <a:effectLst/>
              </a:rPr>
              <a:t>// Delete post</a:t>
            </a:r>
          </a:p>
          <a:p>
            <a:r>
              <a:rPr lang="en-US" sz="2400" b="0" dirty="0">
                <a:effectLst/>
              </a:rPr>
              <a:t> })</a:t>
            </a:r>
          </a:p>
          <a:p>
            <a:r>
              <a:rPr lang="en-US" sz="2400" b="0" dirty="0">
                <a:effectLst/>
              </a:rPr>
              <a:t> .catch(error =&gt; {</a:t>
            </a:r>
          </a:p>
          <a:p>
            <a:r>
              <a:rPr lang="en-US" sz="2400" b="0" dirty="0">
                <a:effectLst/>
              </a:rPr>
              <a:t>   if (!error.</a:t>
            </a:r>
            <a:r>
              <a:rPr lang="en-US" sz="2400" b="0" dirty="0">
                <a:solidFill>
                  <a:schemeClr val="bg1"/>
                </a:solidFill>
                <a:effectLst/>
              </a:rPr>
              <a:t>statusCode</a:t>
            </a:r>
            <a:r>
              <a:rPr lang="en-US" sz="2400" b="0" dirty="0">
                <a:effectLst/>
              </a:rPr>
              <a:t>) {</a:t>
            </a:r>
          </a:p>
          <a:p>
            <a:r>
              <a:rPr lang="en-US" sz="2400" b="0" dirty="0">
                <a:effectLst/>
              </a:rPr>
              <a:t>      error.</a:t>
            </a:r>
            <a:r>
              <a:rPr lang="en-US" sz="2400" b="0" dirty="0">
                <a:solidFill>
                  <a:schemeClr val="bg1"/>
                </a:solidFill>
                <a:effectLst/>
              </a:rPr>
              <a:t>statusCode</a:t>
            </a:r>
            <a:r>
              <a:rPr lang="en-US" sz="2400" b="0" dirty="0">
                <a:effectLst/>
              </a:rPr>
              <a:t> = 500;</a:t>
            </a:r>
          </a:p>
          <a:p>
            <a:r>
              <a:rPr lang="en-US" sz="2400" b="0" dirty="0">
                <a:effectLst/>
              </a:rPr>
              <a:t>   }  </a:t>
            </a:r>
          </a:p>
          <a:p>
            <a:r>
              <a:rPr lang="en-US" sz="2400" b="0" dirty="0">
                <a:effectLst/>
              </a:rPr>
              <a:t>   </a:t>
            </a:r>
            <a:r>
              <a:rPr lang="en-US" sz="2400" b="0" dirty="0">
                <a:solidFill>
                  <a:schemeClr val="bg1"/>
                </a:solidFill>
                <a:effectLst/>
              </a:rPr>
              <a:t>next</a:t>
            </a:r>
            <a:r>
              <a:rPr lang="en-US" sz="2400" b="0" dirty="0">
                <a:effectLst/>
              </a:rPr>
              <a:t>(</a:t>
            </a:r>
            <a:r>
              <a:rPr lang="en-US" sz="2400" b="0" dirty="0">
                <a:solidFill>
                  <a:schemeClr val="bg1"/>
                </a:solidFill>
                <a:effectLst/>
              </a:rPr>
              <a:t>error</a:t>
            </a:r>
            <a:r>
              <a:rPr lang="en-US" sz="2400" b="0" dirty="0">
                <a:effectLst/>
              </a:rPr>
              <a:t>);</a:t>
            </a:r>
            <a:br>
              <a:rPr lang="en-US" sz="2400" b="0" dirty="0">
                <a:effectLst/>
              </a:rPr>
            </a:br>
            <a:r>
              <a:rPr lang="en-US" sz="2400" b="0" dirty="0">
                <a:effectLst/>
              </a:rPr>
              <a:t> })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="" xmlns:a16="http://schemas.microsoft.com/office/drawing/2014/main" id="{3D3EB6ED-7B62-41E4-8827-35ED8124C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6699" y="2597020"/>
            <a:ext cx="3818044" cy="1383667"/>
          </a:xfrm>
          <a:prstGeom prst="wedgeRoundRectCallout">
            <a:avLst>
              <a:gd name="adj1" fmla="val -61043"/>
              <a:gd name="adj2" fmla="val 3417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2"/>
                </a:solidFill>
                <a:cs typeface="Consolas" pitchFamily="49" charset="0"/>
              </a:rPr>
              <a:t>If </a:t>
            </a:r>
            <a:r>
              <a:rPr lang="en-US" sz="2200" b="1" noProof="1" smtClean="0">
                <a:solidFill>
                  <a:schemeClr val="bg2"/>
                </a:solidFill>
                <a:cs typeface="Consolas" pitchFamily="49" charset="0"/>
              </a:rPr>
              <a:t>status </a:t>
            </a:r>
            <a:r>
              <a:rPr lang="en-US" sz="2200" b="1" noProof="1">
                <a:solidFill>
                  <a:schemeClr val="bg2"/>
                </a:solidFill>
                <a:cs typeface="Consolas" pitchFamily="49" charset="0"/>
              </a:rPr>
              <a:t>code </a:t>
            </a:r>
            <a:r>
              <a:rPr lang="de-DE" sz="2200" b="1" noProof="1" smtClean="0">
                <a:solidFill>
                  <a:schemeClr val="bg2"/>
                </a:solidFill>
                <a:cs typeface="Consolas" pitchFamily="49" charset="0"/>
              </a:rPr>
              <a:t>is missing</a:t>
            </a:r>
            <a:r>
              <a:rPr lang="en-US" sz="2200" b="1" noProof="1" smtClean="0">
                <a:solidFill>
                  <a:schemeClr val="bg2"/>
                </a:solidFill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bg2"/>
                </a:solidFill>
                <a:cs typeface="Consolas" pitchFamily="49" charset="0"/>
              </a:rPr>
              <a:t>then something went wrong with the server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="" xmlns:a16="http://schemas.microsoft.com/office/drawing/2014/main" id="{E94CEDAD-F896-42F5-9258-BF67DFA63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1000" y="4898109"/>
            <a:ext cx="2991398" cy="929474"/>
          </a:xfrm>
          <a:prstGeom prst="wedgeRoundRectCallout">
            <a:avLst>
              <a:gd name="adj1" fmla="val -63900"/>
              <a:gd name="adj2" fmla="val -1752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2"/>
                </a:solidFill>
                <a:cs typeface="Consolas" pitchFamily="49" charset="0"/>
              </a:rPr>
              <a:t>The error is sent to the middleware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8763351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37388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#js-web</a:t>
            </a:r>
            <a:endParaRPr lang="en-US" sz="60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8108733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97883475-6EF6-4D87-8EF1-B6F2135DB2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all cases you can</a:t>
            </a:r>
          </a:p>
          <a:p>
            <a:pPr lvl="1"/>
            <a:r>
              <a:rPr lang="en-US" dirty="0"/>
              <a:t>Return an </a:t>
            </a:r>
            <a:r>
              <a:rPr lang="en-US" b="1" dirty="0">
                <a:solidFill>
                  <a:schemeClr val="bg1"/>
                </a:solidFill>
              </a:rPr>
              <a:t>error page</a:t>
            </a:r>
          </a:p>
          <a:p>
            <a:pPr lvl="1"/>
            <a:r>
              <a:rPr lang="en-US" dirty="0"/>
              <a:t>Return a response with </a:t>
            </a:r>
            <a:endParaRPr lang="bg-BG" dirty="0" smtClean="0"/>
          </a:p>
          <a:p>
            <a:pPr lvl="1">
              <a:buNone/>
            </a:pPr>
            <a:r>
              <a:rPr lang="bg-BG" b="1" dirty="0" smtClean="0">
                <a:solidFill>
                  <a:schemeClr val="bg1"/>
                </a:solidFill>
              </a:rPr>
              <a:t>	</a:t>
            </a:r>
            <a:r>
              <a:rPr lang="en-US" b="1" dirty="0" smtClean="0">
                <a:solidFill>
                  <a:schemeClr val="bg1"/>
                </a:solidFill>
              </a:rPr>
              <a:t>error </a:t>
            </a:r>
            <a:r>
              <a:rPr lang="en-US" b="1" dirty="0">
                <a:solidFill>
                  <a:schemeClr val="bg1"/>
                </a:solidFill>
              </a:rPr>
              <a:t>information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Redirect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5D5174F0-FCFA-4E06-B27D-0C143E250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bg-BG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D096F3DB-3ABB-45B9-9EC1-93E6171716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128" y="1378670"/>
            <a:ext cx="5240772" cy="52407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3630979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A9E0BF7-673B-4567-A530-944D6B0C75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061" y="1507835"/>
            <a:ext cx="2585877" cy="25858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Error Handling Demo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850802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6" name="Content Placeholder 4">
            <a:extLst>
              <a:ext uri="{FF2B5EF4-FFF2-40B4-BE49-F238E27FC236}">
                <a16:creationId xmlns="" xmlns:a16="http://schemas.microsoft.com/office/drawing/2014/main" id="{E1D6359B-1015-4AF9-935A-27FEF5B96141}"/>
              </a:ext>
            </a:extLst>
          </p:cNvPr>
          <p:cNvSpPr txBox="1">
            <a:spLocks/>
          </p:cNvSpPr>
          <p:nvPr/>
        </p:nvSpPr>
        <p:spPr>
          <a:xfrm>
            <a:off x="490971" y="1641310"/>
            <a:ext cx="8331668" cy="52439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00"/>
              </a:lnSpc>
            </a:pPr>
            <a:r>
              <a:rPr lang="en-US" b="1" dirty="0">
                <a:solidFill>
                  <a:schemeClr val="bg2"/>
                </a:solidFill>
              </a:rPr>
              <a:t>Validation</a:t>
            </a:r>
          </a:p>
          <a:p>
            <a:pPr marL="933139" lvl="1" indent="-457200">
              <a:lnSpc>
                <a:spcPts val="4000"/>
              </a:lnSpc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Why</a:t>
            </a:r>
            <a:r>
              <a:rPr lang="en-US" b="1" dirty="0">
                <a:solidFill>
                  <a:schemeClr val="bg2"/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how</a:t>
            </a:r>
            <a:r>
              <a:rPr lang="en-US" b="1" dirty="0">
                <a:solidFill>
                  <a:schemeClr val="bg2"/>
                </a:solidFill>
              </a:rPr>
              <a:t> validate data?</a:t>
            </a:r>
          </a:p>
          <a:p>
            <a:pPr marL="933139" lvl="1" indent="-457200">
              <a:lnSpc>
                <a:spcPts val="4000"/>
              </a:lnSpc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Validating</a:t>
            </a:r>
            <a:r>
              <a:rPr lang="en-US" b="1" dirty="0">
                <a:solidFill>
                  <a:schemeClr val="bg2"/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sanitization</a:t>
            </a:r>
            <a:r>
              <a:rPr lang="en-US" b="1" dirty="0">
                <a:solidFill>
                  <a:schemeClr val="bg2"/>
                </a:solidFill>
              </a:rPr>
              <a:t> data with</a:t>
            </a:r>
            <a:br>
              <a:rPr lang="en-US" b="1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express-validator</a:t>
            </a:r>
          </a:p>
          <a:p>
            <a:pPr marL="933139" lvl="1" indent="-457200">
              <a:lnSpc>
                <a:spcPts val="4000"/>
              </a:lnSpc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Mongoose validator</a:t>
            </a:r>
          </a:p>
          <a:p>
            <a:pPr>
              <a:lnSpc>
                <a:spcPts val="4000"/>
              </a:lnSpc>
            </a:pPr>
            <a:r>
              <a:rPr lang="en-US" b="1" dirty="0">
                <a:solidFill>
                  <a:schemeClr val="bg2"/>
                </a:solidFill>
              </a:rPr>
              <a:t>Error Handling</a:t>
            </a:r>
            <a:endParaRPr lang="en-US" sz="3200" dirty="0">
              <a:solidFill>
                <a:schemeClr val="bg2"/>
              </a:solidFill>
            </a:endParaRPr>
          </a:p>
          <a:p>
            <a:pPr lvl="1">
              <a:lnSpc>
                <a:spcPts val="4000"/>
              </a:lnSpc>
            </a:pPr>
            <a:r>
              <a:rPr lang="en-US" b="1" dirty="0">
                <a:solidFill>
                  <a:schemeClr val="bg2"/>
                </a:solidFill>
              </a:rPr>
              <a:t>Different types of errors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7792555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=""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=""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 smtClean="0">
                <a:hlinkClick r:id="rId3"/>
              </a:rPr>
              <a:t>softuni.bg</a:t>
            </a:r>
            <a:endParaRPr lang="bg-BG" sz="3000" noProof="1" smtClean="0"/>
          </a:p>
          <a:p>
            <a:pPr lvl="1"/>
            <a:r>
              <a:rPr lang="en-US" sz="3200" dirty="0" smtClean="0"/>
              <a:t>Software </a:t>
            </a:r>
            <a:r>
              <a:rPr lang="en-US" sz="3200" dirty="0"/>
              <a:t>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=""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about.softuni.bg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=""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=""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Картина 6" descr="accep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6952" y="1384300"/>
            <a:ext cx="2438096" cy="243809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587568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37E8B689-D773-4B3A-B69F-FD0741A246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</a:t>
            </a:r>
            <a:r>
              <a:rPr lang="en-US" dirty="0" smtClean="0"/>
              <a:t>to validate</a:t>
            </a:r>
            <a:r>
              <a:rPr lang="en-US" dirty="0"/>
              <a:t>?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Bigger app </a:t>
            </a:r>
            <a:r>
              <a:rPr lang="en-US" dirty="0"/>
              <a:t>=== </a:t>
            </a:r>
            <a:r>
              <a:rPr lang="en-US" b="1" dirty="0">
                <a:solidFill>
                  <a:schemeClr val="bg1"/>
                </a:solidFill>
              </a:rPr>
              <a:t>more data </a:t>
            </a:r>
            <a:r>
              <a:rPr lang="en-US" dirty="0"/>
              <a:t>you will need from your users at</a:t>
            </a:r>
            <a:br>
              <a:rPr lang="en-US" dirty="0"/>
            </a:br>
            <a:r>
              <a:rPr lang="en-US" dirty="0"/>
              <a:t>some point of time</a:t>
            </a:r>
          </a:p>
          <a:p>
            <a:pPr lvl="1"/>
            <a:r>
              <a:rPr lang="en-US" dirty="0"/>
              <a:t>You should prevent the user from entering something </a:t>
            </a:r>
            <a:r>
              <a:rPr lang="en-US" b="1" dirty="0">
                <a:solidFill>
                  <a:schemeClr val="bg1"/>
                </a:solidFill>
              </a:rPr>
              <a:t>incorrect</a:t>
            </a:r>
          </a:p>
          <a:p>
            <a:pPr lvl="1"/>
            <a:r>
              <a:rPr lang="en-US" dirty="0"/>
              <a:t>The validation can</a:t>
            </a:r>
          </a:p>
          <a:p>
            <a:pPr lvl="2"/>
            <a:r>
              <a:rPr lang="en-US" dirty="0"/>
              <a:t>either </a:t>
            </a:r>
            <a:r>
              <a:rPr lang="en-US" b="1" dirty="0">
                <a:solidFill>
                  <a:schemeClr val="bg1"/>
                </a:solidFill>
              </a:rPr>
              <a:t>succeed and allow </a:t>
            </a:r>
            <a:r>
              <a:rPr lang="en-US" dirty="0"/>
              <a:t>the data to be written to the database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reject</a:t>
            </a:r>
            <a:r>
              <a:rPr lang="en-US" dirty="0"/>
              <a:t> the input and </a:t>
            </a:r>
            <a:r>
              <a:rPr lang="en-US" b="1" dirty="0">
                <a:solidFill>
                  <a:schemeClr val="bg1"/>
                </a:solidFill>
              </a:rPr>
              <a:t>return some information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03C54D80-AFE4-4E3E-B44F-2C8B041E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7356484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403E08C4-0461-4BF2-865D-4FB242E004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validate?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Client-Side</a:t>
            </a:r>
            <a:endParaRPr lang="en-US" dirty="0"/>
          </a:p>
          <a:p>
            <a:pPr lvl="2">
              <a:buClr>
                <a:schemeClr val="tx1"/>
              </a:buClr>
            </a:pPr>
            <a:r>
              <a:rPr lang="en-US" dirty="0"/>
              <a:t>Before any request is sent, we can </a:t>
            </a:r>
            <a:r>
              <a:rPr lang="en-US" dirty="0" smtClean="0"/>
              <a:t>use </a:t>
            </a:r>
            <a:r>
              <a:rPr lang="en-US" b="1" dirty="0" smtClean="0">
                <a:solidFill>
                  <a:schemeClr val="bg1"/>
                </a:solidFill>
              </a:rPr>
              <a:t>HTML</a:t>
            </a:r>
            <a:r>
              <a:rPr lang="en-US" dirty="0" smtClean="0"/>
              <a:t> or </a:t>
            </a:r>
            <a:r>
              <a:rPr lang="en-US" b="1" dirty="0">
                <a:solidFill>
                  <a:schemeClr val="bg1"/>
                </a:solidFill>
              </a:rPr>
              <a:t>JS</a:t>
            </a:r>
            <a:r>
              <a:rPr lang="en-US" dirty="0"/>
              <a:t> </a:t>
            </a:r>
            <a:r>
              <a:rPr lang="en-US" dirty="0" smtClean="0"/>
              <a:t>to approve </a:t>
            </a:r>
            <a:r>
              <a:rPr lang="en-US" dirty="0"/>
              <a:t>the UX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It's optional because the user </a:t>
            </a:r>
            <a:r>
              <a:rPr lang="en-US" b="1" dirty="0">
                <a:solidFill>
                  <a:schemeClr val="bg1"/>
                </a:solidFill>
              </a:rPr>
              <a:t>can see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disable</a:t>
            </a:r>
            <a:r>
              <a:rPr lang="en-US" dirty="0"/>
              <a:t> the</a:t>
            </a:r>
            <a:br>
              <a:rPr lang="en-US" dirty="0"/>
            </a:br>
            <a:r>
              <a:rPr lang="en-US" dirty="0"/>
              <a:t>code </a:t>
            </a:r>
            <a:r>
              <a:rPr lang="en-US" dirty="0" smtClean="0"/>
              <a:t>in </a:t>
            </a:r>
            <a:r>
              <a:rPr lang="en-US" dirty="0"/>
              <a:t>the browser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This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a protection that secures you against incorrect data</a:t>
            </a:r>
            <a:br>
              <a:rPr lang="en-US" dirty="0"/>
            </a:br>
            <a:r>
              <a:rPr lang="en-US" dirty="0"/>
              <a:t>being sent to your server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E912F28A-B96E-41CF-848A-2EC5647BD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32922886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5038FAE2-C62F-47DF-9FC6-D44BE03A86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to validate?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Server-side</a:t>
            </a:r>
            <a:endParaRPr lang="en-US" dirty="0"/>
          </a:p>
          <a:p>
            <a:pPr lvl="2">
              <a:buClr>
                <a:schemeClr val="tx1"/>
              </a:buClr>
            </a:pPr>
            <a:r>
              <a:rPr lang="en-US" dirty="0"/>
              <a:t>The code </a:t>
            </a:r>
            <a:r>
              <a:rPr lang="en-US" b="1" dirty="0">
                <a:solidFill>
                  <a:schemeClr val="bg1"/>
                </a:solidFill>
              </a:rPr>
              <a:t>can't</a:t>
            </a:r>
            <a:r>
              <a:rPr lang="en-US" dirty="0"/>
              <a:t> be </a:t>
            </a:r>
            <a:r>
              <a:rPr lang="en-US" b="1" dirty="0">
                <a:solidFill>
                  <a:schemeClr val="bg1"/>
                </a:solidFill>
              </a:rPr>
              <a:t>seen</a:t>
            </a:r>
            <a:r>
              <a:rPr lang="en-US" dirty="0"/>
              <a:t>, </a:t>
            </a:r>
            <a:r>
              <a:rPr lang="en-US" b="1" dirty="0" smtClean="0">
                <a:solidFill>
                  <a:schemeClr val="bg1"/>
                </a:solidFill>
              </a:rPr>
              <a:t>changed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disabled</a:t>
            </a:r>
            <a:r>
              <a:rPr lang="en-US" dirty="0"/>
              <a:t>, because it happens</a:t>
            </a:r>
            <a:br>
              <a:rPr lang="en-US" dirty="0"/>
            </a:br>
            <a:r>
              <a:rPr lang="en-US" dirty="0"/>
              <a:t>on the server, not in the browser. </a:t>
            </a:r>
            <a:endParaRPr lang="en-US" dirty="0" smtClean="0"/>
          </a:p>
          <a:p>
            <a:pPr lvl="2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Server</a:t>
            </a:r>
            <a:r>
              <a:rPr lang="en-US" dirty="0" smtClean="0"/>
              <a:t> </a:t>
            </a:r>
            <a:r>
              <a:rPr lang="en-US" dirty="0"/>
              <a:t>is the place where </a:t>
            </a:r>
            <a:r>
              <a:rPr lang="en-US" dirty="0" smtClean="0"/>
              <a:t>you should </a:t>
            </a:r>
            <a:r>
              <a:rPr lang="en-US" dirty="0"/>
              <a:t>add validation and filter out the invalid data</a:t>
            </a:r>
            <a:endParaRPr lang="en-US" b="1" dirty="0"/>
          </a:p>
          <a:p>
            <a:pPr lvl="2">
              <a:buClr>
                <a:schemeClr val="tx1"/>
              </a:buClr>
            </a:pPr>
            <a:r>
              <a:rPr lang="en-US" dirty="0"/>
              <a:t>After that, you will be sure you only work with valid data and</a:t>
            </a:r>
            <a:br>
              <a:rPr lang="en-US" dirty="0"/>
            </a:br>
            <a:r>
              <a:rPr lang="en-US" dirty="0"/>
              <a:t>store the correct information into the database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17C79751-80F5-48E2-A141-4ADE593B7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1332536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3A8CED49-15DB-40C1-A615-8815F47E0C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to validate?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Database</a:t>
            </a:r>
            <a:endParaRPr lang="en-US" dirty="0"/>
          </a:p>
          <a:p>
            <a:pPr lvl="2">
              <a:buClr>
                <a:schemeClr val="tx1"/>
              </a:buClr>
            </a:pPr>
            <a:r>
              <a:rPr lang="en-US" dirty="0"/>
              <a:t>For most database engines there is a </a:t>
            </a:r>
            <a:r>
              <a:rPr lang="en-US" b="1" dirty="0">
                <a:solidFill>
                  <a:schemeClr val="bg1"/>
                </a:solidFill>
              </a:rPr>
              <a:t>build in validation </a:t>
            </a:r>
            <a:r>
              <a:rPr lang="en-US" dirty="0"/>
              <a:t>which</a:t>
            </a:r>
            <a:br>
              <a:rPr lang="en-US" dirty="0"/>
            </a:br>
            <a:r>
              <a:rPr lang="en-US" dirty="0"/>
              <a:t>you can turn on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It's </a:t>
            </a:r>
            <a:r>
              <a:rPr lang="en-US" b="1" dirty="0">
                <a:solidFill>
                  <a:schemeClr val="bg1"/>
                </a:solidFill>
              </a:rPr>
              <a:t>not required</a:t>
            </a:r>
            <a:r>
              <a:rPr lang="en-US" dirty="0"/>
              <a:t>, because there should be no scenario where</a:t>
            </a:r>
            <a:br>
              <a:rPr lang="en-US" dirty="0"/>
            </a:br>
            <a:r>
              <a:rPr lang="en-US" dirty="0"/>
              <a:t>your database work with invalid data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Make sure you have proper </a:t>
            </a:r>
            <a:r>
              <a:rPr lang="en-US" b="1" dirty="0">
                <a:solidFill>
                  <a:schemeClr val="bg1"/>
                </a:solidFill>
              </a:rPr>
              <a:t>server-side validation</a:t>
            </a:r>
            <a:r>
              <a:rPr lang="en-US" b="1" dirty="0"/>
              <a:t> </a:t>
            </a:r>
            <a:r>
              <a:rPr lang="en-US" dirty="0"/>
              <a:t>and your database works with correct data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32BC687C-6D8F-4D03-B9BD-12F4DE83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41786351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0AD59A3C-C6B3-4E37-8D6A-3B4C561144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34322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validator.js</a:t>
            </a:r>
            <a:r>
              <a:rPr lang="en-US" dirty="0"/>
              <a:t> - Is a library of string validators and sanitizers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Installation and Usage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Server-side usage</a:t>
            </a:r>
          </a:p>
          <a:p>
            <a:pPr marL="1218438" lvl="2" indent="0">
              <a:buClr>
                <a:schemeClr val="tx1"/>
              </a:buClr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2">
              <a:buClr>
                <a:schemeClr val="tx1"/>
              </a:buClr>
            </a:pPr>
            <a:r>
              <a:rPr lang="en-US" dirty="0"/>
              <a:t>Client-side usage</a:t>
            </a:r>
          </a:p>
          <a:p>
            <a:pPr lvl="2">
              <a:buClr>
                <a:schemeClr val="tx1"/>
              </a:buClr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1822C13-1C1F-4C55-83A1-1549C5149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="" xmlns:a16="http://schemas.microsoft.com/office/drawing/2014/main" id="{5B5A4981-E46D-47A9-A5BC-31A74FF2AD98}"/>
              </a:ext>
            </a:extLst>
          </p:cNvPr>
          <p:cNvSpPr txBox="1">
            <a:spLocks/>
          </p:cNvSpPr>
          <p:nvPr/>
        </p:nvSpPr>
        <p:spPr>
          <a:xfrm>
            <a:off x="5148721" y="2042238"/>
            <a:ext cx="462162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000" noProof="1">
                <a:effectLst/>
              </a:rPr>
              <a:t>npm install </a:t>
            </a:r>
            <a:r>
              <a:rPr lang="en-US" sz="2000" noProof="1" smtClean="0">
                <a:solidFill>
                  <a:schemeClr val="bg1"/>
                </a:solidFill>
                <a:effectLst/>
              </a:rPr>
              <a:t>validator</a:t>
            </a:r>
            <a:endParaRPr lang="en-US" sz="2000" noProof="1">
              <a:effectLst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="" xmlns:a16="http://schemas.microsoft.com/office/drawing/2014/main" id="{ACE46B16-B51B-46B7-9A8F-3345136A55BC}"/>
              </a:ext>
            </a:extLst>
          </p:cNvPr>
          <p:cNvSpPr txBox="1">
            <a:spLocks/>
          </p:cNvSpPr>
          <p:nvPr/>
        </p:nvSpPr>
        <p:spPr>
          <a:xfrm>
            <a:off x="1551000" y="3159000"/>
            <a:ext cx="6838348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000" noProof="1">
                <a:effectLst/>
              </a:rPr>
              <a:t>const validator = require(</a:t>
            </a:r>
            <a:r>
              <a:rPr lang="en-US" sz="2000" noProof="1">
                <a:solidFill>
                  <a:schemeClr val="bg1"/>
                </a:solidFill>
                <a:effectLst/>
              </a:rPr>
              <a:t>'validator</a:t>
            </a:r>
            <a:r>
              <a:rPr lang="en-US" sz="2000" noProof="1">
                <a:effectLst/>
              </a:rPr>
              <a:t>');</a:t>
            </a:r>
          </a:p>
          <a:p>
            <a:r>
              <a:rPr lang="en-US" sz="2000" noProof="1">
                <a:effectLst/>
              </a:rPr>
              <a:t>const body = </a:t>
            </a:r>
            <a:r>
              <a:rPr lang="en-US" sz="2000" noProof="1">
                <a:solidFill>
                  <a:schemeClr val="bg1"/>
                </a:solidFill>
                <a:effectLst/>
              </a:rPr>
              <a:t>req.body</a:t>
            </a:r>
            <a:r>
              <a:rPr lang="en-US" sz="2000" noProof="1">
                <a:effectLst/>
              </a:rPr>
              <a:t>;</a:t>
            </a:r>
          </a:p>
          <a:p>
            <a:r>
              <a:rPr lang="en-US" sz="2000" noProof="1">
                <a:solidFill>
                  <a:schemeClr val="bg1"/>
                </a:solidFill>
                <a:effectLst/>
              </a:rPr>
              <a:t>validator</a:t>
            </a:r>
            <a:r>
              <a:rPr lang="en-US" sz="2000" noProof="1">
                <a:effectLst/>
              </a:rPr>
              <a:t>.isEmail(body.email); </a:t>
            </a:r>
            <a:r>
              <a:rPr lang="en-US" sz="2000" i="1" noProof="1">
                <a:solidFill>
                  <a:schemeClr val="accent2"/>
                </a:solidFill>
                <a:effectLst/>
              </a:rPr>
              <a:t>// true or false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5BCCA250-8ABE-47C5-898C-C9C885B9A884}"/>
              </a:ext>
            </a:extLst>
          </p:cNvPr>
          <p:cNvSpPr txBox="1">
            <a:spLocks/>
          </p:cNvSpPr>
          <p:nvPr/>
        </p:nvSpPr>
        <p:spPr>
          <a:xfrm>
            <a:off x="1551000" y="5000156"/>
            <a:ext cx="9045841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000" noProof="1">
                <a:effectLst/>
              </a:rPr>
              <a:t>&lt;script type="text/javascript" src="</a:t>
            </a:r>
            <a:r>
              <a:rPr lang="en-US" sz="2000" noProof="1">
                <a:solidFill>
                  <a:schemeClr val="bg1"/>
                </a:solidFill>
                <a:effectLst/>
              </a:rPr>
              <a:t>validator.min.js</a:t>
            </a:r>
            <a:r>
              <a:rPr lang="en-US" sz="2000" noProof="1">
                <a:effectLst/>
              </a:rPr>
              <a:t>"&gt;&lt;/script&gt;</a:t>
            </a:r>
          </a:p>
          <a:p>
            <a:r>
              <a:rPr lang="en-US" sz="2000" noProof="1">
                <a:effectLst/>
              </a:rPr>
              <a:t>&lt;script type="text/javascript"&gt;</a:t>
            </a:r>
          </a:p>
          <a:p>
            <a:r>
              <a:rPr lang="en-US" sz="2000" noProof="1">
                <a:effectLst/>
              </a:rPr>
              <a:t>  </a:t>
            </a:r>
            <a:r>
              <a:rPr lang="en-US" sz="2000" noProof="1">
                <a:solidFill>
                  <a:schemeClr val="bg1"/>
                </a:solidFill>
                <a:effectLst/>
              </a:rPr>
              <a:t>validator</a:t>
            </a:r>
            <a:r>
              <a:rPr lang="en-US" sz="2000" noProof="1">
                <a:effectLst/>
              </a:rPr>
              <a:t>.isEmail($('#email').val()); </a:t>
            </a:r>
            <a:r>
              <a:rPr lang="en-US" sz="2000" i="1" noProof="1">
                <a:solidFill>
                  <a:schemeClr val="accent2"/>
                </a:solidFill>
                <a:effectLst/>
              </a:rPr>
              <a:t>// true or false</a:t>
            </a:r>
            <a:endParaRPr lang="en-US" sz="2000" noProof="1">
              <a:effectLst/>
            </a:endParaRPr>
          </a:p>
          <a:p>
            <a:r>
              <a:rPr lang="en-US" sz="2000" noProof="1">
                <a:effectLst/>
              </a:rPr>
              <a:t>&lt;/script&gt; </a:t>
            </a:r>
            <a:endParaRPr lang="en-US" sz="2000" i="1" noProof="1">
              <a:solidFill>
                <a:schemeClr val="accent2"/>
              </a:solidFill>
              <a:effectLst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3529229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3777</TotalTime>
  <Words>1370</Words>
  <Application>Microsoft Office PowerPoint</Application>
  <PresentationFormat>По избор</PresentationFormat>
  <Paragraphs>332</Paragraphs>
  <Slides>35</Slides>
  <Notes>12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35</vt:i4>
      </vt:variant>
    </vt:vector>
  </HeadingPairs>
  <TitlesOfParts>
    <vt:vector size="37" baseType="lpstr">
      <vt:lpstr>SoftUni</vt:lpstr>
      <vt:lpstr>1_SoftUni</vt:lpstr>
      <vt:lpstr>Validation and Error Handling</vt:lpstr>
      <vt:lpstr>Table of Contents</vt:lpstr>
      <vt:lpstr>Have a Question?</vt:lpstr>
      <vt:lpstr>Validation</vt:lpstr>
      <vt:lpstr>Validation</vt:lpstr>
      <vt:lpstr>Validation</vt:lpstr>
      <vt:lpstr>Validation</vt:lpstr>
      <vt:lpstr>Validation</vt:lpstr>
      <vt:lpstr>Validation</vt:lpstr>
      <vt:lpstr>Validation</vt:lpstr>
      <vt:lpstr>Validation</vt:lpstr>
      <vt:lpstr>Validation</vt:lpstr>
      <vt:lpstr>Validation</vt:lpstr>
      <vt:lpstr>Validation</vt:lpstr>
      <vt:lpstr>Validation</vt:lpstr>
      <vt:lpstr>Mongoose Validation</vt:lpstr>
      <vt:lpstr>Mongoose Save/Validate Hooks</vt:lpstr>
      <vt:lpstr>Mongoose Built-in Validators</vt:lpstr>
      <vt:lpstr>Mongoose Custom Validators</vt:lpstr>
      <vt:lpstr>Mongoose Validation Errors</vt:lpstr>
      <vt:lpstr>Validation</vt:lpstr>
      <vt:lpstr>Validation Demo</vt:lpstr>
      <vt:lpstr>Error Handing</vt:lpstr>
      <vt:lpstr>Error Handling</vt:lpstr>
      <vt:lpstr>Error Handling</vt:lpstr>
      <vt:lpstr>Working with Errors</vt:lpstr>
      <vt:lpstr>Error Handling</vt:lpstr>
      <vt:lpstr>Error Handling</vt:lpstr>
      <vt:lpstr>Error Handling</vt:lpstr>
      <vt:lpstr>Error Handling</vt:lpstr>
      <vt:lpstr>Error Handling Demo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&amp; Express.js Session Authentication</dc:title>
  <dc:subject>Software Development</dc:subject>
  <dc:creator>Software University</dc:creator>
  <cp:keywords>Node.js; ExpressJS;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Bozhidar</cp:lastModifiedBy>
  <cp:revision>21</cp:revision>
  <dcterms:created xsi:type="dcterms:W3CDTF">2018-05-23T13:08:44Z</dcterms:created>
  <dcterms:modified xsi:type="dcterms:W3CDTF">2020-12-01T13:31:30Z</dcterms:modified>
  <cp:category>programming; education; software engineering; software development </cp:category>
</cp:coreProperties>
</file>